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7" r:id="rId3"/>
    <p:sldId id="286" r:id="rId4"/>
    <p:sldId id="279" r:id="rId5"/>
    <p:sldId id="273" r:id="rId6"/>
    <p:sldId id="272" r:id="rId7"/>
    <p:sldId id="289" r:id="rId8"/>
    <p:sldId id="275" r:id="rId9"/>
    <p:sldId id="261" r:id="rId10"/>
    <p:sldId id="278" r:id="rId11"/>
    <p:sldId id="284" r:id="rId12"/>
    <p:sldId id="303" r:id="rId13"/>
    <p:sldId id="288" r:id="rId14"/>
    <p:sldId id="291" r:id="rId15"/>
    <p:sldId id="294" r:id="rId16"/>
    <p:sldId id="293" r:id="rId17"/>
    <p:sldId id="295" r:id="rId18"/>
    <p:sldId id="296" r:id="rId19"/>
    <p:sldId id="298" r:id="rId20"/>
    <p:sldId id="299" r:id="rId21"/>
    <p:sldId id="300" r:id="rId22"/>
    <p:sldId id="302" r:id="rId23"/>
    <p:sldId id="301" r:id="rId24"/>
    <p:sldId id="307" r:id="rId25"/>
    <p:sldId id="308" r:id="rId26"/>
    <p:sldId id="305" r:id="rId27"/>
    <p:sldId id="306" r:id="rId28"/>
    <p:sldId id="266" r:id="rId29"/>
    <p:sldId id="309" r:id="rId30"/>
    <p:sldId id="28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5637"/>
    <a:srgbClr val="0DA71F"/>
    <a:srgbClr val="8DE551"/>
    <a:srgbClr val="70DE26"/>
    <a:srgbClr val="0EB622"/>
    <a:srgbClr val="85CA3A"/>
    <a:srgbClr val="FF66FF"/>
    <a:srgbClr val="61472D"/>
    <a:srgbClr val="FF66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2154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061A-504F-44E8-862C-2863218E3836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BF4D-FC50-448E-A17B-82283E0D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1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061A-504F-44E8-862C-2863218E3836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BF4D-FC50-448E-A17B-82283E0D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7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061A-504F-44E8-862C-2863218E3836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BF4D-FC50-448E-A17B-82283E0D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7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061A-504F-44E8-862C-2863218E3836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BF4D-FC50-448E-A17B-82283E0D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01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061A-504F-44E8-862C-2863218E3836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BF4D-FC50-448E-A17B-82283E0D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06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061A-504F-44E8-862C-2863218E3836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BF4D-FC50-448E-A17B-82283E0D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92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061A-504F-44E8-862C-2863218E3836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BF4D-FC50-448E-A17B-82283E0D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8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061A-504F-44E8-862C-2863218E3836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BF4D-FC50-448E-A17B-82283E0D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2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061A-504F-44E8-862C-2863218E3836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BF4D-FC50-448E-A17B-82283E0D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10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061A-504F-44E8-862C-2863218E3836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BF4D-FC50-448E-A17B-82283E0D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79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061A-504F-44E8-862C-2863218E3836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BF4D-FC50-448E-A17B-82283E0D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02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B061A-504F-44E8-862C-2863218E3836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6BF4D-FC50-448E-A17B-82283E0D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0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microsoft.com/office/2007/relationships/hdphoto" Target="../media/hdphoto6.wdp"/><Relationship Id="rId2" Type="http://schemas.openxmlformats.org/officeDocument/2006/relationships/image" Target="../media/image41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45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5181600"/>
            <a:ext cx="790158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A diagnostic and predictive tool for landscape fire </a:t>
            </a:r>
            <a:r>
              <a:rPr lang="en-US" sz="2200" b="1" dirty="0" smtClean="0"/>
              <a:t>regimes</a:t>
            </a:r>
          </a:p>
          <a:p>
            <a:endParaRPr lang="en-US" sz="1000" dirty="0" smtClean="0"/>
          </a:p>
          <a:p>
            <a:r>
              <a:rPr lang="en-US" dirty="0" smtClean="0"/>
              <a:t>Steve Norman</a:t>
            </a:r>
            <a:r>
              <a:rPr lang="en-US" dirty="0"/>
              <a:t>, </a:t>
            </a:r>
            <a:r>
              <a:rPr lang="en-US" dirty="0" smtClean="0"/>
              <a:t>Jitendra Kumar</a:t>
            </a:r>
            <a:r>
              <a:rPr lang="en-US" dirty="0"/>
              <a:t>, </a:t>
            </a:r>
            <a:r>
              <a:rPr lang="en-US" dirty="0" smtClean="0"/>
              <a:t>William Hargrove, Forrest Hoffman, Joseph Spruce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Association for Landscape Ecology, Anchorage AK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May  21,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2014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9984" y="2743200"/>
            <a:ext cx="3042016" cy="23044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674" y="2667000"/>
            <a:ext cx="3007926" cy="22556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743200" y="1468213"/>
            <a:ext cx="3031874" cy="22848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18650" y="685800"/>
            <a:ext cx="2996750" cy="2289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2" y="228600"/>
            <a:ext cx="2968558" cy="22264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-19050" y="6127899"/>
            <a:ext cx="9163050" cy="685800"/>
            <a:chOff x="0" y="381000"/>
            <a:chExt cx="9163050" cy="685800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0" y="1034828"/>
              <a:ext cx="9144000" cy="31972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510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7955" y="1157313"/>
            <a:ext cx="5122506" cy="29660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922" y="1132405"/>
            <a:ext cx="3340359" cy="29967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755" y="4265703"/>
            <a:ext cx="3340359" cy="24398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7955" y="4265703"/>
            <a:ext cx="2553820" cy="24398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9162" y="4263120"/>
            <a:ext cx="2441299" cy="24398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98794" y="3482260"/>
            <a:ext cx="1516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2002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Biscuit, OR-CA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61137" y="3482260"/>
            <a:ext cx="1312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2006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Amarillo, TX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58916" y="6056686"/>
            <a:ext cx="1214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2007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Linville, NC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4993" y="6059269"/>
            <a:ext cx="2284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2007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Big Turnaround, FL-GA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755" y="6036329"/>
            <a:ext cx="1632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2011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Wallow, AZ-NM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381000"/>
            <a:ext cx="9163050" cy="653828"/>
            <a:chOff x="0" y="381000"/>
            <a:chExt cx="9163050" cy="653828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0" y="1034828"/>
              <a:ext cx="9144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228600" y="228600"/>
            <a:ext cx="63296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Wildfire perimeter and hotspot correspondence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274460" y="1899990"/>
            <a:ext cx="228600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345611" y="1689868"/>
            <a:ext cx="732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No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hotspots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7800" y="3886200"/>
            <a:ext cx="1916325" cy="17132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5450628" y="4742328"/>
            <a:ext cx="170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All years’ Rx Fire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Fort Drum, NY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052416" y="4339766"/>
            <a:ext cx="209434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02123" y="4136567"/>
            <a:ext cx="867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No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perimeters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8122201" y="2283029"/>
            <a:ext cx="228600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155766" y="2079830"/>
            <a:ext cx="808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No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perimeter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22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381000"/>
            <a:ext cx="9163050" cy="653828"/>
            <a:chOff x="0" y="381000"/>
            <a:chExt cx="9163050" cy="65382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0" y="1034828"/>
              <a:ext cx="9144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228600" y="228600"/>
            <a:ext cx="59942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North American hotspot clustering: 2002-2013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" y="1066800"/>
            <a:ext cx="82677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North America (prototype test case)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 km grid cells (Lambert Cylindrical Equal Area projection)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Number of clusters generated: (K) = 5, 10, 15,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 variables: 12 seasonal, 3 frequency, 3 intensity, 1 extent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K-means non-hierarchical clustering to minimize within-cluster variability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C00000"/>
              </a:solidFill>
            </a:endParaRPr>
          </a:p>
          <a:p>
            <a:r>
              <a:rPr lang="en-US" b="1" dirty="0"/>
              <a:t>When does fire occur? (weight = 63</a:t>
            </a:r>
            <a:r>
              <a:rPr lang="en-US" b="1" dirty="0" smtClean="0"/>
              <a:t>%): “season”</a:t>
            </a: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Hotspots grouped by biweek of year; top 6 selected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Adjusted for better cross year seasonal continuity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b="1" dirty="0"/>
              <a:t>How often does fire occur? (weight = 16</a:t>
            </a:r>
            <a:r>
              <a:rPr lang="en-US" b="1" dirty="0" smtClean="0"/>
              <a:t>%): “frequency”</a:t>
            </a: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Number of years with at least 2 hotspots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Number of consecutive years with continuous fire (max 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Number of consecutive years without continuous fire (max 6)</a:t>
            </a:r>
          </a:p>
          <a:p>
            <a:r>
              <a:rPr lang="en-US" b="1" dirty="0"/>
              <a:t>How intense is fire when it occurs? (weight = 16</a:t>
            </a:r>
            <a:r>
              <a:rPr lang="en-US" b="1" dirty="0" smtClean="0"/>
              <a:t>%): “intensity”</a:t>
            </a: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Mean hotspot 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Maximum hotspot 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Minimum hotspot temperature</a:t>
            </a:r>
          </a:p>
          <a:p>
            <a:r>
              <a:rPr lang="en-US" b="1" dirty="0"/>
              <a:t>How much fire occurs? (weight = 5</a:t>
            </a:r>
            <a:r>
              <a:rPr lang="en-US" b="1" dirty="0" smtClean="0"/>
              <a:t>%): “extent”</a:t>
            </a: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Total number of hotspots in a grid cell (unadjusted for latitude or land area)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275216" y="3886200"/>
            <a:ext cx="1656283" cy="1647824"/>
            <a:chOff x="7335317" y="3657601"/>
            <a:chExt cx="1656283" cy="1647824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878" y="3685401"/>
              <a:ext cx="1335087" cy="1420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 rot="16200000">
              <a:off x="6984804" y="4008114"/>
              <a:ext cx="9780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Fireless runs</a:t>
              </a:r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50820" y="5028426"/>
              <a:ext cx="740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Fire runs</a:t>
              </a:r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308626" y="2209800"/>
            <a:ext cx="1759174" cy="1622699"/>
            <a:chOff x="7384826" y="1082460"/>
            <a:chExt cx="1759174" cy="1622699"/>
          </a:xfrm>
        </p:grpSpPr>
        <p:sp>
          <p:nvSpPr>
            <p:cNvPr id="2" name="Oval 1"/>
            <p:cNvSpPr/>
            <p:nvPr/>
          </p:nvSpPr>
          <p:spPr>
            <a:xfrm>
              <a:off x="7817459" y="1447800"/>
              <a:ext cx="914400" cy="914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>
              <a:stCxn id="2" idx="0"/>
            </p:cNvCxnSpPr>
            <p:nvPr/>
          </p:nvCxnSpPr>
          <p:spPr>
            <a:xfrm>
              <a:off x="8274659" y="1447800"/>
              <a:ext cx="0" cy="91440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" idx="2"/>
            </p:cNvCxnSpPr>
            <p:nvPr/>
          </p:nvCxnSpPr>
          <p:spPr>
            <a:xfrm>
              <a:off x="7817459" y="1905000"/>
              <a:ext cx="91440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064912" y="1082460"/>
              <a:ext cx="421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Dec</a:t>
              </a:r>
              <a:endParaRPr lang="en-US" sz="12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694838" y="1766500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Mar</a:t>
              </a:r>
              <a:endParaRPr lang="en-US" sz="12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82235" y="2305050"/>
              <a:ext cx="402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Jun</a:t>
              </a:r>
              <a:endParaRPr lang="en-US" sz="12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28106" y="1748224"/>
              <a:ext cx="4171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Sep</a:t>
              </a:r>
              <a:endParaRPr lang="en-US" sz="1200" b="1" dirty="0"/>
            </a:p>
          </p:txBody>
        </p:sp>
        <p:sp>
          <p:nvSpPr>
            <p:cNvPr id="30" name="Circular Arrow 29"/>
            <p:cNvSpPr/>
            <p:nvPr/>
          </p:nvSpPr>
          <p:spPr>
            <a:xfrm rot="5400000">
              <a:off x="7956871" y="1569684"/>
              <a:ext cx="656783" cy="670631"/>
            </a:xfrm>
            <a:prstGeom prst="circularArrow">
              <a:avLst>
                <a:gd name="adj1" fmla="val 3535"/>
                <a:gd name="adj2" fmla="val 1926501"/>
                <a:gd name="adj3" fmla="val 2562274"/>
                <a:gd name="adj4" fmla="val 10921690"/>
                <a:gd name="adj5" fmla="val 9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683618" y="1905000"/>
              <a:ext cx="4603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/>
                <a:t>sin=1</a:t>
              </a:r>
              <a:endParaRPr lang="en-US" sz="1000" i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384826" y="1895604"/>
              <a:ext cx="4972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/>
                <a:t>sin=-1</a:t>
              </a:r>
              <a:endParaRPr lang="en-US" sz="1000" i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034455" y="1236348"/>
              <a:ext cx="4828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/>
                <a:t>cos=1</a:t>
              </a:r>
              <a:endParaRPr lang="en-US" sz="1000" i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24613" y="2458938"/>
              <a:ext cx="5212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/>
                <a:t>cos=-1</a:t>
              </a:r>
              <a:endParaRPr lang="en-US" sz="1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9256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607542" y="1034901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Winter-</a:t>
            </a:r>
          </a:p>
          <a:p>
            <a:pPr algn="ctr"/>
            <a:r>
              <a:rPr lang="en-US" sz="1600" b="1" dirty="0" smtClean="0"/>
              <a:t>Spring-ness</a:t>
            </a:r>
            <a:endParaRPr lang="en-US" sz="16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381000"/>
            <a:ext cx="9163050" cy="653828"/>
            <a:chOff x="0" y="381000"/>
            <a:chExt cx="9163050" cy="65382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0" y="1034828"/>
              <a:ext cx="9144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228600" y="228600"/>
            <a:ext cx="52127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Cluster 20 results: rotated factor pattern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889222"/>
              </p:ext>
            </p:extLst>
          </p:nvPr>
        </p:nvGraphicFramePr>
        <p:xfrm>
          <a:off x="988371" y="1590960"/>
          <a:ext cx="6953250" cy="5038440"/>
        </p:xfrm>
        <a:graphic>
          <a:graphicData uri="http://schemas.openxmlformats.org/drawingml/2006/table">
            <a:tbl>
              <a:tblPr/>
              <a:tblGrid>
                <a:gridCol w="621183"/>
                <a:gridCol w="2785308"/>
                <a:gridCol w="1182253"/>
                <a:gridCol w="1182253"/>
                <a:gridCol w="1182253"/>
              </a:tblGrid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Factor 1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Factor 2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Factor 3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biweek 1 sin</a:t>
                      </a:r>
                    </a:p>
                  </a:txBody>
                  <a:tcPr marL="8082" marR="8082" marT="808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0.90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biweek 1 cos</a:t>
                      </a:r>
                    </a:p>
                  </a:txBody>
                  <a:tcPr marL="8082" marR="8082" marT="8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-0.09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0.33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biweek 2 sin</a:t>
                      </a:r>
                    </a:p>
                  </a:txBody>
                  <a:tcPr marL="8082" marR="8082" marT="8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0.87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0.16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biweek 2 cos</a:t>
                      </a:r>
                    </a:p>
                  </a:txBody>
                  <a:tcPr marL="8082" marR="8082" marT="8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-0.09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0.87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0.10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biweek 3 sin</a:t>
                      </a:r>
                    </a:p>
                  </a:txBody>
                  <a:tcPr marL="8082" marR="8082" marT="8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0.94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0.02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0.11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biweek 3 cos</a:t>
                      </a:r>
                    </a:p>
                  </a:txBody>
                  <a:tcPr marL="8082" marR="8082" marT="8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-0.08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0.88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biweek 4 sin</a:t>
                      </a:r>
                    </a:p>
                  </a:txBody>
                  <a:tcPr marL="8082" marR="8082" marT="8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0.88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0.07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biweek 4 cos</a:t>
                      </a:r>
                    </a:p>
                  </a:txBody>
                  <a:tcPr marL="8082" marR="8082" marT="8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-0.01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0.88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-0.06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biweek 5 sin</a:t>
                      </a:r>
                    </a:p>
                  </a:txBody>
                  <a:tcPr marL="8082" marR="8082" marT="8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-0.02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0.09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biweek 5 cos</a:t>
                      </a:r>
                    </a:p>
                  </a:txBody>
                  <a:tcPr marL="8082" marR="8082" marT="8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0.06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0.74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-0.17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biweek 6 sin</a:t>
                      </a:r>
                    </a:p>
                  </a:txBody>
                  <a:tcPr marL="8082" marR="8082" marT="8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0.52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-0.04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0.21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biweek 6 cos</a:t>
                      </a:r>
                    </a:p>
                  </a:txBody>
                  <a:tcPr marL="8082" marR="8082" marT="8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0.60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-0.19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years with fire</a:t>
                      </a:r>
                    </a:p>
                  </a:txBody>
                  <a:tcPr marL="8082" marR="8082" marT="808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0.23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-0.03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0.95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run of burns</a:t>
                      </a:r>
                    </a:p>
                  </a:txBody>
                  <a:tcPr marL="8082" marR="8082" marT="8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0.20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-0.01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0.95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run of no burns</a:t>
                      </a:r>
                    </a:p>
                  </a:txBody>
                  <a:tcPr marL="8082" marR="8082" marT="8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-0.24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0.02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-0.95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Mean temperature</a:t>
                      </a:r>
                    </a:p>
                  </a:txBody>
                  <a:tcPr marL="8082" marR="8082" marT="808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0.54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n-US" sz="16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0.46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-0.15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 temperature</a:t>
                      </a:r>
                    </a:p>
                  </a:txBody>
                  <a:tcPr marL="8082" marR="8082" marT="8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-0.54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-0.01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Min temperature</a:t>
                      </a:r>
                    </a:p>
                  </a:txBody>
                  <a:tcPr marL="8082" marR="8082" marT="8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0.30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-0.19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-0.40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hotspots</a:t>
                      </a:r>
                    </a:p>
                  </a:txBody>
                  <a:tcPr marL="8082" marR="8082" marT="808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0.40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-0.40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0.48</a:t>
                      </a:r>
                    </a:p>
                  </a:txBody>
                  <a:tcPr marL="8082" marR="8082" marT="8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21" name="Straight Arrow Connector 20"/>
          <p:cNvCxnSpPr/>
          <p:nvPr/>
        </p:nvCxnSpPr>
        <p:spPr>
          <a:xfrm>
            <a:off x="4377068" y="197196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377068" y="2484094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777359" y="4998694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777359" y="524856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406298" y="5760694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766726" y="6489026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419600" y="6501428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596268" y="273396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583866" y="2221826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375299" y="2983826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375299" y="349596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605132" y="3233692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605132" y="3745826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638800" y="4236694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638800" y="4748828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408967" y="4008094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408967" y="4520228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781800" y="5489562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628167" y="5760694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638800" y="601056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367076" y="1045461"/>
            <a:ext cx="1212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Fall-</a:t>
            </a:r>
          </a:p>
          <a:p>
            <a:pPr algn="ctr"/>
            <a:r>
              <a:rPr lang="en-US" sz="1600" b="1" dirty="0" smtClean="0"/>
              <a:t>Winter-ness</a:t>
            </a:r>
            <a:endParaRPr lang="en-US" sz="16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6807796" y="1185446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Burni-ness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1857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715000" y="381000"/>
            <a:ext cx="3448050" cy="586264"/>
            <a:chOff x="5715000" y="381000"/>
            <a:chExt cx="3448050" cy="586264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28600" y="228600"/>
            <a:ext cx="51889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Similarity colors (20 cluster fire regimes)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77287" y="1676400"/>
            <a:ext cx="8263877" cy="4267200"/>
            <a:chOff x="3712783" y="3969003"/>
            <a:chExt cx="5313094" cy="220319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783" y="3969003"/>
              <a:ext cx="5313094" cy="220319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Freeform 36"/>
            <p:cNvSpPr/>
            <p:nvPr/>
          </p:nvSpPr>
          <p:spPr>
            <a:xfrm>
              <a:off x="3757494" y="4258574"/>
              <a:ext cx="1754785" cy="276845"/>
            </a:xfrm>
            <a:custGeom>
              <a:avLst/>
              <a:gdLst>
                <a:gd name="connsiteX0" fmla="*/ 1751350 w 1754785"/>
                <a:gd name="connsiteY0" fmla="*/ 273941 h 276845"/>
                <a:gd name="connsiteX1" fmla="*/ 1371788 w 1754785"/>
                <a:gd name="connsiteY1" fmla="*/ 23775 h 276845"/>
                <a:gd name="connsiteX2" fmla="*/ 1043984 w 1754785"/>
                <a:gd name="connsiteY2" fmla="*/ 15149 h 276845"/>
                <a:gd name="connsiteX3" fmla="*/ 345244 w 1754785"/>
                <a:gd name="connsiteY3" fmla="*/ 66907 h 276845"/>
                <a:gd name="connsiteX4" fmla="*/ 188 w 1754785"/>
                <a:gd name="connsiteY4" fmla="*/ 84160 h 276845"/>
                <a:gd name="connsiteX5" fmla="*/ 310739 w 1754785"/>
                <a:gd name="connsiteY5" fmla="*/ 170424 h 276845"/>
                <a:gd name="connsiteX6" fmla="*/ 1138874 w 1754785"/>
                <a:gd name="connsiteY6" fmla="*/ 161798 h 276845"/>
                <a:gd name="connsiteX7" fmla="*/ 1751350 w 1754785"/>
                <a:gd name="connsiteY7" fmla="*/ 273941 h 27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4785" h="276845">
                  <a:moveTo>
                    <a:pt x="1751350" y="273941"/>
                  </a:moveTo>
                  <a:cubicBezTo>
                    <a:pt x="1790169" y="250937"/>
                    <a:pt x="1489682" y="66907"/>
                    <a:pt x="1371788" y="23775"/>
                  </a:cubicBezTo>
                  <a:cubicBezTo>
                    <a:pt x="1253894" y="-19357"/>
                    <a:pt x="1215075" y="7960"/>
                    <a:pt x="1043984" y="15149"/>
                  </a:cubicBezTo>
                  <a:cubicBezTo>
                    <a:pt x="872893" y="22338"/>
                    <a:pt x="519210" y="55405"/>
                    <a:pt x="345244" y="66907"/>
                  </a:cubicBezTo>
                  <a:cubicBezTo>
                    <a:pt x="171278" y="78409"/>
                    <a:pt x="5939" y="66907"/>
                    <a:pt x="188" y="84160"/>
                  </a:cubicBezTo>
                  <a:cubicBezTo>
                    <a:pt x="-5563" y="101413"/>
                    <a:pt x="120958" y="157484"/>
                    <a:pt x="310739" y="170424"/>
                  </a:cubicBezTo>
                  <a:cubicBezTo>
                    <a:pt x="500520" y="183364"/>
                    <a:pt x="900210" y="147421"/>
                    <a:pt x="1138874" y="161798"/>
                  </a:cubicBezTo>
                  <a:cubicBezTo>
                    <a:pt x="1377538" y="176175"/>
                    <a:pt x="1712531" y="296945"/>
                    <a:pt x="1751350" y="2739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0" y="1034828"/>
            <a:ext cx="914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33126" y="5232963"/>
            <a:ext cx="3574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Darker colors are low in all three factors</a:t>
            </a:r>
          </a:p>
          <a:p>
            <a:r>
              <a:rPr lang="en-US" sz="1600" dirty="0" smtClean="0"/>
              <a:t>Lighter colors are high in all three factors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606288" y="2773446"/>
            <a:ext cx="2669898" cy="2408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0866" y="4525093"/>
            <a:ext cx="1815305" cy="279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Winter-Spring-ness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0866" y="4157160"/>
            <a:ext cx="1564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Fall-Winter-ness</a:t>
            </a:r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7054" y="4876714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Burni-ness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5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381000"/>
            <a:ext cx="9163050" cy="653828"/>
            <a:chOff x="0" y="381000"/>
            <a:chExt cx="9163050" cy="65382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0" y="1034828"/>
              <a:ext cx="9144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228600" y="228600"/>
            <a:ext cx="59942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North American hotspot clustering: 2002-2013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3335" y="1600200"/>
            <a:ext cx="632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Date of the six most active fire dates among the 10 cluster groups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8503" y="2362200"/>
            <a:ext cx="639864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962728" y="5257800"/>
            <a:ext cx="2590800" cy="228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781597" y="3572484"/>
            <a:ext cx="771931" cy="228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81000"/>
            <a:ext cx="9163050" cy="653828"/>
            <a:chOff x="0" y="381000"/>
            <a:chExt cx="9163050" cy="65382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34828"/>
              <a:ext cx="9144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28600" y="228600"/>
            <a:ext cx="59901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North American hotspot clustering: 10 </a:t>
            </a:r>
            <a:r>
              <a:rPr lang="en-US" sz="2400" dirty="0"/>
              <a:t>clusters</a:t>
            </a:r>
            <a:endParaRPr lang="en-US" sz="2400" dirty="0" smtClean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2" t="21283" r="25988" b="12990"/>
          <a:stretch/>
        </p:blipFill>
        <p:spPr bwMode="auto">
          <a:xfrm>
            <a:off x="4561368" y="1219200"/>
            <a:ext cx="4582632" cy="563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0" t="21179" r="25866" b="12823"/>
          <a:stretch/>
        </p:blipFill>
        <p:spPr bwMode="auto">
          <a:xfrm>
            <a:off x="-1966" y="1219200"/>
            <a:ext cx="4575584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06326" y="4953000"/>
            <a:ext cx="499730" cy="1771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31298" r="94179" b="48169"/>
          <a:stretch/>
        </p:blipFill>
        <p:spPr bwMode="auto">
          <a:xfrm>
            <a:off x="150434" y="4953000"/>
            <a:ext cx="370561" cy="175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39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81000"/>
            <a:ext cx="9163050" cy="653828"/>
            <a:chOff x="0" y="381000"/>
            <a:chExt cx="9163050" cy="65382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34828"/>
              <a:ext cx="9144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28600" y="228600"/>
            <a:ext cx="58346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North American hotspot clustering: 5 clusters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4" t="21283" r="25926" b="12990"/>
          <a:stretch/>
        </p:blipFill>
        <p:spPr bwMode="auto">
          <a:xfrm>
            <a:off x="4582633" y="1219200"/>
            <a:ext cx="4561367" cy="563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3" t="21235" r="25787" b="13039"/>
          <a:stretch/>
        </p:blipFill>
        <p:spPr bwMode="auto">
          <a:xfrm>
            <a:off x="905" y="1219200"/>
            <a:ext cx="4582633" cy="563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06326" y="5791200"/>
            <a:ext cx="499730" cy="9334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 t="29349" r="94488" b="59984"/>
          <a:stretch/>
        </p:blipFill>
        <p:spPr bwMode="auto">
          <a:xfrm>
            <a:off x="152400" y="5791200"/>
            <a:ext cx="37214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39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81000"/>
            <a:ext cx="9163050" cy="653828"/>
            <a:chOff x="0" y="381000"/>
            <a:chExt cx="9163050" cy="65382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34828"/>
              <a:ext cx="9144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28600" y="228600"/>
            <a:ext cx="59942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North American hotspot clustering: 15 </a:t>
            </a:r>
            <a:r>
              <a:rPr lang="en-US" sz="2400" dirty="0"/>
              <a:t>clusters</a:t>
            </a:r>
            <a:endParaRPr lang="en-US" sz="2400" dirty="0" smtClean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5" t="21183" r="25896" b="13059"/>
          <a:stretch/>
        </p:blipFill>
        <p:spPr bwMode="auto">
          <a:xfrm>
            <a:off x="4572000" y="1220896"/>
            <a:ext cx="4582634" cy="563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0" t="21122" r="25864" b="12733"/>
          <a:stretch/>
        </p:blipFill>
        <p:spPr bwMode="auto">
          <a:xfrm>
            <a:off x="0" y="1220896"/>
            <a:ext cx="4572000" cy="563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06326" y="4055296"/>
            <a:ext cx="499730" cy="266936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t="33808" r="93771" b="36444"/>
          <a:stretch/>
        </p:blipFill>
        <p:spPr bwMode="auto">
          <a:xfrm>
            <a:off x="141767" y="4148468"/>
            <a:ext cx="453656" cy="255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39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81000"/>
            <a:ext cx="9163050" cy="653828"/>
            <a:chOff x="0" y="381000"/>
            <a:chExt cx="9163050" cy="65382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34828"/>
              <a:ext cx="9144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28600" y="228600"/>
            <a:ext cx="59901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North American hotspot clustering: 20 </a:t>
            </a:r>
            <a:r>
              <a:rPr lang="en-US" sz="2400" dirty="0"/>
              <a:t>clusters</a:t>
            </a:r>
            <a:endParaRPr lang="en-US" sz="2400" dirty="0" smtClean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6" t="21283" r="25865" b="13150"/>
          <a:stretch/>
        </p:blipFill>
        <p:spPr bwMode="auto">
          <a:xfrm>
            <a:off x="4550734" y="1237350"/>
            <a:ext cx="4603899" cy="562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1" t="21283" r="25929" b="12933"/>
          <a:stretch/>
        </p:blipFill>
        <p:spPr bwMode="auto">
          <a:xfrm>
            <a:off x="-10632" y="1237350"/>
            <a:ext cx="4572000" cy="562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06326" y="3276600"/>
            <a:ext cx="499730" cy="34480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t="37245" r="93995" b="22400"/>
          <a:stretch/>
        </p:blipFill>
        <p:spPr bwMode="auto">
          <a:xfrm>
            <a:off x="106326" y="3276600"/>
            <a:ext cx="453655" cy="344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39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81000"/>
            <a:ext cx="9163050" cy="653828"/>
            <a:chOff x="0" y="381000"/>
            <a:chExt cx="9163050" cy="65382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34828"/>
              <a:ext cx="9144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28600" y="228600"/>
            <a:ext cx="42432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North American hotspot clusters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6" t="21283" r="23702" b="13274"/>
          <a:stretch/>
        </p:blipFill>
        <p:spPr bwMode="auto">
          <a:xfrm>
            <a:off x="6400800" y="1123544"/>
            <a:ext cx="2674018" cy="28838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6" t="21183" r="23403" b="14444"/>
          <a:stretch/>
        </p:blipFill>
        <p:spPr bwMode="auto">
          <a:xfrm>
            <a:off x="4114800" y="2040042"/>
            <a:ext cx="2785905" cy="28367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7" t="21283" r="23903" b="12990"/>
          <a:stretch/>
        </p:blipFill>
        <p:spPr bwMode="auto">
          <a:xfrm>
            <a:off x="2057400" y="2971007"/>
            <a:ext cx="2736489" cy="28963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0" t="21283" r="23903" b="12990"/>
          <a:stretch/>
        </p:blipFill>
        <p:spPr bwMode="auto">
          <a:xfrm>
            <a:off x="104274" y="3878178"/>
            <a:ext cx="2637524" cy="28963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6365557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5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00400" y="5478296"/>
            <a:ext cx="470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10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57800" y="4468661"/>
            <a:ext cx="470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15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54800" y="3581400"/>
            <a:ext cx="470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20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39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95" y="1308330"/>
            <a:ext cx="3749705" cy="26285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63511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Existing approaches to characterizing </a:t>
            </a:r>
            <a:r>
              <a:rPr lang="en-US" sz="2400" dirty="0" smtClean="0"/>
              <a:t>fire regimes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734" y="4232238"/>
            <a:ext cx="5492751" cy="24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Isosceles Triangle 26"/>
          <p:cNvSpPr/>
          <p:nvPr/>
        </p:nvSpPr>
        <p:spPr>
          <a:xfrm rot="10800000">
            <a:off x="6177360" y="5869169"/>
            <a:ext cx="152400" cy="1524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301059" y="5756238"/>
            <a:ext cx="1383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Hayman Fire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2002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10121" y="45720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Brown et al., 1999,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Landscape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Ecology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14: 513-532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0" y="381000"/>
            <a:ext cx="9163050" cy="653828"/>
            <a:chOff x="0" y="381000"/>
            <a:chExt cx="9163050" cy="653828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0" y="1034828"/>
              <a:ext cx="9144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10134"/>
            <a:ext cx="3336151" cy="26267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 rot="16200000">
            <a:off x="-928164" y="2452166"/>
            <a:ext cx="2835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Coast Redwood of California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-391351" y="5182916"/>
            <a:ext cx="176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Colorado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8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715000" y="381000"/>
            <a:ext cx="3448050" cy="586264"/>
            <a:chOff x="5715000" y="381000"/>
            <a:chExt cx="3448050" cy="586264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28600" y="228600"/>
            <a:ext cx="23359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10 clusters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0" y="1034828"/>
            <a:ext cx="914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4" t="8222" r="4303" b="4693"/>
          <a:stretch/>
        </p:blipFill>
        <p:spPr bwMode="auto">
          <a:xfrm>
            <a:off x="0" y="1151798"/>
            <a:ext cx="9154195" cy="571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81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715000" y="381000"/>
            <a:ext cx="3448050" cy="586264"/>
            <a:chOff x="5715000" y="381000"/>
            <a:chExt cx="3448050" cy="586264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28600" y="228600"/>
            <a:ext cx="57940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10 clusters compared to large fire perimeters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0" y="1034828"/>
            <a:ext cx="914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4" t="8408" r="4359" b="4507"/>
          <a:stretch/>
        </p:blipFill>
        <p:spPr bwMode="auto">
          <a:xfrm>
            <a:off x="3554" y="1162032"/>
            <a:ext cx="9149971" cy="571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32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9456" y="1167319"/>
            <a:ext cx="9173651" cy="56906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715000" y="381000"/>
            <a:ext cx="3448050" cy="586264"/>
            <a:chOff x="5715000" y="381000"/>
            <a:chExt cx="3448050" cy="586264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28600" y="228600"/>
            <a:ext cx="23359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20 clusters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0" y="1034828"/>
            <a:ext cx="914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7" t="8178" r="2983" b="4348"/>
          <a:stretch/>
        </p:blipFill>
        <p:spPr bwMode="auto">
          <a:xfrm>
            <a:off x="-19456" y="1167319"/>
            <a:ext cx="9163050" cy="567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52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715000" y="381000"/>
            <a:ext cx="3448050" cy="586264"/>
            <a:chOff x="5715000" y="381000"/>
            <a:chExt cx="3448050" cy="586264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28600" y="228600"/>
            <a:ext cx="57940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/>
              <a:t>2</a:t>
            </a:r>
            <a:r>
              <a:rPr lang="en-US" sz="2400" dirty="0" smtClean="0"/>
              <a:t>0 clusters compared to large fire perimeters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0" y="1034828"/>
            <a:ext cx="914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19456" y="1167319"/>
            <a:ext cx="9173651" cy="56906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1" t="8641" r="2962" b="4477"/>
          <a:stretch/>
        </p:blipFill>
        <p:spPr bwMode="auto">
          <a:xfrm>
            <a:off x="-9728" y="1195915"/>
            <a:ext cx="9153728" cy="563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72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715000" y="381000"/>
            <a:ext cx="3448050" cy="586264"/>
            <a:chOff x="5715000" y="381000"/>
            <a:chExt cx="3448050" cy="586264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8" t="8330" r="2642" b="4693"/>
          <a:stretch/>
        </p:blipFill>
        <p:spPr bwMode="auto">
          <a:xfrm>
            <a:off x="-19455" y="1284051"/>
            <a:ext cx="9173184" cy="559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28600" y="228600"/>
            <a:ext cx="23359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20 clusters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0" y="1034828"/>
            <a:ext cx="914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06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715000" y="381000"/>
            <a:ext cx="3448050" cy="586264"/>
            <a:chOff x="5715000" y="381000"/>
            <a:chExt cx="3448050" cy="586264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28600" y="228600"/>
            <a:ext cx="32215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20 clusters and hotspots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0" y="1034828"/>
            <a:ext cx="914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7913" r="2657" b="5039"/>
          <a:stretch/>
        </p:blipFill>
        <p:spPr bwMode="auto">
          <a:xfrm>
            <a:off x="-19456" y="1254868"/>
            <a:ext cx="9171815" cy="560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06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715000" y="381000"/>
            <a:ext cx="3448050" cy="586264"/>
            <a:chOff x="5715000" y="381000"/>
            <a:chExt cx="3448050" cy="586264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28600" y="228600"/>
            <a:ext cx="6567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Riitters 2006 NLCD-derived 810m Land Cover Types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0" y="1034828"/>
            <a:ext cx="914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0" t="8408" r="2448" b="4667"/>
          <a:stretch/>
        </p:blipFill>
        <p:spPr bwMode="auto">
          <a:xfrm>
            <a:off x="-9728" y="1303024"/>
            <a:ext cx="9188193" cy="559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-9727" y="5797685"/>
            <a:ext cx="2986391" cy="1108953"/>
          </a:xfrm>
          <a:custGeom>
            <a:avLst/>
            <a:gdLst>
              <a:gd name="connsiteX0" fmla="*/ 0 w 2986391"/>
              <a:gd name="connsiteY0" fmla="*/ 0 h 1108953"/>
              <a:gd name="connsiteX1" fmla="*/ 2217906 w 2986391"/>
              <a:gd name="connsiteY1" fmla="*/ 0 h 1108953"/>
              <a:gd name="connsiteX2" fmla="*/ 2266544 w 2986391"/>
              <a:gd name="connsiteY2" fmla="*/ 233464 h 1108953"/>
              <a:gd name="connsiteX3" fmla="*/ 2412459 w 2986391"/>
              <a:gd name="connsiteY3" fmla="*/ 389106 h 1108953"/>
              <a:gd name="connsiteX4" fmla="*/ 2490281 w 2986391"/>
              <a:gd name="connsiteY4" fmla="*/ 486383 h 1108953"/>
              <a:gd name="connsiteX5" fmla="*/ 2509736 w 2986391"/>
              <a:gd name="connsiteY5" fmla="*/ 642026 h 1108953"/>
              <a:gd name="connsiteX6" fmla="*/ 2558374 w 2986391"/>
              <a:gd name="connsiteY6" fmla="*/ 778213 h 1108953"/>
              <a:gd name="connsiteX7" fmla="*/ 2733472 w 2986391"/>
              <a:gd name="connsiteY7" fmla="*/ 914400 h 1108953"/>
              <a:gd name="connsiteX8" fmla="*/ 2898842 w 2986391"/>
              <a:gd name="connsiteY8" fmla="*/ 982494 h 1108953"/>
              <a:gd name="connsiteX9" fmla="*/ 2986391 w 2986391"/>
              <a:gd name="connsiteY9" fmla="*/ 1070043 h 1108953"/>
              <a:gd name="connsiteX10" fmla="*/ 2976664 w 2986391"/>
              <a:gd name="connsiteY10" fmla="*/ 1108953 h 1108953"/>
              <a:gd name="connsiteX11" fmla="*/ 9727 w 2986391"/>
              <a:gd name="connsiteY11" fmla="*/ 1108953 h 1108953"/>
              <a:gd name="connsiteX12" fmla="*/ 0 w 2986391"/>
              <a:gd name="connsiteY12" fmla="*/ 0 h 110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86391" h="1108953">
                <a:moveTo>
                  <a:pt x="0" y="0"/>
                </a:moveTo>
                <a:lnTo>
                  <a:pt x="2217906" y="0"/>
                </a:lnTo>
                <a:lnTo>
                  <a:pt x="2266544" y="233464"/>
                </a:lnTo>
                <a:lnTo>
                  <a:pt x="2412459" y="389106"/>
                </a:lnTo>
                <a:lnTo>
                  <a:pt x="2490281" y="486383"/>
                </a:lnTo>
                <a:lnTo>
                  <a:pt x="2509736" y="642026"/>
                </a:lnTo>
                <a:lnTo>
                  <a:pt x="2558374" y="778213"/>
                </a:lnTo>
                <a:lnTo>
                  <a:pt x="2733472" y="914400"/>
                </a:lnTo>
                <a:lnTo>
                  <a:pt x="2898842" y="982494"/>
                </a:lnTo>
                <a:lnTo>
                  <a:pt x="2986391" y="1070043"/>
                </a:lnTo>
                <a:lnTo>
                  <a:pt x="2976664" y="1108953"/>
                </a:lnTo>
                <a:lnTo>
                  <a:pt x="9727" y="1108953"/>
                </a:lnTo>
                <a:cubicBezTo>
                  <a:pt x="6485" y="739302"/>
                  <a:pt x="3242" y="36965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0053" y="5834824"/>
            <a:ext cx="2658895" cy="1023176"/>
            <a:chOff x="304800" y="5486061"/>
            <a:chExt cx="2658895" cy="1023176"/>
          </a:xfrm>
        </p:grpSpPr>
        <p:sp>
          <p:nvSpPr>
            <p:cNvPr id="33" name="TextBox 32"/>
            <p:cNvSpPr txBox="1"/>
            <p:nvPr/>
          </p:nvSpPr>
          <p:spPr>
            <a:xfrm>
              <a:off x="595996" y="5486061"/>
              <a:ext cx="234365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/>
                <a:t>Natural</a:t>
              </a:r>
              <a:r>
                <a:rPr lang="en-US" sz="1500" dirty="0" smtClean="0"/>
                <a:t> </a:t>
              </a:r>
              <a:r>
                <a:rPr lang="en-US" sz="1200" dirty="0" smtClean="0"/>
                <a:t>(NN, N, Na, Nd, Nad)</a:t>
              </a:r>
            </a:p>
            <a:p>
              <a:r>
                <a:rPr lang="en-US" sz="1500" b="1" dirty="0" smtClean="0"/>
                <a:t>Agriculture</a:t>
              </a:r>
              <a:r>
                <a:rPr lang="en-US" sz="1500" dirty="0" smtClean="0"/>
                <a:t> </a:t>
              </a:r>
              <a:r>
                <a:rPr lang="en-US" sz="1200" dirty="0" smtClean="0"/>
                <a:t>(AA, A, Ad, An, Adn)</a:t>
              </a:r>
              <a:endParaRPr lang="en-US" sz="12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04800" y="5553314"/>
              <a:ext cx="304800" cy="15240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04800" y="5792001"/>
              <a:ext cx="304800" cy="1524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95996" y="5955239"/>
              <a:ext cx="236769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/>
                <a:t>Developed</a:t>
              </a:r>
              <a:r>
                <a:rPr lang="en-US" sz="1500" dirty="0" smtClean="0"/>
                <a:t> </a:t>
              </a:r>
              <a:r>
                <a:rPr lang="en-US" sz="1200" dirty="0" smtClean="0"/>
                <a:t>(DD, D, Da, Dn, Dan)</a:t>
              </a:r>
            </a:p>
            <a:p>
              <a:r>
                <a:rPr lang="en-US" sz="1500" b="1" dirty="0" smtClean="0"/>
                <a:t>Mixed</a:t>
              </a:r>
              <a:r>
                <a:rPr lang="en-US" sz="1500" dirty="0" smtClean="0"/>
                <a:t> </a:t>
              </a:r>
              <a:r>
                <a:rPr lang="en-US" sz="1200" dirty="0" smtClean="0"/>
                <a:t>(_ad, _an, _dn, _adn)</a:t>
              </a:r>
              <a:endParaRPr lang="en-US" sz="12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04800" y="6021814"/>
              <a:ext cx="304800" cy="152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04800" y="6260501"/>
              <a:ext cx="304800" cy="152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1861" y="5474732"/>
            <a:ext cx="1614739" cy="134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10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715000" y="381000"/>
            <a:ext cx="3448050" cy="586264"/>
            <a:chOff x="5715000" y="381000"/>
            <a:chExt cx="3448050" cy="586264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28600" y="228600"/>
            <a:ext cx="50104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/>
              <a:t>Riitters </a:t>
            </a:r>
            <a:r>
              <a:rPr lang="en-US" sz="2400" dirty="0" smtClean="0"/>
              <a:t>Land </a:t>
            </a:r>
            <a:r>
              <a:rPr lang="en-US" sz="2400" dirty="0"/>
              <a:t>Cover </a:t>
            </a:r>
            <a:r>
              <a:rPr lang="en-US" sz="2400" dirty="0" smtClean="0"/>
              <a:t>Types and hotspots</a:t>
            </a:r>
            <a:endParaRPr lang="en-US" sz="24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0" y="1034828"/>
            <a:ext cx="914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6" t="8641" r="2658" b="5039"/>
          <a:stretch/>
        </p:blipFill>
        <p:spPr bwMode="auto">
          <a:xfrm>
            <a:off x="-19456" y="1311393"/>
            <a:ext cx="9172778" cy="55563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Freeform 19"/>
          <p:cNvSpPr/>
          <p:nvPr/>
        </p:nvSpPr>
        <p:spPr>
          <a:xfrm>
            <a:off x="-9727" y="5797685"/>
            <a:ext cx="2986391" cy="1108953"/>
          </a:xfrm>
          <a:custGeom>
            <a:avLst/>
            <a:gdLst>
              <a:gd name="connsiteX0" fmla="*/ 0 w 2986391"/>
              <a:gd name="connsiteY0" fmla="*/ 0 h 1108953"/>
              <a:gd name="connsiteX1" fmla="*/ 2217906 w 2986391"/>
              <a:gd name="connsiteY1" fmla="*/ 0 h 1108953"/>
              <a:gd name="connsiteX2" fmla="*/ 2266544 w 2986391"/>
              <a:gd name="connsiteY2" fmla="*/ 233464 h 1108953"/>
              <a:gd name="connsiteX3" fmla="*/ 2412459 w 2986391"/>
              <a:gd name="connsiteY3" fmla="*/ 389106 h 1108953"/>
              <a:gd name="connsiteX4" fmla="*/ 2490281 w 2986391"/>
              <a:gd name="connsiteY4" fmla="*/ 486383 h 1108953"/>
              <a:gd name="connsiteX5" fmla="*/ 2509736 w 2986391"/>
              <a:gd name="connsiteY5" fmla="*/ 642026 h 1108953"/>
              <a:gd name="connsiteX6" fmla="*/ 2558374 w 2986391"/>
              <a:gd name="connsiteY6" fmla="*/ 778213 h 1108953"/>
              <a:gd name="connsiteX7" fmla="*/ 2733472 w 2986391"/>
              <a:gd name="connsiteY7" fmla="*/ 914400 h 1108953"/>
              <a:gd name="connsiteX8" fmla="*/ 2898842 w 2986391"/>
              <a:gd name="connsiteY8" fmla="*/ 982494 h 1108953"/>
              <a:gd name="connsiteX9" fmla="*/ 2986391 w 2986391"/>
              <a:gd name="connsiteY9" fmla="*/ 1070043 h 1108953"/>
              <a:gd name="connsiteX10" fmla="*/ 2976664 w 2986391"/>
              <a:gd name="connsiteY10" fmla="*/ 1108953 h 1108953"/>
              <a:gd name="connsiteX11" fmla="*/ 9727 w 2986391"/>
              <a:gd name="connsiteY11" fmla="*/ 1108953 h 1108953"/>
              <a:gd name="connsiteX12" fmla="*/ 0 w 2986391"/>
              <a:gd name="connsiteY12" fmla="*/ 0 h 110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86391" h="1108953">
                <a:moveTo>
                  <a:pt x="0" y="0"/>
                </a:moveTo>
                <a:lnTo>
                  <a:pt x="2217906" y="0"/>
                </a:lnTo>
                <a:lnTo>
                  <a:pt x="2266544" y="233464"/>
                </a:lnTo>
                <a:lnTo>
                  <a:pt x="2412459" y="389106"/>
                </a:lnTo>
                <a:lnTo>
                  <a:pt x="2490281" y="486383"/>
                </a:lnTo>
                <a:lnTo>
                  <a:pt x="2509736" y="642026"/>
                </a:lnTo>
                <a:lnTo>
                  <a:pt x="2558374" y="778213"/>
                </a:lnTo>
                <a:lnTo>
                  <a:pt x="2733472" y="914400"/>
                </a:lnTo>
                <a:lnTo>
                  <a:pt x="2898842" y="982494"/>
                </a:lnTo>
                <a:lnTo>
                  <a:pt x="2986391" y="1070043"/>
                </a:lnTo>
                <a:lnTo>
                  <a:pt x="2976664" y="1108953"/>
                </a:lnTo>
                <a:lnTo>
                  <a:pt x="9727" y="1108953"/>
                </a:lnTo>
                <a:cubicBezTo>
                  <a:pt x="6485" y="739302"/>
                  <a:pt x="3242" y="36965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0053" y="5834824"/>
            <a:ext cx="2658895" cy="1023176"/>
            <a:chOff x="304800" y="5486061"/>
            <a:chExt cx="2658895" cy="1023176"/>
          </a:xfrm>
        </p:grpSpPr>
        <p:sp>
          <p:nvSpPr>
            <p:cNvPr id="33" name="TextBox 32"/>
            <p:cNvSpPr txBox="1"/>
            <p:nvPr/>
          </p:nvSpPr>
          <p:spPr>
            <a:xfrm>
              <a:off x="595996" y="5486061"/>
              <a:ext cx="234365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/>
                <a:t>Natural</a:t>
              </a:r>
              <a:r>
                <a:rPr lang="en-US" sz="1500" dirty="0" smtClean="0"/>
                <a:t> </a:t>
              </a:r>
              <a:r>
                <a:rPr lang="en-US" sz="1200" dirty="0" smtClean="0"/>
                <a:t>(NN, N, Na, Nd, Nad)</a:t>
              </a:r>
            </a:p>
            <a:p>
              <a:r>
                <a:rPr lang="en-US" sz="1500" b="1" dirty="0" smtClean="0"/>
                <a:t>Agriculture</a:t>
              </a:r>
              <a:r>
                <a:rPr lang="en-US" sz="1500" dirty="0" smtClean="0"/>
                <a:t> </a:t>
              </a:r>
              <a:r>
                <a:rPr lang="en-US" sz="1200" dirty="0" smtClean="0"/>
                <a:t>(AA, A, Ad, An, Adn)</a:t>
              </a:r>
              <a:endParaRPr lang="en-US" sz="12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04800" y="5553314"/>
              <a:ext cx="304800" cy="15240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04800" y="5792001"/>
              <a:ext cx="304800" cy="1524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95996" y="5955239"/>
              <a:ext cx="236769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/>
                <a:t>Developed</a:t>
              </a:r>
              <a:r>
                <a:rPr lang="en-US" sz="1500" dirty="0" smtClean="0"/>
                <a:t> </a:t>
              </a:r>
              <a:r>
                <a:rPr lang="en-US" sz="1200" dirty="0" smtClean="0"/>
                <a:t>(DD, D, Da, Dn, Dan)</a:t>
              </a:r>
            </a:p>
            <a:p>
              <a:r>
                <a:rPr lang="en-US" sz="1500" b="1" dirty="0" smtClean="0"/>
                <a:t>Mixed</a:t>
              </a:r>
              <a:r>
                <a:rPr lang="en-US" sz="1500" dirty="0" smtClean="0"/>
                <a:t> </a:t>
              </a:r>
              <a:r>
                <a:rPr lang="en-US" sz="1200" dirty="0" smtClean="0"/>
                <a:t>(_ad, _an, _dn, _adn)</a:t>
              </a:r>
              <a:endParaRPr lang="en-US" sz="12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04800" y="6021814"/>
              <a:ext cx="304800" cy="152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04800" y="6260501"/>
              <a:ext cx="304800" cy="152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1861" y="5474732"/>
            <a:ext cx="1614739" cy="134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06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381000"/>
            <a:ext cx="9163050" cy="653828"/>
            <a:chOff x="0" y="381000"/>
            <a:chExt cx="9163050" cy="653828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1034828"/>
              <a:ext cx="9144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228600" y="228600"/>
            <a:ext cx="23359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Summary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399" y="1676400"/>
            <a:ext cx="819338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Hotspots have limitations that constrain their use at local scales, but they  can provide a unique perspective of fire regimes at landscape to regional scales.</a:t>
            </a:r>
          </a:p>
          <a:p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Hotspots help overcome shortcomings of fire datasets that relate to inconsistent jurisdictional reporting and fire-type or cause</a:t>
            </a:r>
            <a:r>
              <a:rPr lang="en-US" sz="22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Our approach allows fire regimes to emerge freely from the data with fewer preconceptions.</a:t>
            </a:r>
            <a:endParaRPr lang="en-US" sz="2200" dirty="0"/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u="sng" dirty="0" smtClean="0"/>
              <a:t>Next steps</a:t>
            </a:r>
            <a:r>
              <a:rPr lang="en-US" sz="2200" dirty="0" smtClean="0"/>
              <a:t>: Refinement of inputs, weighting, and expansion to the Earth.</a:t>
            </a: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4510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3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274" y="1034828"/>
            <a:ext cx="8327513" cy="519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0" y="381000"/>
            <a:ext cx="9163050" cy="653828"/>
            <a:chOff x="0" y="381000"/>
            <a:chExt cx="9163050" cy="653828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034828"/>
              <a:ext cx="9144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228600" y="228600"/>
            <a:ext cx="75504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Historical Fire Regime Groups of existing natural vegetation</a:t>
            </a:r>
            <a:endParaRPr lang="en-US" sz="24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152400" y="5612249"/>
            <a:ext cx="4319671" cy="1169551"/>
            <a:chOff x="152400" y="5612249"/>
            <a:chExt cx="4319671" cy="1169551"/>
          </a:xfrm>
        </p:grpSpPr>
        <p:sp>
          <p:nvSpPr>
            <p:cNvPr id="5" name="TextBox 4"/>
            <p:cNvSpPr txBox="1"/>
            <p:nvPr/>
          </p:nvSpPr>
          <p:spPr>
            <a:xfrm>
              <a:off x="443596" y="5612249"/>
              <a:ext cx="4028475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FRG I: Frequent, generally low severity</a:t>
              </a:r>
            </a:p>
            <a:p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FRG II: Frequent, high severity</a:t>
              </a:r>
            </a:p>
            <a:p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FRG III: Moderately frequent, low and mixed severity</a:t>
              </a:r>
            </a:p>
            <a:p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FRG IV: </a:t>
              </a:r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Moderately </a:t>
              </a:r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frequent, high severity</a:t>
              </a:r>
            </a:p>
            <a:p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FRG V: Infrequent, any severity</a:t>
              </a:r>
              <a:endParaRPr lang="en-US" sz="1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2400" y="5668982"/>
              <a:ext cx="304800" cy="1524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52400" y="5888940"/>
              <a:ext cx="304800" cy="152400"/>
            </a:xfrm>
            <a:prstGeom prst="rect">
              <a:avLst/>
            </a:prstGeom>
            <a:solidFill>
              <a:srgbClr val="EBE600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52400" y="6109791"/>
              <a:ext cx="304800" cy="152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52400" y="6330642"/>
              <a:ext cx="304800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52400" y="6551493"/>
              <a:ext cx="304800" cy="1524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392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1037529"/>
            <a:ext cx="8243984" cy="522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0" y="381000"/>
            <a:ext cx="9163050" cy="653828"/>
            <a:chOff x="0" y="381000"/>
            <a:chExt cx="9163050" cy="653828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0" y="1034828"/>
              <a:ext cx="9144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228600" y="228600"/>
            <a:ext cx="58102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Hargrove et al.’s 50 MaxMode Phenoregions</a:t>
            </a:r>
            <a:endParaRPr lang="en-US" sz="2400" dirty="0" smtClean="0"/>
          </a:p>
        </p:txBody>
      </p:sp>
      <p:cxnSp>
        <p:nvCxnSpPr>
          <p:cNvPr id="5" name="Straight Arrow Connector 4"/>
          <p:cNvCxnSpPr>
            <a:stCxn id="39" idx="1"/>
          </p:cNvCxnSpPr>
          <p:nvPr/>
        </p:nvCxnSpPr>
        <p:spPr>
          <a:xfrm flipH="1" flipV="1">
            <a:off x="1049055" y="2012515"/>
            <a:ext cx="590910" cy="44154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0" idx="3"/>
          </p:cNvCxnSpPr>
          <p:nvPr/>
        </p:nvCxnSpPr>
        <p:spPr>
          <a:xfrm flipV="1">
            <a:off x="1049055" y="4114802"/>
            <a:ext cx="526629" cy="60124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2" idx="3"/>
          </p:cNvCxnSpPr>
          <p:nvPr/>
        </p:nvCxnSpPr>
        <p:spPr>
          <a:xfrm>
            <a:off x="4402899" y="2424831"/>
            <a:ext cx="626301" cy="47076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8" idx="1"/>
          </p:cNvCxnSpPr>
          <p:nvPr/>
        </p:nvCxnSpPr>
        <p:spPr>
          <a:xfrm flipH="1" flipV="1">
            <a:off x="3886202" y="4719924"/>
            <a:ext cx="1142998" cy="139590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1" idx="1"/>
          </p:cNvCxnSpPr>
          <p:nvPr/>
        </p:nvCxnSpPr>
        <p:spPr>
          <a:xfrm flipH="1" flipV="1">
            <a:off x="6934201" y="3419559"/>
            <a:ext cx="1101246" cy="21299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37" idx="1"/>
          </p:cNvCxnSpPr>
          <p:nvPr/>
        </p:nvCxnSpPr>
        <p:spPr>
          <a:xfrm flipH="1" flipV="1">
            <a:off x="6038845" y="4800600"/>
            <a:ext cx="1557206" cy="42431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1" idx="1"/>
          </p:cNvCxnSpPr>
          <p:nvPr/>
        </p:nvCxnSpPr>
        <p:spPr>
          <a:xfrm flipH="1">
            <a:off x="5472308" y="3632549"/>
            <a:ext cx="2563139" cy="177451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37" idx="1"/>
          </p:cNvCxnSpPr>
          <p:nvPr/>
        </p:nvCxnSpPr>
        <p:spPr>
          <a:xfrm flipH="1" flipV="1">
            <a:off x="6553200" y="4114802"/>
            <a:ext cx="1042851" cy="111011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39" idx="1"/>
          </p:cNvCxnSpPr>
          <p:nvPr/>
        </p:nvCxnSpPr>
        <p:spPr>
          <a:xfrm flipH="1">
            <a:off x="685800" y="2454058"/>
            <a:ext cx="954165" cy="13674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96051" y="4775548"/>
            <a:ext cx="868213" cy="89874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9200" y="5674290"/>
            <a:ext cx="886216" cy="88308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9965" y="2012515"/>
            <a:ext cx="901874" cy="88308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312" y="4265111"/>
            <a:ext cx="898743" cy="9018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5447" y="3187875"/>
            <a:ext cx="896519" cy="88934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7288" y="1981201"/>
            <a:ext cx="895611" cy="8872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957" y="5257800"/>
            <a:ext cx="2904473" cy="147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29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osceles Triangle 20"/>
          <p:cNvSpPr/>
          <p:nvPr/>
        </p:nvSpPr>
        <p:spPr>
          <a:xfrm>
            <a:off x="5951748" y="4000500"/>
            <a:ext cx="2980217" cy="2514600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" y="228600"/>
            <a:ext cx="5802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Challenges related to the fire regime concept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381000"/>
            <a:ext cx="9163050" cy="653828"/>
            <a:chOff x="0" y="381000"/>
            <a:chExt cx="9163050" cy="65382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0" y="1034828"/>
              <a:ext cx="9144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799" y="1676400"/>
            <a:ext cx="804098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Historical regimes varied with climate, fuels and ignitions, so </a:t>
            </a:r>
            <a:r>
              <a:rPr lang="en-US" sz="2200" dirty="0" smtClean="0"/>
              <a:t>historical data provide perspective and context.</a:t>
            </a:r>
            <a:endParaRPr lang="en-US" sz="2200" dirty="0" smtClean="0"/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We need </a:t>
            </a:r>
            <a:r>
              <a:rPr lang="en-US" sz="2200" dirty="0" smtClean="0"/>
              <a:t>characterizations of and monitoring systems for modern </a:t>
            </a:r>
            <a:r>
              <a:rPr lang="en-US" sz="2200" dirty="0" smtClean="0"/>
              <a:t>fire regimes </a:t>
            </a:r>
            <a:r>
              <a:rPr lang="en-US" sz="2200" dirty="0" smtClean="0"/>
              <a:t>that reflect changing </a:t>
            </a:r>
            <a:r>
              <a:rPr lang="en-US" sz="2200" dirty="0" smtClean="0"/>
              <a:t>stressors, values and tradeoffs, not just </a:t>
            </a:r>
            <a:r>
              <a:rPr lang="en-US" sz="2200" dirty="0" smtClean="0"/>
              <a:t>conditions relative to historical wildland baselines. </a:t>
            </a:r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Fire and its tradeoffs </a:t>
            </a:r>
            <a:r>
              <a:rPr lang="en-US" sz="2200" dirty="0" smtClean="0"/>
              <a:t>involve more </a:t>
            </a:r>
            <a:r>
              <a:rPr lang="en-US" sz="2200" dirty="0" smtClean="0"/>
              <a:t>than </a:t>
            </a:r>
            <a:endParaRPr lang="en-US" sz="2200" dirty="0" smtClean="0"/>
          </a:p>
          <a:p>
            <a:r>
              <a:rPr lang="en-US" sz="2200" dirty="0" smtClean="0"/>
              <a:t>    wildland fire, </a:t>
            </a:r>
            <a:r>
              <a:rPr lang="en-US" sz="2200" dirty="0" smtClean="0"/>
              <a:t>so we need a modern </a:t>
            </a:r>
          </a:p>
          <a:p>
            <a:r>
              <a:rPr lang="en-US" sz="2200" dirty="0" smtClean="0"/>
              <a:t>    </a:t>
            </a:r>
            <a:r>
              <a:rPr lang="en-US" sz="2200" dirty="0" smtClean="0"/>
              <a:t>fire </a:t>
            </a:r>
            <a:r>
              <a:rPr lang="en-US" sz="2200" dirty="0" smtClean="0"/>
              <a:t>regime concept that is </a:t>
            </a:r>
            <a:r>
              <a:rPr lang="en-US" sz="2200" dirty="0" smtClean="0"/>
              <a:t>inclusive, 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especially at regional to global scales.</a:t>
            </a:r>
            <a:endParaRPr lang="en-US" sz="22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6952748" y="3895725"/>
            <a:ext cx="1024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Wild</a:t>
            </a:r>
          </a:p>
          <a:p>
            <a:pPr algn="ctr"/>
            <a:r>
              <a:rPr lang="en-US" dirty="0" smtClean="0"/>
              <a:t>Wildland</a:t>
            </a:r>
          </a:p>
          <a:p>
            <a:pPr algn="ctr"/>
            <a:r>
              <a:rPr lang="en-US" dirty="0" smtClean="0"/>
              <a:t>Fire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57604" y="5113556"/>
            <a:ext cx="102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Wildland</a:t>
            </a:r>
          </a:p>
          <a:p>
            <a:pPr algn="ctr"/>
            <a:r>
              <a:rPr lang="en-US" dirty="0" smtClean="0"/>
              <a:t>Rx Fire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174523" y="4991695"/>
            <a:ext cx="1212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Controlled</a:t>
            </a:r>
          </a:p>
          <a:p>
            <a:pPr algn="ctr"/>
            <a:r>
              <a:rPr lang="en-US" dirty="0" smtClean="0"/>
              <a:t>Burns</a:t>
            </a:r>
          </a:p>
          <a:p>
            <a:pPr algn="ctr"/>
            <a:r>
              <a:rPr lang="en-US" dirty="0" smtClean="0"/>
              <a:t>for Grazing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86643" y="6010870"/>
            <a:ext cx="922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Crop</a:t>
            </a:r>
          </a:p>
          <a:p>
            <a:pPr algn="ctr"/>
            <a:r>
              <a:rPr lang="en-US" dirty="0" smtClean="0"/>
              <a:t>Residue</a:t>
            </a:r>
          </a:p>
          <a:p>
            <a:pPr algn="ctr"/>
            <a:r>
              <a:rPr lang="en-US" dirty="0" smtClean="0"/>
              <a:t>Fires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225043" y="6133389"/>
            <a:ext cx="766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Urban</a:t>
            </a:r>
          </a:p>
          <a:p>
            <a:pPr algn="ctr"/>
            <a:r>
              <a:rPr lang="en-US" dirty="0" smtClean="0"/>
              <a:t>Fires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3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46124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Important attributes of fire regimes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8600" y="3657600"/>
            <a:ext cx="100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Duration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98795" y="3538868"/>
            <a:ext cx="1172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Seasonal</a:t>
            </a:r>
          </a:p>
          <a:p>
            <a:pPr algn="ctr"/>
            <a:r>
              <a:rPr lang="en-US" dirty="0" smtClean="0"/>
              <a:t>Phenology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45151" y="3514725"/>
            <a:ext cx="1170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Extent,</a:t>
            </a:r>
          </a:p>
          <a:p>
            <a:pPr algn="ctr"/>
            <a:r>
              <a:rPr lang="en-US" dirty="0" smtClean="0"/>
              <a:t>Patchiness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97765" y="2819400"/>
            <a:ext cx="7431835" cy="609600"/>
            <a:chOff x="797765" y="3048000"/>
            <a:chExt cx="7431835" cy="6096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73965" y="3048000"/>
              <a:ext cx="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73965" y="358140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921590" y="3171474"/>
              <a:ext cx="771525" cy="362301"/>
            </a:xfrm>
            <a:custGeom>
              <a:avLst/>
              <a:gdLst>
                <a:gd name="connsiteX0" fmla="*/ 0 w 771525"/>
                <a:gd name="connsiteY0" fmla="*/ 362301 h 362301"/>
                <a:gd name="connsiteX1" fmla="*/ 142875 w 771525"/>
                <a:gd name="connsiteY1" fmla="*/ 181326 h 362301"/>
                <a:gd name="connsiteX2" fmla="*/ 238125 w 771525"/>
                <a:gd name="connsiteY2" fmla="*/ 351 h 362301"/>
                <a:gd name="connsiteX3" fmla="*/ 400050 w 771525"/>
                <a:gd name="connsiteY3" fmla="*/ 228951 h 362301"/>
                <a:gd name="connsiteX4" fmla="*/ 771525 w 771525"/>
                <a:gd name="connsiteY4" fmla="*/ 362301 h 36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1525" h="362301">
                  <a:moveTo>
                    <a:pt x="0" y="362301"/>
                  </a:moveTo>
                  <a:cubicBezTo>
                    <a:pt x="51593" y="301976"/>
                    <a:pt x="103187" y="241651"/>
                    <a:pt x="142875" y="181326"/>
                  </a:cubicBezTo>
                  <a:cubicBezTo>
                    <a:pt x="182563" y="121001"/>
                    <a:pt x="195263" y="-7586"/>
                    <a:pt x="238125" y="351"/>
                  </a:cubicBezTo>
                  <a:cubicBezTo>
                    <a:pt x="280987" y="8288"/>
                    <a:pt x="311150" y="168626"/>
                    <a:pt x="400050" y="228951"/>
                  </a:cubicBezTo>
                  <a:cubicBezTo>
                    <a:pt x="488950" y="289276"/>
                    <a:pt x="630237" y="325788"/>
                    <a:pt x="771525" y="362301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1045415" y="3657600"/>
              <a:ext cx="457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797765" y="3200400"/>
              <a:ext cx="0" cy="2762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514600" y="3048000"/>
              <a:ext cx="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514600" y="358140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reeform 45"/>
            <p:cNvSpPr/>
            <p:nvPr/>
          </p:nvSpPr>
          <p:spPr>
            <a:xfrm>
              <a:off x="2562225" y="3171474"/>
              <a:ext cx="771525" cy="362301"/>
            </a:xfrm>
            <a:custGeom>
              <a:avLst/>
              <a:gdLst>
                <a:gd name="connsiteX0" fmla="*/ 0 w 771525"/>
                <a:gd name="connsiteY0" fmla="*/ 362301 h 362301"/>
                <a:gd name="connsiteX1" fmla="*/ 142875 w 771525"/>
                <a:gd name="connsiteY1" fmla="*/ 181326 h 362301"/>
                <a:gd name="connsiteX2" fmla="*/ 238125 w 771525"/>
                <a:gd name="connsiteY2" fmla="*/ 351 h 362301"/>
                <a:gd name="connsiteX3" fmla="*/ 400050 w 771525"/>
                <a:gd name="connsiteY3" fmla="*/ 228951 h 362301"/>
                <a:gd name="connsiteX4" fmla="*/ 771525 w 771525"/>
                <a:gd name="connsiteY4" fmla="*/ 362301 h 36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1525" h="362301">
                  <a:moveTo>
                    <a:pt x="0" y="362301"/>
                  </a:moveTo>
                  <a:cubicBezTo>
                    <a:pt x="51593" y="301976"/>
                    <a:pt x="103187" y="241651"/>
                    <a:pt x="142875" y="181326"/>
                  </a:cubicBezTo>
                  <a:cubicBezTo>
                    <a:pt x="182563" y="121001"/>
                    <a:pt x="195263" y="-7586"/>
                    <a:pt x="238125" y="351"/>
                  </a:cubicBezTo>
                  <a:cubicBezTo>
                    <a:pt x="280987" y="8288"/>
                    <a:pt x="311150" y="168626"/>
                    <a:pt x="400050" y="228951"/>
                  </a:cubicBezTo>
                  <a:cubicBezTo>
                    <a:pt x="488950" y="289276"/>
                    <a:pt x="630237" y="325788"/>
                    <a:pt x="771525" y="362301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2686050" y="3657600"/>
              <a:ext cx="457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438400" y="3200400"/>
              <a:ext cx="0" cy="2762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138883" y="3048000"/>
              <a:ext cx="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138883" y="358140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reeform 54"/>
            <p:cNvSpPr/>
            <p:nvPr/>
          </p:nvSpPr>
          <p:spPr>
            <a:xfrm>
              <a:off x="4186508" y="3171474"/>
              <a:ext cx="771525" cy="362301"/>
            </a:xfrm>
            <a:custGeom>
              <a:avLst/>
              <a:gdLst>
                <a:gd name="connsiteX0" fmla="*/ 0 w 771525"/>
                <a:gd name="connsiteY0" fmla="*/ 362301 h 362301"/>
                <a:gd name="connsiteX1" fmla="*/ 142875 w 771525"/>
                <a:gd name="connsiteY1" fmla="*/ 181326 h 362301"/>
                <a:gd name="connsiteX2" fmla="*/ 238125 w 771525"/>
                <a:gd name="connsiteY2" fmla="*/ 351 h 362301"/>
                <a:gd name="connsiteX3" fmla="*/ 400050 w 771525"/>
                <a:gd name="connsiteY3" fmla="*/ 228951 h 362301"/>
                <a:gd name="connsiteX4" fmla="*/ 771525 w 771525"/>
                <a:gd name="connsiteY4" fmla="*/ 362301 h 36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1525" h="362301">
                  <a:moveTo>
                    <a:pt x="0" y="362301"/>
                  </a:moveTo>
                  <a:cubicBezTo>
                    <a:pt x="51593" y="301976"/>
                    <a:pt x="103187" y="241651"/>
                    <a:pt x="142875" y="181326"/>
                  </a:cubicBezTo>
                  <a:cubicBezTo>
                    <a:pt x="182563" y="121001"/>
                    <a:pt x="195263" y="-7586"/>
                    <a:pt x="238125" y="351"/>
                  </a:cubicBezTo>
                  <a:cubicBezTo>
                    <a:pt x="280987" y="8288"/>
                    <a:pt x="311150" y="168626"/>
                    <a:pt x="400050" y="228951"/>
                  </a:cubicBezTo>
                  <a:cubicBezTo>
                    <a:pt x="488950" y="289276"/>
                    <a:pt x="630237" y="325788"/>
                    <a:pt x="771525" y="362301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4310333" y="3657600"/>
              <a:ext cx="457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4062683" y="3200400"/>
              <a:ext cx="0" cy="2762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791200" y="3048000"/>
              <a:ext cx="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791200" y="358140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Freeform 60"/>
            <p:cNvSpPr/>
            <p:nvPr/>
          </p:nvSpPr>
          <p:spPr>
            <a:xfrm>
              <a:off x="5838825" y="3171474"/>
              <a:ext cx="771525" cy="362301"/>
            </a:xfrm>
            <a:custGeom>
              <a:avLst/>
              <a:gdLst>
                <a:gd name="connsiteX0" fmla="*/ 0 w 771525"/>
                <a:gd name="connsiteY0" fmla="*/ 362301 h 362301"/>
                <a:gd name="connsiteX1" fmla="*/ 142875 w 771525"/>
                <a:gd name="connsiteY1" fmla="*/ 181326 h 362301"/>
                <a:gd name="connsiteX2" fmla="*/ 238125 w 771525"/>
                <a:gd name="connsiteY2" fmla="*/ 351 h 362301"/>
                <a:gd name="connsiteX3" fmla="*/ 400050 w 771525"/>
                <a:gd name="connsiteY3" fmla="*/ 228951 h 362301"/>
                <a:gd name="connsiteX4" fmla="*/ 771525 w 771525"/>
                <a:gd name="connsiteY4" fmla="*/ 362301 h 36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1525" h="362301">
                  <a:moveTo>
                    <a:pt x="0" y="362301"/>
                  </a:moveTo>
                  <a:cubicBezTo>
                    <a:pt x="51593" y="301976"/>
                    <a:pt x="103187" y="241651"/>
                    <a:pt x="142875" y="181326"/>
                  </a:cubicBezTo>
                  <a:cubicBezTo>
                    <a:pt x="182563" y="121001"/>
                    <a:pt x="195263" y="-7586"/>
                    <a:pt x="238125" y="351"/>
                  </a:cubicBezTo>
                  <a:cubicBezTo>
                    <a:pt x="280987" y="8288"/>
                    <a:pt x="311150" y="168626"/>
                    <a:pt x="400050" y="228951"/>
                  </a:cubicBezTo>
                  <a:cubicBezTo>
                    <a:pt x="488950" y="289276"/>
                    <a:pt x="630237" y="325788"/>
                    <a:pt x="771525" y="362301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>
              <a:off x="5962650" y="3657600"/>
              <a:ext cx="457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5715000" y="3200400"/>
              <a:ext cx="0" cy="2762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7315200" y="3048000"/>
              <a:ext cx="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7315200" y="358140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Freeform 66"/>
            <p:cNvSpPr/>
            <p:nvPr/>
          </p:nvSpPr>
          <p:spPr>
            <a:xfrm>
              <a:off x="7362825" y="3171474"/>
              <a:ext cx="771525" cy="362301"/>
            </a:xfrm>
            <a:custGeom>
              <a:avLst/>
              <a:gdLst>
                <a:gd name="connsiteX0" fmla="*/ 0 w 771525"/>
                <a:gd name="connsiteY0" fmla="*/ 362301 h 362301"/>
                <a:gd name="connsiteX1" fmla="*/ 142875 w 771525"/>
                <a:gd name="connsiteY1" fmla="*/ 181326 h 362301"/>
                <a:gd name="connsiteX2" fmla="*/ 238125 w 771525"/>
                <a:gd name="connsiteY2" fmla="*/ 351 h 362301"/>
                <a:gd name="connsiteX3" fmla="*/ 400050 w 771525"/>
                <a:gd name="connsiteY3" fmla="*/ 228951 h 362301"/>
                <a:gd name="connsiteX4" fmla="*/ 771525 w 771525"/>
                <a:gd name="connsiteY4" fmla="*/ 362301 h 36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1525" h="362301">
                  <a:moveTo>
                    <a:pt x="0" y="362301"/>
                  </a:moveTo>
                  <a:cubicBezTo>
                    <a:pt x="51593" y="301976"/>
                    <a:pt x="103187" y="241651"/>
                    <a:pt x="142875" y="181326"/>
                  </a:cubicBezTo>
                  <a:cubicBezTo>
                    <a:pt x="182563" y="121001"/>
                    <a:pt x="195263" y="-7586"/>
                    <a:pt x="238125" y="351"/>
                  </a:cubicBezTo>
                  <a:cubicBezTo>
                    <a:pt x="280987" y="8288"/>
                    <a:pt x="311150" y="168626"/>
                    <a:pt x="400050" y="228951"/>
                  </a:cubicBezTo>
                  <a:cubicBezTo>
                    <a:pt x="488950" y="289276"/>
                    <a:pt x="630237" y="325788"/>
                    <a:pt x="771525" y="362301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7486650" y="3657600"/>
              <a:ext cx="457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7239000" y="3200400"/>
              <a:ext cx="0" cy="2762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/>
          <p:cNvSpPr txBox="1"/>
          <p:nvPr/>
        </p:nvSpPr>
        <p:spPr>
          <a:xfrm>
            <a:off x="2438400" y="3659665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Intensity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39103" y="3654426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Frequency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6058" y="1447800"/>
            <a:ext cx="7358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Fire regimes are defined by </a:t>
            </a:r>
            <a:r>
              <a:rPr lang="en-US" sz="2400" b="1" dirty="0" smtClean="0"/>
              <a:t>distributions</a:t>
            </a:r>
            <a:r>
              <a:rPr lang="en-US" sz="2400" dirty="0" smtClean="0"/>
              <a:t>, not an event.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Fire regimes are both </a:t>
            </a:r>
            <a:r>
              <a:rPr lang="en-US" sz="2400" b="1" dirty="0" smtClean="0"/>
              <a:t>era-specific </a:t>
            </a:r>
            <a:r>
              <a:rPr lang="en-US" sz="2400" dirty="0" smtClean="0"/>
              <a:t>and </a:t>
            </a:r>
            <a:r>
              <a:rPr lang="en-US" sz="2400" b="1" dirty="0" smtClean="0"/>
              <a:t>area-specific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pSp>
        <p:nvGrpSpPr>
          <p:cNvPr id="100" name="Group 99"/>
          <p:cNvGrpSpPr/>
          <p:nvPr/>
        </p:nvGrpSpPr>
        <p:grpSpPr>
          <a:xfrm>
            <a:off x="0" y="381000"/>
            <a:ext cx="9163050" cy="653828"/>
            <a:chOff x="0" y="381000"/>
            <a:chExt cx="9163050" cy="653828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0" y="1034828"/>
              <a:ext cx="9144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410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38600" y="3648075"/>
            <a:ext cx="100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Duration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98795" y="3505200"/>
            <a:ext cx="1172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Seasonal</a:t>
            </a:r>
          </a:p>
          <a:p>
            <a:pPr algn="ctr"/>
            <a:r>
              <a:rPr lang="en-US" dirty="0" smtClean="0"/>
              <a:t>Phenology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46467" y="5146676"/>
            <a:ext cx="817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Effects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827262" y="4724400"/>
            <a:ext cx="513808" cy="42227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0" idx="0"/>
          </p:cNvCxnSpPr>
          <p:nvPr/>
        </p:nvCxnSpPr>
        <p:spPr>
          <a:xfrm flipH="1">
            <a:off x="4555073" y="4724400"/>
            <a:ext cx="6585" cy="42227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38400" y="3650140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Intensity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9103" y="3653214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Frequency</a:t>
            </a:r>
          </a:p>
        </p:txBody>
      </p:sp>
      <p:cxnSp>
        <p:nvCxnSpPr>
          <p:cNvPr id="26" name="Straight Arrow Connector 25"/>
          <p:cNvCxnSpPr>
            <a:stCxn id="7" idx="1"/>
            <a:endCxn id="5" idx="3"/>
          </p:cNvCxnSpPr>
          <p:nvPr/>
        </p:nvCxnSpPr>
        <p:spPr>
          <a:xfrm flipH="1">
            <a:off x="6815408" y="3828366"/>
            <a:ext cx="383387" cy="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25"/>
          <p:cNvCxnSpPr>
            <a:stCxn id="7" idx="2"/>
            <a:endCxn id="3" idx="2"/>
          </p:cNvCxnSpPr>
          <p:nvPr/>
        </p:nvCxnSpPr>
        <p:spPr>
          <a:xfrm rot="5400000" flipH="1">
            <a:off x="5294993" y="1661671"/>
            <a:ext cx="132059" cy="4847663"/>
          </a:xfrm>
          <a:prstGeom prst="curvedConnector3">
            <a:avLst>
              <a:gd name="adj1" fmla="val -173104"/>
            </a:avLst>
          </a:prstGeom>
          <a:ln w="12700">
            <a:solidFill>
              <a:srgbClr val="C0000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25"/>
          <p:cNvCxnSpPr>
            <a:stCxn id="7" idx="2"/>
            <a:endCxn id="6" idx="2"/>
          </p:cNvCxnSpPr>
          <p:nvPr/>
        </p:nvCxnSpPr>
        <p:spPr>
          <a:xfrm rot="5400000" flipH="1">
            <a:off x="6096305" y="2462982"/>
            <a:ext cx="134124" cy="3242975"/>
          </a:xfrm>
          <a:prstGeom prst="curvedConnector3">
            <a:avLst>
              <a:gd name="adj1" fmla="val -170439"/>
            </a:avLst>
          </a:prstGeom>
          <a:ln w="12700">
            <a:solidFill>
              <a:srgbClr val="C0000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25"/>
          <p:cNvCxnSpPr>
            <a:stCxn id="2" idx="3"/>
            <a:endCxn id="3" idx="1"/>
          </p:cNvCxnSpPr>
          <p:nvPr/>
        </p:nvCxnSpPr>
        <p:spPr>
          <a:xfrm flipV="1">
            <a:off x="1905000" y="3834806"/>
            <a:ext cx="533400" cy="3074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96869" y="1371601"/>
            <a:ext cx="2164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Ignition, Response,</a:t>
            </a:r>
          </a:p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Phenology,</a:t>
            </a:r>
          </a:p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Fuels, Weather,</a:t>
            </a:r>
          </a:p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Rate of spread</a:t>
            </a:r>
          </a:p>
        </p:txBody>
      </p:sp>
      <p:cxnSp>
        <p:nvCxnSpPr>
          <p:cNvPr id="11" name="Straight Arrow Connector 10"/>
          <p:cNvCxnSpPr>
            <a:stCxn id="20" idx="2"/>
          </p:cNvCxnSpPr>
          <p:nvPr/>
        </p:nvCxnSpPr>
        <p:spPr>
          <a:xfrm flipH="1">
            <a:off x="3334486" y="2571930"/>
            <a:ext cx="1344534" cy="36598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0" idx="2"/>
          </p:cNvCxnSpPr>
          <p:nvPr/>
        </p:nvCxnSpPr>
        <p:spPr>
          <a:xfrm>
            <a:off x="4679020" y="2571930"/>
            <a:ext cx="1082150" cy="36598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0" idx="2"/>
          </p:cNvCxnSpPr>
          <p:nvPr/>
        </p:nvCxnSpPr>
        <p:spPr>
          <a:xfrm>
            <a:off x="4679020" y="2571930"/>
            <a:ext cx="679645" cy="41874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0" idx="2"/>
          </p:cNvCxnSpPr>
          <p:nvPr/>
        </p:nvCxnSpPr>
        <p:spPr>
          <a:xfrm flipH="1">
            <a:off x="3947178" y="2571930"/>
            <a:ext cx="731842" cy="41874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0" idx="2"/>
          </p:cNvCxnSpPr>
          <p:nvPr/>
        </p:nvCxnSpPr>
        <p:spPr>
          <a:xfrm flipH="1">
            <a:off x="4579256" y="2571930"/>
            <a:ext cx="99764" cy="41874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25"/>
          <p:cNvCxnSpPr>
            <a:stCxn id="5" idx="2"/>
            <a:endCxn id="3" idx="2"/>
          </p:cNvCxnSpPr>
          <p:nvPr/>
        </p:nvCxnSpPr>
        <p:spPr>
          <a:xfrm rot="5400000" flipH="1">
            <a:off x="4517706" y="2438958"/>
            <a:ext cx="132059" cy="3293089"/>
          </a:xfrm>
          <a:prstGeom prst="curvedConnector3">
            <a:avLst>
              <a:gd name="adj1" fmla="val -173104"/>
            </a:avLst>
          </a:prstGeom>
          <a:ln w="12700">
            <a:solidFill>
              <a:srgbClr val="C0000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25"/>
          <p:cNvCxnSpPr>
            <a:stCxn id="6" idx="3"/>
            <a:endCxn id="5" idx="1"/>
          </p:cNvCxnSpPr>
          <p:nvPr/>
        </p:nvCxnSpPr>
        <p:spPr>
          <a:xfrm flipV="1">
            <a:off x="5045158" y="3828366"/>
            <a:ext cx="599993" cy="437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645151" y="3505200"/>
            <a:ext cx="1170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Extent,</a:t>
            </a:r>
          </a:p>
          <a:p>
            <a:pPr algn="ctr"/>
            <a:r>
              <a:rPr lang="en-US" dirty="0" smtClean="0"/>
              <a:t>Patchiness</a:t>
            </a:r>
          </a:p>
        </p:txBody>
      </p:sp>
      <p:cxnSp>
        <p:nvCxnSpPr>
          <p:cNvPr id="128" name="Straight Arrow Connector 25"/>
          <p:cNvCxnSpPr>
            <a:stCxn id="2" idx="0"/>
            <a:endCxn id="5" idx="0"/>
          </p:cNvCxnSpPr>
          <p:nvPr/>
        </p:nvCxnSpPr>
        <p:spPr>
          <a:xfrm rot="5400000" flipH="1" flipV="1">
            <a:off x="3702159" y="1125093"/>
            <a:ext cx="148014" cy="4908228"/>
          </a:xfrm>
          <a:prstGeom prst="curvedConnector3">
            <a:avLst>
              <a:gd name="adj1" fmla="val 254445"/>
            </a:avLst>
          </a:prstGeom>
          <a:ln w="12700">
            <a:solidFill>
              <a:srgbClr val="C0000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25"/>
          <p:cNvCxnSpPr>
            <a:stCxn id="2" idx="0"/>
            <a:endCxn id="6" idx="0"/>
          </p:cNvCxnSpPr>
          <p:nvPr/>
        </p:nvCxnSpPr>
        <p:spPr>
          <a:xfrm rot="5400000" flipH="1" flipV="1">
            <a:off x="2929396" y="2040732"/>
            <a:ext cx="5139" cy="3219827"/>
          </a:xfrm>
          <a:prstGeom prst="curvedConnector3">
            <a:avLst>
              <a:gd name="adj1" fmla="val 4548336"/>
            </a:avLst>
          </a:prstGeom>
          <a:ln w="12700">
            <a:solidFill>
              <a:srgbClr val="C0000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>
          <a:xfrm flipH="1">
            <a:off x="5055862" y="4724400"/>
            <a:ext cx="1283086" cy="57467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>
            <a:off x="3720183" y="4724400"/>
            <a:ext cx="573679" cy="41910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/>
          <p:nvPr/>
        </p:nvCxnSpPr>
        <p:spPr>
          <a:xfrm>
            <a:off x="2667000" y="4724400"/>
            <a:ext cx="1371600" cy="57017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25"/>
          <p:cNvCxnSpPr>
            <a:stCxn id="6" idx="1"/>
            <a:endCxn id="3" idx="3"/>
          </p:cNvCxnSpPr>
          <p:nvPr/>
        </p:nvCxnSpPr>
        <p:spPr>
          <a:xfrm flipH="1">
            <a:off x="3435981" y="3832741"/>
            <a:ext cx="602619" cy="206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9" name="Group 218"/>
          <p:cNvGrpSpPr/>
          <p:nvPr/>
        </p:nvGrpSpPr>
        <p:grpSpPr>
          <a:xfrm>
            <a:off x="0" y="381000"/>
            <a:ext cx="9163050" cy="653828"/>
            <a:chOff x="0" y="381000"/>
            <a:chExt cx="9163050" cy="653828"/>
          </a:xfrm>
        </p:grpSpPr>
        <p:cxnSp>
          <p:nvCxnSpPr>
            <p:cNvPr id="220" name="Straight Connector 219"/>
            <p:cNvCxnSpPr/>
            <p:nvPr/>
          </p:nvCxnSpPr>
          <p:spPr>
            <a:xfrm>
              <a:off x="0" y="1034828"/>
              <a:ext cx="9144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8" name="TextBox 217"/>
          <p:cNvSpPr txBox="1"/>
          <p:nvPr/>
        </p:nvSpPr>
        <p:spPr>
          <a:xfrm>
            <a:off x="228600" y="228600"/>
            <a:ext cx="63090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Important attributes of fire regimes and causality</a:t>
            </a:r>
          </a:p>
        </p:txBody>
      </p:sp>
    </p:spTree>
    <p:extLst>
      <p:ext uri="{BB962C8B-B14F-4D97-AF65-F5344CB8AC3E}">
        <p14:creationId xmlns:p14="http://schemas.microsoft.com/office/powerpoint/2010/main" val="334579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30715" y="1924456"/>
            <a:ext cx="4301251" cy="16368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0" y="381000"/>
            <a:ext cx="9163050" cy="653828"/>
            <a:chOff x="0" y="381000"/>
            <a:chExt cx="9163050" cy="653828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034828"/>
              <a:ext cx="9144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228600" y="228600"/>
            <a:ext cx="63995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Fire season indicated by MODIS hotspots for 2005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6041" y="1939729"/>
            <a:ext cx="4261362" cy="1614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5122" y="4333334"/>
            <a:ext cx="4270278" cy="1609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877" y="4333334"/>
            <a:ext cx="4318771" cy="1609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140384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724400" y="3149974"/>
            <a:ext cx="55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Apr.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751960" y="5534712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Jul.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42246" y="553471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Oct.</a:t>
            </a:r>
            <a:endParaRPr lang="en-US" dirty="0"/>
          </a:p>
        </p:txBody>
      </p:sp>
      <p:sp>
        <p:nvSpPr>
          <p:cNvPr id="4" name="Circular Arrow 3"/>
          <p:cNvSpPr/>
          <p:nvPr/>
        </p:nvSpPr>
        <p:spPr>
          <a:xfrm rot="9100001">
            <a:off x="4234581" y="3598117"/>
            <a:ext cx="674838" cy="70155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7158378"/>
              <a:gd name="adj5" fmla="val 13047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26828" y="6466130"/>
            <a:ext cx="5000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u="sng" dirty="0" smtClean="0">
                <a:solidFill>
                  <a:schemeClr val="bg1">
                    <a:lumMod val="50000"/>
                  </a:schemeClr>
                </a:solidFill>
              </a:rPr>
              <a:t>SOURCE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: https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://firms.modaps.eosdis.nasa.gov</a:t>
            </a:r>
          </a:p>
        </p:txBody>
      </p:sp>
    </p:spTree>
    <p:extLst>
      <p:ext uri="{BB962C8B-B14F-4D97-AF65-F5344CB8AC3E}">
        <p14:creationId xmlns:p14="http://schemas.microsoft.com/office/powerpoint/2010/main" val="78049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1066800"/>
            <a:ext cx="831282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5996" y="5725180"/>
            <a:ext cx="2859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Large wildland fires (RSAC, GeoMAC)</a:t>
            </a:r>
          </a:p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MODIS hotspots 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5774164"/>
            <a:ext cx="3048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6021816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381000"/>
            <a:ext cx="9163050" cy="653828"/>
            <a:chOff x="0" y="381000"/>
            <a:chExt cx="9163050" cy="653828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034828"/>
              <a:ext cx="9144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228600" y="228600"/>
            <a:ext cx="57879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Comparison of two fire datasets: 2001-2013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303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381000"/>
            <a:ext cx="9163050" cy="653828"/>
            <a:chOff x="0" y="381000"/>
            <a:chExt cx="9163050" cy="65382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0" y="1034828"/>
              <a:ext cx="9144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5715000" y="967264"/>
              <a:ext cx="34480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191250" y="893134"/>
              <a:ext cx="2971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610350" y="816934"/>
              <a:ext cx="253365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103425" y="740734"/>
              <a:ext cx="204057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486650" y="675167"/>
              <a:ext cx="166356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943850" y="598967"/>
              <a:ext cx="121034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318430" y="523802"/>
              <a:ext cx="81671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726787" y="449885"/>
              <a:ext cx="410358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067800" y="381000"/>
              <a:ext cx="762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228600" y="228600"/>
            <a:ext cx="57998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Landscape fire regimes</a:t>
            </a:r>
          </a:p>
          <a:p>
            <a:r>
              <a:rPr lang="en-US" sz="2400" dirty="0" smtClean="0"/>
              <a:t>Using hotspots for characterizing fire regimes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" y="1921921"/>
            <a:ext cx="7724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Includes wildland fires that are otherwise unrepresented by databases</a:t>
            </a:r>
          </a:p>
          <a:p>
            <a:r>
              <a:rPr lang="en-US" dirty="0" smtClean="0"/>
              <a:t>	(</a:t>
            </a:r>
            <a:r>
              <a:rPr lang="en-US" i="1" dirty="0" smtClean="0"/>
              <a:t>i.e., </a:t>
            </a:r>
            <a:r>
              <a:rPr lang="en-US" dirty="0" smtClean="0"/>
              <a:t>includes wildfire, prescribed fire, agricultural fires)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Inclusive across jurisdictions (</a:t>
            </a:r>
            <a:r>
              <a:rPr lang="en-US" i="1" dirty="0" smtClean="0"/>
              <a:t>i.e., </a:t>
            </a:r>
            <a:r>
              <a:rPr lang="en-US" dirty="0" smtClean="0"/>
              <a:t>federal, state, local)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Global coverage; MODIS &gt;2002, VIIRS since 2012, AVHRR and GOES for longer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Indicates fire occurrence, date (not just ignition date) and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Captures all cover types for fire-associated questions that seek those insights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1600200"/>
            <a:ext cx="70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PROS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97570" y="4037438"/>
            <a:ext cx="831092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cover types are included making it hard to just characterize wildland fire regimes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MODIS is roughly 1 km resolution, scaling the questions </a:t>
            </a:r>
            <a:r>
              <a:rPr lang="en-US" dirty="0" err="1" smtClean="0"/>
              <a:t>askable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Over-representation toward the poles due to satellite orbits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Fires are often obscured by clouds or dense smoke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Under-representation of smaller fires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Under-representation </a:t>
            </a:r>
            <a:r>
              <a:rPr lang="en-US" dirty="0"/>
              <a:t>of fire under dense forest canopies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Under-representation of short-lived fires or </a:t>
            </a:r>
            <a:r>
              <a:rPr lang="en-US" dirty="0" smtClean="0"/>
              <a:t>those with a rapid rate </a:t>
            </a:r>
            <a:r>
              <a:rPr lang="en-US" dirty="0"/>
              <a:t>of </a:t>
            </a:r>
            <a:r>
              <a:rPr lang="en-US" dirty="0" smtClean="0"/>
              <a:t>spread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68970" y="3715717"/>
            <a:ext cx="721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510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11561</TotalTime>
  <Words>1193</Words>
  <Application>Microsoft Office PowerPoint</Application>
  <PresentationFormat>On-screen Show (4:3)</PresentationFormat>
  <Paragraphs>313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USDA Forest Service</dc:creator>
  <cp:lastModifiedBy>USDA Forest Service</cp:lastModifiedBy>
  <cp:revision>150</cp:revision>
  <dcterms:created xsi:type="dcterms:W3CDTF">2014-05-06T16:04:03Z</dcterms:created>
  <dcterms:modified xsi:type="dcterms:W3CDTF">2014-05-21T19:52:11Z</dcterms:modified>
</cp:coreProperties>
</file>