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75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62"/>
  </p:notesMasterIdLst>
  <p:sldIdLst>
    <p:sldId id="321" r:id="rId3"/>
    <p:sldId id="374" r:id="rId4"/>
    <p:sldId id="269" r:id="rId5"/>
    <p:sldId id="376" r:id="rId6"/>
    <p:sldId id="329" r:id="rId7"/>
    <p:sldId id="322" r:id="rId8"/>
    <p:sldId id="323" r:id="rId9"/>
    <p:sldId id="330" r:id="rId10"/>
    <p:sldId id="324" r:id="rId11"/>
    <p:sldId id="331" r:id="rId12"/>
    <p:sldId id="332" r:id="rId13"/>
    <p:sldId id="333" r:id="rId14"/>
    <p:sldId id="334" r:id="rId15"/>
    <p:sldId id="340" r:id="rId16"/>
    <p:sldId id="341" r:id="rId17"/>
    <p:sldId id="336" r:id="rId18"/>
    <p:sldId id="387" r:id="rId19"/>
    <p:sldId id="346" r:id="rId20"/>
    <p:sldId id="337" r:id="rId21"/>
    <p:sldId id="388" r:id="rId22"/>
    <p:sldId id="343" r:id="rId23"/>
    <p:sldId id="344" r:id="rId24"/>
    <p:sldId id="350" r:id="rId25"/>
    <p:sldId id="345" r:id="rId26"/>
    <p:sldId id="347" r:id="rId27"/>
    <p:sldId id="348" r:id="rId28"/>
    <p:sldId id="349" r:id="rId29"/>
    <p:sldId id="398" r:id="rId30"/>
    <p:sldId id="405" r:id="rId31"/>
    <p:sldId id="402" r:id="rId32"/>
    <p:sldId id="406" r:id="rId33"/>
    <p:sldId id="407" r:id="rId34"/>
    <p:sldId id="408" r:id="rId35"/>
    <p:sldId id="409" r:id="rId36"/>
    <p:sldId id="410" r:id="rId37"/>
    <p:sldId id="411" r:id="rId38"/>
    <p:sldId id="383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71" r:id="rId47"/>
    <p:sldId id="369" r:id="rId48"/>
    <p:sldId id="370" r:id="rId49"/>
    <p:sldId id="381" r:id="rId50"/>
    <p:sldId id="375" r:id="rId51"/>
    <p:sldId id="384" r:id="rId52"/>
    <p:sldId id="390" r:id="rId53"/>
    <p:sldId id="327" r:id="rId54"/>
    <p:sldId id="397" r:id="rId55"/>
    <p:sldId id="396" r:id="rId56"/>
    <p:sldId id="395" r:id="rId57"/>
    <p:sldId id="325" r:id="rId58"/>
    <p:sldId id="389" r:id="rId59"/>
    <p:sldId id="394" r:id="rId60"/>
    <p:sldId id="39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366" autoAdjust="0"/>
  </p:normalViewPr>
  <p:slideViewPr>
    <p:cSldViewPr snapToGrid="0">
      <p:cViewPr varScale="1">
        <p:scale>
          <a:sx n="91" d="100"/>
          <a:sy n="91" d="100"/>
        </p:scale>
        <p:origin x="12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ADAD8-D545-4AD4-BE1C-D72DFE61DD9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3B040-A0DF-455C-B403-2F151D90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5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82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where we’ll talk about news and improvements to </a:t>
            </a:r>
            <a:r>
              <a:rPr lang="en-US" i="1" dirty="0" smtClean="0"/>
              <a:t>ForWarn II </a:t>
            </a:r>
            <a:r>
              <a:rPr lang="en-US" dirty="0" smtClean="0"/>
              <a:t>since our</a:t>
            </a:r>
            <a:r>
              <a:rPr lang="en-US" baseline="0" dirty="0" smtClean="0"/>
              <a:t> last meeting (specifics follow on the next slide).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17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where we’ll talk about news and improvements to </a:t>
            </a:r>
            <a:r>
              <a:rPr lang="en-US" i="1" dirty="0" smtClean="0"/>
              <a:t>ForWarn II </a:t>
            </a:r>
            <a:r>
              <a:rPr lang="en-US" dirty="0" smtClean="0"/>
              <a:t>since our</a:t>
            </a:r>
            <a:r>
              <a:rPr lang="en-US" baseline="0" dirty="0" smtClean="0"/>
              <a:t> last meeting (specifics follow on the next slide).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47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where we’ll talk about news and improvements to </a:t>
            </a:r>
            <a:r>
              <a:rPr lang="en-US" i="1" dirty="0" smtClean="0"/>
              <a:t>ForWarn II </a:t>
            </a:r>
            <a:r>
              <a:rPr lang="en-US" dirty="0" smtClean="0"/>
              <a:t>since our</a:t>
            </a:r>
            <a:r>
              <a:rPr lang="en-US" baseline="0" dirty="0" smtClean="0"/>
              <a:t> last meeting (specifics follow on the next slide).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02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where we’ll talk about news and improvements to </a:t>
            </a:r>
            <a:r>
              <a:rPr lang="en-US" i="1" dirty="0" smtClean="0"/>
              <a:t>ForWarn II </a:t>
            </a:r>
            <a:r>
              <a:rPr lang="en-US" dirty="0" smtClean="0"/>
              <a:t>since our</a:t>
            </a:r>
            <a:r>
              <a:rPr lang="en-US" baseline="0" dirty="0" smtClean="0"/>
              <a:t> last meeting (specifics follow on the next slide).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6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9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C00000"/>
                </a:solidFill>
              </a:rPr>
              <a:t>We’ve added</a:t>
            </a:r>
            <a:r>
              <a:rPr lang="en-US" b="1" u="sng" baseline="0" dirty="0" smtClean="0">
                <a:solidFill>
                  <a:srgbClr val="C00000"/>
                </a:solidFill>
              </a:rPr>
              <a:t> the current periods (and previous years, same period) 10m Sentinel 2 imagery to the ‘Viewer’</a:t>
            </a:r>
            <a:r>
              <a:rPr lang="en-US" b="1" u="none" baseline="0" dirty="0" smtClean="0">
                <a:solidFill>
                  <a:srgbClr val="C00000"/>
                </a:solidFill>
              </a:rPr>
              <a:t>! </a:t>
            </a:r>
            <a:r>
              <a:rPr lang="en-US" u="none" baseline="0" dirty="0" smtClean="0"/>
              <a:t> </a:t>
            </a:r>
            <a:r>
              <a:rPr lang="en-US" baseline="0" dirty="0" smtClean="0"/>
              <a:t>Look in the </a:t>
            </a:r>
            <a:r>
              <a:rPr lang="en-US" b="1" baseline="0" dirty="0" smtClean="0"/>
              <a:t>Map Layers</a:t>
            </a:r>
            <a:r>
              <a:rPr lang="en-US" baseline="0" dirty="0" smtClean="0"/>
              <a:t> window for a </a:t>
            </a:r>
            <a:r>
              <a:rPr lang="en-US" b="1" baseline="0" dirty="0" smtClean="0"/>
              <a:t>tab</a:t>
            </a:r>
            <a:r>
              <a:rPr lang="en-US" baseline="0" dirty="0" smtClean="0"/>
              <a:t> named “</a:t>
            </a:r>
            <a:r>
              <a:rPr lang="en-US" b="1" baseline="0" dirty="0" smtClean="0"/>
              <a:t>High Resolution Sentinel Imagery</a:t>
            </a:r>
            <a:r>
              <a:rPr lang="en-US" baseline="0" dirty="0" smtClean="0"/>
              <a:t>”.  The mosaic of the Sentinel imagery displayed is composed from the same dates of the current 24-day window of the current forest change product.  When the next 8-day product is created, the dates of the Sentinel imagery sourced moves 8-days to match the new date range of the next 24-day window, it will always stay current with respect the current 24-day compositing window.  There is also a companion Sentinel 2 composite for the matching ‘”Prior Year”.  There are two flavors of band combinations: (1) Agricultural enhancement (Ag False Color), and (2) a “True Color”, I find the ag-enhanced version most helpful for forestry-related disturbance interpretations.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ANIMATED SLIDE, View in ‘Presentation’ Mode - </a:t>
            </a:r>
            <a:r>
              <a:rPr lang="en-US" dirty="0" smtClean="0"/>
              <a:t>Here’s an animated blink-map showing a </a:t>
            </a:r>
            <a:r>
              <a:rPr lang="en-US" i="1" dirty="0" smtClean="0"/>
              <a:t>ForWarn</a:t>
            </a:r>
            <a:r>
              <a:rPr lang="en-US" i="1" baseline="0" dirty="0" smtClean="0"/>
              <a:t> II </a:t>
            </a:r>
            <a:r>
              <a:rPr lang="en-US" dirty="0" smtClean="0"/>
              <a:t>1yr forest change image (in s. MS) and the corresponding 10m Sentinel 2 ag-enhanced satellite image.  Notice how high departures</a:t>
            </a:r>
            <a:r>
              <a:rPr lang="en-US" baseline="0" dirty="0" smtClean="0"/>
              <a:t> areas present in the forest change image corresponds nicely to silvo-treatments in the Sentinel 2 imagery.  This is an awesome way to vet potential disturbances presented in the </a:t>
            </a:r>
            <a:r>
              <a:rPr lang="en-US" i="1" baseline="0" dirty="0" smtClean="0"/>
              <a:t>ForWarn II’s ‘</a:t>
            </a:r>
            <a:r>
              <a:rPr lang="en-US" baseline="0" dirty="0" smtClean="0"/>
              <a:t>percent NDVI change’ imagery.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Notice the yellow arrow above on the left side of the slide.  It is pointing to the mid-point of the zoom scale.  In order for the Sentinel 2 imagery to display in the ‘Viewer’, one must be zoomed-in anywhere past the mid-point in the zoom-scale.  This scale-dependency is imposed to keep from using bandwidth when trying to display Sentinel 2 imagery at continental, or world-wide extent(s).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“LINK TO VIEWER” text (upper-right) is a hyperlink that will open the ‘Forest Change Assessment Viewer’ centered on the southeast, with the current periods Sentinel 2 ‘ag-enhanced’ satellite imagery already turned on, just zoom in past half-way (on the zoom scale on the left) to get the current </a:t>
            </a:r>
            <a:r>
              <a:rPr lang="en-US" i="1" baseline="0" dirty="0" smtClean="0"/>
              <a:t>ForWarn II </a:t>
            </a:r>
            <a:r>
              <a:rPr lang="en-US" baseline="0" dirty="0" smtClean="0"/>
              <a:t>periods’ 10m satellite imagery to appear for your area of interest).  </a:t>
            </a:r>
            <a:r>
              <a:rPr lang="en-US" i="1" baseline="0" dirty="0" smtClean="0"/>
              <a:t>You must be in ‘Presentation’ mode for the hyperlink to be enabled.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6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3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6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68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B040-A0DF-455C-B403-2F151D90C9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5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6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1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3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63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39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3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76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6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0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0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7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9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3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2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BC221-DC4D-4208-BAC4-8812654C87A2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62E66-32AC-4B07-9879-6FC7EDFB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8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85" y="93084"/>
            <a:ext cx="1166463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9907" y="1433834"/>
            <a:ext cx="50622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6" y="5867400"/>
            <a:ext cx="54332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02" y="5973969"/>
            <a:ext cx="655193" cy="73163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42532"/>
            <a:ext cx="12192000" cy="78259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Forest Disturbance Mapping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82897" y="5715000"/>
            <a:ext cx="123748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SGSF GIS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Summer Meeting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17 – 20, 2019      Franklin, TN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754382"/>
            <a:ext cx="12192000" cy="680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Christie, Steve Norman and Bill Hargrove</a:t>
            </a:r>
            <a:b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Forest Environmental Threat Assessment Center</a:t>
            </a:r>
            <a:b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USDA Forest Service, Southern Research Station, Asheville, NC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33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3" y="119476"/>
            <a:ext cx="12085714" cy="6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76" y="0"/>
            <a:ext cx="801624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 rot="751723">
            <a:off x="7757961" y="3508648"/>
            <a:ext cx="789271" cy="50051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0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57" y="29000"/>
            <a:ext cx="10514286" cy="6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3" y="9952"/>
            <a:ext cx="10533333" cy="6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15" name="Rectangle 1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532"/>
            <a:ext cx="12192000" cy="78259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Forest Disturbance Mapping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2897" y="5715000"/>
            <a:ext cx="123748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   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SGSF GIS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Summer Meeting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17 – 20, 2019      Franklin, TN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6" y="5867400"/>
            <a:ext cx="54332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02" y="5973969"/>
            <a:ext cx="655193" cy="73163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54382"/>
            <a:ext cx="12192000" cy="680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Bill Christie, Steve Norman and Bill Hargrove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Eastern Forest Environmental Threat Assessment Center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USDA Forest Service, Southern Research Station, Asheville, NC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07535" y="1575089"/>
            <a:ext cx="9611832" cy="4517833"/>
          </a:xfrm>
        </p:spPr>
        <p:txBody>
          <a:bodyPr>
            <a:noAutofit/>
          </a:bodyPr>
          <a:lstStyle/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 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 10-meter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‘true-color’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Viewer 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Disturbance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Projects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HiForM.org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Tornadoes - Beauregard-Smith Station, AL-GA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Hurricanes - Maria, Irma, Florence, Michael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Wildfire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s. 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Apps 2016, including the Gatlinburg fire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‘Cookbook’ PDF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hi-res disturbance mapping workflow document)</a:t>
            </a:r>
          </a:p>
          <a:p>
            <a:pPr marL="1428750" lvl="2" indent="-51435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 forest disturbance mapping by the MS Forestry Commission 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49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"/>
          <a:stretch/>
        </p:blipFill>
        <p:spPr>
          <a:xfrm>
            <a:off x="1664953" y="135924"/>
            <a:ext cx="8839200" cy="65861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593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47" y="9952"/>
            <a:ext cx="11761905" cy="6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14" y="24238"/>
            <a:ext cx="11828571" cy="6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1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59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3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58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55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84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6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9050" cy="6863124"/>
          </a:xfrm>
          <a:prstGeom prst="rect">
            <a:avLst/>
          </a:prstGeom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7639050" y="134308"/>
            <a:ext cx="4552950" cy="5318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Hurricane Michael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Resolution Forest Mapping 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 May 1 – June 17, 2018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Post May 1 –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June 17,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2019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18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Percent NDVI Change</a:t>
            </a:r>
          </a:p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post – pre / pre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173" y="3852949"/>
            <a:ext cx="800704" cy="26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91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95" y="38524"/>
            <a:ext cx="11923809" cy="6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13" name="Rectangle 12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Cloud cover may vary </a:t>
              </a:r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9167" b="11497"/>
          <a:stretch/>
        </p:blipFill>
        <p:spPr>
          <a:xfrm>
            <a:off x="1961587" y="1141898"/>
            <a:ext cx="8268823" cy="5550305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2300841" y="4147584"/>
            <a:ext cx="37147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300841" y="4803036"/>
            <a:ext cx="514350" cy="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52671"/>
            <a:ext cx="12191999" cy="861631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Sentinel-2 10-meter ‘True Color’ and ‘Ag-Enhanced’ now in Viewer</a:t>
            </a:r>
          </a:p>
          <a:p>
            <a:r>
              <a:rPr lang="en-U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Quickly vet NDVI departures with current 24-day and previous year’s 24-day satellite imagery</a:t>
            </a:r>
            <a:endParaRPr lang="en-US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Subtitle 1"/>
          <p:cNvSpPr txBox="1">
            <a:spLocks/>
          </p:cNvSpPr>
          <p:nvPr/>
        </p:nvSpPr>
        <p:spPr>
          <a:xfrm>
            <a:off x="10277311" y="2545505"/>
            <a:ext cx="1867786" cy="382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Within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same period,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‘True-Color’ and ‘Ag-Enhanced’ version may appear different from each other b/c of different cloud cover thresholds being used to request the two images for the same 24-day period.</a:t>
            </a:r>
          </a:p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was implemented to ensure at least one of the two versions would be cloud free for your areas of interest. 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08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95" y="38524"/>
            <a:ext cx="11923809" cy="6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88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1" y="38524"/>
            <a:ext cx="11942857" cy="6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7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6" y="33762"/>
            <a:ext cx="11971428" cy="6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65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0" y="38524"/>
            <a:ext cx="12047619" cy="6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27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4" y="24238"/>
            <a:ext cx="12028571" cy="6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6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4" y="29000"/>
            <a:ext cx="12028571" cy="6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28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2" y="29000"/>
            <a:ext cx="12038095" cy="6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65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7537" y="130697"/>
            <a:ext cx="7434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spc="-15" dirty="0"/>
              <a:t>Remote </a:t>
            </a:r>
            <a:r>
              <a:rPr b="1" spc="-5" dirty="0"/>
              <a:t>sensing </a:t>
            </a:r>
            <a:r>
              <a:rPr b="1" spc="-10" dirty="0"/>
              <a:t>monitoring </a:t>
            </a:r>
            <a:r>
              <a:rPr b="1" spc="-15" dirty="0"/>
              <a:t>research </a:t>
            </a:r>
            <a:r>
              <a:rPr b="1" spc="-20" dirty="0"/>
              <a:t>related </a:t>
            </a:r>
            <a:r>
              <a:rPr b="1" spc="-10" dirty="0"/>
              <a:t>to  </a:t>
            </a:r>
            <a:r>
              <a:rPr b="1" spc="-5" dirty="0"/>
              <a:t>the </a:t>
            </a:r>
            <a:r>
              <a:rPr b="1" dirty="0">
                <a:latin typeface="Calibri"/>
                <a:cs typeface="Calibri"/>
              </a:rPr>
              <a:t>2016 </a:t>
            </a:r>
            <a:r>
              <a:rPr b="1" spc="-5" dirty="0"/>
              <a:t>Southern Appalachian</a:t>
            </a:r>
            <a:r>
              <a:rPr b="1" spc="-10" dirty="0"/>
              <a:t> Fires</a:t>
            </a:r>
          </a:p>
        </p:txBody>
      </p:sp>
      <p:sp>
        <p:nvSpPr>
          <p:cNvPr id="3" name="object 3"/>
          <p:cNvSpPr/>
          <p:nvPr/>
        </p:nvSpPr>
        <p:spPr>
          <a:xfrm>
            <a:off x="2682240" y="1286256"/>
            <a:ext cx="429767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0977" y="1330970"/>
            <a:ext cx="642137" cy="374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51141" y="1096112"/>
            <a:ext cx="2495550" cy="822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spc="-20" dirty="0">
                <a:solidFill>
                  <a:srgbClr val="585858"/>
                </a:solidFill>
                <a:cs typeface="Calibri"/>
              </a:rPr>
              <a:t>Steve</a:t>
            </a:r>
            <a:r>
              <a:rPr sz="2200" spc="10" dirty="0">
                <a:solidFill>
                  <a:srgbClr val="585858"/>
                </a:solidFill>
                <a:cs typeface="Calibri"/>
              </a:rPr>
              <a:t> </a:t>
            </a:r>
            <a:r>
              <a:rPr sz="2200" spc="-5" dirty="0">
                <a:solidFill>
                  <a:srgbClr val="585858"/>
                </a:solidFill>
                <a:cs typeface="Calibri"/>
              </a:rPr>
              <a:t>Norman</a:t>
            </a:r>
            <a:endParaRPr sz="2200">
              <a:solidFill>
                <a:prstClr val="black"/>
              </a:solidFill>
              <a:cs typeface="Calibri"/>
            </a:endParaRPr>
          </a:p>
          <a:p>
            <a:pPr marL="12700" marR="5080">
              <a:spcBef>
                <a:spcPts val="40"/>
              </a:spcBef>
            </a:pPr>
            <a:r>
              <a:rPr sz="1500" spc="-15" dirty="0">
                <a:solidFill>
                  <a:srgbClr val="7E7E7E"/>
                </a:solidFill>
                <a:cs typeface="Calibri"/>
              </a:rPr>
              <a:t>USFS </a:t>
            </a:r>
            <a:r>
              <a:rPr sz="1500" spc="-5" dirty="0">
                <a:solidFill>
                  <a:srgbClr val="7E7E7E"/>
                </a:solidFill>
                <a:cs typeface="Calibri"/>
              </a:rPr>
              <a:t>Southern </a:t>
            </a:r>
            <a:r>
              <a:rPr sz="1500" spc="-10" dirty="0">
                <a:solidFill>
                  <a:srgbClr val="7E7E7E"/>
                </a:solidFill>
                <a:cs typeface="Calibri"/>
              </a:rPr>
              <a:t>Research Station  </a:t>
            </a:r>
            <a:r>
              <a:rPr sz="1500" spc="-5" dirty="0">
                <a:solidFill>
                  <a:srgbClr val="7E7E7E"/>
                </a:solidFill>
                <a:cs typeface="Calibri"/>
              </a:rPr>
              <a:t>Asheville,</a:t>
            </a:r>
            <a:r>
              <a:rPr sz="1500" spc="10" dirty="0">
                <a:solidFill>
                  <a:srgbClr val="7E7E7E"/>
                </a:solidFill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cs typeface="Calibri"/>
              </a:rPr>
              <a:t>NC</a:t>
            </a:r>
            <a:endParaRPr sz="150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28711" y="1096112"/>
            <a:ext cx="3139440" cy="104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spc="-5" dirty="0">
                <a:solidFill>
                  <a:srgbClr val="585858"/>
                </a:solidFill>
                <a:cs typeface="Calibri"/>
              </a:rPr>
              <a:t>In </a:t>
            </a:r>
            <a:r>
              <a:rPr sz="2200" spc="-10" dirty="0">
                <a:solidFill>
                  <a:srgbClr val="585858"/>
                </a:solidFill>
                <a:cs typeface="Calibri"/>
              </a:rPr>
              <a:t>collaboration</a:t>
            </a:r>
            <a:r>
              <a:rPr sz="2200" spc="-40" dirty="0">
                <a:solidFill>
                  <a:srgbClr val="585858"/>
                </a:solidFill>
                <a:cs typeface="Calibri"/>
              </a:rPr>
              <a:t> </a:t>
            </a:r>
            <a:r>
              <a:rPr sz="2200" spc="-5" dirty="0">
                <a:solidFill>
                  <a:srgbClr val="585858"/>
                </a:solidFill>
                <a:cs typeface="Calibri"/>
              </a:rPr>
              <a:t>with</a:t>
            </a:r>
            <a:endParaRPr sz="2200" dirty="0">
              <a:solidFill>
                <a:prstClr val="black"/>
              </a:solidFill>
              <a:cs typeface="Calibri"/>
            </a:endParaRPr>
          </a:p>
          <a:p>
            <a:pPr marL="140335" marR="5080" algn="just">
              <a:spcBef>
                <a:spcPts val="40"/>
              </a:spcBef>
            </a:pPr>
            <a:r>
              <a:rPr sz="1500" spc="-10" dirty="0">
                <a:solidFill>
                  <a:srgbClr val="7E7E7E"/>
                </a:solidFill>
                <a:cs typeface="Calibri"/>
              </a:rPr>
              <a:t>Matt </a:t>
            </a:r>
            <a:r>
              <a:rPr sz="1500" spc="-20" dirty="0">
                <a:solidFill>
                  <a:srgbClr val="7E7E7E"/>
                </a:solidFill>
                <a:cs typeface="Calibri"/>
              </a:rPr>
              <a:t>Reilly, </a:t>
            </a:r>
            <a:r>
              <a:rPr sz="1500" dirty="0">
                <a:solidFill>
                  <a:srgbClr val="7E7E7E"/>
                </a:solidFill>
                <a:cs typeface="Calibri"/>
              </a:rPr>
              <a:t>Humboldt </a:t>
            </a:r>
            <a:r>
              <a:rPr sz="1500" spc="-15" dirty="0">
                <a:solidFill>
                  <a:srgbClr val="7E7E7E"/>
                </a:solidFill>
                <a:cs typeface="Calibri"/>
              </a:rPr>
              <a:t>State </a:t>
            </a:r>
            <a:r>
              <a:rPr sz="1500" spc="-5" dirty="0">
                <a:solidFill>
                  <a:srgbClr val="7E7E7E"/>
                </a:solidFill>
                <a:cs typeface="Calibri"/>
              </a:rPr>
              <a:t>University </a:t>
            </a:r>
            <a:r>
              <a:rPr lang="en-US" sz="1500" dirty="0">
                <a:solidFill>
                  <a:srgbClr val="7E7E7E"/>
                </a:solidFill>
                <a:cs typeface="Calibri"/>
              </a:rPr>
              <a:t>Bill </a:t>
            </a:r>
            <a:r>
              <a:rPr lang="en-US" sz="1500" spc="-5" dirty="0">
                <a:solidFill>
                  <a:srgbClr val="7E7E7E"/>
                </a:solidFill>
                <a:cs typeface="Calibri"/>
              </a:rPr>
              <a:t>Christie, </a:t>
            </a:r>
            <a:r>
              <a:rPr lang="en-US" sz="1500" spc="-15" dirty="0">
                <a:solidFill>
                  <a:srgbClr val="7E7E7E"/>
                </a:solidFill>
                <a:cs typeface="Calibri"/>
              </a:rPr>
              <a:t>USFS SRS </a:t>
            </a:r>
            <a:r>
              <a:rPr lang="en-US" sz="1500" spc="-5" dirty="0">
                <a:solidFill>
                  <a:srgbClr val="7E7E7E"/>
                </a:solidFill>
                <a:cs typeface="Calibri"/>
              </a:rPr>
              <a:t>4854,</a:t>
            </a:r>
            <a:r>
              <a:rPr lang="en-US" sz="1500" spc="35" dirty="0">
                <a:solidFill>
                  <a:srgbClr val="7E7E7E"/>
                </a:solidFill>
                <a:cs typeface="Calibri"/>
              </a:rPr>
              <a:t> </a:t>
            </a:r>
            <a:r>
              <a:rPr lang="en-US" sz="1500" spc="-5" dirty="0">
                <a:solidFill>
                  <a:srgbClr val="7E7E7E"/>
                </a:solidFill>
                <a:cs typeface="Calibri"/>
              </a:rPr>
              <a:t>Asheville </a:t>
            </a:r>
            <a:r>
              <a:rPr sz="1500" dirty="0">
                <a:solidFill>
                  <a:srgbClr val="7E7E7E"/>
                </a:solidFill>
                <a:cs typeface="Calibri"/>
              </a:rPr>
              <a:t>Bill </a:t>
            </a:r>
            <a:r>
              <a:rPr sz="1500" spc="-10" dirty="0">
                <a:solidFill>
                  <a:srgbClr val="7E7E7E"/>
                </a:solidFill>
                <a:cs typeface="Calibri"/>
              </a:rPr>
              <a:t>Hargrove, </a:t>
            </a:r>
            <a:r>
              <a:rPr sz="1500" spc="-15" dirty="0">
                <a:solidFill>
                  <a:srgbClr val="7E7E7E"/>
                </a:solidFill>
                <a:cs typeface="Calibri"/>
              </a:rPr>
              <a:t>USFS SRS </a:t>
            </a:r>
            <a:r>
              <a:rPr sz="1500" spc="-5" dirty="0">
                <a:solidFill>
                  <a:srgbClr val="7E7E7E"/>
                </a:solidFill>
                <a:cs typeface="Calibri"/>
              </a:rPr>
              <a:t>4854, Asheville</a:t>
            </a:r>
            <a:endParaRPr sz="15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3749" y="2229612"/>
            <a:ext cx="8769095" cy="4539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28800" y="2264664"/>
            <a:ext cx="8644542" cy="4417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24227" y="2260092"/>
            <a:ext cx="8653780" cy="4424680"/>
          </a:xfrm>
          <a:custGeom>
            <a:avLst/>
            <a:gdLst/>
            <a:ahLst/>
            <a:cxnLst/>
            <a:rect l="l" t="t" r="r" b="b"/>
            <a:pathLst>
              <a:path w="8653780" h="4424680">
                <a:moveTo>
                  <a:pt x="0" y="0"/>
                </a:moveTo>
                <a:lnTo>
                  <a:pt x="8653272" y="0"/>
                </a:lnTo>
                <a:lnTo>
                  <a:pt x="8653272" y="4424172"/>
                </a:lnTo>
                <a:lnTo>
                  <a:pt x="0" y="44241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17511" y="2967623"/>
            <a:ext cx="153888" cy="37204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7E7E7E"/>
                </a:solidFill>
                <a:cs typeface="Calibri"/>
              </a:rPr>
              <a:t>Rock </a:t>
            </a:r>
            <a:r>
              <a:rPr sz="1200" spc="-5" dirty="0">
                <a:solidFill>
                  <a:srgbClr val="7E7E7E"/>
                </a:solidFill>
                <a:cs typeface="Calibri"/>
              </a:rPr>
              <a:t>Mountain Fire, </a:t>
            </a:r>
            <a:r>
              <a:rPr sz="1200" dirty="0">
                <a:solidFill>
                  <a:srgbClr val="7E7E7E"/>
                </a:solidFill>
                <a:cs typeface="Calibri"/>
              </a:rPr>
              <a:t>July 2017; </a:t>
            </a:r>
            <a:r>
              <a:rPr sz="1200" i="1" spc="-5" dirty="0">
                <a:solidFill>
                  <a:srgbClr val="7E7E7E"/>
                </a:solidFill>
                <a:cs typeface="Calibri"/>
              </a:rPr>
              <a:t>Credit</a:t>
            </a:r>
            <a:r>
              <a:rPr sz="1200" spc="-5" dirty="0">
                <a:solidFill>
                  <a:srgbClr val="7E7E7E"/>
                </a:solidFill>
                <a:cs typeface="Calibri"/>
              </a:rPr>
              <a:t>: </a:t>
            </a:r>
            <a:r>
              <a:rPr sz="1200" spc="-10" dirty="0">
                <a:solidFill>
                  <a:srgbClr val="7E7E7E"/>
                </a:solidFill>
                <a:cs typeface="Calibri"/>
              </a:rPr>
              <a:t>Kenny </a:t>
            </a:r>
            <a:r>
              <a:rPr sz="1200" spc="-5" dirty="0">
                <a:solidFill>
                  <a:srgbClr val="7E7E7E"/>
                </a:solidFill>
                <a:cs typeface="Calibri"/>
              </a:rPr>
              <a:t>Frick USFS</a:t>
            </a:r>
            <a:r>
              <a:rPr sz="1200" spc="-20" dirty="0">
                <a:solidFill>
                  <a:srgbClr val="7E7E7E"/>
                </a:solidFill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cs typeface="Calibri"/>
              </a:rPr>
              <a:t>FHP</a:t>
            </a:r>
            <a:endParaRPr sz="12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90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191" y="12193"/>
            <a:ext cx="9131808" cy="6845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6859" y="34956"/>
            <a:ext cx="4648200" cy="453329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22225" rIns="0" bIns="0" rtlCol="0" anchor="ctr">
            <a:spAutoFit/>
          </a:bodyPr>
          <a:lstStyle/>
          <a:p>
            <a:pPr marL="68580">
              <a:lnSpc>
                <a:spcPct val="100000"/>
              </a:lnSpc>
              <a:spcBef>
                <a:spcPts val="175"/>
              </a:spcBef>
            </a:pPr>
            <a:r>
              <a:rPr sz="2800" b="1" spc="-10" dirty="0">
                <a:latin typeface="Calibri"/>
                <a:cs typeface="Calibri"/>
              </a:rPr>
              <a:t>Chestnut </a:t>
            </a:r>
            <a:r>
              <a:rPr sz="2800" b="1" spc="-15" dirty="0">
                <a:latin typeface="Calibri"/>
                <a:cs typeface="Calibri"/>
              </a:rPr>
              <a:t>Knob 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10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19089" y="6220968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5" y="0"/>
                </a:lnTo>
                <a:lnTo>
                  <a:pt x="4037075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05166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05166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73134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3134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38722" y="6503669"/>
            <a:ext cx="1259205" cy="90170"/>
          </a:xfrm>
          <a:custGeom>
            <a:avLst/>
            <a:gdLst/>
            <a:ahLst/>
            <a:cxnLst/>
            <a:rect l="l" t="t" r="r" b="b"/>
            <a:pathLst>
              <a:path w="1259204" h="90170">
                <a:moveTo>
                  <a:pt x="0" y="0"/>
                </a:moveTo>
                <a:lnTo>
                  <a:pt x="1258824" y="0"/>
                </a:lnTo>
                <a:lnTo>
                  <a:pt x="1258824" y="89915"/>
                </a:lnTo>
                <a:lnTo>
                  <a:pt x="0" y="899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38722" y="6503669"/>
            <a:ext cx="1259205" cy="90170"/>
          </a:xfrm>
          <a:custGeom>
            <a:avLst/>
            <a:gdLst/>
            <a:ahLst/>
            <a:cxnLst/>
            <a:rect l="l" t="t" r="r" b="b"/>
            <a:pathLst>
              <a:path w="1259204" h="90170">
                <a:moveTo>
                  <a:pt x="0" y="0"/>
                </a:moveTo>
                <a:lnTo>
                  <a:pt x="1258824" y="0"/>
                </a:lnTo>
                <a:lnTo>
                  <a:pt x="1258824" y="89915"/>
                </a:lnTo>
                <a:lnTo>
                  <a:pt x="0" y="89915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507206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24447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93535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64131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98759" y="6195490"/>
            <a:ext cx="1100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46859" y="522732"/>
            <a:ext cx="4023360" cy="307777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>
              <a:spcBef>
                <a:spcPts val="24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802139" y="5864607"/>
            <a:ext cx="7816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802139" y="6078041"/>
            <a:ext cx="7918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618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19616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6860" y="34956"/>
            <a:ext cx="3552825" cy="453329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22225" rIns="0" bIns="0" rtlCol="0" anchor="ctr">
            <a:spAutoFit/>
          </a:bodyPr>
          <a:lstStyle/>
          <a:p>
            <a:pPr marL="68580">
              <a:lnSpc>
                <a:spcPct val="100000"/>
              </a:lnSpc>
              <a:spcBef>
                <a:spcPts val="175"/>
              </a:spcBef>
            </a:pPr>
            <a:r>
              <a:rPr sz="2800" b="1" spc="-10" dirty="0">
                <a:latin typeface="Calibri"/>
                <a:cs typeface="Calibri"/>
              </a:rPr>
              <a:t>Boteler </a:t>
            </a:r>
            <a:r>
              <a:rPr sz="2800" b="1" spc="-15" dirty="0">
                <a:latin typeface="Calibri"/>
                <a:cs typeface="Calibri"/>
              </a:rPr>
              <a:t>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6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42872" y="6188965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6" y="0"/>
                </a:lnTo>
                <a:lnTo>
                  <a:pt x="403707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6859" y="522732"/>
            <a:ext cx="4023360" cy="307777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>
              <a:spcBef>
                <a:spcPts val="24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57795" y="5885655"/>
            <a:ext cx="78168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57795" y="6099089"/>
            <a:ext cx="79184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2414" y="6221154"/>
            <a:ext cx="11004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30925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48167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17254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7850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29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1" y="1166973"/>
            <a:ext cx="12011488" cy="554183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115277" y="2700788"/>
            <a:ext cx="333375" cy="1619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1"/>
          <p:cNvSpPr>
            <a:spLocks noGrp="1"/>
          </p:cNvSpPr>
          <p:nvPr>
            <p:ph type="subTitle" idx="1"/>
          </p:nvPr>
        </p:nvSpPr>
        <p:spPr>
          <a:xfrm>
            <a:off x="0" y="152671"/>
            <a:ext cx="12191999" cy="861631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Sentinel-2 10-meter ‘True Color’ and ‘Ag-Enhanced’ now in Viewer</a:t>
            </a:r>
          </a:p>
          <a:p>
            <a:r>
              <a:rPr lang="en-U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Quickly vet NDVI departures with current 24-day and previous year’s 24-day satellite imagery</a:t>
            </a:r>
            <a:endParaRPr lang="en-US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22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1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6859" y="34956"/>
            <a:ext cx="3392804" cy="453329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22225" rIns="0" bIns="0" rtlCol="0" anchor="ctr">
            <a:spAutoFit/>
          </a:bodyPr>
          <a:lstStyle/>
          <a:p>
            <a:pPr marL="68580">
              <a:lnSpc>
                <a:spcPct val="100000"/>
              </a:lnSpc>
              <a:spcBef>
                <a:spcPts val="175"/>
              </a:spcBef>
            </a:pPr>
            <a:r>
              <a:rPr sz="2800" b="1" spc="-45" dirty="0">
                <a:latin typeface="Calibri"/>
                <a:cs typeface="Calibri"/>
              </a:rPr>
              <a:t>Tellico </a:t>
            </a:r>
            <a:r>
              <a:rPr sz="2800" b="1" spc="-15" dirty="0">
                <a:latin typeface="Calibri"/>
                <a:cs typeface="Calibri"/>
              </a:rPr>
              <a:t>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114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42872" y="6188965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6" y="0"/>
                </a:lnTo>
                <a:lnTo>
                  <a:pt x="403707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6859" y="522732"/>
            <a:ext cx="4023360" cy="307777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>
              <a:spcBef>
                <a:spcPts val="24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57795" y="5885655"/>
            <a:ext cx="78168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57795" y="6099089"/>
            <a:ext cx="79184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2414" y="6221154"/>
            <a:ext cx="11004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30925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48167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17254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7850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731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3180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0"/>
            <a:ext cx="4432300" cy="523240"/>
          </a:xfrm>
          <a:custGeom>
            <a:avLst/>
            <a:gdLst/>
            <a:ahLst/>
            <a:cxnLst/>
            <a:rect l="l" t="t" r="r" b="b"/>
            <a:pathLst>
              <a:path w="4432300" h="523240">
                <a:moveTo>
                  <a:pt x="0" y="522732"/>
                </a:moveTo>
                <a:lnTo>
                  <a:pt x="4431792" y="522732"/>
                </a:lnTo>
                <a:lnTo>
                  <a:pt x="4431792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2740" y="10160"/>
            <a:ext cx="413321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latin typeface="Calibri"/>
                <a:cs typeface="Calibri"/>
              </a:rPr>
              <a:t>Rough </a:t>
            </a:r>
            <a:r>
              <a:rPr sz="2800" b="1" spc="-15" dirty="0">
                <a:latin typeface="Calibri"/>
                <a:cs typeface="Calibri"/>
              </a:rPr>
              <a:t>Ridge 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114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42872" y="6188965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6" y="0"/>
                </a:lnTo>
                <a:lnTo>
                  <a:pt x="403707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46859" y="522731"/>
            <a:ext cx="4023360" cy="370840"/>
          </a:xfrm>
          <a:custGeom>
            <a:avLst/>
            <a:gdLst/>
            <a:ahLst/>
            <a:cxnLst/>
            <a:rect l="l" t="t" r="r" b="b"/>
            <a:pathLst>
              <a:path w="4023360" h="370840">
                <a:moveTo>
                  <a:pt x="0" y="0"/>
                </a:moveTo>
                <a:lnTo>
                  <a:pt x="4023360" y="0"/>
                </a:lnTo>
                <a:lnTo>
                  <a:pt x="4023360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25644" y="540999"/>
            <a:ext cx="38277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757795" y="5885655"/>
            <a:ext cx="78168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57795" y="6099089"/>
            <a:ext cx="79184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22414" y="6221154"/>
            <a:ext cx="11004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30925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48167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17254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87850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323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1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0"/>
            <a:ext cx="4060190" cy="523240"/>
          </a:xfrm>
          <a:custGeom>
            <a:avLst/>
            <a:gdLst/>
            <a:ahLst/>
            <a:cxnLst/>
            <a:rect l="l" t="t" r="r" b="b"/>
            <a:pathLst>
              <a:path w="4060190" h="523240">
                <a:moveTo>
                  <a:pt x="0" y="522732"/>
                </a:moveTo>
                <a:lnTo>
                  <a:pt x="4059936" y="522732"/>
                </a:lnTo>
                <a:lnTo>
                  <a:pt x="4059936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2740" y="10160"/>
            <a:ext cx="385889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latin typeface="Calibri"/>
                <a:cs typeface="Calibri"/>
              </a:rPr>
              <a:t>Party Rock 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7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19089" y="6220968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5" y="0"/>
                </a:lnTo>
                <a:lnTo>
                  <a:pt x="4037075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05166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05166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3134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73134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38722" y="6503669"/>
            <a:ext cx="1259205" cy="90170"/>
          </a:xfrm>
          <a:custGeom>
            <a:avLst/>
            <a:gdLst/>
            <a:ahLst/>
            <a:cxnLst/>
            <a:rect l="l" t="t" r="r" b="b"/>
            <a:pathLst>
              <a:path w="1259204" h="90170">
                <a:moveTo>
                  <a:pt x="0" y="0"/>
                </a:moveTo>
                <a:lnTo>
                  <a:pt x="1258824" y="0"/>
                </a:lnTo>
                <a:lnTo>
                  <a:pt x="1258824" y="89915"/>
                </a:lnTo>
                <a:lnTo>
                  <a:pt x="0" y="899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38722" y="6503669"/>
            <a:ext cx="1259205" cy="90170"/>
          </a:xfrm>
          <a:custGeom>
            <a:avLst/>
            <a:gdLst/>
            <a:ahLst/>
            <a:cxnLst/>
            <a:rect l="l" t="t" r="r" b="b"/>
            <a:pathLst>
              <a:path w="1259204" h="90170">
                <a:moveTo>
                  <a:pt x="0" y="0"/>
                </a:moveTo>
                <a:lnTo>
                  <a:pt x="1258824" y="0"/>
                </a:lnTo>
                <a:lnTo>
                  <a:pt x="1258824" y="89915"/>
                </a:lnTo>
                <a:lnTo>
                  <a:pt x="0" y="89915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07206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24447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93535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64131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98759" y="6195490"/>
            <a:ext cx="1100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46859" y="522731"/>
            <a:ext cx="4023360" cy="370840"/>
          </a:xfrm>
          <a:custGeom>
            <a:avLst/>
            <a:gdLst/>
            <a:ahLst/>
            <a:cxnLst/>
            <a:rect l="l" t="t" r="r" b="b"/>
            <a:pathLst>
              <a:path w="4023360" h="370840">
                <a:moveTo>
                  <a:pt x="0" y="0"/>
                </a:moveTo>
                <a:lnTo>
                  <a:pt x="4023360" y="0"/>
                </a:lnTo>
                <a:lnTo>
                  <a:pt x="4023360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25644" y="540999"/>
            <a:ext cx="38277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802139" y="5864607"/>
            <a:ext cx="7816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802139" y="6078041"/>
            <a:ext cx="7918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54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191" y="1"/>
            <a:ext cx="913180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60576" y="0"/>
            <a:ext cx="4002404" cy="523240"/>
          </a:xfrm>
          <a:custGeom>
            <a:avLst/>
            <a:gdLst/>
            <a:ahLst/>
            <a:cxnLst/>
            <a:rect l="l" t="t" r="r" b="b"/>
            <a:pathLst>
              <a:path w="4002404" h="523240">
                <a:moveTo>
                  <a:pt x="0" y="522732"/>
                </a:moveTo>
                <a:lnTo>
                  <a:pt x="4002024" y="522732"/>
                </a:lnTo>
                <a:lnTo>
                  <a:pt x="4002024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81507" y="10160"/>
            <a:ext cx="3802379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latin typeface="Calibri"/>
                <a:cs typeface="Calibri"/>
              </a:rPr>
              <a:t>Rock </a:t>
            </a:r>
            <a:r>
              <a:rPr sz="2800" b="1" spc="-5" dirty="0">
                <a:latin typeface="Calibri"/>
                <a:cs typeface="Calibri"/>
              </a:rPr>
              <a:t>Mtn. </a:t>
            </a:r>
            <a:r>
              <a:rPr sz="2800" b="1" spc="-15" dirty="0">
                <a:latin typeface="Calibri"/>
                <a:cs typeface="Calibri"/>
              </a:rPr>
              <a:t>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42872" y="6188965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6" y="0"/>
                </a:lnTo>
                <a:lnTo>
                  <a:pt x="403707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30925" y="650644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8167" y="650644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17254" y="650644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7850" y="650644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22414" y="6164004"/>
            <a:ext cx="1100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46859" y="522731"/>
            <a:ext cx="4023360" cy="370840"/>
          </a:xfrm>
          <a:custGeom>
            <a:avLst/>
            <a:gdLst/>
            <a:ahLst/>
            <a:cxnLst/>
            <a:rect l="l" t="t" r="r" b="b"/>
            <a:pathLst>
              <a:path w="4023360" h="370840">
                <a:moveTo>
                  <a:pt x="0" y="0"/>
                </a:moveTo>
                <a:lnTo>
                  <a:pt x="4023360" y="0"/>
                </a:lnTo>
                <a:lnTo>
                  <a:pt x="4023360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25644" y="540999"/>
            <a:ext cx="38277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693002" y="2360386"/>
            <a:ext cx="311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NC  </a:t>
            </a:r>
            <a:r>
              <a:rPr b="1" spc="5" dirty="0">
                <a:latin typeface="Calibri"/>
                <a:cs typeface="Calibri"/>
              </a:rPr>
              <a:t>GA</a:t>
            </a:r>
            <a:endParaRPr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87399" y="2456855"/>
            <a:ext cx="311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NC  </a:t>
            </a:r>
            <a:r>
              <a:rPr b="1" spc="5" dirty="0">
                <a:latin typeface="Calibri"/>
                <a:cs typeface="Calibri"/>
              </a:rPr>
              <a:t>GA</a:t>
            </a:r>
            <a:endParaRPr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57795" y="5841077"/>
            <a:ext cx="7816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57795" y="6054512"/>
            <a:ext cx="7918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464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19616" cy="6845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1" y="0"/>
            <a:ext cx="4451985" cy="523240"/>
          </a:xfrm>
          <a:custGeom>
            <a:avLst/>
            <a:gdLst/>
            <a:ahLst/>
            <a:cxnLst/>
            <a:rect l="l" t="t" r="r" b="b"/>
            <a:pathLst>
              <a:path w="4451985" h="523240">
                <a:moveTo>
                  <a:pt x="0" y="522732"/>
                </a:moveTo>
                <a:lnTo>
                  <a:pt x="4451604" y="522732"/>
                </a:lnTo>
                <a:lnTo>
                  <a:pt x="4451604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2739" y="10160"/>
            <a:ext cx="424815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libri"/>
                <a:cs typeface="Calibri"/>
              </a:rPr>
              <a:t>Camp </a:t>
            </a:r>
            <a:r>
              <a:rPr sz="2800" b="1" spc="-15" dirty="0">
                <a:latin typeface="Calibri"/>
                <a:cs typeface="Calibri"/>
              </a:rPr>
              <a:t>Branch 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9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19089" y="6220968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5" y="0"/>
                </a:lnTo>
                <a:lnTo>
                  <a:pt x="4037075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05166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05166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3134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73134" y="6502146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1"/>
                </a:lnTo>
                <a:lnTo>
                  <a:pt x="0" y="88391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38722" y="6503669"/>
            <a:ext cx="1259205" cy="90170"/>
          </a:xfrm>
          <a:custGeom>
            <a:avLst/>
            <a:gdLst/>
            <a:ahLst/>
            <a:cxnLst/>
            <a:rect l="l" t="t" r="r" b="b"/>
            <a:pathLst>
              <a:path w="1259204" h="90170">
                <a:moveTo>
                  <a:pt x="0" y="0"/>
                </a:moveTo>
                <a:lnTo>
                  <a:pt x="1258824" y="0"/>
                </a:lnTo>
                <a:lnTo>
                  <a:pt x="1258824" y="89915"/>
                </a:lnTo>
                <a:lnTo>
                  <a:pt x="0" y="899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38722" y="6503669"/>
            <a:ext cx="1259205" cy="90170"/>
          </a:xfrm>
          <a:custGeom>
            <a:avLst/>
            <a:gdLst/>
            <a:ahLst/>
            <a:cxnLst/>
            <a:rect l="l" t="t" r="r" b="b"/>
            <a:pathLst>
              <a:path w="1259204" h="90170">
                <a:moveTo>
                  <a:pt x="0" y="0"/>
                </a:moveTo>
                <a:lnTo>
                  <a:pt x="1258824" y="0"/>
                </a:lnTo>
                <a:lnTo>
                  <a:pt x="1258824" y="89915"/>
                </a:lnTo>
                <a:lnTo>
                  <a:pt x="0" y="89915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07206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24447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93535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64131" y="65378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98759" y="6195490"/>
            <a:ext cx="1100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46859" y="522731"/>
            <a:ext cx="4023360" cy="370840"/>
          </a:xfrm>
          <a:custGeom>
            <a:avLst/>
            <a:gdLst/>
            <a:ahLst/>
            <a:cxnLst/>
            <a:rect l="l" t="t" r="r" b="b"/>
            <a:pathLst>
              <a:path w="4023360" h="370840">
                <a:moveTo>
                  <a:pt x="0" y="0"/>
                </a:moveTo>
                <a:lnTo>
                  <a:pt x="4023360" y="0"/>
                </a:lnTo>
                <a:lnTo>
                  <a:pt x="4023360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25644" y="540999"/>
            <a:ext cx="38277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802139" y="5864607"/>
            <a:ext cx="7816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802139" y="6078041"/>
            <a:ext cx="7918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25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0"/>
            <a:ext cx="913485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63101" y="3587496"/>
            <a:ext cx="1091183" cy="3270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5105" y="3619501"/>
            <a:ext cx="972819" cy="3156585"/>
          </a:xfrm>
          <a:custGeom>
            <a:avLst/>
            <a:gdLst/>
            <a:ahLst/>
            <a:cxnLst/>
            <a:rect l="l" t="t" r="r" b="b"/>
            <a:pathLst>
              <a:path w="972820" h="3156584">
                <a:moveTo>
                  <a:pt x="0" y="0"/>
                </a:moveTo>
                <a:lnTo>
                  <a:pt x="972311" y="0"/>
                </a:lnTo>
                <a:lnTo>
                  <a:pt x="972311" y="3156204"/>
                </a:lnTo>
                <a:lnTo>
                  <a:pt x="0" y="31562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62160" y="3907536"/>
            <a:ext cx="862583" cy="2836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18620" y="159701"/>
            <a:ext cx="4794250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5" dirty="0"/>
              <a:t>Growing </a:t>
            </a:r>
            <a:r>
              <a:rPr sz="2400" b="1" spc="-5" dirty="0"/>
              <a:t>season impacts </a:t>
            </a:r>
            <a:r>
              <a:rPr sz="2400" b="1" dirty="0"/>
              <a:t>of </a:t>
            </a:r>
            <a:r>
              <a:rPr sz="2400" b="1" spc="-5" dirty="0"/>
              <a:t>the  </a:t>
            </a:r>
            <a:r>
              <a:rPr sz="2400" b="1" spc="-10" dirty="0"/>
              <a:t>Chimney </a:t>
            </a:r>
            <a:r>
              <a:rPr sz="2400" b="1" spc="-75" dirty="0"/>
              <a:t>Tops </a:t>
            </a:r>
            <a:r>
              <a:rPr sz="2400" b="1" dirty="0"/>
              <a:t>2</a:t>
            </a:r>
            <a:r>
              <a:rPr sz="2400" b="1" spc="90" dirty="0"/>
              <a:t> </a:t>
            </a:r>
            <a:r>
              <a:rPr sz="2400" b="1" spc="-15" dirty="0"/>
              <a:t>Fire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43983" y="879864"/>
            <a:ext cx="17265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2016 </a:t>
            </a:r>
            <a:r>
              <a:rPr sz="2400" spc="-10" dirty="0">
                <a:latin typeface="Calibri"/>
                <a:cs typeface="Calibri"/>
              </a:rPr>
              <a:t>vs.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2017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53154" y="3759064"/>
            <a:ext cx="10725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dirty="0">
                <a:solidFill>
                  <a:srgbClr val="0D0D0D"/>
                </a:solidFill>
                <a:latin typeface="Calibri"/>
                <a:cs typeface="Calibri"/>
              </a:rPr>
              <a:t>Seas</a:t>
            </a:r>
            <a:r>
              <a:rPr spc="-5" dirty="0">
                <a:solidFill>
                  <a:srgbClr val="0D0D0D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D0D0D"/>
                </a:solidFill>
                <a:latin typeface="Calibri"/>
                <a:cs typeface="Calibri"/>
              </a:rPr>
              <a:t>na</a:t>
            </a:r>
            <a:r>
              <a:rPr spc="-5" dirty="0">
                <a:solidFill>
                  <a:srgbClr val="0D0D0D"/>
                </a:solidFill>
                <a:latin typeface="Calibri"/>
                <a:cs typeface="Calibri"/>
              </a:rPr>
              <a:t>l</a:t>
            </a:r>
            <a:r>
              <a:rPr spc="-10" dirty="0">
                <a:solidFill>
                  <a:srgbClr val="0D0D0D"/>
                </a:solidFill>
                <a:latin typeface="Calibri"/>
                <a:cs typeface="Calibri"/>
              </a:rPr>
              <a:t>l</a:t>
            </a:r>
            <a:r>
              <a:rPr dirty="0">
                <a:solidFill>
                  <a:srgbClr val="0D0D0D"/>
                </a:solidFill>
                <a:latin typeface="Calibri"/>
                <a:cs typeface="Calibri"/>
              </a:rPr>
              <a:t>y-  </a:t>
            </a:r>
            <a:r>
              <a:rPr spc="-15" dirty="0">
                <a:solidFill>
                  <a:srgbClr val="0D0D0D"/>
                </a:solidFill>
                <a:latin typeface="Calibri"/>
                <a:cs typeface="Calibri"/>
              </a:rPr>
              <a:t>persistent  </a:t>
            </a:r>
            <a:r>
              <a:rPr spc="-5" dirty="0">
                <a:solidFill>
                  <a:srgbClr val="0D0D0D"/>
                </a:solidFill>
                <a:latin typeface="Calibri"/>
                <a:cs typeface="Calibri"/>
              </a:rPr>
              <a:t>clouds</a:t>
            </a:r>
            <a:endParaRPr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3114" y="5073971"/>
            <a:ext cx="1200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i="1" spc="-5" dirty="0">
                <a:solidFill>
                  <a:srgbClr val="0D0D0D"/>
                </a:solidFill>
                <a:latin typeface="Calibri"/>
                <a:cs typeface="Calibri"/>
              </a:rPr>
              <a:t>Mt. Le</a:t>
            </a:r>
            <a:r>
              <a:rPr i="1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i="1" spc="-15" dirty="0">
                <a:solidFill>
                  <a:srgbClr val="0D0D0D"/>
                </a:solidFill>
                <a:latin typeface="Calibri"/>
                <a:cs typeface="Calibri"/>
              </a:rPr>
              <a:t>Conte</a:t>
            </a:r>
            <a:endParaRPr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94094" y="2022019"/>
            <a:ext cx="17125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spcBef>
                <a:spcPts val="100"/>
              </a:spcBef>
            </a:pPr>
            <a:r>
              <a:rPr sz="2400" i="1" dirty="0">
                <a:solidFill>
                  <a:srgbClr val="7E7E7E"/>
                </a:solidFill>
                <a:latin typeface="Calibri"/>
                <a:cs typeface="Calibri"/>
              </a:rPr>
              <a:t>Great </a:t>
            </a:r>
            <a:r>
              <a:rPr sz="2400" i="1" spc="-5" dirty="0">
                <a:solidFill>
                  <a:srgbClr val="7E7E7E"/>
                </a:solidFill>
                <a:latin typeface="Calibri"/>
                <a:cs typeface="Calibri"/>
              </a:rPr>
              <a:t>Smoky  </a:t>
            </a:r>
            <a:r>
              <a:rPr sz="2400" i="1" spc="-10" dirty="0">
                <a:solidFill>
                  <a:srgbClr val="7E7E7E"/>
                </a:solidFill>
                <a:latin typeface="Calibri"/>
                <a:cs typeface="Calibri"/>
              </a:rPr>
              <a:t>Mountains  </a:t>
            </a:r>
            <a:r>
              <a:rPr sz="2400" i="1" spc="-5" dirty="0">
                <a:solidFill>
                  <a:srgbClr val="7E7E7E"/>
                </a:solidFill>
                <a:latin typeface="Calibri"/>
                <a:cs typeface="Calibri"/>
              </a:rPr>
              <a:t>National</a:t>
            </a:r>
            <a:r>
              <a:rPr sz="2400" i="1" spc="-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400" i="1" spc="-15" dirty="0">
                <a:solidFill>
                  <a:srgbClr val="7E7E7E"/>
                </a:solidFill>
                <a:latin typeface="Calibri"/>
                <a:cs typeface="Calibri"/>
              </a:rPr>
              <a:t>Park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37958" y="2128736"/>
            <a:ext cx="9144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Gatlinburg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04654" y="1562657"/>
            <a:ext cx="19932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0" marR="5080" indent="-483234">
              <a:spcBef>
                <a:spcPts val="100"/>
              </a:spcBef>
              <a:tabLst>
                <a:tab pos="1741170" algn="l"/>
              </a:tabLst>
            </a:pPr>
            <a:r>
              <a:rPr spc="-10" dirty="0">
                <a:solidFill>
                  <a:srgbClr val="0D0D0D"/>
                </a:solidFill>
                <a:latin typeface="Calibri"/>
                <a:cs typeface="Calibri"/>
              </a:rPr>
              <a:t>Seasonally-persistent  windstorm</a:t>
            </a:r>
            <a:r>
              <a:rPr spc="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u="heavy" dirty="0">
                <a:solidFill>
                  <a:srgbClr val="0D0D0D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endParaRPr>
              <a:latin typeface="Calibri"/>
              <a:cs typeface="Calibri"/>
            </a:endParaRPr>
          </a:p>
          <a:p>
            <a:pPr marL="648970"/>
            <a:r>
              <a:rPr spc="-5" dirty="0">
                <a:solidFill>
                  <a:srgbClr val="0D0D0D"/>
                </a:solidFill>
                <a:latin typeface="Calibri"/>
                <a:cs typeface="Calibri"/>
              </a:rPr>
              <a:t>damage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13515" y="2193036"/>
            <a:ext cx="173990" cy="247015"/>
          </a:xfrm>
          <a:custGeom>
            <a:avLst/>
            <a:gdLst/>
            <a:ahLst/>
            <a:cxnLst/>
            <a:rect l="l" t="t" r="r" b="b"/>
            <a:pathLst>
              <a:path w="173989" h="247014">
                <a:moveTo>
                  <a:pt x="173507" y="0"/>
                </a:moveTo>
                <a:lnTo>
                  <a:pt x="0" y="24679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7002" y="2407538"/>
            <a:ext cx="75565" cy="84455"/>
          </a:xfrm>
          <a:custGeom>
            <a:avLst/>
            <a:gdLst/>
            <a:ahLst/>
            <a:cxnLst/>
            <a:rect l="l" t="t" r="r" b="b"/>
            <a:pathLst>
              <a:path w="75564" h="84455">
                <a:moveTo>
                  <a:pt x="12649" y="0"/>
                </a:moveTo>
                <a:lnTo>
                  <a:pt x="0" y="84251"/>
                </a:lnTo>
                <a:lnTo>
                  <a:pt x="74993" y="43815"/>
                </a:lnTo>
                <a:lnTo>
                  <a:pt x="126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20700" y="2426208"/>
            <a:ext cx="284480" cy="460375"/>
          </a:xfrm>
          <a:custGeom>
            <a:avLst/>
            <a:gdLst/>
            <a:ahLst/>
            <a:cxnLst/>
            <a:rect l="l" t="t" r="r" b="b"/>
            <a:pathLst>
              <a:path w="284479" h="460375">
                <a:moveTo>
                  <a:pt x="284365" y="0"/>
                </a:moveTo>
                <a:lnTo>
                  <a:pt x="0" y="46007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87318" y="2855446"/>
            <a:ext cx="73025" cy="85090"/>
          </a:xfrm>
          <a:custGeom>
            <a:avLst/>
            <a:gdLst/>
            <a:ahLst/>
            <a:cxnLst/>
            <a:rect l="l" t="t" r="r" b="b"/>
            <a:pathLst>
              <a:path w="73025" h="85089">
                <a:moveTo>
                  <a:pt x="7645" y="0"/>
                </a:moveTo>
                <a:lnTo>
                  <a:pt x="0" y="84848"/>
                </a:lnTo>
                <a:lnTo>
                  <a:pt x="72466" y="40055"/>
                </a:lnTo>
                <a:lnTo>
                  <a:pt x="76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26715" y="2096148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647" y="76200"/>
                </a:lnTo>
                <a:lnTo>
                  <a:pt x="76517" y="374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29856" y="2430780"/>
            <a:ext cx="305435" cy="1035685"/>
          </a:xfrm>
          <a:custGeom>
            <a:avLst/>
            <a:gdLst/>
            <a:ahLst/>
            <a:cxnLst/>
            <a:rect l="l" t="t" r="r" b="b"/>
            <a:pathLst>
              <a:path w="305435" h="1035685">
                <a:moveTo>
                  <a:pt x="304838" y="0"/>
                </a:moveTo>
                <a:lnTo>
                  <a:pt x="0" y="10356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96887" y="3443448"/>
            <a:ext cx="73660" cy="84455"/>
          </a:xfrm>
          <a:custGeom>
            <a:avLst/>
            <a:gdLst/>
            <a:ahLst/>
            <a:cxnLst/>
            <a:rect l="l" t="t" r="r" b="b"/>
            <a:pathLst>
              <a:path w="73660" h="84454">
                <a:moveTo>
                  <a:pt x="0" y="0"/>
                </a:moveTo>
                <a:lnTo>
                  <a:pt x="15036" y="83858"/>
                </a:lnTo>
                <a:lnTo>
                  <a:pt x="73101" y="215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49631" y="6490524"/>
            <a:ext cx="958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latin typeface="Calibri"/>
                <a:cs typeface="Calibri"/>
              </a:rPr>
              <a:t>Fire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origin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611332" y="6274446"/>
            <a:ext cx="142875" cy="278765"/>
          </a:xfrm>
          <a:custGeom>
            <a:avLst/>
            <a:gdLst/>
            <a:ahLst/>
            <a:cxnLst/>
            <a:rect l="l" t="t" r="r" b="b"/>
            <a:pathLst>
              <a:path w="142875" h="278765">
                <a:moveTo>
                  <a:pt x="142481" y="27844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82414" y="6217919"/>
            <a:ext cx="69215" cy="85725"/>
          </a:xfrm>
          <a:custGeom>
            <a:avLst/>
            <a:gdLst/>
            <a:ahLst/>
            <a:cxnLst/>
            <a:rect l="l" t="t" r="r" b="b"/>
            <a:pathLst>
              <a:path w="69214" h="85725">
                <a:moveTo>
                  <a:pt x="0" y="0"/>
                </a:moveTo>
                <a:lnTo>
                  <a:pt x="787" y="85191"/>
                </a:lnTo>
                <a:lnTo>
                  <a:pt x="68618" y="5048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03707" y="4390644"/>
            <a:ext cx="263525" cy="148590"/>
          </a:xfrm>
          <a:custGeom>
            <a:avLst/>
            <a:gdLst/>
            <a:ahLst/>
            <a:cxnLst/>
            <a:rect l="l" t="t" r="r" b="b"/>
            <a:pathLst>
              <a:path w="263525" h="148589">
                <a:moveTo>
                  <a:pt x="263093" y="0"/>
                </a:moveTo>
                <a:lnTo>
                  <a:pt x="0" y="14814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48369" y="4499361"/>
            <a:ext cx="85090" cy="71120"/>
          </a:xfrm>
          <a:custGeom>
            <a:avLst/>
            <a:gdLst/>
            <a:ahLst/>
            <a:cxnLst/>
            <a:rect l="l" t="t" r="r" b="b"/>
            <a:pathLst>
              <a:path w="85089" h="71120">
                <a:moveTo>
                  <a:pt x="47701" y="0"/>
                </a:moveTo>
                <a:lnTo>
                  <a:pt x="0" y="70586"/>
                </a:lnTo>
                <a:lnTo>
                  <a:pt x="85090" y="66395"/>
                </a:lnTo>
                <a:lnTo>
                  <a:pt x="477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44534" y="4664964"/>
            <a:ext cx="172085" cy="290830"/>
          </a:xfrm>
          <a:custGeom>
            <a:avLst/>
            <a:gdLst/>
            <a:ahLst/>
            <a:cxnLst/>
            <a:rect l="l" t="t" r="r" b="b"/>
            <a:pathLst>
              <a:path w="172084" h="290829">
                <a:moveTo>
                  <a:pt x="171500" y="0"/>
                </a:moveTo>
                <a:lnTo>
                  <a:pt x="0" y="29044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12253" y="4925105"/>
            <a:ext cx="71755" cy="85090"/>
          </a:xfrm>
          <a:custGeom>
            <a:avLst/>
            <a:gdLst/>
            <a:ahLst/>
            <a:cxnLst/>
            <a:rect l="l" t="t" r="r" b="b"/>
            <a:pathLst>
              <a:path w="71754" h="85089">
                <a:moveTo>
                  <a:pt x="5930" y="0"/>
                </a:moveTo>
                <a:lnTo>
                  <a:pt x="0" y="84988"/>
                </a:lnTo>
                <a:lnTo>
                  <a:pt x="71551" y="38735"/>
                </a:lnTo>
                <a:lnTo>
                  <a:pt x="59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026645" y="6112890"/>
            <a:ext cx="478790" cy="7391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spcBef>
                <a:spcPts val="745"/>
              </a:spcBef>
            </a:pPr>
            <a:r>
              <a:rPr spc="-5" dirty="0">
                <a:latin typeface="Calibri"/>
                <a:cs typeface="Calibri"/>
              </a:rPr>
              <a:t>TN</a:t>
            </a:r>
            <a:endParaRPr>
              <a:latin typeface="Calibri"/>
              <a:cs typeface="Calibri"/>
            </a:endParaRPr>
          </a:p>
          <a:p>
            <a:pPr marL="194945">
              <a:spcBef>
                <a:spcPts val="650"/>
              </a:spcBef>
            </a:pPr>
            <a:r>
              <a:rPr dirty="0">
                <a:latin typeface="Calibri"/>
                <a:cs typeface="Calibri"/>
              </a:rPr>
              <a:t>NC</a:t>
            </a:r>
            <a:endParaRPr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95105" y="3619500"/>
            <a:ext cx="972819" cy="255198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46050">
              <a:spcBef>
                <a:spcPts val="70"/>
              </a:spcBef>
            </a:pPr>
            <a:r>
              <a:rPr sz="1600" spc="-15" dirty="0">
                <a:latin typeface="Calibri"/>
                <a:cs typeface="Calibri"/>
              </a:rPr>
              <a:t>rdNDVI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436289" y="1988820"/>
            <a:ext cx="145415" cy="147320"/>
          </a:xfrm>
          <a:custGeom>
            <a:avLst/>
            <a:gdLst/>
            <a:ahLst/>
            <a:cxnLst/>
            <a:rect l="l" t="t" r="r" b="b"/>
            <a:pathLst>
              <a:path w="145414" h="147319">
                <a:moveTo>
                  <a:pt x="145097" y="0"/>
                </a:moveTo>
                <a:lnTo>
                  <a:pt x="0" y="1468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91652" y="2099860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80">
                <a:moveTo>
                  <a:pt x="26454" y="0"/>
                </a:moveTo>
                <a:lnTo>
                  <a:pt x="0" y="80987"/>
                </a:lnTo>
                <a:lnTo>
                  <a:pt x="80657" y="53555"/>
                </a:lnTo>
                <a:lnTo>
                  <a:pt x="26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197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1"/>
            <a:ext cx="9131807" cy="6833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6860" y="34956"/>
            <a:ext cx="4780915" cy="453329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22225" rIns="0" bIns="0" rtlCol="0" anchor="ctr">
            <a:spAutoFit/>
          </a:bodyPr>
          <a:lstStyle/>
          <a:p>
            <a:pPr marL="68580">
              <a:lnSpc>
                <a:spcPct val="100000"/>
              </a:lnSpc>
              <a:spcBef>
                <a:spcPts val="175"/>
              </a:spcBef>
            </a:pPr>
            <a:r>
              <a:rPr sz="2800" b="1" spc="-10" dirty="0">
                <a:latin typeface="Calibri"/>
                <a:cs typeface="Calibri"/>
              </a:rPr>
              <a:t>Chimney </a:t>
            </a:r>
            <a:r>
              <a:rPr sz="2800" b="1" spc="-70" dirty="0">
                <a:latin typeface="Calibri"/>
                <a:cs typeface="Calibri"/>
              </a:rPr>
              <a:t>Tops </a:t>
            </a:r>
            <a:r>
              <a:rPr sz="2800" b="1" spc="-5" dirty="0">
                <a:latin typeface="Calibri"/>
                <a:cs typeface="Calibri"/>
              </a:rPr>
              <a:t>2 </a:t>
            </a:r>
            <a:r>
              <a:rPr sz="2800" b="1" spc="-15" dirty="0">
                <a:latin typeface="Calibri"/>
                <a:cs typeface="Calibri"/>
              </a:rPr>
              <a:t>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1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42872" y="6188965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6" y="0"/>
                </a:lnTo>
                <a:lnTo>
                  <a:pt x="403707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6859" y="522732"/>
            <a:ext cx="4023360" cy="307777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>
              <a:spcBef>
                <a:spcPts val="24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57795" y="5885655"/>
            <a:ext cx="78168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57795" y="6099089"/>
            <a:ext cx="79184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2414" y="6221154"/>
            <a:ext cx="11004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30925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48167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17254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7850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316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3415" y="0"/>
            <a:ext cx="9214585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8008" y="17868"/>
            <a:ext cx="9052559" cy="68218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78864" y="0"/>
            <a:ext cx="4803775" cy="523240"/>
          </a:xfrm>
          <a:custGeom>
            <a:avLst/>
            <a:gdLst/>
            <a:ahLst/>
            <a:cxnLst/>
            <a:rect l="l" t="t" r="r" b="b"/>
            <a:pathLst>
              <a:path w="4803775" h="523240">
                <a:moveTo>
                  <a:pt x="0" y="522732"/>
                </a:moveTo>
                <a:lnTo>
                  <a:pt x="4803648" y="522732"/>
                </a:lnTo>
                <a:lnTo>
                  <a:pt x="480364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2872" y="25530"/>
            <a:ext cx="478091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6858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Chimney </a:t>
            </a:r>
            <a:r>
              <a:rPr sz="2800" b="1" spc="-70" dirty="0">
                <a:latin typeface="Calibri"/>
                <a:cs typeface="Calibri"/>
              </a:rPr>
              <a:t>Tops </a:t>
            </a:r>
            <a:r>
              <a:rPr sz="2800" b="1" spc="-5" dirty="0">
                <a:latin typeface="Calibri"/>
                <a:cs typeface="Calibri"/>
              </a:rPr>
              <a:t>2 </a:t>
            </a:r>
            <a:r>
              <a:rPr sz="2800" b="1" spc="-15" dirty="0">
                <a:latin typeface="Calibri"/>
                <a:cs typeface="Calibri"/>
              </a:rPr>
              <a:t>Fire, </a:t>
            </a:r>
            <a:r>
              <a:rPr sz="2800" b="1" spc="-60" dirty="0">
                <a:latin typeface="Calibri"/>
                <a:cs typeface="Calibri"/>
              </a:rPr>
              <a:t>Nov.</a:t>
            </a:r>
            <a:r>
              <a:rPr sz="2800" b="1" spc="1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2016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42872" y="6188965"/>
            <a:ext cx="4037329" cy="605155"/>
          </a:xfrm>
          <a:custGeom>
            <a:avLst/>
            <a:gdLst/>
            <a:ahLst/>
            <a:cxnLst/>
            <a:rect l="l" t="t" r="r" b="b"/>
            <a:pathLst>
              <a:path w="4037329" h="605154">
                <a:moveTo>
                  <a:pt x="0" y="0"/>
                </a:moveTo>
                <a:lnTo>
                  <a:pt x="4037076" y="0"/>
                </a:lnTo>
                <a:lnTo>
                  <a:pt x="403707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8951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96918" y="6470141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4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62507" y="6473190"/>
            <a:ext cx="1259205" cy="88900"/>
          </a:xfrm>
          <a:custGeom>
            <a:avLst/>
            <a:gdLst/>
            <a:ahLst/>
            <a:cxnLst/>
            <a:rect l="l" t="t" r="r" b="b"/>
            <a:pathLst>
              <a:path w="1259205" h="88900">
                <a:moveTo>
                  <a:pt x="0" y="0"/>
                </a:moveTo>
                <a:lnTo>
                  <a:pt x="1258824" y="0"/>
                </a:lnTo>
                <a:lnTo>
                  <a:pt x="1258824" y="88392"/>
                </a:lnTo>
                <a:lnTo>
                  <a:pt x="0" y="8839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1720" y="523240"/>
            <a:ext cx="4023360" cy="370840"/>
          </a:xfrm>
          <a:custGeom>
            <a:avLst/>
            <a:gdLst/>
            <a:ahLst/>
            <a:cxnLst/>
            <a:rect l="l" t="t" r="r" b="b"/>
            <a:pathLst>
              <a:path w="4023360" h="370840">
                <a:moveTo>
                  <a:pt x="0" y="0"/>
                </a:moveTo>
                <a:lnTo>
                  <a:pt x="4023360" y="0"/>
                </a:lnTo>
                <a:lnTo>
                  <a:pt x="4023360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6859" y="540999"/>
            <a:ext cx="4023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Sentinel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growing </a:t>
            </a:r>
            <a:r>
              <a:rPr b="1" dirty="0">
                <a:latin typeface="Calibri"/>
                <a:cs typeface="Calibri"/>
              </a:rPr>
              <a:t>season 2016 </a:t>
            </a:r>
            <a:r>
              <a:rPr b="1" spc="-5" dirty="0">
                <a:latin typeface="Calibri"/>
                <a:cs typeface="Calibri"/>
              </a:rPr>
              <a:t>vs.</a:t>
            </a:r>
            <a:r>
              <a:rPr b="1" spc="-1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2017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78864" y="941832"/>
            <a:ext cx="1158239" cy="2482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3916" y="976885"/>
            <a:ext cx="1033271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9344" y="972311"/>
            <a:ext cx="1042669" cy="2367280"/>
          </a:xfrm>
          <a:custGeom>
            <a:avLst/>
            <a:gdLst/>
            <a:ahLst/>
            <a:cxnLst/>
            <a:rect l="l" t="t" r="r" b="b"/>
            <a:pathLst>
              <a:path w="1042669" h="2367279">
                <a:moveTo>
                  <a:pt x="0" y="0"/>
                </a:moveTo>
                <a:lnTo>
                  <a:pt x="1042416" y="0"/>
                </a:lnTo>
                <a:lnTo>
                  <a:pt x="1042416" y="2366772"/>
                </a:lnTo>
                <a:lnTo>
                  <a:pt x="0" y="23667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57795" y="5885655"/>
            <a:ext cx="78168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dirty="0">
                <a:latin typeface="Calibri"/>
                <a:cs typeface="Calibri"/>
              </a:rPr>
              <a:t>S.</a:t>
            </a:r>
            <a:r>
              <a:rPr sz="1400" i="1" spc="-7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Norman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57795" y="6099089"/>
            <a:ext cx="79184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spc="-75" dirty="0">
                <a:latin typeface="Calibri"/>
                <a:cs typeface="Calibri"/>
              </a:rPr>
              <a:t>W.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Christie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22414" y="6221154"/>
            <a:ext cx="11004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spc="-5" dirty="0">
                <a:latin typeface="Calibri"/>
                <a:cs typeface="Calibri"/>
              </a:rPr>
              <a:t>Scale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Km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30925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0</a:t>
            </a:r>
            <a:endParaRPr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48167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17254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87850" y="6563597"/>
            <a:ext cx="1416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982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2379" y="0"/>
            <a:ext cx="12192000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497840" marR="5080" indent="-152400" algn="ctr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 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sz="36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early </a:t>
            </a:r>
            <a:r>
              <a:rPr sz="36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</a:t>
            </a:r>
            <a:r>
              <a:rPr sz="36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phenological </a:t>
            </a:r>
            <a:r>
              <a:rPr sz="36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reversal  </a:t>
            </a:r>
            <a:r>
              <a:rPr sz="36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sz="36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sz="36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Smoky </a:t>
            </a:r>
            <a:r>
              <a:rPr sz="36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Mountain </a:t>
            </a:r>
            <a:r>
              <a:rPr sz="36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sz="36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</a:t>
            </a:r>
            <a:r>
              <a:rPr sz="3600" b="1" spc="-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6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62506" y="3284602"/>
            <a:ext cx="2066289" cy="727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475"/>
              </a:lnSpc>
            </a:pPr>
            <a:r>
              <a:rPr sz="2600" spc="-5" dirty="0">
                <a:latin typeface="Calibri"/>
                <a:cs typeface="Calibri"/>
              </a:rPr>
              <a:t>REGIONAL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600" spc="-10" dirty="0">
                <a:latin typeface="Calibri"/>
                <a:cs typeface="Calibri"/>
              </a:rPr>
              <a:t>REVERSAL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MAP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0" y="1114045"/>
            <a:ext cx="9144000" cy="5743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47069" y="2330188"/>
            <a:ext cx="553720" cy="885190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spcBef>
                <a:spcPts val="132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TN</a:t>
            </a:r>
            <a:endParaRPr>
              <a:latin typeface="Calibri"/>
              <a:cs typeface="Calibri"/>
            </a:endParaRPr>
          </a:p>
          <a:p>
            <a:pPr marL="267970">
              <a:spcBef>
                <a:spcPts val="1225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NC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0000" y="5713925"/>
            <a:ext cx="297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NC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9999" y="5150655"/>
            <a:ext cx="288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TN</a:t>
            </a:r>
            <a:endParaRPr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4984" y="5675924"/>
            <a:ext cx="8763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090" marR="5080" indent="-200025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ng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ans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Dome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05542" y="5647907"/>
            <a:ext cx="556419" cy="443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92255" y="4948968"/>
            <a:ext cx="674255" cy="376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59511" y="4588374"/>
            <a:ext cx="1165212" cy="328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17128" y="4622935"/>
            <a:ext cx="982979" cy="3649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47076" y="5046926"/>
            <a:ext cx="503555" cy="341630"/>
          </a:xfrm>
          <a:custGeom>
            <a:avLst/>
            <a:gdLst/>
            <a:ahLst/>
            <a:cxnLst/>
            <a:rect l="l" t="t" r="r" b="b"/>
            <a:pathLst>
              <a:path w="503554" h="341629">
                <a:moveTo>
                  <a:pt x="462778" y="251459"/>
                </a:moveTo>
                <a:lnTo>
                  <a:pt x="403466" y="251459"/>
                </a:lnTo>
                <a:lnTo>
                  <a:pt x="410375" y="330199"/>
                </a:lnTo>
                <a:lnTo>
                  <a:pt x="410438" y="331469"/>
                </a:lnTo>
                <a:lnTo>
                  <a:pt x="410806" y="332739"/>
                </a:lnTo>
                <a:lnTo>
                  <a:pt x="411225" y="334009"/>
                </a:lnTo>
                <a:lnTo>
                  <a:pt x="412572" y="335279"/>
                </a:lnTo>
                <a:lnTo>
                  <a:pt x="413537" y="335279"/>
                </a:lnTo>
                <a:lnTo>
                  <a:pt x="416051" y="337819"/>
                </a:lnTo>
                <a:lnTo>
                  <a:pt x="417829" y="337819"/>
                </a:lnTo>
                <a:lnTo>
                  <a:pt x="422274" y="340359"/>
                </a:lnTo>
                <a:lnTo>
                  <a:pt x="424116" y="340359"/>
                </a:lnTo>
                <a:lnTo>
                  <a:pt x="427189" y="341629"/>
                </a:lnTo>
                <a:lnTo>
                  <a:pt x="432447" y="341629"/>
                </a:lnTo>
                <a:lnTo>
                  <a:pt x="432917" y="340359"/>
                </a:lnTo>
                <a:lnTo>
                  <a:pt x="433527" y="339089"/>
                </a:lnTo>
                <a:lnTo>
                  <a:pt x="433743" y="339089"/>
                </a:lnTo>
                <a:lnTo>
                  <a:pt x="434035" y="336549"/>
                </a:lnTo>
                <a:lnTo>
                  <a:pt x="433908" y="332739"/>
                </a:lnTo>
                <a:lnTo>
                  <a:pt x="426758" y="261619"/>
                </a:lnTo>
                <a:lnTo>
                  <a:pt x="462778" y="251459"/>
                </a:lnTo>
                <a:close/>
              </a:path>
              <a:path w="503554" h="341629">
                <a:moveTo>
                  <a:pt x="360286" y="308609"/>
                </a:moveTo>
                <a:lnTo>
                  <a:pt x="357428" y="308609"/>
                </a:lnTo>
                <a:lnTo>
                  <a:pt x="359460" y="309879"/>
                </a:lnTo>
                <a:lnTo>
                  <a:pt x="360286" y="308609"/>
                </a:lnTo>
                <a:close/>
              </a:path>
              <a:path w="503554" h="341629">
                <a:moveTo>
                  <a:pt x="462749" y="148589"/>
                </a:moveTo>
                <a:lnTo>
                  <a:pt x="451853" y="148589"/>
                </a:lnTo>
                <a:lnTo>
                  <a:pt x="342061" y="298449"/>
                </a:lnTo>
                <a:lnTo>
                  <a:pt x="341591" y="298449"/>
                </a:lnTo>
                <a:lnTo>
                  <a:pt x="341363" y="299719"/>
                </a:lnTo>
                <a:lnTo>
                  <a:pt x="341388" y="300989"/>
                </a:lnTo>
                <a:lnTo>
                  <a:pt x="341680" y="300989"/>
                </a:lnTo>
                <a:lnTo>
                  <a:pt x="342811" y="302259"/>
                </a:lnTo>
                <a:lnTo>
                  <a:pt x="343700" y="303529"/>
                </a:lnTo>
                <a:lnTo>
                  <a:pt x="346100" y="304799"/>
                </a:lnTo>
                <a:lnTo>
                  <a:pt x="347675" y="304799"/>
                </a:lnTo>
                <a:lnTo>
                  <a:pt x="351624" y="307339"/>
                </a:lnTo>
                <a:lnTo>
                  <a:pt x="353339" y="307339"/>
                </a:lnTo>
                <a:lnTo>
                  <a:pt x="356209" y="308609"/>
                </a:lnTo>
                <a:lnTo>
                  <a:pt x="362076" y="308609"/>
                </a:lnTo>
                <a:lnTo>
                  <a:pt x="362546" y="307339"/>
                </a:lnTo>
                <a:lnTo>
                  <a:pt x="403466" y="251459"/>
                </a:lnTo>
                <a:lnTo>
                  <a:pt x="462778" y="251459"/>
                </a:lnTo>
                <a:lnTo>
                  <a:pt x="471783" y="248919"/>
                </a:lnTo>
                <a:lnTo>
                  <a:pt x="405282" y="248919"/>
                </a:lnTo>
                <a:lnTo>
                  <a:pt x="472224" y="157479"/>
                </a:lnTo>
                <a:lnTo>
                  <a:pt x="472833" y="157479"/>
                </a:lnTo>
                <a:lnTo>
                  <a:pt x="472973" y="156209"/>
                </a:lnTo>
                <a:lnTo>
                  <a:pt x="472732" y="154939"/>
                </a:lnTo>
                <a:lnTo>
                  <a:pt x="471639" y="153669"/>
                </a:lnTo>
                <a:lnTo>
                  <a:pt x="470763" y="153669"/>
                </a:lnTo>
                <a:lnTo>
                  <a:pt x="468363" y="151129"/>
                </a:lnTo>
                <a:lnTo>
                  <a:pt x="466775" y="151129"/>
                </a:lnTo>
                <a:lnTo>
                  <a:pt x="462749" y="148589"/>
                </a:lnTo>
                <a:close/>
              </a:path>
              <a:path w="503554" h="341629">
                <a:moveTo>
                  <a:pt x="274497" y="267969"/>
                </a:moveTo>
                <a:lnTo>
                  <a:pt x="269303" y="267969"/>
                </a:lnTo>
                <a:lnTo>
                  <a:pt x="270509" y="269239"/>
                </a:lnTo>
                <a:lnTo>
                  <a:pt x="273253" y="269239"/>
                </a:lnTo>
                <a:lnTo>
                  <a:pt x="274497" y="267969"/>
                </a:lnTo>
                <a:close/>
              </a:path>
              <a:path w="503554" h="341629">
                <a:moveTo>
                  <a:pt x="335076" y="154939"/>
                </a:moveTo>
                <a:lnTo>
                  <a:pt x="331203" y="154939"/>
                </a:lnTo>
                <a:lnTo>
                  <a:pt x="329920" y="156209"/>
                </a:lnTo>
                <a:lnTo>
                  <a:pt x="329069" y="156209"/>
                </a:lnTo>
                <a:lnTo>
                  <a:pt x="255155" y="257809"/>
                </a:lnTo>
                <a:lnTo>
                  <a:pt x="254685" y="257809"/>
                </a:lnTo>
                <a:lnTo>
                  <a:pt x="254444" y="259079"/>
                </a:lnTo>
                <a:lnTo>
                  <a:pt x="254431" y="260349"/>
                </a:lnTo>
                <a:lnTo>
                  <a:pt x="254698" y="260349"/>
                </a:lnTo>
                <a:lnTo>
                  <a:pt x="255790" y="261619"/>
                </a:lnTo>
                <a:lnTo>
                  <a:pt x="256666" y="262889"/>
                </a:lnTo>
                <a:lnTo>
                  <a:pt x="259067" y="264159"/>
                </a:lnTo>
                <a:lnTo>
                  <a:pt x="260692" y="265429"/>
                </a:lnTo>
                <a:lnTo>
                  <a:pt x="264731" y="266699"/>
                </a:lnTo>
                <a:lnTo>
                  <a:pt x="266433" y="267969"/>
                </a:lnTo>
                <a:lnTo>
                  <a:pt x="275043" y="267969"/>
                </a:lnTo>
                <a:lnTo>
                  <a:pt x="275513" y="266699"/>
                </a:lnTo>
                <a:lnTo>
                  <a:pt x="308330" y="222249"/>
                </a:lnTo>
                <a:lnTo>
                  <a:pt x="312915" y="215899"/>
                </a:lnTo>
                <a:lnTo>
                  <a:pt x="345973" y="193039"/>
                </a:lnTo>
                <a:lnTo>
                  <a:pt x="351129" y="191769"/>
                </a:lnTo>
                <a:lnTo>
                  <a:pt x="360718" y="189229"/>
                </a:lnTo>
                <a:lnTo>
                  <a:pt x="389947" y="189229"/>
                </a:lnTo>
                <a:lnTo>
                  <a:pt x="391756" y="186689"/>
                </a:lnTo>
                <a:lnTo>
                  <a:pt x="391909" y="186689"/>
                </a:lnTo>
                <a:lnTo>
                  <a:pt x="392404" y="185419"/>
                </a:lnTo>
                <a:lnTo>
                  <a:pt x="392518" y="184149"/>
                </a:lnTo>
                <a:lnTo>
                  <a:pt x="391998" y="182879"/>
                </a:lnTo>
                <a:lnTo>
                  <a:pt x="333578" y="182879"/>
                </a:lnTo>
                <a:lnTo>
                  <a:pt x="347090" y="165099"/>
                </a:lnTo>
                <a:lnTo>
                  <a:pt x="347446" y="165099"/>
                </a:lnTo>
                <a:lnTo>
                  <a:pt x="347649" y="163829"/>
                </a:lnTo>
                <a:lnTo>
                  <a:pt x="347776" y="162559"/>
                </a:lnTo>
                <a:lnTo>
                  <a:pt x="347586" y="162559"/>
                </a:lnTo>
                <a:lnTo>
                  <a:pt x="346659" y="161289"/>
                </a:lnTo>
                <a:lnTo>
                  <a:pt x="345897" y="160019"/>
                </a:lnTo>
                <a:lnTo>
                  <a:pt x="343788" y="158749"/>
                </a:lnTo>
                <a:lnTo>
                  <a:pt x="342391" y="158749"/>
                </a:lnTo>
                <a:lnTo>
                  <a:pt x="339026" y="157479"/>
                </a:lnTo>
                <a:lnTo>
                  <a:pt x="337578" y="156209"/>
                </a:lnTo>
                <a:lnTo>
                  <a:pt x="335076" y="154939"/>
                </a:lnTo>
                <a:close/>
              </a:path>
              <a:path w="503554" h="341629">
                <a:moveTo>
                  <a:pt x="487527" y="226059"/>
                </a:moveTo>
                <a:lnTo>
                  <a:pt x="478434" y="226059"/>
                </a:lnTo>
                <a:lnTo>
                  <a:pt x="405282" y="248919"/>
                </a:lnTo>
                <a:lnTo>
                  <a:pt x="471783" y="248919"/>
                </a:lnTo>
                <a:lnTo>
                  <a:pt x="494296" y="242569"/>
                </a:lnTo>
                <a:lnTo>
                  <a:pt x="497230" y="241299"/>
                </a:lnTo>
                <a:lnTo>
                  <a:pt x="499300" y="241299"/>
                </a:lnTo>
                <a:lnTo>
                  <a:pt x="501700" y="238759"/>
                </a:lnTo>
                <a:lnTo>
                  <a:pt x="502526" y="238759"/>
                </a:lnTo>
                <a:lnTo>
                  <a:pt x="502983" y="237489"/>
                </a:lnTo>
                <a:lnTo>
                  <a:pt x="503250" y="237489"/>
                </a:lnTo>
                <a:lnTo>
                  <a:pt x="503326" y="236219"/>
                </a:lnTo>
                <a:lnTo>
                  <a:pt x="503097" y="234949"/>
                </a:lnTo>
                <a:lnTo>
                  <a:pt x="502716" y="234949"/>
                </a:lnTo>
                <a:lnTo>
                  <a:pt x="501421" y="233679"/>
                </a:lnTo>
                <a:lnTo>
                  <a:pt x="500443" y="232409"/>
                </a:lnTo>
                <a:lnTo>
                  <a:pt x="497839" y="231139"/>
                </a:lnTo>
                <a:lnTo>
                  <a:pt x="496201" y="229869"/>
                </a:lnTo>
                <a:lnTo>
                  <a:pt x="492251" y="228599"/>
                </a:lnTo>
                <a:lnTo>
                  <a:pt x="490512" y="227329"/>
                </a:lnTo>
                <a:lnTo>
                  <a:pt x="487527" y="226059"/>
                </a:lnTo>
                <a:close/>
              </a:path>
              <a:path w="503554" h="341629">
                <a:moveTo>
                  <a:pt x="238128" y="212089"/>
                </a:moveTo>
                <a:lnTo>
                  <a:pt x="213207" y="212089"/>
                </a:lnTo>
                <a:lnTo>
                  <a:pt x="199364" y="231139"/>
                </a:lnTo>
                <a:lnTo>
                  <a:pt x="198767" y="232409"/>
                </a:lnTo>
                <a:lnTo>
                  <a:pt x="198488" y="232409"/>
                </a:lnTo>
                <a:lnTo>
                  <a:pt x="198564" y="233679"/>
                </a:lnTo>
                <a:lnTo>
                  <a:pt x="198843" y="234949"/>
                </a:lnTo>
                <a:lnTo>
                  <a:pt x="199897" y="236219"/>
                </a:lnTo>
                <a:lnTo>
                  <a:pt x="200647" y="236219"/>
                </a:lnTo>
                <a:lnTo>
                  <a:pt x="202641" y="237489"/>
                </a:lnTo>
                <a:lnTo>
                  <a:pt x="203961" y="238759"/>
                </a:lnTo>
                <a:lnTo>
                  <a:pt x="209054" y="241299"/>
                </a:lnTo>
                <a:lnTo>
                  <a:pt x="216522" y="241299"/>
                </a:lnTo>
                <a:lnTo>
                  <a:pt x="217512" y="240029"/>
                </a:lnTo>
                <a:lnTo>
                  <a:pt x="238128" y="212089"/>
                </a:lnTo>
                <a:close/>
              </a:path>
              <a:path w="503554" h="341629">
                <a:moveTo>
                  <a:pt x="226123" y="104139"/>
                </a:moveTo>
                <a:lnTo>
                  <a:pt x="212026" y="104139"/>
                </a:lnTo>
                <a:lnTo>
                  <a:pt x="205270" y="105409"/>
                </a:lnTo>
                <a:lnTo>
                  <a:pt x="169341" y="126999"/>
                </a:lnTo>
                <a:lnTo>
                  <a:pt x="145580" y="158749"/>
                </a:lnTo>
                <a:lnTo>
                  <a:pt x="136486" y="189229"/>
                </a:lnTo>
                <a:lnTo>
                  <a:pt x="138061" y="199389"/>
                </a:lnTo>
                <a:lnTo>
                  <a:pt x="179095" y="223519"/>
                </a:lnTo>
                <a:lnTo>
                  <a:pt x="184365" y="223519"/>
                </a:lnTo>
                <a:lnTo>
                  <a:pt x="194475" y="222249"/>
                </a:lnTo>
                <a:lnTo>
                  <a:pt x="199135" y="219709"/>
                </a:lnTo>
                <a:lnTo>
                  <a:pt x="207644" y="217169"/>
                </a:lnTo>
                <a:lnTo>
                  <a:pt x="210921" y="214629"/>
                </a:lnTo>
                <a:lnTo>
                  <a:pt x="213207" y="212089"/>
                </a:lnTo>
                <a:lnTo>
                  <a:pt x="238128" y="212089"/>
                </a:lnTo>
                <a:lnTo>
                  <a:pt x="241876" y="207009"/>
                </a:lnTo>
                <a:lnTo>
                  <a:pt x="181025" y="207009"/>
                </a:lnTo>
                <a:lnTo>
                  <a:pt x="175894" y="205739"/>
                </a:lnTo>
                <a:lnTo>
                  <a:pt x="160947" y="186689"/>
                </a:lnTo>
                <a:lnTo>
                  <a:pt x="161289" y="184149"/>
                </a:lnTo>
                <a:lnTo>
                  <a:pt x="163029" y="177799"/>
                </a:lnTo>
                <a:lnTo>
                  <a:pt x="164134" y="175259"/>
                </a:lnTo>
                <a:lnTo>
                  <a:pt x="167170" y="167639"/>
                </a:lnTo>
                <a:lnTo>
                  <a:pt x="169379" y="163829"/>
                </a:lnTo>
                <a:lnTo>
                  <a:pt x="174828" y="156209"/>
                </a:lnTo>
                <a:lnTo>
                  <a:pt x="177914" y="151129"/>
                </a:lnTo>
                <a:lnTo>
                  <a:pt x="184848" y="143509"/>
                </a:lnTo>
                <a:lnTo>
                  <a:pt x="188607" y="139699"/>
                </a:lnTo>
                <a:lnTo>
                  <a:pt x="196735" y="133349"/>
                </a:lnTo>
                <a:lnTo>
                  <a:pt x="200964" y="129539"/>
                </a:lnTo>
                <a:lnTo>
                  <a:pt x="209689" y="125729"/>
                </a:lnTo>
                <a:lnTo>
                  <a:pt x="214160" y="124459"/>
                </a:lnTo>
                <a:lnTo>
                  <a:pt x="223265" y="123189"/>
                </a:lnTo>
                <a:lnTo>
                  <a:pt x="258344" y="123189"/>
                </a:lnTo>
                <a:lnTo>
                  <a:pt x="253542" y="116839"/>
                </a:lnTo>
                <a:lnTo>
                  <a:pt x="247954" y="111759"/>
                </a:lnTo>
                <a:lnTo>
                  <a:pt x="233298" y="105409"/>
                </a:lnTo>
                <a:lnTo>
                  <a:pt x="226123" y="104139"/>
                </a:lnTo>
                <a:close/>
              </a:path>
              <a:path w="503554" h="341629">
                <a:moveTo>
                  <a:pt x="258344" y="123189"/>
                </a:moveTo>
                <a:lnTo>
                  <a:pt x="223265" y="123189"/>
                </a:lnTo>
                <a:lnTo>
                  <a:pt x="227774" y="124459"/>
                </a:lnTo>
                <a:lnTo>
                  <a:pt x="237807" y="129539"/>
                </a:lnTo>
                <a:lnTo>
                  <a:pt x="242188" y="132079"/>
                </a:lnTo>
                <a:lnTo>
                  <a:pt x="248513" y="142239"/>
                </a:lnTo>
                <a:lnTo>
                  <a:pt x="250710" y="148589"/>
                </a:lnTo>
                <a:lnTo>
                  <a:pt x="251929" y="156209"/>
                </a:lnTo>
                <a:lnTo>
                  <a:pt x="233387" y="181609"/>
                </a:lnTo>
                <a:lnTo>
                  <a:pt x="198373" y="204469"/>
                </a:lnTo>
                <a:lnTo>
                  <a:pt x="181025" y="207009"/>
                </a:lnTo>
                <a:lnTo>
                  <a:pt x="241876" y="207009"/>
                </a:lnTo>
                <a:lnTo>
                  <a:pt x="290604" y="140969"/>
                </a:lnTo>
                <a:lnTo>
                  <a:pt x="265696" y="140969"/>
                </a:lnTo>
                <a:lnTo>
                  <a:pt x="263994" y="133349"/>
                </a:lnTo>
                <a:lnTo>
                  <a:pt x="261226" y="126999"/>
                </a:lnTo>
                <a:lnTo>
                  <a:pt x="258344" y="123189"/>
                </a:lnTo>
                <a:close/>
              </a:path>
              <a:path w="503554" h="341629">
                <a:moveTo>
                  <a:pt x="389947" y="189229"/>
                </a:moveTo>
                <a:lnTo>
                  <a:pt x="360718" y="189229"/>
                </a:lnTo>
                <a:lnTo>
                  <a:pt x="364515" y="190499"/>
                </a:lnTo>
                <a:lnTo>
                  <a:pt x="368960" y="191769"/>
                </a:lnTo>
                <a:lnTo>
                  <a:pt x="370331" y="193039"/>
                </a:lnTo>
                <a:lnTo>
                  <a:pt x="372529" y="194309"/>
                </a:lnTo>
                <a:lnTo>
                  <a:pt x="373456" y="195579"/>
                </a:lnTo>
                <a:lnTo>
                  <a:pt x="374967" y="196849"/>
                </a:lnTo>
                <a:lnTo>
                  <a:pt x="375665" y="198119"/>
                </a:lnTo>
                <a:lnTo>
                  <a:pt x="376961" y="199389"/>
                </a:lnTo>
                <a:lnTo>
                  <a:pt x="377609" y="199389"/>
                </a:lnTo>
                <a:lnTo>
                  <a:pt x="378929" y="200659"/>
                </a:lnTo>
                <a:lnTo>
                  <a:pt x="379704" y="200659"/>
                </a:lnTo>
                <a:lnTo>
                  <a:pt x="381457" y="199389"/>
                </a:lnTo>
                <a:lnTo>
                  <a:pt x="382409" y="198119"/>
                </a:lnTo>
                <a:lnTo>
                  <a:pt x="384428" y="196849"/>
                </a:lnTo>
                <a:lnTo>
                  <a:pt x="385406" y="195579"/>
                </a:lnTo>
                <a:lnTo>
                  <a:pt x="387286" y="193039"/>
                </a:lnTo>
                <a:lnTo>
                  <a:pt x="388137" y="191769"/>
                </a:lnTo>
                <a:lnTo>
                  <a:pt x="389947" y="189229"/>
                </a:lnTo>
                <a:close/>
              </a:path>
              <a:path w="503554" h="341629">
                <a:moveTo>
                  <a:pt x="373303" y="171449"/>
                </a:moveTo>
                <a:lnTo>
                  <a:pt x="361276" y="171449"/>
                </a:lnTo>
                <a:lnTo>
                  <a:pt x="348907" y="175259"/>
                </a:lnTo>
                <a:lnTo>
                  <a:pt x="340804" y="179069"/>
                </a:lnTo>
                <a:lnTo>
                  <a:pt x="337045" y="181609"/>
                </a:lnTo>
                <a:lnTo>
                  <a:pt x="333578" y="182879"/>
                </a:lnTo>
                <a:lnTo>
                  <a:pt x="391998" y="182879"/>
                </a:lnTo>
                <a:lnTo>
                  <a:pt x="391477" y="181609"/>
                </a:lnTo>
                <a:lnTo>
                  <a:pt x="389928" y="180339"/>
                </a:lnTo>
                <a:lnTo>
                  <a:pt x="388988" y="179069"/>
                </a:lnTo>
                <a:lnTo>
                  <a:pt x="386791" y="177799"/>
                </a:lnTo>
                <a:lnTo>
                  <a:pt x="385571" y="176529"/>
                </a:lnTo>
                <a:lnTo>
                  <a:pt x="382879" y="175259"/>
                </a:lnTo>
                <a:lnTo>
                  <a:pt x="381507" y="173989"/>
                </a:lnTo>
                <a:lnTo>
                  <a:pt x="376897" y="172719"/>
                </a:lnTo>
                <a:lnTo>
                  <a:pt x="373303" y="171449"/>
                </a:lnTo>
                <a:close/>
              </a:path>
              <a:path w="503554" h="341629">
                <a:moveTo>
                  <a:pt x="19532" y="149859"/>
                </a:moveTo>
                <a:lnTo>
                  <a:pt x="16509" y="149859"/>
                </a:lnTo>
                <a:lnTo>
                  <a:pt x="18668" y="151129"/>
                </a:lnTo>
                <a:lnTo>
                  <a:pt x="19532" y="149859"/>
                </a:lnTo>
                <a:close/>
              </a:path>
              <a:path w="503554" h="341629">
                <a:moveTo>
                  <a:pt x="111442" y="0"/>
                </a:moveTo>
                <a:lnTo>
                  <a:pt x="103301" y="0"/>
                </a:lnTo>
                <a:lnTo>
                  <a:pt x="100850" y="2539"/>
                </a:lnTo>
                <a:lnTo>
                  <a:pt x="558" y="138429"/>
                </a:lnTo>
                <a:lnTo>
                  <a:pt x="88" y="139699"/>
                </a:lnTo>
                <a:lnTo>
                  <a:pt x="0" y="140969"/>
                </a:lnTo>
                <a:lnTo>
                  <a:pt x="342" y="142239"/>
                </a:lnTo>
                <a:lnTo>
                  <a:pt x="1638" y="143509"/>
                </a:lnTo>
                <a:lnTo>
                  <a:pt x="2590" y="143509"/>
                </a:lnTo>
                <a:lnTo>
                  <a:pt x="5067" y="146049"/>
                </a:lnTo>
                <a:lnTo>
                  <a:pt x="6629" y="146049"/>
                </a:lnTo>
                <a:lnTo>
                  <a:pt x="10579" y="148589"/>
                </a:lnTo>
                <a:lnTo>
                  <a:pt x="12331" y="148589"/>
                </a:lnTo>
                <a:lnTo>
                  <a:pt x="15239" y="149859"/>
                </a:lnTo>
                <a:lnTo>
                  <a:pt x="21348" y="149859"/>
                </a:lnTo>
                <a:lnTo>
                  <a:pt x="21793" y="148589"/>
                </a:lnTo>
                <a:lnTo>
                  <a:pt x="60121" y="96519"/>
                </a:lnTo>
                <a:lnTo>
                  <a:pt x="163309" y="96519"/>
                </a:lnTo>
                <a:lnTo>
                  <a:pt x="164579" y="95249"/>
                </a:lnTo>
                <a:lnTo>
                  <a:pt x="103022" y="95249"/>
                </a:lnTo>
                <a:lnTo>
                  <a:pt x="97777" y="92709"/>
                </a:lnTo>
                <a:lnTo>
                  <a:pt x="71818" y="81279"/>
                </a:lnTo>
                <a:lnTo>
                  <a:pt x="114249" y="22859"/>
                </a:lnTo>
                <a:lnTo>
                  <a:pt x="159384" y="22859"/>
                </a:lnTo>
                <a:lnTo>
                  <a:pt x="153314" y="20319"/>
                </a:lnTo>
                <a:lnTo>
                  <a:pt x="149745" y="17779"/>
                </a:lnTo>
                <a:lnTo>
                  <a:pt x="111442" y="0"/>
                </a:lnTo>
                <a:close/>
              </a:path>
              <a:path w="503554" h="341629">
                <a:moveTo>
                  <a:pt x="458127" y="147319"/>
                </a:moveTo>
                <a:lnTo>
                  <a:pt x="452856" y="147319"/>
                </a:lnTo>
                <a:lnTo>
                  <a:pt x="452323" y="148589"/>
                </a:lnTo>
                <a:lnTo>
                  <a:pt x="460997" y="148589"/>
                </a:lnTo>
                <a:lnTo>
                  <a:pt x="458127" y="147319"/>
                </a:lnTo>
                <a:close/>
              </a:path>
              <a:path w="503554" h="341629">
                <a:moveTo>
                  <a:pt x="279272" y="129539"/>
                </a:moveTo>
                <a:lnTo>
                  <a:pt x="274218" y="129539"/>
                </a:lnTo>
                <a:lnTo>
                  <a:pt x="265696" y="140969"/>
                </a:lnTo>
                <a:lnTo>
                  <a:pt x="290604" y="140969"/>
                </a:lnTo>
                <a:lnTo>
                  <a:pt x="291541" y="139699"/>
                </a:lnTo>
                <a:lnTo>
                  <a:pt x="291896" y="138429"/>
                </a:lnTo>
                <a:lnTo>
                  <a:pt x="292099" y="138429"/>
                </a:lnTo>
                <a:lnTo>
                  <a:pt x="292239" y="137159"/>
                </a:lnTo>
                <a:lnTo>
                  <a:pt x="292011" y="135889"/>
                </a:lnTo>
                <a:lnTo>
                  <a:pt x="291007" y="134619"/>
                </a:lnTo>
                <a:lnTo>
                  <a:pt x="290233" y="134619"/>
                </a:lnTo>
                <a:lnTo>
                  <a:pt x="288124" y="133349"/>
                </a:lnTo>
                <a:lnTo>
                  <a:pt x="286765" y="132079"/>
                </a:lnTo>
                <a:lnTo>
                  <a:pt x="281838" y="130809"/>
                </a:lnTo>
                <a:lnTo>
                  <a:pt x="279272" y="129539"/>
                </a:lnTo>
                <a:close/>
              </a:path>
              <a:path w="503554" h="341629">
                <a:moveTo>
                  <a:pt x="163309" y="96519"/>
                </a:moveTo>
                <a:lnTo>
                  <a:pt x="60121" y="96519"/>
                </a:lnTo>
                <a:lnTo>
                  <a:pt x="90652" y="110489"/>
                </a:lnTo>
                <a:lnTo>
                  <a:pt x="98501" y="113029"/>
                </a:lnTo>
                <a:lnTo>
                  <a:pt x="112737" y="115569"/>
                </a:lnTo>
                <a:lnTo>
                  <a:pt x="119456" y="115569"/>
                </a:lnTo>
                <a:lnTo>
                  <a:pt x="132079" y="114299"/>
                </a:lnTo>
                <a:lnTo>
                  <a:pt x="137883" y="113029"/>
                </a:lnTo>
                <a:lnTo>
                  <a:pt x="148513" y="107949"/>
                </a:lnTo>
                <a:lnTo>
                  <a:pt x="153339" y="104139"/>
                </a:lnTo>
                <a:lnTo>
                  <a:pt x="162039" y="97789"/>
                </a:lnTo>
                <a:lnTo>
                  <a:pt x="163309" y="96519"/>
                </a:lnTo>
                <a:close/>
              </a:path>
              <a:path w="503554" h="341629">
                <a:moveTo>
                  <a:pt x="159384" y="22859"/>
                </a:moveTo>
                <a:lnTo>
                  <a:pt x="114249" y="22859"/>
                </a:lnTo>
                <a:lnTo>
                  <a:pt x="136969" y="33019"/>
                </a:lnTo>
                <a:lnTo>
                  <a:pt x="139484" y="34289"/>
                </a:lnTo>
                <a:lnTo>
                  <a:pt x="156692" y="58419"/>
                </a:lnTo>
                <a:lnTo>
                  <a:pt x="155905" y="63499"/>
                </a:lnTo>
                <a:lnTo>
                  <a:pt x="153530" y="68579"/>
                </a:lnTo>
                <a:lnTo>
                  <a:pt x="152260" y="71119"/>
                </a:lnTo>
                <a:lnTo>
                  <a:pt x="150583" y="73659"/>
                </a:lnTo>
                <a:lnTo>
                  <a:pt x="146392" y="78739"/>
                </a:lnTo>
                <a:lnTo>
                  <a:pt x="143967" y="82549"/>
                </a:lnTo>
                <a:lnTo>
                  <a:pt x="138455" y="86359"/>
                </a:lnTo>
                <a:lnTo>
                  <a:pt x="135356" y="88899"/>
                </a:lnTo>
                <a:lnTo>
                  <a:pt x="128485" y="92709"/>
                </a:lnTo>
                <a:lnTo>
                  <a:pt x="124739" y="93979"/>
                </a:lnTo>
                <a:lnTo>
                  <a:pt x="116662" y="95249"/>
                </a:lnTo>
                <a:lnTo>
                  <a:pt x="164579" y="95249"/>
                </a:lnTo>
                <a:lnTo>
                  <a:pt x="165849" y="93979"/>
                </a:lnTo>
                <a:lnTo>
                  <a:pt x="172351" y="85089"/>
                </a:lnTo>
                <a:lnTo>
                  <a:pt x="174993" y="80009"/>
                </a:lnTo>
                <a:lnTo>
                  <a:pt x="177025" y="76199"/>
                </a:lnTo>
                <a:lnTo>
                  <a:pt x="179247" y="71119"/>
                </a:lnTo>
                <a:lnTo>
                  <a:pt x="180619" y="67309"/>
                </a:lnTo>
                <a:lnTo>
                  <a:pt x="181673" y="57149"/>
                </a:lnTo>
                <a:lnTo>
                  <a:pt x="181394" y="53339"/>
                </a:lnTo>
                <a:lnTo>
                  <a:pt x="162229" y="25399"/>
                </a:lnTo>
                <a:lnTo>
                  <a:pt x="159384" y="2285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572017" y="1993328"/>
            <a:ext cx="13138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5080" indent="-314325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Chimney 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Tops</a:t>
            </a:r>
            <a:r>
              <a:rPr sz="16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2  Wildfire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71374" y="2557273"/>
            <a:ext cx="215900" cy="158115"/>
          </a:xfrm>
          <a:custGeom>
            <a:avLst/>
            <a:gdLst/>
            <a:ahLst/>
            <a:cxnLst/>
            <a:rect l="l" t="t" r="r" b="b"/>
            <a:pathLst>
              <a:path w="215900" h="158114">
                <a:moveTo>
                  <a:pt x="215480" y="0"/>
                </a:moveTo>
                <a:lnTo>
                  <a:pt x="0" y="1579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0156" y="2676945"/>
            <a:ext cx="84455" cy="76200"/>
          </a:xfrm>
          <a:custGeom>
            <a:avLst/>
            <a:gdLst/>
            <a:ahLst/>
            <a:cxnLst/>
            <a:rect l="l" t="t" r="r" b="b"/>
            <a:pathLst>
              <a:path w="84454" h="76200">
                <a:moveTo>
                  <a:pt x="38938" y="0"/>
                </a:moveTo>
                <a:lnTo>
                  <a:pt x="0" y="75780"/>
                </a:lnTo>
                <a:lnTo>
                  <a:pt x="83985" y="61455"/>
                </a:lnTo>
                <a:lnTo>
                  <a:pt x="389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553956" y="4248911"/>
            <a:ext cx="1114044" cy="26090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85959" y="4280916"/>
            <a:ext cx="1073150" cy="2494915"/>
          </a:xfrm>
          <a:custGeom>
            <a:avLst/>
            <a:gdLst/>
            <a:ahLst/>
            <a:cxnLst/>
            <a:rect l="l" t="t" r="r" b="b"/>
            <a:pathLst>
              <a:path w="1073150" h="2494915">
                <a:moveTo>
                  <a:pt x="0" y="2494787"/>
                </a:moveTo>
                <a:lnTo>
                  <a:pt x="1072896" y="2494787"/>
                </a:lnTo>
                <a:lnTo>
                  <a:pt x="1072896" y="0"/>
                </a:lnTo>
                <a:lnTo>
                  <a:pt x="0" y="0"/>
                </a:lnTo>
                <a:lnTo>
                  <a:pt x="0" y="2494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585959" y="4280916"/>
            <a:ext cx="1073150" cy="249427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19380">
              <a:spcBef>
                <a:spcPts val="265"/>
              </a:spcBef>
            </a:pPr>
            <a:r>
              <a:rPr sz="1400" spc="-5" dirty="0">
                <a:latin typeface="Calibri"/>
                <a:cs typeface="Calibri"/>
              </a:rPr>
              <a:t>NDVI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units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621012" y="4559809"/>
            <a:ext cx="952499" cy="21899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467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15" name="Rectangle 1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532"/>
            <a:ext cx="12192000" cy="78259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Forest Disturbance Mapping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2897" y="5715000"/>
            <a:ext cx="123748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   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SGSF GIS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Summer Meeting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17 – 20, 2019      Franklin, TN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6" y="5867400"/>
            <a:ext cx="54332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02" y="5973969"/>
            <a:ext cx="655193" cy="73163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54382"/>
            <a:ext cx="12192000" cy="680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Bill Christie, Steve Norman and Bill Hargrove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Eastern Forest Environmental Threat Assessment Center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USDA Forest Service, Southern Research Station, Asheville, NC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07535" y="1575089"/>
            <a:ext cx="9611832" cy="4517833"/>
          </a:xfrm>
        </p:spPr>
        <p:txBody>
          <a:bodyPr>
            <a:noAutofit/>
          </a:bodyPr>
          <a:lstStyle/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 10-meter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‘true-color’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Viewer 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Disturbance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Projects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HiForM.org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Tornadoes - Beauregard-Smith Station, AL-GA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Hurricanes - Maria, Irma, Florence, Michael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Wildfire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s.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Apps 2016, including the Gatlinburg fire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‘Cookbook’ PDF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hi-res disturbance mapping workflow document)</a:t>
            </a:r>
          </a:p>
          <a:p>
            <a:pPr marL="1428750" lvl="2" indent="-51435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Use - Tornado forest disturbance mapping by the MsFC 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10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15" name="Rectangle 1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532"/>
            <a:ext cx="12192000" cy="78259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Forest Disturbance Mapping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2897" y="5715000"/>
            <a:ext cx="123748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   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SGSF GIS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Summer Meeting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17 – 20, 2019      Franklin, TN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6" y="5867400"/>
            <a:ext cx="54332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02" y="5973969"/>
            <a:ext cx="655193" cy="73163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54382"/>
            <a:ext cx="12192000" cy="680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Bill Christie, Steve Norman and Bill Hargrove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Eastern Forest Environmental Threat Assessment Center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USDA Forest Service, Southern Research Station, Asheville, NC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07535" y="1575089"/>
            <a:ext cx="9611832" cy="4517833"/>
          </a:xfrm>
        </p:spPr>
        <p:txBody>
          <a:bodyPr>
            <a:noAutofit/>
          </a:bodyPr>
          <a:lstStyle/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 10-meter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‘true-color’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Viewer 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Disturbance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Projects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HiForM.org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Tornadoes - Beauregard-Smith Station, AL-GA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Hurricanes - Maria, Irma, Florence, Michael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Wildfire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s. 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Apps 2016, including the Gatlinburg fire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‘Cookbook’ PDF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hi-res disturbance mapping workflow document)</a:t>
            </a:r>
          </a:p>
          <a:p>
            <a:pPr marL="1428750" lvl="2" indent="-51435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 forest disturbance mapping by the MS Forestry Commission 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8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-182897" y="5715000"/>
            <a:ext cx="123748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   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SGSF GIS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Summer Meeting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17 – 20, 2019      Franklin, TN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6" y="5867400"/>
            <a:ext cx="54332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02" y="5973969"/>
            <a:ext cx="655193" cy="731631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83223" y="1739665"/>
            <a:ext cx="7218028" cy="1791439"/>
          </a:xfrm>
        </p:spPr>
        <p:txBody>
          <a:bodyPr>
            <a:noAutofit/>
          </a:bodyPr>
          <a:lstStyle/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i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‘book-end’ image dates 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i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Modify </a:t>
            </a:r>
            <a:r>
              <a:rPr lang="en-US" sz="3200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‘Run’ the script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Review the </a:t>
            </a:r>
            <a:r>
              <a:rPr lang="en-US" sz="3200" i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output, download optional</a:t>
            </a:r>
            <a:endParaRPr lang="en-US" sz="32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4103217"/>
            <a:ext cx="1219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Workflow Document </a:t>
            </a:r>
            <a:r>
              <a:rPr lang="en-US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smtClean="0">
                <a:solidFill>
                  <a:schemeClr val="bg1"/>
                </a:solidFill>
              </a:rPr>
              <a:t>https</a:t>
            </a:r>
            <a:r>
              <a:rPr lang="en-US" sz="2000" dirty="0">
                <a:solidFill>
                  <a:schemeClr val="bg1"/>
                </a:solidFill>
              </a:rPr>
              <a:t>://</a:t>
            </a:r>
            <a:r>
              <a:rPr lang="en-US" sz="2000" dirty="0" smtClean="0">
                <a:solidFill>
                  <a:schemeClr val="bg1"/>
                </a:solidFill>
              </a:rPr>
              <a:t>new.cloudvault.usda.gov/index.php/s/YZ6pa3w5iL72X4x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57893"/>
            <a:ext cx="12192000" cy="820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Creating 10m NDVI Change maps using Google Earth Engine</a:t>
            </a:r>
            <a:endParaRPr lang="en-US" sz="32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" y="-1"/>
            <a:ext cx="12192000" cy="6858001"/>
            <a:chOff x="0" y="0"/>
            <a:chExt cx="1219200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59" y="0"/>
            <a:ext cx="10291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46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"/>
            <a:ext cx="12192000" cy="6858001"/>
            <a:chOff x="0" y="0"/>
            <a:chExt cx="1219200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6" y="0"/>
            <a:ext cx="1075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"/>
            <a:ext cx="12192000" cy="6858001"/>
            <a:chOff x="0" y="0"/>
            <a:chExt cx="1219200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6" y="0"/>
            <a:ext cx="10757647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113069" y="972152"/>
            <a:ext cx="7315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113069" y="1134177"/>
            <a:ext cx="7315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2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4025"/>
            <a:ext cx="12205219" cy="59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9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4025"/>
            <a:ext cx="12205219" cy="59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" y="-1"/>
            <a:ext cx="12192000" cy="6858001"/>
            <a:chOff x="0" y="0"/>
            <a:chExt cx="1219200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07" y="0"/>
            <a:ext cx="10523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861" t="10360" r="17015" b="10341"/>
          <a:stretch/>
        </p:blipFill>
        <p:spPr>
          <a:xfrm>
            <a:off x="2187072" y="1422138"/>
            <a:ext cx="3761267" cy="32077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1" y="76299"/>
            <a:ext cx="12191999" cy="1303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spc="-15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2019 Operational use by the MS </a:t>
            </a:r>
            <a:r>
              <a:rPr lang="en-US" sz="3600" b="1" spc="-1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Forestry </a:t>
            </a:r>
            <a:r>
              <a:rPr lang="en-US" sz="3600" b="1" spc="-15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Commission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spc="-15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Official Map Products</a:t>
            </a:r>
            <a:endParaRPr lang="en-US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804" y="2015238"/>
            <a:ext cx="3239219" cy="424966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909" y="3863346"/>
            <a:ext cx="3780515" cy="288451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777" y="1564045"/>
            <a:ext cx="4064828" cy="310776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19637" r="4231"/>
          <a:stretch/>
        </p:blipFill>
        <p:spPr>
          <a:xfrm>
            <a:off x="246827" y="3657600"/>
            <a:ext cx="5180201" cy="294894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529714" y="3742932"/>
            <a:ext cx="3514650" cy="928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spc="-1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Severe Weather Event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spc="-1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April  18-19, 2019</a:t>
            </a:r>
            <a:endParaRPr lang="en-US" sz="1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90" y="5782702"/>
            <a:ext cx="572115" cy="8238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4" y="3720002"/>
            <a:ext cx="256735" cy="2866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78" y="1460756"/>
            <a:ext cx="256735" cy="286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67" y="1631420"/>
            <a:ext cx="237255" cy="341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56" y="3947980"/>
            <a:ext cx="237255" cy="3416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06" y="2507242"/>
            <a:ext cx="237255" cy="3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15" name="Rectangle 1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532"/>
            <a:ext cx="12192000" cy="78259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Forest Disturbance Mapping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2897" y="5715000"/>
            <a:ext cx="123748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   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SGSF GIS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Summer Meeting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17 – 20, 2019      Franklin, TN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6" y="5867400"/>
            <a:ext cx="54332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02" y="5973969"/>
            <a:ext cx="655193" cy="73163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54382"/>
            <a:ext cx="12192000" cy="680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Bill Christie, Steve Norman and Bill Hargrove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Eastern Forest Environmental Threat Assessment Center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USDA Forest Service, Southern Research Station, Asheville, NC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07535" y="1575089"/>
            <a:ext cx="9611832" cy="4517833"/>
          </a:xfrm>
        </p:spPr>
        <p:txBody>
          <a:bodyPr>
            <a:noAutofit/>
          </a:bodyPr>
          <a:lstStyle/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 10-meter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‘true-color’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Viewer 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Disturbance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Projects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HiForM.org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Tornadoes - Beauregard-Smith Station, AL-GA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Hurricanes - Maria, Irma, Florence, Michael</a:t>
            </a:r>
          </a:p>
          <a:p>
            <a:pPr marL="1428750" lvl="2" indent="-5143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Wildfire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s.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Apps 2016, including the Gatlinburg fire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‘Cookbook’ PDF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hi-res disturbance mapping workflow document)</a:t>
            </a:r>
          </a:p>
          <a:p>
            <a:pPr marL="1428750" lvl="2" indent="-51435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Use - Tornado forest disturbance mapping by the MFC 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0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15" name="Rectangle 1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532"/>
            <a:ext cx="12192000" cy="78259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Forest Disturbance Mapping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2897" y="5715000"/>
            <a:ext cx="123748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   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SGSF GIS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Summer Meeting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17 – 20, 2019      Franklin, TN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6" y="5867400"/>
            <a:ext cx="54332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02" y="5973969"/>
            <a:ext cx="655193" cy="73163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54382"/>
            <a:ext cx="12192000" cy="680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Bill Christie, Steve Norman and Bill Hargrove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Eastern Forest Environmental Threat Assessment Center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USDA Forest Service, Southern Research Station, Asheville, NC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7858" y="1852775"/>
            <a:ext cx="9696088" cy="1224952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Questions?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(regarding the presentation, GEE, change analysis)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 can the Threat Center help you do your job?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5203" y="3277390"/>
            <a:ext cx="37564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spc="8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Bill Christie</a:t>
            </a:r>
          </a:p>
          <a:p>
            <a:pPr algn="ctr"/>
            <a:r>
              <a:rPr lang="en-US" sz="1600" b="1" spc="8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wchristie @ fs.fed.gov</a:t>
            </a:r>
          </a:p>
          <a:p>
            <a:pPr algn="ctr"/>
            <a:r>
              <a:rPr lang="en-US" sz="1600" b="1" spc="8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william.m.christie @ usda.gov</a:t>
            </a:r>
          </a:p>
          <a:p>
            <a:pPr algn="ctr"/>
            <a:endParaRPr lang="en-US" sz="1600" b="1" spc="8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1600" b="1" spc="8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office  (828) 257- 4370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527858" y="3354133"/>
            <a:ext cx="5544274" cy="208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srgbClr val="FFFF00"/>
                </a:solidFill>
                <a:latin typeface="+mj-lt"/>
              </a:rPr>
              <a:t>View </a:t>
            </a:r>
            <a:r>
              <a:rPr lang="en-US" sz="2400" b="1" i="1" dirty="0" smtClean="0">
                <a:solidFill>
                  <a:srgbClr val="FFFF00"/>
                </a:solidFill>
                <a:latin typeface="+mj-lt"/>
              </a:rPr>
              <a:t>Sentinel 2</a:t>
            </a:r>
            <a:r>
              <a:rPr lang="en-US" sz="2400" i="1" dirty="0" smtClean="0">
                <a:solidFill>
                  <a:srgbClr val="FFFF00"/>
                </a:solidFill>
                <a:latin typeface="+mj-lt"/>
              </a:rPr>
              <a:t> in the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Forest Change Assessment Viewer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://forwarn.forestthreats.org/fcav2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98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141" y="215163"/>
            <a:ext cx="6753716" cy="6427674"/>
          </a:xfrm>
          <a:prstGeom prst="rect">
            <a:avLst/>
          </a:prstGeom>
        </p:spPr>
      </p:pic>
      <p:sp>
        <p:nvSpPr>
          <p:cNvPr id="8" name="Subtitle 1"/>
          <p:cNvSpPr txBox="1">
            <a:spLocks/>
          </p:cNvSpPr>
          <p:nvPr/>
        </p:nvSpPr>
        <p:spPr>
          <a:xfrm>
            <a:off x="9683663" y="2378537"/>
            <a:ext cx="2275367" cy="21009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+mj-lt"/>
              </a:rPr>
              <a:t>The ‘</a:t>
            </a:r>
            <a:r>
              <a:rPr lang="en-US" sz="1800" b="1" dirty="0" smtClean="0">
                <a:latin typeface="+mj-lt"/>
              </a:rPr>
              <a:t>High Resolution Forest Mapping Project</a:t>
            </a:r>
            <a:r>
              <a:rPr lang="en-US" sz="1800" dirty="0" smtClean="0">
                <a:latin typeface="+mj-lt"/>
              </a:rPr>
              <a:t>’ was just awarded the USFS Southern Research Station 2019 Director’s Award for Science Delivery.</a:t>
            </a:r>
            <a:endParaRPr lang="en-US" sz="18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72" y="759831"/>
            <a:ext cx="2005597" cy="53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00" y="0"/>
            <a:ext cx="12221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5000</TotalTime>
  <Words>1413</Words>
  <Application>Microsoft Office PowerPoint</Application>
  <PresentationFormat>Widescreen</PresentationFormat>
  <Paragraphs>232</Paragraphs>
  <Slides>59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Office Theme</vt:lpstr>
      <vt:lpstr>2_Office Theme</vt:lpstr>
      <vt:lpstr>High-Resolution Forest Disturbance Mapping</vt:lpstr>
      <vt:lpstr>High-Resolution Forest Disturbance Mapping</vt:lpstr>
      <vt:lpstr>PowerPoint Presentation</vt:lpstr>
      <vt:lpstr>PowerPoint Presentation</vt:lpstr>
      <vt:lpstr>High-Resolution Forest Disturbance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sensing monitoring research related to  the 2016 Southern Appalachian Fires</vt:lpstr>
      <vt:lpstr>Chestnut Knob Fire, Nov. 2016</vt:lpstr>
      <vt:lpstr>Boteler Fire, Nov. 2016</vt:lpstr>
      <vt:lpstr>Tellico Fire, Nov. 2016</vt:lpstr>
      <vt:lpstr>Rough Ridge Fire, Nov. 2016</vt:lpstr>
      <vt:lpstr>Party Rock Fire, Nov. 2016</vt:lpstr>
      <vt:lpstr>Rock Mtn. Fire, Nov. 2016</vt:lpstr>
      <vt:lpstr>Camp Branch Fire, Nov. 2016</vt:lpstr>
      <vt:lpstr>Growing season impacts of the  Chimney Tops 2 Fire</vt:lpstr>
      <vt:lpstr>Chimney Tops 2 Fire, Nov. 2016</vt:lpstr>
      <vt:lpstr>Chimney Tops 2 Fire, Nov. 2016</vt:lpstr>
      <vt:lpstr>Strength of the early May 2017 phenological reversal  for the Great Smoky Mountain National Park region</vt:lpstr>
      <vt:lpstr>High-Resolution Forest Disturbance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High-Resolution Forest Disturbance Mapping</vt:lpstr>
      <vt:lpstr>High-Resolution Forest Disturbance Mapping</vt:lpstr>
    </vt:vector>
  </TitlesOfParts>
  <Company>U. S. 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ForWarn II Update and Recent Disturbance Assessments Bill Christie, Steve Norman and Bill Hargrove Eastern Forest Environmental Threzat Assessment Center USDA Forest Service, Southern Research Station, Asheville, NC</dc:title>
  <dc:creator>Christie, William M -FS</dc:creator>
  <cp:lastModifiedBy>Christie, William M -FS</cp:lastModifiedBy>
  <cp:revision>250</cp:revision>
  <dcterms:created xsi:type="dcterms:W3CDTF">2018-12-18T14:52:07Z</dcterms:created>
  <dcterms:modified xsi:type="dcterms:W3CDTF">2019-06-19T22:31:45Z</dcterms:modified>
</cp:coreProperties>
</file>