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320" r:id="rId3"/>
    <p:sldId id="259" r:id="rId4"/>
    <p:sldId id="306" r:id="rId5"/>
    <p:sldId id="261" r:id="rId6"/>
    <p:sldId id="260" r:id="rId7"/>
    <p:sldId id="264" r:id="rId8"/>
    <p:sldId id="317" r:id="rId9"/>
    <p:sldId id="257" r:id="rId10"/>
    <p:sldId id="265" r:id="rId11"/>
    <p:sldId id="318" r:id="rId12"/>
    <p:sldId id="266" r:id="rId13"/>
    <p:sldId id="267" r:id="rId14"/>
    <p:sldId id="268" r:id="rId15"/>
    <p:sldId id="319" r:id="rId16"/>
    <p:sldId id="269" r:id="rId17"/>
    <p:sldId id="270" r:id="rId18"/>
    <p:sldId id="310" r:id="rId19"/>
    <p:sldId id="271" r:id="rId20"/>
    <p:sldId id="311" r:id="rId21"/>
    <p:sldId id="312" r:id="rId22"/>
    <p:sldId id="272" r:id="rId23"/>
    <p:sldId id="315" r:id="rId24"/>
    <p:sldId id="274" r:id="rId25"/>
    <p:sldId id="275" r:id="rId26"/>
    <p:sldId id="276" r:id="rId27"/>
    <p:sldId id="277" r:id="rId28"/>
    <p:sldId id="314" r:id="rId29"/>
    <p:sldId id="278" r:id="rId30"/>
    <p:sldId id="313" r:id="rId31"/>
    <p:sldId id="279" r:id="rId32"/>
    <p:sldId id="280" r:id="rId33"/>
    <p:sldId id="281" r:id="rId34"/>
    <p:sldId id="282" r:id="rId35"/>
    <p:sldId id="286" r:id="rId36"/>
    <p:sldId id="287" r:id="rId37"/>
    <p:sldId id="308" r:id="rId38"/>
    <p:sldId id="307" r:id="rId39"/>
    <p:sldId id="283" r:id="rId40"/>
    <p:sldId id="284" r:id="rId41"/>
    <p:sldId id="285" r:id="rId42"/>
    <p:sldId id="291" r:id="rId43"/>
    <p:sldId id="292" r:id="rId44"/>
    <p:sldId id="288" r:id="rId45"/>
    <p:sldId id="289" r:id="rId46"/>
    <p:sldId id="300" r:id="rId47"/>
    <p:sldId id="290" r:id="rId48"/>
    <p:sldId id="293" r:id="rId49"/>
    <p:sldId id="301" r:id="rId50"/>
    <p:sldId id="30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7906" autoAdjust="0"/>
  </p:normalViewPr>
  <p:slideViewPr>
    <p:cSldViewPr snapToGrid="0">
      <p:cViewPr varScale="1">
        <p:scale>
          <a:sx n="90" d="100"/>
          <a:sy n="90" d="100"/>
        </p:scale>
        <p:origin x="13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CADAD8-D545-4AD4-BE1C-D72DFE61DD93}" type="datetimeFigureOut">
              <a:rPr lang="en-US" smtClean="0"/>
              <a:t>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93B040-A0DF-455C-B403-2F151D90C91E}" type="slidenum">
              <a:rPr lang="en-US" smtClean="0"/>
              <a:t>‹#›</a:t>
            </a:fld>
            <a:endParaRPr lang="en-US"/>
          </a:p>
        </p:txBody>
      </p:sp>
    </p:spTree>
    <p:extLst>
      <p:ext uri="{BB962C8B-B14F-4D97-AF65-F5344CB8AC3E}">
        <p14:creationId xmlns:p14="http://schemas.microsoft.com/office/powerpoint/2010/main" val="2460252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those not previously aware, </a:t>
            </a:r>
            <a:r>
              <a:rPr lang="en-US" b="0" i="1" baseline="0" dirty="0" smtClean="0"/>
              <a:t>ForWarn II</a:t>
            </a:r>
            <a:r>
              <a:rPr lang="en-US" baseline="0" dirty="0" smtClean="0"/>
              <a:t> is a forest health web mapping application that utilizes MODIS satellite imagery to map the health and condition of forest, and all land-cover, every 8 days. Natural resource professionals can access the “Forest Change Assessment Viewer” web mapping application to view and monitor vegetation change (disturbance and recovery).  Multiple </a:t>
            </a:r>
            <a:r>
              <a:rPr lang="en-US" b="0" i="1" baseline="0" dirty="0" smtClean="0"/>
              <a:t>ForWarn</a:t>
            </a:r>
            <a:r>
              <a:rPr lang="en-US" b="1" i="1" baseline="0" dirty="0" smtClean="0"/>
              <a:t> </a:t>
            </a:r>
            <a:r>
              <a:rPr lang="en-US" b="0" i="1" baseline="0" dirty="0" smtClean="0"/>
              <a:t>II</a:t>
            </a:r>
            <a:r>
              <a:rPr lang="en-US" b="1" i="1" baseline="0" dirty="0" smtClean="0"/>
              <a:t> </a:t>
            </a:r>
            <a:r>
              <a:rPr lang="en-US" baseline="0" dirty="0" smtClean="0"/>
              <a:t>products are produced every 8 days and provide meaningful insight as to potential forest disturbances due to severe weather, insects and disease, wildfire, silvicultural treatments, drought and other biotic and abiotic changes taking place on the landscape.  The ‘Viewer’ contains a host of ancillary data layers that can be used to assist in vetting, or assigning cause, to potential forest disturbance presented in the forest change imagery. </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1</a:t>
            </a:fld>
            <a:endParaRPr lang="en-US"/>
          </a:p>
        </p:txBody>
      </p:sp>
    </p:spTree>
    <p:extLst>
      <p:ext uri="{BB962C8B-B14F-4D97-AF65-F5344CB8AC3E}">
        <p14:creationId xmlns:p14="http://schemas.microsoft.com/office/powerpoint/2010/main" val="2316895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a:t>
            </a:r>
            <a:r>
              <a:rPr lang="en-US" b="1" baseline="0" dirty="0" smtClean="0"/>
              <a:t> is different in </a:t>
            </a:r>
            <a:r>
              <a:rPr lang="en-US" b="1" i="1" dirty="0" smtClean="0"/>
              <a:t>“Forwarn II” - </a:t>
            </a:r>
            <a:r>
              <a:rPr lang="en-US" b="1" dirty="0" smtClean="0"/>
              <a:t>reminder</a:t>
            </a:r>
            <a:r>
              <a:rPr lang="en-US" b="1" baseline="0" dirty="0" smtClean="0"/>
              <a:t> 2 of 3: </a:t>
            </a:r>
            <a:r>
              <a:rPr lang="en-US" dirty="0" smtClean="0"/>
              <a:t>For the time being, we continue to produce and display the original Leidos ‘Legacy’ forest change products.</a:t>
            </a:r>
            <a:r>
              <a:rPr lang="en-US" baseline="0" dirty="0" smtClean="0"/>
              <a:t>  To access and view the 8-day Legacy products, change the </a:t>
            </a:r>
            <a:r>
              <a:rPr lang="en-US" b="1" baseline="0" dirty="0" smtClean="0"/>
              <a:t>Theme</a:t>
            </a:r>
            <a:r>
              <a:rPr lang="en-US" baseline="0" dirty="0" smtClean="0"/>
              <a:t> drop-down to “</a:t>
            </a:r>
            <a:r>
              <a:rPr lang="en-US" i="1" baseline="0" dirty="0" smtClean="0"/>
              <a:t>ForWarn II </a:t>
            </a:r>
            <a:r>
              <a:rPr lang="en-US" baseline="0" dirty="0" smtClean="0"/>
              <a:t>Comparisons” and look at the appropriate file name in the appropriate tab of the Map Layers window.</a:t>
            </a:r>
          </a:p>
        </p:txBody>
      </p:sp>
      <p:sp>
        <p:nvSpPr>
          <p:cNvPr id="4" name="Slide Number Placeholder 3"/>
          <p:cNvSpPr>
            <a:spLocks noGrp="1"/>
          </p:cNvSpPr>
          <p:nvPr>
            <p:ph type="sldNum" sz="quarter" idx="10"/>
          </p:nvPr>
        </p:nvSpPr>
        <p:spPr/>
        <p:txBody>
          <a:bodyPr/>
          <a:lstStyle/>
          <a:p>
            <a:fld id="{E193B040-A0DF-455C-B403-2F151D90C91E}" type="slidenum">
              <a:rPr lang="en-US" smtClean="0"/>
              <a:t>10</a:t>
            </a:fld>
            <a:endParaRPr lang="en-US"/>
          </a:p>
        </p:txBody>
      </p:sp>
    </p:spTree>
    <p:extLst>
      <p:ext uri="{BB962C8B-B14F-4D97-AF65-F5344CB8AC3E}">
        <p14:creationId xmlns:p14="http://schemas.microsoft.com/office/powerpoint/2010/main" val="758743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difference</a:t>
            </a:r>
            <a:r>
              <a:rPr lang="en-US" baseline="0" dirty="0" smtClean="0"/>
              <a:t> between </a:t>
            </a:r>
            <a:r>
              <a:rPr lang="en-US" i="1" baseline="0" dirty="0" smtClean="0"/>
              <a:t>ForWarn’s</a:t>
            </a:r>
            <a:r>
              <a:rPr lang="en-US" baseline="0" dirty="0" smtClean="0"/>
              <a:t> </a:t>
            </a:r>
            <a:r>
              <a:rPr lang="en-US" u="sng" baseline="0" dirty="0" smtClean="0"/>
              <a:t>Legacy</a:t>
            </a:r>
            <a:r>
              <a:rPr lang="en-US" baseline="0" dirty="0" smtClean="0"/>
              <a:t> products and </a:t>
            </a:r>
            <a:r>
              <a:rPr lang="en-US" i="1" baseline="0" dirty="0" smtClean="0"/>
              <a:t>ForWarn II’s </a:t>
            </a:r>
            <a:r>
              <a:rPr lang="en-US" baseline="0" dirty="0" smtClean="0"/>
              <a:t>forest change imagery regards preprocessing.   With Legacy, a </a:t>
            </a:r>
            <a:r>
              <a:rPr lang="en-US" b="1" baseline="0" dirty="0" smtClean="0"/>
              <a:t>smoothing</a:t>
            </a:r>
            <a:r>
              <a:rPr lang="en-US" baseline="0" dirty="0" smtClean="0"/>
              <a:t> algorithm is applied with creates a modeled trend line through the incoming data and that modeled data is used to create the NDVI change values.  Conversely, there is no preprocessing, or modeling, of source data in </a:t>
            </a:r>
            <a:r>
              <a:rPr lang="en-US" i="1" baseline="0" dirty="0" smtClean="0"/>
              <a:t>ForWarn II. </a:t>
            </a:r>
            <a:r>
              <a:rPr lang="en-US" i="0" baseline="0" dirty="0" smtClean="0"/>
              <a:t>MODIS imagery is pulled from GIMMS/GLAM server as provided, and in an unadulterated form to calculate NDVI change that produces the forest change imagery.  The following slide is an animation comparing the results from Legacy verses </a:t>
            </a:r>
            <a:r>
              <a:rPr lang="en-US" i="1" baseline="0" dirty="0" smtClean="0"/>
              <a:t>ForWarn II </a:t>
            </a:r>
            <a:r>
              <a:rPr lang="en-US" i="0" baseline="0" dirty="0" smtClean="0"/>
              <a:t>processing.</a:t>
            </a:r>
            <a:endParaRPr lang="en-US" i="0" dirty="0"/>
          </a:p>
        </p:txBody>
      </p:sp>
      <p:sp>
        <p:nvSpPr>
          <p:cNvPr id="4" name="Slide Number Placeholder 3"/>
          <p:cNvSpPr>
            <a:spLocks noGrp="1"/>
          </p:cNvSpPr>
          <p:nvPr>
            <p:ph type="sldNum" sz="quarter" idx="10"/>
          </p:nvPr>
        </p:nvSpPr>
        <p:spPr/>
        <p:txBody>
          <a:bodyPr/>
          <a:lstStyle/>
          <a:p>
            <a:fld id="{E193B040-A0DF-455C-B403-2F151D90C91E}" type="slidenum">
              <a:rPr lang="en-US" smtClean="0"/>
              <a:t>11</a:t>
            </a:fld>
            <a:endParaRPr lang="en-US"/>
          </a:p>
        </p:txBody>
      </p:sp>
    </p:spTree>
    <p:extLst>
      <p:ext uri="{BB962C8B-B14F-4D97-AF65-F5344CB8AC3E}">
        <p14:creationId xmlns:p14="http://schemas.microsoft.com/office/powerpoint/2010/main" val="1732597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ANIMATED SLIDE, View in ‘Presentation’ Mode - </a:t>
            </a:r>
            <a:r>
              <a:rPr lang="en-US" dirty="0" smtClean="0"/>
              <a:t>The more smoothed appearing forest change image is from </a:t>
            </a:r>
            <a:r>
              <a:rPr lang="en-US" i="1" dirty="0" smtClean="0"/>
              <a:t>ForWarn II (</a:t>
            </a:r>
            <a:r>
              <a:rPr lang="en-US" dirty="0" smtClean="0"/>
              <a:t>where no preprocessing is applied).  Notice how the </a:t>
            </a:r>
            <a:r>
              <a:rPr lang="en-US" i="1" dirty="0" smtClean="0"/>
              <a:t>ForWarn II </a:t>
            </a:r>
            <a:r>
              <a:rPr lang="en-US" dirty="0" smtClean="0"/>
              <a:t>change image is more coherent and has</a:t>
            </a:r>
            <a:r>
              <a:rPr lang="en-US" baseline="0" dirty="0" smtClean="0"/>
              <a:t> less ‘salt-and-pepper’ appearance than that of the </a:t>
            </a:r>
            <a:r>
              <a:rPr lang="en-US" u="sng" baseline="0" dirty="0" smtClean="0"/>
              <a:t>Legacy</a:t>
            </a:r>
            <a:r>
              <a:rPr lang="en-US" baseline="0" dirty="0" smtClean="0"/>
              <a:t> change product.  </a:t>
            </a:r>
            <a:r>
              <a:rPr lang="en-US" dirty="0" smtClean="0"/>
              <a:t>What</a:t>
            </a:r>
            <a:r>
              <a:rPr lang="en-US" baseline="0" dirty="0" smtClean="0"/>
              <a:t> is hard to explain is, why is it this way?  One would expect smoothed (or modeled) data that is used for the baseline and smoothed (or modeled) data used for the current image would produce a more smoothed change image, when in fact, the opposite seems to be true.  </a:t>
            </a:r>
          </a:p>
          <a:p>
            <a:endParaRPr lang="en-US" baseline="0" dirty="0" smtClean="0"/>
          </a:p>
          <a:p>
            <a:r>
              <a:rPr lang="en-US" baseline="0" dirty="0" smtClean="0"/>
              <a:t>Regarding the apparent spatial shift comparing Legacy to the </a:t>
            </a:r>
            <a:r>
              <a:rPr lang="en-US" i="1" baseline="0" dirty="0" smtClean="0"/>
              <a:t>ForWarn II </a:t>
            </a:r>
            <a:r>
              <a:rPr lang="en-US" baseline="0" dirty="0" smtClean="0"/>
              <a:t>product, we suspect that the shift is being introduced somewhere in the multiple software packages used by Leidos to process Legacy products.  </a:t>
            </a:r>
            <a:r>
              <a:rPr lang="en-US" i="1" baseline="0" dirty="0" smtClean="0"/>
              <a:t>ForWarn II-</a:t>
            </a:r>
            <a:r>
              <a:rPr lang="en-US" i="0" baseline="0" dirty="0" smtClean="0"/>
              <a:t>derived</a:t>
            </a:r>
            <a:r>
              <a:rPr lang="en-US" i="1" baseline="0" dirty="0" smtClean="0"/>
              <a:t> </a:t>
            </a:r>
            <a:r>
              <a:rPr lang="en-US" baseline="0" dirty="0" smtClean="0"/>
              <a:t>forest change images are a result of using MODIS imagery in it’s source format, with no pre- or post-processing, both for baselines and current imagery used to calculate percent NDVI change.  The methodology used to produce </a:t>
            </a:r>
            <a:r>
              <a:rPr lang="en-US" i="1" baseline="0" dirty="0" smtClean="0"/>
              <a:t>ForWarn II </a:t>
            </a:r>
            <a:r>
              <a:rPr lang="en-US" i="0" baseline="0" dirty="0" smtClean="0"/>
              <a:t>change imagery </a:t>
            </a:r>
            <a:r>
              <a:rPr lang="en-US" baseline="0" dirty="0" smtClean="0"/>
              <a:t>allows no opportunity for a spatial shift in x/y to be introduced.</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12</a:t>
            </a:fld>
            <a:endParaRPr lang="en-US"/>
          </a:p>
        </p:txBody>
      </p:sp>
    </p:spTree>
    <p:extLst>
      <p:ext uri="{BB962C8B-B14F-4D97-AF65-F5344CB8AC3E}">
        <p14:creationId xmlns:p14="http://schemas.microsoft.com/office/powerpoint/2010/main" val="2892731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a:t>
            </a:r>
            <a:r>
              <a:rPr lang="en-US" b="1" baseline="0" dirty="0" smtClean="0"/>
              <a:t> is different in </a:t>
            </a:r>
            <a:r>
              <a:rPr lang="en-US" b="1" i="1" dirty="0" smtClean="0"/>
              <a:t>“Forwarn II” - </a:t>
            </a:r>
            <a:r>
              <a:rPr lang="en-US" b="1" dirty="0" smtClean="0"/>
              <a:t>reminder</a:t>
            </a:r>
            <a:r>
              <a:rPr lang="en-US" b="1" baseline="0" dirty="0" smtClean="0"/>
              <a:t> 3 of 3: </a:t>
            </a:r>
            <a:r>
              <a:rPr lang="en-US" b="0" baseline="0" dirty="0" smtClean="0"/>
              <a:t>We added another forest change product we called the ‘Square Root’ product.  You will see this product labeled as “</a:t>
            </a:r>
            <a:r>
              <a:rPr lang="en-US" b="1" baseline="0" dirty="0" smtClean="0"/>
              <a:t>Muted Grass-Shrub</a:t>
            </a:r>
            <a:r>
              <a:rPr lang="en-US" b="0" baseline="0" dirty="0" smtClean="0"/>
              <a:t>” in the table of contents (in the default ‘Theme’).  This product was created to reduce negative NDVI saturation in pixels with a large component of grass-shrub/brush land cover. Grasses and shrub/brush are relatively shallow-rooted and the first to show signs of high NDVI departure.  Regarding the </a:t>
            </a:r>
            <a:r>
              <a:rPr lang="en-US" b="0" i="1" baseline="0" dirty="0" smtClean="0"/>
              <a:t>ForWarn II </a:t>
            </a:r>
            <a:r>
              <a:rPr lang="en-US" b="0" baseline="0" dirty="0" smtClean="0"/>
              <a:t>color table of ‘percent NDVI change’ </a:t>
            </a:r>
            <a:r>
              <a:rPr lang="en-US" b="0" u="sng" baseline="0" dirty="0" smtClean="0"/>
              <a:t>and</a:t>
            </a:r>
            <a:r>
              <a:rPr lang="en-US" b="0" baseline="0" dirty="0" smtClean="0"/>
              <a:t> considering grass and shrub/brush land covers, when there is high negative departure, the ‘reds’ can quickly max-out and saturate in appearance in the forest change imagery.  To mitigate this consequence, the square root product was created to adjust and compensate to lessen the high saturation of negative departure colors in these specific land cover types.  This product is more useful in the central and western parts of the country where grass-shrub/brush cover types can dominate pixel composition resulting in high negative color saturation that can mask other disturbances in other land cover types.</a:t>
            </a:r>
          </a:p>
        </p:txBody>
      </p:sp>
      <p:sp>
        <p:nvSpPr>
          <p:cNvPr id="4" name="Slide Number Placeholder 3"/>
          <p:cNvSpPr>
            <a:spLocks noGrp="1"/>
          </p:cNvSpPr>
          <p:nvPr>
            <p:ph type="sldNum" sz="quarter" idx="10"/>
          </p:nvPr>
        </p:nvSpPr>
        <p:spPr/>
        <p:txBody>
          <a:bodyPr/>
          <a:lstStyle/>
          <a:p>
            <a:fld id="{E193B040-A0DF-455C-B403-2F151D90C91E}" type="slidenum">
              <a:rPr lang="en-US" smtClean="0"/>
              <a:t>13</a:t>
            </a:fld>
            <a:endParaRPr lang="en-US"/>
          </a:p>
        </p:txBody>
      </p:sp>
    </p:spTree>
    <p:extLst>
      <p:ext uri="{BB962C8B-B14F-4D97-AF65-F5344CB8AC3E}">
        <p14:creationId xmlns:p14="http://schemas.microsoft.com/office/powerpoint/2010/main" val="2135594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ANIMATED SLIDE, View in ‘Presentation’ Mode - </a:t>
            </a:r>
            <a:r>
              <a:rPr lang="en-US" dirty="0" smtClean="0"/>
              <a:t>Here’s an animated comparison of </a:t>
            </a:r>
            <a:r>
              <a:rPr lang="en-US" i="1" dirty="0" smtClean="0"/>
              <a:t>ForWarn II’s </a:t>
            </a:r>
            <a:r>
              <a:rPr lang="en-US" dirty="0" smtClean="0"/>
              <a:t>standard 1yr product verses the 1yr “Muted Shrub/Brush” product.  Shown here is land covers masked to grass and shrub/brush classes only.  Notice how the saturated red</a:t>
            </a:r>
            <a:r>
              <a:rPr lang="en-US" baseline="0" dirty="0" smtClean="0"/>
              <a:t> colors indicating high, negative ‘percent NDVI departure’ in the standard 1yr product are lessened with the square root product.  In the eastern U.S., truly high NDVI departure in forest land cover types remain relatively unchanged when using the “</a:t>
            </a:r>
            <a:r>
              <a:rPr lang="en-US" b="1" baseline="0" dirty="0" smtClean="0"/>
              <a:t>Muted Grass-Shrub</a:t>
            </a:r>
            <a:r>
              <a:rPr lang="en-US" b="0" baseline="0" dirty="0" smtClean="0"/>
              <a:t>” to observe potential disturbances.  </a:t>
            </a:r>
            <a:endParaRPr lang="en-US" b="0" dirty="0"/>
          </a:p>
        </p:txBody>
      </p:sp>
      <p:sp>
        <p:nvSpPr>
          <p:cNvPr id="4" name="Slide Number Placeholder 3"/>
          <p:cNvSpPr>
            <a:spLocks noGrp="1"/>
          </p:cNvSpPr>
          <p:nvPr>
            <p:ph type="sldNum" sz="quarter" idx="10"/>
          </p:nvPr>
        </p:nvSpPr>
        <p:spPr/>
        <p:txBody>
          <a:bodyPr/>
          <a:lstStyle/>
          <a:p>
            <a:fld id="{E193B040-A0DF-455C-B403-2F151D90C91E}" type="slidenum">
              <a:rPr lang="en-US" smtClean="0"/>
              <a:t>14</a:t>
            </a:fld>
            <a:endParaRPr lang="en-US"/>
          </a:p>
        </p:txBody>
      </p:sp>
    </p:spTree>
    <p:extLst>
      <p:ext uri="{BB962C8B-B14F-4D97-AF65-F5344CB8AC3E}">
        <p14:creationId xmlns:p14="http://schemas.microsoft.com/office/powerpoint/2010/main" val="2795045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a:t>
            </a:r>
            <a:r>
              <a:rPr lang="en-US" dirty="0" smtClean="0"/>
              <a:t>talk </a:t>
            </a:r>
            <a:r>
              <a:rPr lang="en-US" dirty="0" smtClean="0"/>
              <a:t>about new content to the </a:t>
            </a:r>
            <a:r>
              <a:rPr lang="en-US" b="1" dirty="0" smtClean="0"/>
              <a:t>Forest Change Assessment Viewer </a:t>
            </a:r>
            <a:r>
              <a:rPr lang="en-US" baseline="0" dirty="0" smtClean="0"/>
              <a:t>since our last </a:t>
            </a:r>
            <a:r>
              <a:rPr lang="en-US" baseline="0" dirty="0" smtClean="0"/>
              <a:t>meeting, starting off with the biggest improvement – Sentinel 2 10m imagery has been added to the </a:t>
            </a:r>
            <a:r>
              <a:rPr lang="en-US" b="1" baseline="0" dirty="0" smtClean="0"/>
              <a:t>Viewer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15</a:t>
            </a:fld>
            <a:endParaRPr lang="en-US"/>
          </a:p>
        </p:txBody>
      </p:sp>
    </p:spTree>
    <p:extLst>
      <p:ext uri="{BB962C8B-B14F-4D97-AF65-F5344CB8AC3E}">
        <p14:creationId xmlns:p14="http://schemas.microsoft.com/office/powerpoint/2010/main" val="325535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solidFill>
                  <a:srgbClr val="C00000"/>
                </a:solidFill>
              </a:rPr>
              <a:t>We’ve added</a:t>
            </a:r>
            <a:r>
              <a:rPr lang="en-US" b="1" u="sng" baseline="0" dirty="0" smtClean="0">
                <a:solidFill>
                  <a:srgbClr val="C00000"/>
                </a:solidFill>
              </a:rPr>
              <a:t> </a:t>
            </a:r>
            <a:r>
              <a:rPr lang="en-US" b="1" u="sng" baseline="0" dirty="0" smtClean="0">
                <a:solidFill>
                  <a:srgbClr val="C00000"/>
                </a:solidFill>
              </a:rPr>
              <a:t>the current periods (and </a:t>
            </a:r>
            <a:r>
              <a:rPr lang="en-US" b="1" u="sng" baseline="0" dirty="0" smtClean="0">
                <a:solidFill>
                  <a:srgbClr val="C00000"/>
                </a:solidFill>
              </a:rPr>
              <a:t>previous </a:t>
            </a:r>
            <a:r>
              <a:rPr lang="en-US" b="1" u="sng" baseline="0" dirty="0" smtClean="0">
                <a:solidFill>
                  <a:srgbClr val="C00000"/>
                </a:solidFill>
              </a:rPr>
              <a:t>years, same period) </a:t>
            </a:r>
            <a:r>
              <a:rPr lang="en-US" b="1" u="sng" baseline="0" dirty="0" smtClean="0">
                <a:solidFill>
                  <a:srgbClr val="C00000"/>
                </a:solidFill>
              </a:rPr>
              <a:t>10m Sentinel 2 imagery to the ‘Viewer’</a:t>
            </a:r>
            <a:r>
              <a:rPr lang="en-US" b="1" u="none" baseline="0" dirty="0" smtClean="0">
                <a:solidFill>
                  <a:srgbClr val="C00000"/>
                </a:solidFill>
              </a:rPr>
              <a:t>! </a:t>
            </a:r>
            <a:r>
              <a:rPr lang="en-US" u="none" baseline="0" dirty="0" smtClean="0"/>
              <a:t> </a:t>
            </a:r>
            <a:r>
              <a:rPr lang="en-US" baseline="0" dirty="0" smtClean="0"/>
              <a:t>Look in the </a:t>
            </a:r>
            <a:r>
              <a:rPr lang="en-US" b="1" baseline="0" dirty="0" smtClean="0"/>
              <a:t>Map Layers</a:t>
            </a:r>
            <a:r>
              <a:rPr lang="en-US" baseline="0" dirty="0" smtClean="0"/>
              <a:t> window for a </a:t>
            </a:r>
            <a:r>
              <a:rPr lang="en-US" b="1" baseline="0" dirty="0" smtClean="0"/>
              <a:t>tab</a:t>
            </a:r>
            <a:r>
              <a:rPr lang="en-US" baseline="0" dirty="0" smtClean="0"/>
              <a:t> named “</a:t>
            </a:r>
            <a:r>
              <a:rPr lang="en-US" b="1" baseline="0" dirty="0" smtClean="0"/>
              <a:t>High Resolution Sentinel Imagery</a:t>
            </a:r>
            <a:r>
              <a:rPr lang="en-US" baseline="0" dirty="0" smtClean="0"/>
              <a:t>”.  The </a:t>
            </a:r>
            <a:r>
              <a:rPr lang="en-US" baseline="0" dirty="0" smtClean="0"/>
              <a:t>mosaic </a:t>
            </a:r>
            <a:r>
              <a:rPr lang="en-US" baseline="0" dirty="0" smtClean="0"/>
              <a:t>of the Sentinel imagery displayed is </a:t>
            </a:r>
            <a:r>
              <a:rPr lang="en-US" baseline="0" dirty="0" smtClean="0"/>
              <a:t>composed </a:t>
            </a:r>
            <a:r>
              <a:rPr lang="en-US" baseline="0" dirty="0" smtClean="0"/>
              <a:t>from the same </a:t>
            </a:r>
            <a:r>
              <a:rPr lang="en-US" baseline="0" dirty="0" smtClean="0"/>
              <a:t>dates of the current 24-day </a:t>
            </a:r>
            <a:r>
              <a:rPr lang="en-US" baseline="0" dirty="0" smtClean="0"/>
              <a:t>window of the current forest change </a:t>
            </a:r>
            <a:r>
              <a:rPr lang="en-US" baseline="0" dirty="0" smtClean="0"/>
              <a:t>product.  </a:t>
            </a:r>
            <a:r>
              <a:rPr lang="en-US" baseline="0" dirty="0" smtClean="0"/>
              <a:t>When the next 8-day product is created, the dates of the Sentinel imagery sourced moves 8-days to match the new date range of the next 24-day window, it will always stay current with respect the current 24-day compositing window.  </a:t>
            </a:r>
            <a:r>
              <a:rPr lang="en-US" baseline="0" dirty="0" smtClean="0"/>
              <a:t>There is also a companion Sentinel 2 composite for the matching ‘”Prior Year”.  There </a:t>
            </a:r>
            <a:r>
              <a:rPr lang="en-US" baseline="0" dirty="0" smtClean="0"/>
              <a:t>are two flavors of band combinations: (1) Agricultural </a:t>
            </a:r>
            <a:r>
              <a:rPr lang="en-US" baseline="0" dirty="0" smtClean="0"/>
              <a:t>enhancement (Ag False Color), </a:t>
            </a:r>
            <a:r>
              <a:rPr lang="en-US" baseline="0" dirty="0" smtClean="0"/>
              <a:t>and (2) </a:t>
            </a:r>
            <a:r>
              <a:rPr lang="en-US" baseline="0" dirty="0" smtClean="0"/>
              <a:t>a “True Color”, </a:t>
            </a:r>
            <a:r>
              <a:rPr lang="en-US" baseline="0" dirty="0" smtClean="0"/>
              <a:t>I find the ag-enhanced version most helpful for forestry-related disturbance interpretations.</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16</a:t>
            </a:fld>
            <a:endParaRPr lang="en-US"/>
          </a:p>
        </p:txBody>
      </p:sp>
    </p:spTree>
    <p:extLst>
      <p:ext uri="{BB962C8B-B14F-4D97-AF65-F5344CB8AC3E}">
        <p14:creationId xmlns:p14="http://schemas.microsoft.com/office/powerpoint/2010/main" val="1150939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ANIMATED SLIDE, View in ‘Presentation’ Mode - </a:t>
            </a:r>
            <a:r>
              <a:rPr lang="en-US" dirty="0" smtClean="0"/>
              <a:t>Here’s an animated blink-map showing a </a:t>
            </a:r>
            <a:r>
              <a:rPr lang="en-US" i="1" dirty="0" smtClean="0"/>
              <a:t>ForWarn</a:t>
            </a:r>
            <a:r>
              <a:rPr lang="en-US" i="1" baseline="0" dirty="0" smtClean="0"/>
              <a:t> II </a:t>
            </a:r>
            <a:r>
              <a:rPr lang="en-US" dirty="0" smtClean="0"/>
              <a:t>1yr forest change image (in s. MS) and the corresponding 10m Sentinel 2 ag-enhanced satellite image.  Notice how high departures</a:t>
            </a:r>
            <a:r>
              <a:rPr lang="en-US" baseline="0" dirty="0" smtClean="0"/>
              <a:t> areas present in the forest change image corresponds nicely to silvo-treatments in the Sentinel 2 imagery.  This is an awesome way to vet potential disturbances presented in the </a:t>
            </a:r>
            <a:r>
              <a:rPr lang="en-US" i="1" baseline="0" dirty="0" smtClean="0"/>
              <a:t>ForWarn II’s ‘</a:t>
            </a:r>
            <a:r>
              <a:rPr lang="en-US" baseline="0" dirty="0" smtClean="0"/>
              <a:t>percent NDVI change’ imagery.  </a:t>
            </a:r>
          </a:p>
          <a:p>
            <a:endParaRPr lang="en-US" baseline="0" dirty="0" smtClean="0"/>
          </a:p>
          <a:p>
            <a:r>
              <a:rPr lang="en-US" baseline="0" dirty="0" smtClean="0"/>
              <a:t>Notice the yellow arrow above on the left side of the slide.  It is pointing to the mid-point of the zoom scale.  In order for the Sentinel 2 imagery to display in the ‘Viewer’, one must be zoomed-in anywhere past the mid-point in the zoom-scale.  This scale-dependency is imposed to keep from using bandwidth when trying to display Sentinel 2 imagery at continental, or world-wide extent(s). </a:t>
            </a:r>
          </a:p>
          <a:p>
            <a:endParaRPr lang="en-US" baseline="0" dirty="0" smtClean="0"/>
          </a:p>
          <a:p>
            <a:r>
              <a:rPr lang="en-US" baseline="0" dirty="0" smtClean="0"/>
              <a:t>The “LINK TO VIEWER” text </a:t>
            </a:r>
            <a:r>
              <a:rPr lang="en-US" baseline="0" dirty="0" smtClean="0"/>
              <a:t>(upper-right) is </a:t>
            </a:r>
            <a:r>
              <a:rPr lang="en-US" baseline="0" dirty="0" smtClean="0"/>
              <a:t>a hyperlink that will open the ‘Forest Change Assessment Viewer’ centered on the southeast, with the current </a:t>
            </a:r>
            <a:r>
              <a:rPr lang="en-US" baseline="0" dirty="0" smtClean="0"/>
              <a:t>periods Sentinel </a:t>
            </a:r>
            <a:r>
              <a:rPr lang="en-US" baseline="0" dirty="0" smtClean="0"/>
              <a:t>2 ‘ag-enhanced’ satellite imagery already turned on, just zoom in past half-way (on the zoom scale on the left) to get the current </a:t>
            </a:r>
            <a:r>
              <a:rPr lang="en-US" i="1" baseline="0" dirty="0" smtClean="0"/>
              <a:t>ForWarn II </a:t>
            </a:r>
            <a:r>
              <a:rPr lang="en-US" baseline="0" dirty="0" smtClean="0"/>
              <a:t>periods’ 10m satellite imagery to appear for your area of interest).  </a:t>
            </a:r>
            <a:r>
              <a:rPr lang="en-US" i="1" baseline="0" dirty="0" smtClean="0"/>
              <a:t>You must be in ‘Presentation’ mode for the hyperlink to be enabled.</a:t>
            </a:r>
            <a:endParaRPr lang="en-US" i="1" dirty="0"/>
          </a:p>
        </p:txBody>
      </p:sp>
      <p:sp>
        <p:nvSpPr>
          <p:cNvPr id="4" name="Slide Number Placeholder 3"/>
          <p:cNvSpPr>
            <a:spLocks noGrp="1"/>
          </p:cNvSpPr>
          <p:nvPr>
            <p:ph type="sldNum" sz="quarter" idx="10"/>
          </p:nvPr>
        </p:nvSpPr>
        <p:spPr/>
        <p:txBody>
          <a:bodyPr/>
          <a:lstStyle/>
          <a:p>
            <a:fld id="{E193B040-A0DF-455C-B403-2F151D90C91E}" type="slidenum">
              <a:rPr lang="en-US" smtClean="0"/>
              <a:t>17</a:t>
            </a:fld>
            <a:endParaRPr lang="en-US"/>
          </a:p>
        </p:txBody>
      </p:sp>
    </p:spTree>
    <p:extLst>
      <p:ext uri="{BB962C8B-B14F-4D97-AF65-F5344CB8AC3E}">
        <p14:creationId xmlns:p14="http://schemas.microsoft.com/office/powerpoint/2010/main" val="3469167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added a new “Duration” product to the Viewer.  The version</a:t>
            </a:r>
            <a:r>
              <a:rPr lang="en-US" baseline="0" dirty="0" smtClean="0"/>
              <a:t> we created back in 2016 were focused on looking at a few specific time frames throughout the growing season, and simply summed the number of times a pixel exceeded a threshold of -3% percent NDVI change.  They did very well in capturing insect-related forest disturbances and helped summarize and separate ephemeral from longer-term disturbance events.  What they did not do was continue to be produced at other times of the year. </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18</a:t>
            </a:fld>
            <a:endParaRPr lang="en-US"/>
          </a:p>
        </p:txBody>
      </p:sp>
    </p:spTree>
    <p:extLst>
      <p:ext uri="{BB962C8B-B14F-4D97-AF65-F5344CB8AC3E}">
        <p14:creationId xmlns:p14="http://schemas.microsoft.com/office/powerpoint/2010/main" val="54122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distinguish the 2016 “Duration” products from</a:t>
            </a:r>
            <a:r>
              <a:rPr lang="en-US" baseline="0" dirty="0" smtClean="0"/>
              <a:t> this newly created one, we’re calling this 2018 product, “Persistence”.  These new Persistence products are similar to 2016 version by the way of using a ‘percent NDVI change’ threshold and looking back over a specific time period.  They differ by (1) using a higher percent NDVI departure threshold, (2) are created every 8 days, and (3) look back over the previous 7 </a:t>
            </a:r>
            <a:r>
              <a:rPr lang="en-US" i="1" baseline="0" dirty="0" smtClean="0"/>
              <a:t>ForWarn II </a:t>
            </a:r>
            <a:r>
              <a:rPr lang="en-US" baseline="0" dirty="0" smtClean="0"/>
              <a:t>product dates.</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19</a:t>
            </a:fld>
            <a:endParaRPr lang="en-US"/>
          </a:p>
        </p:txBody>
      </p:sp>
    </p:spTree>
    <p:extLst>
      <p:ext uri="{BB962C8B-B14F-4D97-AF65-F5344CB8AC3E}">
        <p14:creationId xmlns:p14="http://schemas.microsoft.com/office/powerpoint/2010/main" val="3417972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those not previously aware, </a:t>
            </a:r>
            <a:r>
              <a:rPr lang="en-US" b="0" i="1" baseline="0" dirty="0" smtClean="0"/>
              <a:t>ForWarn II</a:t>
            </a:r>
            <a:r>
              <a:rPr lang="en-US" baseline="0" dirty="0" smtClean="0"/>
              <a:t> is a forest health web mapping application that utilizes MODIS satellite imagery to map the health and condition of forest, and all land use and land-cover types, every 8 days. Natural resource professionals can access </a:t>
            </a:r>
            <a:r>
              <a:rPr lang="en-US" baseline="0" smtClean="0"/>
              <a:t>the “</a:t>
            </a:r>
            <a:r>
              <a:rPr lang="en-US" baseline="0" dirty="0" smtClean="0"/>
              <a:t>Forest Change Assessment Viewer” web mapping application to view and monitor vegetation </a:t>
            </a:r>
            <a:r>
              <a:rPr lang="en-US" baseline="0" smtClean="0"/>
              <a:t>change maps (disturbance </a:t>
            </a:r>
            <a:r>
              <a:rPr lang="en-US" baseline="0" dirty="0" smtClean="0"/>
              <a:t>and recovery).  Multiple </a:t>
            </a:r>
            <a:r>
              <a:rPr lang="en-US" b="0" i="1" baseline="0" dirty="0" smtClean="0"/>
              <a:t>ForWarn</a:t>
            </a:r>
            <a:r>
              <a:rPr lang="en-US" b="1" i="1" baseline="0" dirty="0" smtClean="0"/>
              <a:t> </a:t>
            </a:r>
            <a:r>
              <a:rPr lang="en-US" b="0" i="1" baseline="0" dirty="0" smtClean="0"/>
              <a:t>II</a:t>
            </a:r>
            <a:r>
              <a:rPr lang="en-US" b="1" i="1" baseline="0" dirty="0" smtClean="0"/>
              <a:t> </a:t>
            </a:r>
            <a:r>
              <a:rPr lang="en-US" baseline="0" dirty="0" smtClean="0"/>
              <a:t>products are produced every 8 days and provide meaningful insight as to potential forest disturbances due to severe weather, insects and disease, wildfire, silvicultural treatments, drought and other biotic and abiotic changes taking place on the landscape.  The ‘Viewer’ contains a host of ancillary data layers that can be used to assist in vetting, or assigning cause, to potential forest disturbance presented in the forest change imagery. </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2</a:t>
            </a:fld>
            <a:endParaRPr lang="en-US"/>
          </a:p>
        </p:txBody>
      </p:sp>
    </p:spTree>
    <p:extLst>
      <p:ext uri="{BB962C8B-B14F-4D97-AF65-F5344CB8AC3E}">
        <p14:creationId xmlns:p14="http://schemas.microsoft.com/office/powerpoint/2010/main" val="1810912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‘Persistence’ maps are created using the 3yr and 5yr percent NDVI change products and use a value based on</a:t>
            </a:r>
            <a:r>
              <a:rPr lang="en-US" baseline="0" dirty="0" smtClean="0"/>
              <a:t> percentage of the 7-period timeframe departed over a -8.5% NDVI threshold.  The two color breaks are a way to split the persistent departure information into two general categories depicting older verses newer departure values.</a:t>
            </a:r>
          </a:p>
          <a:p>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20</a:t>
            </a:fld>
            <a:endParaRPr lang="en-US"/>
          </a:p>
        </p:txBody>
      </p:sp>
    </p:spTree>
    <p:extLst>
      <p:ext uri="{BB962C8B-B14F-4D97-AF65-F5344CB8AC3E}">
        <p14:creationId xmlns:p14="http://schemas.microsoft.com/office/powerpoint/2010/main" val="2149785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summary</a:t>
            </a:r>
            <a:r>
              <a:rPr lang="en-US" baseline="0" dirty="0" smtClean="0"/>
              <a:t> of the key differences between the 2016 Duration product and the newer, 2018 Persistence products soon to be added to the </a:t>
            </a:r>
            <a:r>
              <a:rPr lang="en-US" b="1" baseline="0" dirty="0" smtClean="0"/>
              <a:t>Forest Change Assessment Viewer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21</a:t>
            </a:fld>
            <a:endParaRPr lang="en-US"/>
          </a:p>
        </p:txBody>
      </p:sp>
    </p:spTree>
    <p:extLst>
      <p:ext uri="{BB962C8B-B14F-4D97-AF65-F5344CB8AC3E}">
        <p14:creationId xmlns:p14="http://schemas.microsoft.com/office/powerpoint/2010/main" val="648266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new product, “</a:t>
            </a:r>
            <a:r>
              <a:rPr lang="en-US" b="1" baseline="0" dirty="0" smtClean="0"/>
              <a:t>Seasonal Progression Departure</a:t>
            </a:r>
            <a:r>
              <a:rPr lang="en-US" baseline="0" dirty="0" smtClean="0"/>
              <a:t>’, was recently presented to the 201 Fall American Geophysical Union (AGU) Meeting last December. Remember me talking about an early spring or late fall gets expressed, or shows up, in our forest change imagery? This product was created to help quantify the relative ‘earliness’ or ‘lateness’ in the phenological timing of seasons comparing the current to the previous year.  Additionally, this product may be useful for correcting or adjusting the magnitude of detected disturbance damage from inter-annual phenological shifts in seasonal timing.</a:t>
            </a:r>
          </a:p>
          <a:p>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22</a:t>
            </a:fld>
            <a:endParaRPr lang="en-US"/>
          </a:p>
        </p:txBody>
      </p:sp>
    </p:spTree>
    <p:extLst>
      <p:ext uri="{BB962C8B-B14F-4D97-AF65-F5344CB8AC3E}">
        <p14:creationId xmlns:p14="http://schemas.microsoft.com/office/powerpoint/2010/main" val="2005402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ANIMATED SLIDE, View in ‘Presentation’ Mode - </a:t>
            </a:r>
            <a:r>
              <a:rPr lang="en-US" dirty="0" smtClean="0"/>
              <a:t>I put this into the presentation for two reasons: (1) because it’s a</a:t>
            </a:r>
            <a:r>
              <a:rPr lang="en-US" baseline="0" dirty="0" smtClean="0"/>
              <a:t> very cool </a:t>
            </a:r>
            <a:r>
              <a:rPr lang="en-US" dirty="0" smtClean="0"/>
              <a:t>animated </a:t>
            </a:r>
            <a:r>
              <a:rPr lang="en-US" baseline="0" dirty="0" smtClean="0"/>
              <a:t>graph by our colleague Dr. Steve Norman, and (2) because this clearly shows shifts in phenological timing (percent NDVI completion response) based on elevation. This is looking at all the MODIS pixels that comprise the GSMNP, over 38,000 pixels, for a 12-year period, in </a:t>
            </a:r>
            <a:r>
              <a:rPr lang="en-US" i="1" baseline="0" dirty="0" smtClean="0"/>
              <a:t>ForWarn II </a:t>
            </a:r>
            <a:r>
              <a:rPr lang="en-US" i="0" baseline="0" dirty="0" smtClean="0"/>
              <a:t>MODIS</a:t>
            </a:r>
            <a:r>
              <a:rPr lang="en-US" i="1" baseline="0" dirty="0" smtClean="0"/>
              <a:t> </a:t>
            </a:r>
            <a:r>
              <a:rPr lang="en-US" baseline="0" dirty="0" smtClean="0"/>
              <a:t>time steps (46 8-day periods/yr).  Steve used the y-axis to map the mean NDVI completion percentage based on 2000-2011, and on the x-axis, he mapped the corresponding elevation value for those MODIS pixels occurring in the Park. </a:t>
            </a:r>
          </a:p>
          <a:p>
            <a:endParaRPr lang="en-US" baseline="0" dirty="0" smtClean="0"/>
          </a:p>
          <a:p>
            <a:r>
              <a:rPr lang="en-US" u="sng" baseline="0" dirty="0" smtClean="0"/>
              <a:t>Just a few observations</a:t>
            </a:r>
            <a:r>
              <a:rPr lang="en-US" baseline="0" dirty="0" smtClean="0"/>
              <a:t>: </a:t>
            </a:r>
          </a:p>
          <a:p>
            <a:pPr marL="228600" indent="-228600">
              <a:buFont typeface="+mj-lt"/>
              <a:buAutoNum type="arabicPeriod"/>
            </a:pPr>
            <a:r>
              <a:rPr lang="en-US" baseline="0" dirty="0" smtClean="0"/>
              <a:t>Notice the lag, or delay of green-up based on elevation, the high the elevation, the longer in the season it takes to complete</a:t>
            </a:r>
          </a:p>
          <a:p>
            <a:pPr marL="228600" indent="-228600">
              <a:buFont typeface="+mj-lt"/>
              <a:buAutoNum type="arabicPeriod"/>
            </a:pPr>
            <a:r>
              <a:rPr lang="en-US" baseline="0" dirty="0" smtClean="0"/>
              <a:t>Notice the ‘stragglers’, these pixels are characterized by the evergreen component on north aspects at higher elevations</a:t>
            </a:r>
          </a:p>
          <a:p>
            <a:pPr marL="228600" indent="-228600">
              <a:buFont typeface="+mj-lt"/>
              <a:buAutoNum type="arabicPeriod"/>
            </a:pPr>
            <a:r>
              <a:rPr lang="en-US" baseline="0" dirty="0" smtClean="0"/>
              <a:t>Observe the difference in the green-up verses brown-down pattern taking the mass of points as a whole (delayed green-up based on elevation, though in the fall, all fall down together</a:t>
            </a:r>
          </a:p>
          <a:p>
            <a:pPr marL="228600" indent="-228600">
              <a:buFont typeface="+mj-lt"/>
              <a:buAutoNum type="arabicPeriod"/>
            </a:pPr>
            <a:r>
              <a:rPr lang="en-US" baseline="0" dirty="0" smtClean="0"/>
              <a:t>The vertical line at ~1500 – 1600’ is artifact from Fontana Lake </a:t>
            </a:r>
          </a:p>
          <a:p>
            <a:pPr marL="228600" indent="-228600">
              <a:buFont typeface="+mj-lt"/>
              <a:buAutoNum type="arabicPeriod"/>
            </a:pPr>
            <a:endParaRPr lang="en-US" baseline="0" dirty="0" smtClean="0"/>
          </a:p>
          <a:p>
            <a:pPr marL="0" indent="0">
              <a:buFontTx/>
              <a:buNone/>
            </a:pPr>
            <a:r>
              <a:rPr lang="en-US" baseline="0" dirty="0" smtClean="0"/>
              <a:t>I show this just to state the obvious, that across the landscape there are differences in the timing of phenology based on many factors, and understanding the controlling factors helps one discern those dynamics when comparing one year to another.</a:t>
            </a:r>
          </a:p>
        </p:txBody>
      </p:sp>
      <p:sp>
        <p:nvSpPr>
          <p:cNvPr id="4" name="Slide Number Placeholder 3"/>
          <p:cNvSpPr>
            <a:spLocks noGrp="1"/>
          </p:cNvSpPr>
          <p:nvPr>
            <p:ph type="sldNum" sz="quarter" idx="10"/>
          </p:nvPr>
        </p:nvSpPr>
        <p:spPr/>
        <p:txBody>
          <a:bodyPr/>
          <a:lstStyle/>
          <a:p>
            <a:fld id="{E193B040-A0DF-455C-B403-2F151D90C91E}" type="slidenum">
              <a:rPr lang="en-US" smtClean="0"/>
              <a:t>23</a:t>
            </a:fld>
            <a:endParaRPr lang="en-US"/>
          </a:p>
        </p:txBody>
      </p:sp>
    </p:spTree>
    <p:extLst>
      <p:ext uri="{BB962C8B-B14F-4D97-AF65-F5344CB8AC3E}">
        <p14:creationId xmlns:p14="http://schemas.microsoft.com/office/powerpoint/2010/main" val="360628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ANIMATED SLIDE, View in ‘Presentation’ Mode - </a:t>
            </a:r>
            <a:r>
              <a:rPr lang="en-US" dirty="0" smtClean="0"/>
              <a:t>Here’s another look at the shifts in the timing of seasons from one year to the next,</a:t>
            </a:r>
            <a:r>
              <a:rPr lang="en-US" baseline="0" dirty="0" smtClean="0"/>
              <a:t> using ‘pheno-cams’ from inside the GSMNP.</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24</a:t>
            </a:fld>
            <a:endParaRPr lang="en-US"/>
          </a:p>
        </p:txBody>
      </p:sp>
    </p:spTree>
    <p:extLst>
      <p:ext uri="{BB962C8B-B14F-4D97-AF65-F5344CB8AC3E}">
        <p14:creationId xmlns:p14="http://schemas.microsoft.com/office/powerpoint/2010/main" val="1260717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ANIMATED SLIDE, View in ‘Presentation’ Mode - </a:t>
            </a:r>
            <a:r>
              <a:rPr lang="en-US" dirty="0" smtClean="0"/>
              <a:t>Here’s a look comparing the spring of last year to the same season</a:t>
            </a:r>
            <a:r>
              <a:rPr lang="en-US" baseline="0" dirty="0" smtClean="0"/>
              <a:t> multiple years ago using the new “</a:t>
            </a:r>
            <a:r>
              <a:rPr lang="en-US" b="1" baseline="0" dirty="0" smtClean="0"/>
              <a:t>Seasonal Progression Departure</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25</a:t>
            </a:fld>
            <a:endParaRPr lang="en-US"/>
          </a:p>
        </p:txBody>
      </p:sp>
    </p:spTree>
    <p:extLst>
      <p:ext uri="{BB962C8B-B14F-4D97-AF65-F5344CB8AC3E}">
        <p14:creationId xmlns:p14="http://schemas.microsoft.com/office/powerpoint/2010/main" val="454140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look at how disturbance manifest themselves in the </a:t>
            </a:r>
            <a:r>
              <a:rPr lang="en-US" baseline="0" dirty="0" smtClean="0"/>
              <a:t>“</a:t>
            </a:r>
            <a:r>
              <a:rPr lang="en-US" b="1" baseline="0" dirty="0" smtClean="0"/>
              <a:t>Seasonal Progression Departure</a:t>
            </a:r>
            <a:r>
              <a:rPr lang="en-US" baseline="0" dirty="0" smtClean="0"/>
              <a:t>” product, a perceived change in the timing of seasonal progression.  Notice how the color map for seasonal progression flips between spring and fall.</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26</a:t>
            </a:fld>
            <a:endParaRPr lang="en-US"/>
          </a:p>
        </p:txBody>
      </p:sp>
    </p:spTree>
    <p:extLst>
      <p:ext uri="{BB962C8B-B14F-4D97-AF65-F5344CB8AC3E}">
        <p14:creationId xmlns:p14="http://schemas.microsoft.com/office/powerpoint/2010/main" val="3850324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ANIMATED SLIDE, View in ‘Presentation’ Mode - </a:t>
            </a:r>
            <a:r>
              <a:rPr lang="en-US" dirty="0" smtClean="0"/>
              <a:t>Here’s a view of a 2007</a:t>
            </a:r>
            <a:r>
              <a:rPr lang="en-US" baseline="0" dirty="0" smtClean="0"/>
              <a:t> late-spring hard-freeze u</a:t>
            </a:r>
            <a:r>
              <a:rPr lang="en-US" dirty="0" smtClean="0"/>
              <a:t>sing</a:t>
            </a:r>
            <a:r>
              <a:rPr lang="en-US" baseline="0" dirty="0" smtClean="0"/>
              <a:t> the new “</a:t>
            </a:r>
            <a:r>
              <a:rPr lang="en-US" b="1" baseline="0" dirty="0" smtClean="0"/>
              <a:t>Seasonal Progression Departure</a:t>
            </a:r>
            <a:r>
              <a:rPr lang="en-US" baseline="0" dirty="0" smtClean="0"/>
              <a:t>” product.  This product clearly shows the extent of this frost/freeze event by mapping the departure of seasonal progression compared to the all-year baseline component in the .</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27</a:t>
            </a:fld>
            <a:endParaRPr lang="en-US"/>
          </a:p>
        </p:txBody>
      </p:sp>
    </p:spTree>
    <p:extLst>
      <p:ext uri="{BB962C8B-B14F-4D97-AF65-F5344CB8AC3E}">
        <p14:creationId xmlns:p14="http://schemas.microsoft.com/office/powerpoint/2010/main" val="3505077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i="0" dirty="0" smtClean="0"/>
              <a:t>This product attempts to address from what you’d expect to hear from forestry</a:t>
            </a:r>
            <a:r>
              <a:rPr lang="en-US" i="0" baseline="0" dirty="0" smtClean="0"/>
              <a:t> and land use managers.</a:t>
            </a:r>
            <a:endParaRPr lang="en-US" i="0" dirty="0"/>
          </a:p>
        </p:txBody>
      </p:sp>
      <p:sp>
        <p:nvSpPr>
          <p:cNvPr id="4" name="Slide Number Placeholder 3"/>
          <p:cNvSpPr>
            <a:spLocks noGrp="1"/>
          </p:cNvSpPr>
          <p:nvPr>
            <p:ph type="sldNum" sz="quarter" idx="10"/>
          </p:nvPr>
        </p:nvSpPr>
        <p:spPr/>
        <p:txBody>
          <a:bodyPr/>
          <a:lstStyle/>
          <a:p>
            <a:fld id="{E193B040-A0DF-455C-B403-2F151D90C91E}" type="slidenum">
              <a:rPr lang="en-US" smtClean="0"/>
              <a:t>28</a:t>
            </a:fld>
            <a:endParaRPr lang="en-US"/>
          </a:p>
        </p:txBody>
      </p:sp>
    </p:spTree>
    <p:extLst>
      <p:ext uri="{BB962C8B-B14F-4D97-AF65-F5344CB8AC3E}">
        <p14:creationId xmlns:p14="http://schemas.microsoft.com/office/powerpoint/2010/main" val="3531619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aseline="0" dirty="0" smtClean="0"/>
              <a:t>While the Legend is correct, </a:t>
            </a:r>
            <a:r>
              <a:rPr lang="en-US" dirty="0" smtClean="0"/>
              <a:t>I need to confer further with Bill Hargrove, the creator of these (2) ‘Rank’ products that are staged to be placed in the Viewer.</a:t>
            </a:r>
          </a:p>
        </p:txBody>
      </p:sp>
      <p:sp>
        <p:nvSpPr>
          <p:cNvPr id="4" name="Slide Number Placeholder 3"/>
          <p:cNvSpPr>
            <a:spLocks noGrp="1"/>
          </p:cNvSpPr>
          <p:nvPr>
            <p:ph type="sldNum" sz="quarter" idx="10"/>
          </p:nvPr>
        </p:nvSpPr>
        <p:spPr/>
        <p:txBody>
          <a:bodyPr/>
          <a:lstStyle/>
          <a:p>
            <a:fld id="{E193B040-A0DF-455C-B403-2F151D90C91E}" type="slidenum">
              <a:rPr lang="en-US" smtClean="0"/>
              <a:t>29</a:t>
            </a:fld>
            <a:endParaRPr lang="en-US"/>
          </a:p>
        </p:txBody>
      </p:sp>
    </p:spTree>
    <p:extLst>
      <p:ext uri="{BB962C8B-B14F-4D97-AF65-F5344CB8AC3E}">
        <p14:creationId xmlns:p14="http://schemas.microsoft.com/office/powerpoint/2010/main" val="3622499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information on this and other tools produced by our Forest Service Research Unit, visit https://forestthreats.org.</a:t>
            </a:r>
          </a:p>
          <a:p>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3</a:t>
            </a:fld>
            <a:endParaRPr lang="en-US"/>
          </a:p>
        </p:txBody>
      </p:sp>
    </p:spTree>
    <p:extLst>
      <p:ext uri="{BB962C8B-B14F-4D97-AF65-F5344CB8AC3E}">
        <p14:creationId xmlns:p14="http://schemas.microsoft.com/office/powerpoint/2010/main" val="2514595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aseline="0" dirty="0" smtClean="0"/>
              <a:t>While the Legend is correct, </a:t>
            </a:r>
            <a:r>
              <a:rPr lang="en-US" dirty="0" smtClean="0"/>
              <a:t>I need to confer further with Bill Hargrove, the creator of these (2) ‘Rank’ products that are staged to be placed in the Viewer.</a:t>
            </a:r>
          </a:p>
          <a:p>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30</a:t>
            </a:fld>
            <a:endParaRPr lang="en-US"/>
          </a:p>
        </p:txBody>
      </p:sp>
    </p:spTree>
    <p:extLst>
      <p:ext uri="{BB962C8B-B14F-4D97-AF65-F5344CB8AC3E}">
        <p14:creationId xmlns:p14="http://schemas.microsoft.com/office/powerpoint/2010/main" val="74404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already know we have Web</a:t>
            </a:r>
            <a:r>
              <a:rPr lang="en-US" baseline="0" dirty="0" smtClean="0"/>
              <a:t> Map Services (WMS) for many of the </a:t>
            </a:r>
            <a:r>
              <a:rPr lang="en-US" i="1" baseline="0" dirty="0" smtClean="0"/>
              <a:t>ForWarn II </a:t>
            </a:r>
            <a:r>
              <a:rPr lang="en-US" baseline="0" dirty="0" smtClean="0"/>
              <a:t>forest change products that allows for their display on a desktop GIS, now, a set of our primary standard products are available in ArcGIS Online (AGOL).  To locate and use them in AGOL, just search on “forwarn” and add your preference to your AGOL web map or AGOL map application.  Make contact with me if you have any questions or would like to see other </a:t>
            </a:r>
            <a:r>
              <a:rPr lang="en-US" i="1" baseline="0" dirty="0" smtClean="0"/>
              <a:t>ForWarn II </a:t>
            </a:r>
            <a:r>
              <a:rPr lang="en-US" baseline="0" dirty="0" smtClean="0"/>
              <a:t>layers made available. </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31</a:t>
            </a:fld>
            <a:endParaRPr lang="en-US"/>
          </a:p>
        </p:txBody>
      </p:sp>
    </p:spTree>
    <p:extLst>
      <p:ext uri="{BB962C8B-B14F-4D97-AF65-F5344CB8AC3E}">
        <p14:creationId xmlns:p14="http://schemas.microsoft.com/office/powerpoint/2010/main" val="757702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ANIMATED SLIDE, View in ‘Presentation’ Mode - </a:t>
            </a:r>
            <a:r>
              <a:rPr lang="en-US" dirty="0" smtClean="0"/>
              <a:t>Here’s an example</a:t>
            </a:r>
            <a:r>
              <a:rPr lang="en-US" baseline="0" dirty="0" smtClean="0"/>
              <a:t> of using AGOL and </a:t>
            </a:r>
            <a:r>
              <a:rPr lang="en-US" i="1" baseline="0" dirty="0" smtClean="0"/>
              <a:t>ForWarn II’s </a:t>
            </a:r>
            <a:r>
              <a:rPr lang="en-US" baseline="0" dirty="0" smtClean="0"/>
              <a:t>1yr-baseline forest change product for the </a:t>
            </a:r>
            <a:r>
              <a:rPr lang="en-US" dirty="0" smtClean="0"/>
              <a:t>Mississippi Forestry Commission (MFC).  Brian had asked me about the availability of the most up-to-date SPB and Ips points from the U.S. Forest Service.  In</a:t>
            </a:r>
            <a:r>
              <a:rPr lang="en-US" baseline="0" dirty="0" smtClean="0"/>
              <a:t> an effort to get this information to Brian and his staff, </a:t>
            </a:r>
            <a:r>
              <a:rPr lang="en-US" dirty="0" smtClean="0"/>
              <a:t>I created and</a:t>
            </a:r>
            <a:r>
              <a:rPr lang="en-US" baseline="0" dirty="0" smtClean="0"/>
              <a:t> shared this AGOL Web Map with MFC so he could visualize the this information relation to their State lands for which they are responsible.  Also in the mash-up are “dynamic” </a:t>
            </a:r>
            <a:r>
              <a:rPr lang="en-US" i="1" baseline="0" dirty="0" smtClean="0"/>
              <a:t>ForWarn II </a:t>
            </a:r>
            <a:r>
              <a:rPr lang="en-US" baseline="0" dirty="0" smtClean="0"/>
              <a:t>forest change products that update automatically every 8-day, along with current Sentinel 2 10m satellite imagery that can be used to vet known and potentially new insect outbreaks captured by </a:t>
            </a:r>
            <a:r>
              <a:rPr lang="en-US" i="1" baseline="0" dirty="0" smtClean="0"/>
              <a:t>ForWarn II’s </a:t>
            </a:r>
            <a:r>
              <a:rPr lang="en-US" baseline="0" dirty="0" smtClean="0"/>
              <a:t>forest change imagery masked using to the latest 30m NLCD-based forest classes (and not the 231m MODIS-based forest masks).</a:t>
            </a:r>
            <a:r>
              <a:rPr lang="en-US" dirty="0" smtClean="0"/>
              <a:t> </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32</a:t>
            </a:fld>
            <a:endParaRPr lang="en-US"/>
          </a:p>
        </p:txBody>
      </p:sp>
    </p:spTree>
    <p:extLst>
      <p:ext uri="{BB962C8B-B14F-4D97-AF65-F5344CB8AC3E}">
        <p14:creationId xmlns:p14="http://schemas.microsoft.com/office/powerpoint/2010/main" val="300942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to look at is Hurricane Florence which came ashore in the Carolina in September, 2018.  The right graphic is</a:t>
            </a:r>
            <a:r>
              <a:rPr lang="en-US" baseline="0" dirty="0" smtClean="0"/>
              <a:t> a small-scale screenshot of how the </a:t>
            </a:r>
            <a:r>
              <a:rPr lang="en-US" i="1" baseline="0" dirty="0" smtClean="0"/>
              <a:t>ForWarn II’s </a:t>
            </a:r>
            <a:r>
              <a:rPr lang="en-US" baseline="0" dirty="0" smtClean="0"/>
              <a:t>1yr-baseline mapped NDVI departure after the event.  What shows through in this change image are forest-only classes.  What is obvious is the reduction in NDVI from this event compared to the previous years’ NDVI values proximal to the coast.  It’s kind of hard to see at this scale but there are high NDVI departures in the bottomland hardwood forests (BLH) mainly due to flooded vegetation and or deciduous forest leaf stripping.  </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34</a:t>
            </a:fld>
            <a:endParaRPr lang="en-US"/>
          </a:p>
        </p:txBody>
      </p:sp>
    </p:spTree>
    <p:extLst>
      <p:ext uri="{BB962C8B-B14F-4D97-AF65-F5344CB8AC3E}">
        <p14:creationId xmlns:p14="http://schemas.microsoft.com/office/powerpoint/2010/main" val="631923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characterizes this hurricane from others is this one was primarily a flood event, much of the damage was caused by the high rainfall amount over the area</a:t>
            </a:r>
            <a:r>
              <a:rPr lang="en-US" baseline="0" dirty="0" smtClean="0"/>
              <a:t> for multiple consecutive days before it left the area.  Wind speeds maxed-out ~85-90mph at landfall.</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35</a:t>
            </a:fld>
            <a:endParaRPr lang="en-US"/>
          </a:p>
        </p:txBody>
      </p:sp>
    </p:spTree>
    <p:extLst>
      <p:ext uri="{BB962C8B-B14F-4D97-AF65-F5344CB8AC3E}">
        <p14:creationId xmlns:p14="http://schemas.microsoft.com/office/powerpoint/2010/main" val="3258979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in more detail at how localized NDVI departure is</a:t>
            </a:r>
            <a:r>
              <a:rPr lang="en-US" baseline="0" dirty="0" smtClean="0"/>
              <a:t> presented in the </a:t>
            </a:r>
            <a:r>
              <a:rPr lang="en-US" i="1" baseline="0" dirty="0" smtClean="0"/>
              <a:t>ForWarn II </a:t>
            </a:r>
            <a:r>
              <a:rPr lang="en-US" baseline="0" dirty="0" smtClean="0"/>
              <a:t>change images and with Sentinel 2 10m imagery for the Croatan National Forest, in the general area circled in yellow.</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36</a:t>
            </a:fld>
            <a:endParaRPr lang="en-US"/>
          </a:p>
        </p:txBody>
      </p:sp>
    </p:spTree>
    <p:extLst>
      <p:ext uri="{BB962C8B-B14F-4D97-AF65-F5344CB8AC3E}">
        <p14:creationId xmlns:p14="http://schemas.microsoft.com/office/powerpoint/2010/main" val="2466156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231m spatial resolution </a:t>
            </a:r>
            <a:r>
              <a:rPr lang="en-US" i="1" dirty="0" smtClean="0"/>
              <a:t>ForWarn II </a:t>
            </a:r>
            <a:r>
              <a:rPr lang="en-US" dirty="0" smtClean="0"/>
              <a:t>1yr-baseline percent NDVI change image for the Croatan</a:t>
            </a:r>
            <a:r>
              <a:rPr lang="en-US" baseline="0" dirty="0" smtClean="0"/>
              <a:t> National Forest.  This image is approximately a month after the event and what is immediately obvious is the higher NDVI departure in the BLH forests occupying the lower riparian areas.  We’ve learned this was more of a flood and lower-wind-speed event than what one would expect.  Although there was tree breakage and blow-downs, we find those location to be on the forest edge and less so on interior forests.  What we did learn is much of the departure evident in the forest change images came from deciduous leaf stripped and flooded vegetation in the lower elevation riparian areas.    </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37</a:t>
            </a:fld>
            <a:endParaRPr lang="en-US"/>
          </a:p>
        </p:txBody>
      </p:sp>
    </p:spTree>
    <p:extLst>
      <p:ext uri="{BB962C8B-B14F-4D97-AF65-F5344CB8AC3E}">
        <p14:creationId xmlns:p14="http://schemas.microsoft.com/office/powerpoint/2010/main" val="29112707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used pre-disturbance and post-disturbance imagery</a:t>
            </a:r>
            <a:r>
              <a:rPr lang="en-US" baseline="0" dirty="0" smtClean="0"/>
              <a:t> around the same dates as the previous </a:t>
            </a:r>
            <a:r>
              <a:rPr lang="en-US" i="1" baseline="0" dirty="0" smtClean="0"/>
              <a:t>ForWarn II </a:t>
            </a:r>
            <a:r>
              <a:rPr lang="en-US" baseline="0" dirty="0" smtClean="0"/>
              <a:t>map, but </a:t>
            </a:r>
            <a:r>
              <a:rPr lang="en-US" dirty="0" smtClean="0"/>
              <a:t>from Sentinel 2, at 10m spatial resolution imagery, and produced the same type of ‘percent NDVI change’ maps as the </a:t>
            </a:r>
            <a:r>
              <a:rPr lang="en-US" i="1" dirty="0" smtClean="0"/>
              <a:t>ForWarn II </a:t>
            </a:r>
            <a:r>
              <a:rPr lang="en-US" dirty="0" smtClean="0"/>
              <a:t>products.  Notice there is high agreement</a:t>
            </a:r>
            <a:r>
              <a:rPr lang="en-US" baseline="0" dirty="0" smtClean="0"/>
              <a:t> and much higher quality departure information at 10m, something you’d expect from higher spectral and spatial resolutions.</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38</a:t>
            </a:fld>
            <a:endParaRPr lang="en-US"/>
          </a:p>
        </p:txBody>
      </p:sp>
    </p:spTree>
    <p:extLst>
      <p:ext uri="{BB962C8B-B14F-4D97-AF65-F5344CB8AC3E}">
        <p14:creationId xmlns:p14="http://schemas.microsoft.com/office/powerpoint/2010/main" val="11756644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jumping back to the MODIS derived ‘percent NDVI change’ image from </a:t>
            </a:r>
            <a:r>
              <a:rPr lang="en-US" i="1" dirty="0" smtClean="0"/>
              <a:t>ForWarn II</a:t>
            </a:r>
            <a:r>
              <a:rPr lang="en-US" i="0" dirty="0" smtClean="0"/>
              <a:t>,</a:t>
            </a:r>
            <a:r>
              <a:rPr lang="en-US" i="0" baseline="0" dirty="0" smtClean="0"/>
              <a:t> I’d like to show you an area of high disturbance to the east of the Croatan National Forest.</a:t>
            </a:r>
            <a:endParaRPr lang="en-US" i="0" dirty="0"/>
          </a:p>
        </p:txBody>
      </p:sp>
      <p:sp>
        <p:nvSpPr>
          <p:cNvPr id="4" name="Slide Number Placeholder 3"/>
          <p:cNvSpPr>
            <a:spLocks noGrp="1"/>
          </p:cNvSpPr>
          <p:nvPr>
            <p:ph type="sldNum" sz="quarter" idx="10"/>
          </p:nvPr>
        </p:nvSpPr>
        <p:spPr/>
        <p:txBody>
          <a:bodyPr/>
          <a:lstStyle/>
          <a:p>
            <a:fld id="{E193B040-A0DF-455C-B403-2F151D90C91E}" type="slidenum">
              <a:rPr lang="en-US" smtClean="0"/>
              <a:t>39</a:t>
            </a:fld>
            <a:endParaRPr lang="en-US"/>
          </a:p>
        </p:txBody>
      </p:sp>
    </p:spTree>
    <p:extLst>
      <p:ext uri="{BB962C8B-B14F-4D97-AF65-F5344CB8AC3E}">
        <p14:creationId xmlns:p14="http://schemas.microsoft.com/office/powerpoint/2010/main" val="7063949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general location of the Croatan NF and located  to the east to the south of the ‘open grounds’ label</a:t>
            </a:r>
            <a:r>
              <a:rPr lang="en-US" baseline="0" dirty="0" smtClean="0"/>
              <a:t> I’ll show the </a:t>
            </a:r>
            <a:r>
              <a:rPr lang="en-US" i="1" baseline="0" dirty="0" smtClean="0"/>
              <a:t>ForWarn II </a:t>
            </a:r>
            <a:r>
              <a:rPr lang="en-US" baseline="0" dirty="0" smtClean="0"/>
              <a:t>NDVI change image next.</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40</a:t>
            </a:fld>
            <a:endParaRPr lang="en-US"/>
          </a:p>
        </p:txBody>
      </p:sp>
    </p:spTree>
    <p:extLst>
      <p:ext uri="{BB962C8B-B14F-4D97-AF65-F5344CB8AC3E}">
        <p14:creationId xmlns:p14="http://schemas.microsoft.com/office/powerpoint/2010/main" val="2240140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 more information on the </a:t>
            </a:r>
            <a:r>
              <a:rPr lang="en-US" i="1" dirty="0" smtClean="0"/>
              <a:t>ForWarn II </a:t>
            </a:r>
            <a:r>
              <a:rPr lang="en-US" dirty="0" smtClean="0"/>
              <a:t>forest health mapping application, visit https://forwarn.forestthreats.org.</a:t>
            </a:r>
          </a:p>
          <a:p>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4</a:t>
            </a:fld>
            <a:endParaRPr lang="en-US"/>
          </a:p>
        </p:txBody>
      </p:sp>
    </p:spTree>
    <p:extLst>
      <p:ext uri="{BB962C8B-B14F-4D97-AF65-F5344CB8AC3E}">
        <p14:creationId xmlns:p14="http://schemas.microsoft.com/office/powerpoint/2010/main" val="18284436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zoom-in more and</a:t>
            </a:r>
            <a:r>
              <a:rPr lang="en-US" baseline="0" dirty="0" smtClean="0"/>
              <a:t> </a:t>
            </a:r>
            <a:r>
              <a:rPr lang="en-US" dirty="0" smtClean="0"/>
              <a:t>have a look at this area in more detail and try and ascribe</a:t>
            </a:r>
            <a:r>
              <a:rPr lang="en-US" baseline="0" dirty="0" smtClean="0"/>
              <a:t> cause to this apparent high NDVI departure site.</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41</a:t>
            </a:fld>
            <a:endParaRPr lang="en-US"/>
          </a:p>
        </p:txBody>
      </p:sp>
    </p:spTree>
    <p:extLst>
      <p:ext uri="{BB962C8B-B14F-4D97-AF65-F5344CB8AC3E}">
        <p14:creationId xmlns:p14="http://schemas.microsoft.com/office/powerpoint/2010/main" val="37785247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ANIMATED SLIDE, View in ‘Presentation’ Mode - </a:t>
            </a:r>
            <a:r>
              <a:rPr lang="en-US" dirty="0" smtClean="0"/>
              <a:t>This animated gif presents three images: first are</a:t>
            </a:r>
            <a:r>
              <a:rPr lang="en-US" baseline="0" dirty="0" smtClean="0"/>
              <a:t> </a:t>
            </a:r>
            <a:r>
              <a:rPr lang="en-US" dirty="0" smtClean="0"/>
              <a:t>two Sentinel satellite images, a pre-disturbance date</a:t>
            </a:r>
            <a:r>
              <a:rPr lang="en-US" baseline="0" dirty="0" smtClean="0"/>
              <a:t> </a:t>
            </a:r>
            <a:r>
              <a:rPr lang="en-US" dirty="0" smtClean="0"/>
              <a:t>and a post-disturbance </a:t>
            </a:r>
            <a:r>
              <a:rPr lang="en-US" baseline="0" dirty="0" smtClean="0"/>
              <a:t>date.  The third image in the group is the </a:t>
            </a:r>
            <a:r>
              <a:rPr lang="en-US" i="1" baseline="0" dirty="0" smtClean="0"/>
              <a:t>ForWarn II </a:t>
            </a:r>
            <a:r>
              <a:rPr lang="en-US" baseline="0" dirty="0" smtClean="0"/>
              <a:t>forest change image that clearly corresponds well to the disturbance areas seen with the Sentinel 2 imagery</a:t>
            </a:r>
            <a:r>
              <a:rPr lang="en-US" dirty="0" smtClean="0"/>
              <a:t>  We believe this reduction in greenness is due to saltwater intrusion by both a high water table flooding and concentrated salt spray deposition.  There also could exist a higher susceptibility to the vegetation in this area.</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42</a:t>
            </a:fld>
            <a:endParaRPr lang="en-US"/>
          </a:p>
        </p:txBody>
      </p:sp>
    </p:spTree>
    <p:extLst>
      <p:ext uri="{BB962C8B-B14F-4D97-AF65-F5344CB8AC3E}">
        <p14:creationId xmlns:p14="http://schemas.microsoft.com/office/powerpoint/2010/main" val="33835068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 look at Hurricane Michael which was highly destructive like H. Florence, but in this case due to extremely high wind speeds.  If you have a change, look these two events</a:t>
            </a:r>
            <a:r>
              <a:rPr lang="en-US" baseline="0" dirty="0" smtClean="0"/>
              <a:t> on the </a:t>
            </a:r>
            <a:r>
              <a:rPr lang="en-US" i="1" baseline="0" dirty="0" smtClean="0"/>
              <a:t>ForWarn II </a:t>
            </a:r>
            <a:r>
              <a:rPr lang="en-US" baseline="0" dirty="0" smtClean="0"/>
              <a:t>website to read in more detail about the character and severity of these two Hurricanes.  There are more graphics available for these events that give great insight as to the scope and severity of thee events.  On the right is a </a:t>
            </a:r>
            <a:r>
              <a:rPr lang="en-US" i="1" baseline="0" dirty="0" smtClean="0"/>
              <a:t>ForWarn II</a:t>
            </a:r>
            <a:r>
              <a:rPr lang="en-US" i="1" dirty="0" smtClean="0"/>
              <a:t> </a:t>
            </a:r>
            <a:r>
              <a:rPr lang="en-US" dirty="0" smtClean="0"/>
              <a:t>NDVI</a:t>
            </a:r>
            <a:r>
              <a:rPr lang="en-US" baseline="0" dirty="0" smtClean="0"/>
              <a:t> change image masked to show forested land cover only.  The 30-mile Hurricane swath is clearly visible in the imagery and makes a striking image.  On the next slide is a similar ‘percent NDVI change’ product, but this time using 10m Sentinel 2 satellite imagery.</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43</a:t>
            </a:fld>
            <a:endParaRPr lang="en-US"/>
          </a:p>
        </p:txBody>
      </p:sp>
    </p:spTree>
    <p:extLst>
      <p:ext uri="{BB962C8B-B14F-4D97-AF65-F5344CB8AC3E}">
        <p14:creationId xmlns:p14="http://schemas.microsoft.com/office/powerpoint/2010/main" val="24269830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NDVI change image was</a:t>
            </a:r>
            <a:r>
              <a:rPr lang="en-US" baseline="0" dirty="0" smtClean="0"/>
              <a:t> created using a single seasonal approach to calculate change, as opposed the </a:t>
            </a:r>
            <a:r>
              <a:rPr lang="en-US" i="1" baseline="0" dirty="0" smtClean="0"/>
              <a:t>ForWarn II </a:t>
            </a:r>
            <a:r>
              <a:rPr lang="en-US" baseline="0" dirty="0" smtClean="0"/>
              <a:t>system which uses a 1yr-basline at it’s minimum temporal resolution (for the pre- and post-disturbance dates).  Here we used an intra-annual, same season approach for the pre- and post-disturbance dates – one clear image available immediately before the event, and surprisingly, a clear image just a couple days immediately after making landfall. This is all well and good to come in and perform a NDVI change analysis so quickly after such an event, but caveats need to be explained when interpreting the resulting change map.  Specifically, performing an analysis immediately following such an event can introduce ‘errors of commission’ and ‘errors of omission’ that I’ll discuss in the following slide.</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45</a:t>
            </a:fld>
            <a:endParaRPr lang="en-US"/>
          </a:p>
        </p:txBody>
      </p:sp>
    </p:spTree>
    <p:extLst>
      <p:ext uri="{BB962C8B-B14F-4D97-AF65-F5344CB8AC3E}">
        <p14:creationId xmlns:p14="http://schemas.microsoft.com/office/powerpoint/2010/main" val="37159923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Commission errors are areas of disturbance that should not have been classified as disturbed. One can see these types of</a:t>
            </a:r>
            <a:r>
              <a:rPr lang="en-US" baseline="0" dirty="0" smtClean="0"/>
              <a:t> </a:t>
            </a:r>
            <a:r>
              <a:rPr lang="en-US" dirty="0" smtClean="0"/>
              <a:t>high severity, negative NDVI departure, in the </a:t>
            </a:r>
            <a:r>
              <a:rPr lang="en-US" baseline="0" dirty="0" smtClean="0"/>
              <a:t>in the bottomland hardwood deciduous forests of the Apalachicola and yellow Rivers in the panhandle.  No doubt there are broken and blowdown forest in these bottomland hardwood areas, but much of the disturbance information is from leaf-stripped deciduous and low forest cover flooded vegetation. Another type of error introduced in performing NDVI change analyses immediately following a disturbance event come from ‘errors of omission’.  Errors of omission are those classification of non-disturbance areas where there exist real vegetative disturbance.  Example types of these omission errors include the mapping of NDVI change when there exist downed, still green vegetation.  To the satellite sensor, NDVI greenness is still present with enough mass to create high NDVI values similar to those vales used in the baseline image for comparison.  We began calling these types of omission errors ‘green zombies’, whereby the vegetation is dead, but they don’t know it.  In the end, you will get a better NDVI change product is you wait a period to allow flood waters to recede, stripped deciduous vegetation to re-leaf, and the ‘green zombies’ to brown-down.</a:t>
            </a:r>
          </a:p>
          <a:p>
            <a:endParaRPr lang="en-US" baseline="0" dirty="0" smtClean="0"/>
          </a:p>
          <a:p>
            <a:r>
              <a:rPr lang="en-US" baseline="0" dirty="0" smtClean="0"/>
              <a:t>Also, be aware of the timing of normal phenological, or seasonal changes taking place in the landscape.  In this case, fall ‘brown-down’ was approaching which limited the amount of imagery available to perform subsequent NDVI change analyses. </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46</a:t>
            </a:fld>
            <a:endParaRPr lang="en-US"/>
          </a:p>
        </p:txBody>
      </p:sp>
    </p:spTree>
    <p:extLst>
      <p:ext uri="{BB962C8B-B14F-4D97-AF65-F5344CB8AC3E}">
        <p14:creationId xmlns:p14="http://schemas.microsoft.com/office/powerpoint/2010/main" val="27407786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t>
            </a:r>
            <a:r>
              <a:rPr lang="en-US" baseline="0" dirty="0" smtClean="0"/>
              <a:t>a poster we created for Hurricane Michael using Sentinel 2 imagery in a 1yr-baseline timeframe NDVI Change analysis.  Aside from the obvious advantages of mapping at 10m, what I’d like to highlight are the two maps at the bottom center that segment the disturbance map into distinct forest categories.  You’re remember the </a:t>
            </a:r>
            <a:r>
              <a:rPr lang="en-US" i="1" baseline="0" dirty="0" smtClean="0"/>
              <a:t>ForWarn II’s ‘</a:t>
            </a:r>
            <a:r>
              <a:rPr lang="en-US" baseline="0" dirty="0" smtClean="0"/>
              <a:t>Forest Change Assessment Viewer’ offers the ability to mask the MODIS change information with NLCD-based masks at 231 meters.  Utilizing this new Sentinel 2 we ended up creating our own forest-based land cover classification that allowed us to split the NDVI change image into 4 broad classes: (1) evergreen, (2) deciduous, (3) mixed forest, and (4) all ‘other’ land cover types and land uses.  This gave us the ability to isolate and view evergreen-only vegetation to gain an understanding of the location, amount and severity to this economically important forest type in the region.  I’ll zoom into the bottom center portion to show those two maps in more detail.</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47</a:t>
            </a:fld>
            <a:endParaRPr lang="en-US"/>
          </a:p>
        </p:txBody>
      </p:sp>
    </p:spTree>
    <p:extLst>
      <p:ext uri="{BB962C8B-B14F-4D97-AF65-F5344CB8AC3E}">
        <p14:creationId xmlns:p14="http://schemas.microsoft.com/office/powerpoint/2010/main" val="23896803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produce really meaningful, and useful, disturbance information for State and Federal entities in the region, it’s necessary to filter</a:t>
            </a:r>
            <a:r>
              <a:rPr lang="en-US" baseline="0" dirty="0" smtClean="0"/>
              <a:t> the change image into it’s component land cover classes.  Since we’re creating this at 10m spatial resolution, we needed a way to split-apart the change image into specific forest classes (i.e. evergreen, deciduous and mixed forest).  So we used clustering to give to us an unsupervised classification where we manually assigned the forest classes of interest to segment the forest change image.  It took a bit of testing and tweaking of the methods to stratify the change image into these four classes, but we believe we have a powerful product we can share as an end result.</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48</a:t>
            </a:fld>
            <a:endParaRPr lang="en-US"/>
          </a:p>
        </p:txBody>
      </p:sp>
    </p:spTree>
    <p:extLst>
      <p:ext uri="{BB962C8B-B14F-4D97-AF65-F5344CB8AC3E}">
        <p14:creationId xmlns:p14="http://schemas.microsoft.com/office/powerpoint/2010/main" val="40398733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the end of the </a:t>
            </a:r>
            <a:r>
              <a:rPr lang="en-US" i="1" dirty="0" smtClean="0"/>
              <a:t>ForWarn II </a:t>
            </a:r>
            <a:r>
              <a:rPr lang="en-US" dirty="0" smtClean="0"/>
              <a:t>update and</a:t>
            </a:r>
            <a:r>
              <a:rPr lang="en-US" baseline="0" dirty="0" smtClean="0"/>
              <a:t> looking a both hurricanes, I’ll open it up for question regarding what you’ve seen today or on the </a:t>
            </a:r>
            <a:r>
              <a:rPr lang="en-US" i="1" baseline="0" dirty="0" smtClean="0"/>
              <a:t>ForWarn II </a:t>
            </a:r>
            <a:r>
              <a:rPr lang="en-US" baseline="0" dirty="0" smtClean="0"/>
              <a:t>forest disturbance web mapping application.</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49</a:t>
            </a:fld>
            <a:endParaRPr lang="en-US"/>
          </a:p>
        </p:txBody>
      </p:sp>
    </p:spTree>
    <p:extLst>
      <p:ext uri="{BB962C8B-B14F-4D97-AF65-F5344CB8AC3E}">
        <p14:creationId xmlns:p14="http://schemas.microsoft.com/office/powerpoint/2010/main" val="29664527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We’d like to hear your ideas about how can our research unit help your efforts</a:t>
            </a:r>
            <a:r>
              <a:rPr lang="en-US" baseline="0" dirty="0" smtClean="0"/>
              <a:t>, either at your State-level, or at the region-level.  Here are the links to the </a:t>
            </a:r>
            <a:r>
              <a:rPr lang="en-US" i="1" baseline="0" dirty="0" smtClean="0"/>
              <a:t>ForWarn II </a:t>
            </a:r>
            <a:r>
              <a:rPr lang="en-US" baseline="0" dirty="0" smtClean="0"/>
              <a:t>website and ‘Forest Change Assessment Viewer’, and my contact information if you ever have any questions about what you’re seeing in the forest change images or how the Viewer works. </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50</a:t>
            </a:fld>
            <a:endParaRPr lang="en-US"/>
          </a:p>
        </p:txBody>
      </p:sp>
    </p:spTree>
    <p:extLst>
      <p:ext uri="{BB962C8B-B14F-4D97-AF65-F5344CB8AC3E}">
        <p14:creationId xmlns:p14="http://schemas.microsoft.com/office/powerpoint/2010/main" val="22173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ForWarn II </a:t>
            </a:r>
            <a:r>
              <a:rPr lang="en-US" dirty="0" smtClean="0"/>
              <a:t>is designed as</a:t>
            </a:r>
            <a:r>
              <a:rPr lang="en-US" baseline="0" dirty="0" smtClean="0"/>
              <a:t> a strategic tool used to view potential disturbance at landscape scale, and can be used to direct limited resources and attention to areas of concern.  Once these areas have been identified, </a:t>
            </a:r>
            <a:r>
              <a:rPr lang="en-US" i="1" baseline="0" dirty="0" smtClean="0"/>
              <a:t>ForWarn II </a:t>
            </a:r>
            <a:r>
              <a:rPr lang="en-US" baseline="0" dirty="0" smtClean="0"/>
              <a:t>can compliment more tactical efforts from aerial detection surveys.  </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5</a:t>
            </a:fld>
            <a:endParaRPr lang="en-US"/>
          </a:p>
        </p:txBody>
      </p:sp>
    </p:spTree>
    <p:extLst>
      <p:ext uri="{BB962C8B-B14F-4D97-AF65-F5344CB8AC3E}">
        <p14:creationId xmlns:p14="http://schemas.microsoft.com/office/powerpoint/2010/main" val="1531836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 Forest Change Assessment Viewer is the delivery mechanism</a:t>
            </a:r>
            <a:r>
              <a:rPr lang="en-US" baseline="0" dirty="0" smtClean="0"/>
              <a:t> for </a:t>
            </a:r>
            <a:r>
              <a:rPr lang="en-US" i="1" baseline="0" dirty="0" smtClean="0"/>
              <a:t>ForWarn II’s </a:t>
            </a:r>
            <a:r>
              <a:rPr lang="en-US" baseline="0" dirty="0" smtClean="0"/>
              <a:t>forest change imagery. The application is open to all, no login or registration is required, and provides an intuitive interface with common mapping navigation icons and changeable base maps are located in the top banner.  There exists a comprehensive “Map Layers” (table of contents) on the left and this is where </a:t>
            </a:r>
            <a:r>
              <a:rPr lang="en-US" i="1" baseline="0" dirty="0" smtClean="0"/>
              <a:t>ForWarn II’s </a:t>
            </a:r>
            <a:r>
              <a:rPr lang="en-US" baseline="0" dirty="0" smtClean="0"/>
              <a:t>forest change imagery, and other ancillary data layers, are located. On the right-side of the application window are “Map Tools” where one can apply NLCD-based masks to isolate and view vegetation-specific change information.  Also available is a way to “Share this Map” with your colleagues to facilitate collaboration.  Located in the bottom banner are links to a User’s Guide and a description of </a:t>
            </a:r>
            <a:r>
              <a:rPr lang="en-US" i="1" baseline="0" dirty="0" smtClean="0"/>
              <a:t>ForWarn II’s </a:t>
            </a:r>
            <a:r>
              <a:rPr lang="en-US" baseline="0" dirty="0" smtClean="0"/>
              <a:t>change products.</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6</a:t>
            </a:fld>
            <a:endParaRPr lang="en-US"/>
          </a:p>
        </p:txBody>
      </p:sp>
    </p:spTree>
    <p:extLst>
      <p:ext uri="{BB962C8B-B14F-4D97-AF65-F5344CB8AC3E}">
        <p14:creationId xmlns:p14="http://schemas.microsoft.com/office/powerpoint/2010/main" val="4027854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where we’ll talk about news and improvements to </a:t>
            </a:r>
            <a:r>
              <a:rPr lang="en-US" i="1" dirty="0" smtClean="0"/>
              <a:t>ForWarn II </a:t>
            </a:r>
            <a:r>
              <a:rPr lang="en-US" dirty="0" smtClean="0"/>
              <a:t>since our</a:t>
            </a:r>
            <a:r>
              <a:rPr lang="en-US" baseline="0" dirty="0" smtClean="0"/>
              <a:t> last meeting (specifics follow on the next slide).</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7</a:t>
            </a:fld>
            <a:endParaRPr lang="en-US"/>
          </a:p>
        </p:txBody>
      </p:sp>
    </p:spTree>
    <p:extLst>
      <p:ext uri="{BB962C8B-B14F-4D97-AF65-F5344CB8AC3E}">
        <p14:creationId xmlns:p14="http://schemas.microsoft.com/office/powerpoint/2010/main" val="1531988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 quickly revisit the most relevant changes regarding the name change to </a:t>
            </a:r>
            <a:r>
              <a:rPr lang="en-US" i="1" dirty="0" smtClean="0"/>
              <a:t>ForWarn II </a:t>
            </a:r>
            <a:r>
              <a:rPr lang="en-US" dirty="0" smtClean="0"/>
              <a:t>and talk about new content to the </a:t>
            </a:r>
            <a:r>
              <a:rPr lang="en-US" b="1" dirty="0" smtClean="0"/>
              <a:t>Forest Change Assessment Viewer </a:t>
            </a:r>
            <a:r>
              <a:rPr lang="en-US" baseline="0" dirty="0" smtClean="0"/>
              <a:t>since our last meeting.</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8</a:t>
            </a:fld>
            <a:endParaRPr lang="en-US"/>
          </a:p>
        </p:txBody>
      </p:sp>
    </p:spTree>
    <p:extLst>
      <p:ext uri="{BB962C8B-B14F-4D97-AF65-F5344CB8AC3E}">
        <p14:creationId xmlns:p14="http://schemas.microsoft.com/office/powerpoint/2010/main" val="1135846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a:t>
            </a:r>
            <a:r>
              <a:rPr lang="en-US" b="1" baseline="0" dirty="0" smtClean="0"/>
              <a:t> is different in </a:t>
            </a:r>
            <a:r>
              <a:rPr lang="en-US" b="1" i="1" dirty="0" smtClean="0"/>
              <a:t>“Forwarn II” - </a:t>
            </a:r>
            <a:r>
              <a:rPr lang="en-US" b="1" dirty="0" smtClean="0"/>
              <a:t>reminder</a:t>
            </a:r>
            <a:r>
              <a:rPr lang="en-US" b="1" baseline="0" dirty="0" smtClean="0"/>
              <a:t> 1 of 3: </a:t>
            </a:r>
            <a:r>
              <a:rPr lang="en-US" dirty="0" smtClean="0"/>
              <a:t>The most fundamental change from </a:t>
            </a:r>
            <a:r>
              <a:rPr lang="en-US" i="1" dirty="0" smtClean="0"/>
              <a:t>ForWarn</a:t>
            </a:r>
            <a:r>
              <a:rPr lang="en-US" dirty="0" smtClean="0"/>
              <a:t> to </a:t>
            </a:r>
            <a:r>
              <a:rPr lang="en-US" i="1" dirty="0" smtClean="0"/>
              <a:t>ForWarn II </a:t>
            </a:r>
            <a:r>
              <a:rPr lang="en-US" dirty="0" smtClean="0"/>
              <a:t>is that the Eastern Threat Center is</a:t>
            </a:r>
            <a:r>
              <a:rPr lang="en-US" baseline="0" dirty="0" smtClean="0"/>
              <a:t> now </a:t>
            </a:r>
            <a:r>
              <a:rPr lang="en-US" u="sng" baseline="0" dirty="0" smtClean="0"/>
              <a:t>also</a:t>
            </a:r>
            <a:r>
              <a:rPr lang="en-US" baseline="0" dirty="0" smtClean="0"/>
              <a:t> producing forest change imagery, using a different data source than that our originating contracting partner Leidos, formally called NASA-Stennis.  The graphic on the left shows the Leidos product clipped to CONUS extent which we’re now calling the ‘</a:t>
            </a:r>
            <a:r>
              <a:rPr lang="en-US" u="sng" baseline="0" dirty="0" smtClean="0"/>
              <a:t>Legacy</a:t>
            </a:r>
            <a:r>
              <a:rPr lang="en-US" baseline="0" dirty="0" smtClean="0"/>
              <a:t>’ product.  I’ll talk more later regarding the difference between </a:t>
            </a:r>
            <a:r>
              <a:rPr lang="en-US" i="0" baseline="0" dirty="0" smtClean="0"/>
              <a:t>Legacy</a:t>
            </a:r>
            <a:r>
              <a:rPr lang="en-US" i="1" baseline="0" dirty="0" smtClean="0"/>
              <a:t> ForWarn </a:t>
            </a:r>
            <a:r>
              <a:rPr lang="en-US" baseline="0" dirty="0" smtClean="0"/>
              <a:t>and the new </a:t>
            </a:r>
            <a:r>
              <a:rPr lang="en-US" i="1" baseline="0" dirty="0" smtClean="0"/>
              <a:t>ForWarn II </a:t>
            </a:r>
            <a:r>
              <a:rPr lang="en-US" baseline="0" dirty="0" smtClean="0"/>
              <a:t>products.  The center graphic shows the current interim </a:t>
            </a:r>
            <a:r>
              <a:rPr lang="en-US" i="1" baseline="0" dirty="0" smtClean="0"/>
              <a:t>ForWarn II </a:t>
            </a:r>
            <a:r>
              <a:rPr lang="en-US" i="0" baseline="0" dirty="0" smtClean="0"/>
              <a:t>expanded</a:t>
            </a:r>
            <a:r>
              <a:rPr lang="en-US" i="1" baseline="0" dirty="0" smtClean="0"/>
              <a:t> </a:t>
            </a:r>
            <a:r>
              <a:rPr lang="en-US" baseline="0" dirty="0" smtClean="0"/>
              <a:t>CONUS extent, which extends beyond our borders.  This extent allows us to view cross-border change information and observe encroaching forest disturbance.  The graphic on the right shows a few select disturbance areas in 2018 (circled), and where we were given advanced warning as to real, encroaching forest disturbance.  For example, an incoming Spruce Bud Worm insect disturbance to Maine from the maritime provinces of Canada and hurricane-related impacts in Puerto Rico and parts of Mexico to the south.  This right-hand graphic also shows our end-game extent that will include more of boreal-Canada, including all of Alaska, Hawaii and Central America.  The red outline depicts the tiles used in </a:t>
            </a:r>
            <a:r>
              <a:rPr lang="en-US" i="1" baseline="0" dirty="0" smtClean="0"/>
              <a:t>ForWarn II’s </a:t>
            </a:r>
            <a:r>
              <a:rPr lang="en-US" baseline="0" dirty="0" smtClean="0"/>
              <a:t>processing.  Working with our partner at UNC-A’s NEMAC, we hope to have this new extent implemented sometime this year.</a:t>
            </a:r>
            <a:endParaRPr lang="en-US" dirty="0"/>
          </a:p>
        </p:txBody>
      </p:sp>
      <p:sp>
        <p:nvSpPr>
          <p:cNvPr id="4" name="Slide Number Placeholder 3"/>
          <p:cNvSpPr>
            <a:spLocks noGrp="1"/>
          </p:cNvSpPr>
          <p:nvPr>
            <p:ph type="sldNum" sz="quarter" idx="10"/>
          </p:nvPr>
        </p:nvSpPr>
        <p:spPr/>
        <p:txBody>
          <a:bodyPr/>
          <a:lstStyle/>
          <a:p>
            <a:fld id="{E193B040-A0DF-455C-B403-2F151D90C91E}" type="slidenum">
              <a:rPr lang="en-US" smtClean="0"/>
              <a:t>9</a:t>
            </a:fld>
            <a:endParaRPr lang="en-US"/>
          </a:p>
        </p:txBody>
      </p:sp>
    </p:spTree>
    <p:extLst>
      <p:ext uri="{BB962C8B-B14F-4D97-AF65-F5344CB8AC3E}">
        <p14:creationId xmlns:p14="http://schemas.microsoft.com/office/powerpoint/2010/main" val="490395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8BC221-DC4D-4208-BAC4-8812654C87A2}"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62E66-32AC-4B07-9879-6FC7EDFBC7C1}" type="slidenum">
              <a:rPr lang="en-US" smtClean="0"/>
              <a:t>‹#›</a:t>
            </a:fld>
            <a:endParaRPr lang="en-US"/>
          </a:p>
        </p:txBody>
      </p:sp>
    </p:spTree>
    <p:extLst>
      <p:ext uri="{BB962C8B-B14F-4D97-AF65-F5344CB8AC3E}">
        <p14:creationId xmlns:p14="http://schemas.microsoft.com/office/powerpoint/2010/main" val="969860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8BC221-DC4D-4208-BAC4-8812654C87A2}"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62E66-32AC-4B07-9879-6FC7EDFBC7C1}" type="slidenum">
              <a:rPr lang="en-US" smtClean="0"/>
              <a:t>‹#›</a:t>
            </a:fld>
            <a:endParaRPr lang="en-US"/>
          </a:p>
        </p:txBody>
      </p:sp>
    </p:spTree>
    <p:extLst>
      <p:ext uri="{BB962C8B-B14F-4D97-AF65-F5344CB8AC3E}">
        <p14:creationId xmlns:p14="http://schemas.microsoft.com/office/powerpoint/2010/main" val="495519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8BC221-DC4D-4208-BAC4-8812654C87A2}"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62E66-32AC-4B07-9879-6FC7EDFBC7C1}" type="slidenum">
              <a:rPr lang="en-US" smtClean="0"/>
              <a:t>‹#›</a:t>
            </a:fld>
            <a:endParaRPr lang="en-US"/>
          </a:p>
        </p:txBody>
      </p:sp>
    </p:spTree>
    <p:extLst>
      <p:ext uri="{BB962C8B-B14F-4D97-AF65-F5344CB8AC3E}">
        <p14:creationId xmlns:p14="http://schemas.microsoft.com/office/powerpoint/2010/main" val="725338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8BC221-DC4D-4208-BAC4-8812654C87A2}"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62E66-32AC-4B07-9879-6FC7EDFBC7C1}" type="slidenum">
              <a:rPr lang="en-US" smtClean="0"/>
              <a:t>‹#›</a:t>
            </a:fld>
            <a:endParaRPr lang="en-US"/>
          </a:p>
        </p:txBody>
      </p:sp>
    </p:spTree>
    <p:extLst>
      <p:ext uri="{BB962C8B-B14F-4D97-AF65-F5344CB8AC3E}">
        <p14:creationId xmlns:p14="http://schemas.microsoft.com/office/powerpoint/2010/main" val="2214506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8BC221-DC4D-4208-BAC4-8812654C87A2}"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62E66-32AC-4B07-9879-6FC7EDFBC7C1}" type="slidenum">
              <a:rPr lang="en-US" smtClean="0"/>
              <a:t>‹#›</a:t>
            </a:fld>
            <a:endParaRPr lang="en-US"/>
          </a:p>
        </p:txBody>
      </p:sp>
    </p:spTree>
    <p:extLst>
      <p:ext uri="{BB962C8B-B14F-4D97-AF65-F5344CB8AC3E}">
        <p14:creationId xmlns:p14="http://schemas.microsoft.com/office/powerpoint/2010/main" val="60254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8BC221-DC4D-4208-BAC4-8812654C87A2}"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A62E66-32AC-4B07-9879-6FC7EDFBC7C1}" type="slidenum">
              <a:rPr lang="en-US" smtClean="0"/>
              <a:t>‹#›</a:t>
            </a:fld>
            <a:endParaRPr lang="en-US"/>
          </a:p>
        </p:txBody>
      </p:sp>
    </p:spTree>
    <p:extLst>
      <p:ext uri="{BB962C8B-B14F-4D97-AF65-F5344CB8AC3E}">
        <p14:creationId xmlns:p14="http://schemas.microsoft.com/office/powerpoint/2010/main" val="212660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8BC221-DC4D-4208-BAC4-8812654C87A2}" type="datetimeFigureOut">
              <a:rPr lang="en-US" smtClean="0"/>
              <a:t>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A62E66-32AC-4B07-9879-6FC7EDFBC7C1}" type="slidenum">
              <a:rPr lang="en-US" smtClean="0"/>
              <a:t>‹#›</a:t>
            </a:fld>
            <a:endParaRPr lang="en-US"/>
          </a:p>
        </p:txBody>
      </p:sp>
    </p:spTree>
    <p:extLst>
      <p:ext uri="{BB962C8B-B14F-4D97-AF65-F5344CB8AC3E}">
        <p14:creationId xmlns:p14="http://schemas.microsoft.com/office/powerpoint/2010/main" val="1554575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8BC221-DC4D-4208-BAC4-8812654C87A2}" type="datetimeFigureOut">
              <a:rPr lang="en-US" smtClean="0"/>
              <a:t>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A62E66-32AC-4B07-9879-6FC7EDFBC7C1}" type="slidenum">
              <a:rPr lang="en-US" smtClean="0"/>
              <a:t>‹#›</a:t>
            </a:fld>
            <a:endParaRPr lang="en-US"/>
          </a:p>
        </p:txBody>
      </p:sp>
    </p:spTree>
    <p:extLst>
      <p:ext uri="{BB962C8B-B14F-4D97-AF65-F5344CB8AC3E}">
        <p14:creationId xmlns:p14="http://schemas.microsoft.com/office/powerpoint/2010/main" val="2258592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8BC221-DC4D-4208-BAC4-8812654C87A2}" type="datetimeFigureOut">
              <a:rPr lang="en-US" smtClean="0"/>
              <a:t>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A62E66-32AC-4B07-9879-6FC7EDFBC7C1}" type="slidenum">
              <a:rPr lang="en-US" smtClean="0"/>
              <a:t>‹#›</a:t>
            </a:fld>
            <a:endParaRPr lang="en-US"/>
          </a:p>
        </p:txBody>
      </p:sp>
    </p:spTree>
    <p:extLst>
      <p:ext uri="{BB962C8B-B14F-4D97-AF65-F5344CB8AC3E}">
        <p14:creationId xmlns:p14="http://schemas.microsoft.com/office/powerpoint/2010/main" val="111906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8BC221-DC4D-4208-BAC4-8812654C87A2}"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A62E66-32AC-4B07-9879-6FC7EDFBC7C1}" type="slidenum">
              <a:rPr lang="en-US" smtClean="0"/>
              <a:t>‹#›</a:t>
            </a:fld>
            <a:endParaRPr lang="en-US"/>
          </a:p>
        </p:txBody>
      </p:sp>
    </p:spTree>
    <p:extLst>
      <p:ext uri="{BB962C8B-B14F-4D97-AF65-F5344CB8AC3E}">
        <p14:creationId xmlns:p14="http://schemas.microsoft.com/office/powerpoint/2010/main" val="1748434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8BC221-DC4D-4208-BAC4-8812654C87A2}"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A62E66-32AC-4B07-9879-6FC7EDFBC7C1}" type="slidenum">
              <a:rPr lang="en-US" smtClean="0"/>
              <a:t>‹#›</a:t>
            </a:fld>
            <a:endParaRPr lang="en-US"/>
          </a:p>
        </p:txBody>
      </p:sp>
    </p:spTree>
    <p:extLst>
      <p:ext uri="{BB962C8B-B14F-4D97-AF65-F5344CB8AC3E}">
        <p14:creationId xmlns:p14="http://schemas.microsoft.com/office/powerpoint/2010/main" val="3194425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8BC221-DC4D-4208-BAC4-8812654C87A2}" type="datetimeFigureOut">
              <a:rPr lang="en-US" smtClean="0"/>
              <a:t>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A62E66-32AC-4B07-9879-6FC7EDFBC7C1}" type="slidenum">
              <a:rPr lang="en-US" smtClean="0"/>
              <a:t>‹#›</a:t>
            </a:fld>
            <a:endParaRPr lang="en-US"/>
          </a:p>
        </p:txBody>
      </p:sp>
    </p:spTree>
    <p:extLst>
      <p:ext uri="{BB962C8B-B14F-4D97-AF65-F5344CB8AC3E}">
        <p14:creationId xmlns:p14="http://schemas.microsoft.com/office/powerpoint/2010/main" val="1702987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s://forwarn.forestthreats.org/fcav2?theme=CONUS_Vegetation_Monitoring_Tools&amp;layers=SENTINEL2_FALSE_COLOR_CURRENT,AAB&amp;mask=&amp;alphas=1,1&amp;accgp=G04&amp;basemap=Streets&amp;extent=-12320322.309091,2920719.2833484,-7624031.2912508,4999806.4527046" TargetMode="External"/><Relationship Id="rId4" Type="http://schemas.openxmlformats.org/officeDocument/2006/relationships/image" Target="../media/image24.gi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0.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2.gi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65638"/>
          </a:xfrm>
          <a:prstGeom prst="rect">
            <a:avLst/>
          </a:prstGeom>
        </p:spPr>
      </p:pic>
      <p:sp>
        <p:nvSpPr>
          <p:cNvPr id="2" name="Title 1"/>
          <p:cNvSpPr>
            <a:spLocks noGrp="1"/>
          </p:cNvSpPr>
          <p:nvPr>
            <p:ph type="ctrTitle"/>
          </p:nvPr>
        </p:nvSpPr>
        <p:spPr>
          <a:xfrm>
            <a:off x="0" y="0"/>
            <a:ext cx="12192000" cy="782594"/>
          </a:xfrm>
        </p:spPr>
        <p:txBody>
          <a:bodyPr>
            <a:normAutofit/>
          </a:bodyPr>
          <a:lstStyle/>
          <a:p>
            <a:r>
              <a:rPr lang="en-US" sz="3600" b="1" i="1" dirty="0" smtClean="0">
                <a:solidFill>
                  <a:schemeClr val="bg1">
                    <a:lumMod val="50000"/>
                  </a:schemeClr>
                </a:solidFill>
              </a:rPr>
              <a:t>ForWarn II </a:t>
            </a:r>
            <a:r>
              <a:rPr lang="en-US" sz="3600" dirty="0" smtClean="0">
                <a:solidFill>
                  <a:schemeClr val="bg1">
                    <a:lumMod val="50000"/>
                  </a:schemeClr>
                </a:solidFill>
              </a:rPr>
              <a:t>Update and Recent Disturbance Assessments</a:t>
            </a:r>
            <a:endParaRPr lang="en-US" sz="3600" dirty="0">
              <a:solidFill>
                <a:schemeClr val="bg1">
                  <a:lumMod val="50000"/>
                </a:schemeClr>
              </a:solidFill>
            </a:endParaRPr>
          </a:p>
        </p:txBody>
      </p:sp>
      <p:sp>
        <p:nvSpPr>
          <p:cNvPr id="4" name="Title 1"/>
          <p:cNvSpPr txBox="1">
            <a:spLocks/>
          </p:cNvSpPr>
          <p:nvPr/>
        </p:nvSpPr>
        <p:spPr>
          <a:xfrm>
            <a:off x="-182897" y="5715000"/>
            <a:ext cx="1237489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t>     </a:t>
            </a:r>
            <a:r>
              <a:rPr lang="en-US" sz="1600" b="1" dirty="0">
                <a:solidFill>
                  <a:schemeClr val="bg1">
                    <a:lumMod val="50000"/>
                  </a:schemeClr>
                </a:solidFill>
              </a:rPr>
              <a:t>2019 SGSF GIS &amp; Forest Health Committee Annual Meeting</a:t>
            </a:r>
          </a:p>
          <a:p>
            <a:r>
              <a:rPr lang="en-US" sz="1600" dirty="0">
                <a:solidFill>
                  <a:schemeClr val="bg1">
                    <a:lumMod val="50000"/>
                  </a:schemeClr>
                </a:solidFill>
              </a:rPr>
              <a:t>    January 7-11, 2019      Savannah, GA</a:t>
            </a:r>
          </a:p>
        </p:txBody>
      </p:sp>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06" y="5867400"/>
            <a:ext cx="543321" cy="838200"/>
          </a:xfrm>
          <a:prstGeom prst="rect">
            <a:avLst/>
          </a:prstGeom>
        </p:spPr>
      </p:pic>
      <p:pic>
        <p:nvPicPr>
          <p:cNvPr id="6" name="Picture 5"/>
          <p:cNvPicPr>
            <a:picLocks noChangeAspect="1"/>
          </p:cNvPicPr>
          <p:nvPr/>
        </p:nvPicPr>
        <p:blipFill>
          <a:blip r:embed="rId5"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11308602" y="5973969"/>
            <a:ext cx="655193" cy="731631"/>
          </a:xfrm>
          <a:prstGeom prst="rect">
            <a:avLst/>
          </a:prstGeom>
        </p:spPr>
      </p:pic>
      <p:pic>
        <p:nvPicPr>
          <p:cNvPr id="3" name="Picture 2"/>
          <p:cNvPicPr>
            <a:picLocks noChangeAspect="1"/>
          </p:cNvPicPr>
          <p:nvPr/>
        </p:nvPicPr>
        <p:blipFill>
          <a:blip r:embed="rId6"/>
          <a:stretch>
            <a:fillRect/>
          </a:stretch>
        </p:blipFill>
        <p:spPr>
          <a:xfrm>
            <a:off x="350013" y="2107018"/>
            <a:ext cx="11491973" cy="3232305"/>
          </a:xfrm>
          <a:prstGeom prst="rect">
            <a:avLst/>
          </a:prstGeom>
          <a:ln w="28575">
            <a:solidFill>
              <a:schemeClr val="bg1"/>
            </a:solidFill>
          </a:ln>
        </p:spPr>
      </p:pic>
      <p:sp>
        <p:nvSpPr>
          <p:cNvPr id="11" name="Title 1"/>
          <p:cNvSpPr txBox="1">
            <a:spLocks/>
          </p:cNvSpPr>
          <p:nvPr/>
        </p:nvSpPr>
        <p:spPr>
          <a:xfrm>
            <a:off x="-2" y="1047016"/>
            <a:ext cx="11841987" cy="76870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2000" b="1" spc="60" dirty="0" smtClean="0">
                <a:solidFill>
                  <a:srgbClr val="FFFF00"/>
                </a:solidFill>
              </a:rPr>
              <a:t>This </a:t>
            </a:r>
            <a:r>
              <a:rPr lang="en-US" sz="2000" b="1" spc="60" dirty="0">
                <a:solidFill>
                  <a:srgbClr val="FFFF00"/>
                </a:solidFill>
              </a:rPr>
              <a:t>PowerPoint </a:t>
            </a:r>
            <a:r>
              <a:rPr lang="en-US" sz="2000" b="1" spc="60" dirty="0" smtClean="0">
                <a:solidFill>
                  <a:srgbClr val="FFFF00"/>
                </a:solidFill>
              </a:rPr>
              <a:t>file contains animations that require viewing in “Presentation” mode -  </a:t>
            </a:r>
          </a:p>
          <a:p>
            <a:pPr>
              <a:spcAft>
                <a:spcPts val="600"/>
              </a:spcAft>
            </a:pPr>
            <a:r>
              <a:rPr lang="en-US" sz="2000" b="1" spc="60" dirty="0" smtClean="0">
                <a:solidFill>
                  <a:srgbClr val="FFFF00"/>
                </a:solidFill>
              </a:rPr>
              <a:t>  Watch the “Notes” section for </a:t>
            </a:r>
            <a:r>
              <a:rPr lang="en-US" sz="2000" b="1" spc="60" dirty="0" smtClean="0">
                <a:solidFill>
                  <a:srgbClr val="FFFF00"/>
                </a:solidFill>
              </a:rPr>
              <a:t>notice of animated </a:t>
            </a:r>
            <a:r>
              <a:rPr lang="en-US" sz="2000" b="1" spc="60" dirty="0" smtClean="0">
                <a:solidFill>
                  <a:srgbClr val="FFFF00"/>
                </a:solidFill>
              </a:rPr>
              <a:t>content</a:t>
            </a:r>
            <a:endParaRPr lang="en-US" sz="2000" b="1" spc="60" dirty="0">
              <a:solidFill>
                <a:srgbClr val="FFFF00"/>
              </a:solidFill>
            </a:endParaRPr>
          </a:p>
        </p:txBody>
      </p:sp>
      <p:pic>
        <p:nvPicPr>
          <p:cNvPr id="12" name="Picture 11"/>
          <p:cNvPicPr>
            <a:picLocks noChangeAspect="1"/>
          </p:cNvPicPr>
          <p:nvPr/>
        </p:nvPicPr>
        <p:blipFill>
          <a:blip r:embed="rId7"/>
          <a:stretch>
            <a:fillRect/>
          </a:stretch>
        </p:blipFill>
        <p:spPr>
          <a:xfrm>
            <a:off x="10921093" y="1113867"/>
            <a:ext cx="387510" cy="341010"/>
          </a:xfrm>
          <a:prstGeom prst="rect">
            <a:avLst/>
          </a:prstGeom>
          <a:ln>
            <a:solidFill>
              <a:schemeClr val="bg1">
                <a:lumMod val="65000"/>
              </a:schemeClr>
            </a:solidFill>
          </a:ln>
        </p:spPr>
      </p:pic>
      <p:sp>
        <p:nvSpPr>
          <p:cNvPr id="7" name="Rectangle 6"/>
          <p:cNvSpPr/>
          <p:nvPr/>
        </p:nvSpPr>
        <p:spPr>
          <a:xfrm>
            <a:off x="4146698" y="2307266"/>
            <a:ext cx="1786269" cy="2541182"/>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13638" y="4478079"/>
            <a:ext cx="262268" cy="22505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4849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65638"/>
          </a:xfrm>
          <a:prstGeom prst="rect">
            <a:avLst/>
          </a:prstGeom>
        </p:spPr>
      </p:pic>
      <p:pic>
        <p:nvPicPr>
          <p:cNvPr id="19" name="Picture 18"/>
          <p:cNvPicPr>
            <a:picLocks noChangeAspect="1"/>
          </p:cNvPicPr>
          <p:nvPr/>
        </p:nvPicPr>
        <p:blipFill rotWithShape="1">
          <a:blip r:embed="rId4"/>
          <a:srcRect r="40000" b="26551"/>
          <a:stretch/>
        </p:blipFill>
        <p:spPr>
          <a:xfrm>
            <a:off x="3592602" y="1722922"/>
            <a:ext cx="7220552" cy="4889293"/>
          </a:xfrm>
          <a:prstGeom prst="rect">
            <a:avLst/>
          </a:prstGeom>
          <a:ln>
            <a:solidFill>
              <a:schemeClr val="bg1">
                <a:lumMod val="65000"/>
              </a:schemeClr>
            </a:solidFill>
          </a:ln>
        </p:spPr>
      </p:pic>
      <p:sp>
        <p:nvSpPr>
          <p:cNvPr id="20" name="TextBox 19"/>
          <p:cNvSpPr txBox="1"/>
          <p:nvPr/>
        </p:nvSpPr>
        <p:spPr>
          <a:xfrm>
            <a:off x="416735" y="2155546"/>
            <a:ext cx="2759132" cy="2862322"/>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We’ve retained the original the </a:t>
            </a:r>
            <a:r>
              <a:rPr lang="en-US" b="1" i="1" dirty="0" smtClean="0">
                <a:solidFill>
                  <a:schemeClr val="bg1"/>
                </a:solidFill>
                <a:effectLst>
                  <a:outerShdw blurRad="38100" dist="38100" dir="2700000" algn="tl">
                    <a:srgbClr val="000000">
                      <a:alpha val="43137"/>
                    </a:srgbClr>
                  </a:outerShdw>
                </a:effectLst>
              </a:rPr>
              <a:t>ForWarn I</a:t>
            </a:r>
            <a:r>
              <a:rPr lang="en-US" b="1" dirty="0" smtClean="0">
                <a:solidFill>
                  <a:schemeClr val="bg1"/>
                </a:solidFill>
                <a:effectLst>
                  <a:outerShdw blurRad="38100" dist="38100" dir="2700000" algn="tl">
                    <a:srgbClr val="000000">
                      <a:alpha val="43137"/>
                    </a:srgbClr>
                  </a:outerShdw>
                </a:effectLst>
              </a:rPr>
              <a:t> </a:t>
            </a:r>
            <a:r>
              <a:rPr lang="en-US" dirty="0" smtClean="0">
                <a:solidFill>
                  <a:schemeClr val="bg1"/>
                </a:solidFill>
                <a:effectLst>
                  <a:outerShdw blurRad="38100" dist="38100" dir="2700000" algn="tl">
                    <a:srgbClr val="000000">
                      <a:alpha val="43137"/>
                    </a:srgbClr>
                  </a:outerShdw>
                </a:effectLst>
              </a:rPr>
              <a:t>version produced by our contractor Leidos, and calling it the </a:t>
            </a:r>
            <a:r>
              <a:rPr lang="en-US" b="1" dirty="0" smtClean="0">
                <a:solidFill>
                  <a:schemeClr val="bg1"/>
                </a:solidFill>
                <a:effectLst>
                  <a:outerShdw blurRad="38100" dist="38100" dir="2700000" algn="tl">
                    <a:srgbClr val="000000">
                      <a:alpha val="43137"/>
                    </a:srgbClr>
                  </a:outerShdw>
                </a:effectLst>
              </a:rPr>
              <a:t>“</a:t>
            </a:r>
            <a:r>
              <a:rPr lang="en-US" dirty="0" smtClean="0">
                <a:solidFill>
                  <a:srgbClr val="FFFF00"/>
                </a:solidFill>
                <a:effectLst>
                  <a:outerShdw blurRad="38100" dist="38100" dir="2700000" algn="tl">
                    <a:srgbClr val="000000">
                      <a:alpha val="43137"/>
                    </a:srgbClr>
                  </a:outerShdw>
                </a:effectLst>
              </a:rPr>
              <a:t>Legacy</a:t>
            </a:r>
            <a:r>
              <a:rPr lang="en-US" b="1" dirty="0" smtClean="0">
                <a:solidFill>
                  <a:schemeClr val="bg1"/>
                </a:solidFill>
                <a:effectLst>
                  <a:outerShdw blurRad="38100" dist="38100" dir="2700000" algn="tl">
                    <a:srgbClr val="000000">
                      <a:alpha val="43137"/>
                    </a:srgbClr>
                  </a:outerShdw>
                </a:effectLst>
              </a:rPr>
              <a:t>”</a:t>
            </a:r>
            <a:r>
              <a:rPr lang="en-US" b="1" dirty="0" smtClean="0">
                <a:solidFill>
                  <a:srgbClr val="FFFF00"/>
                </a:solidFill>
                <a:effectLst>
                  <a:outerShdw blurRad="38100" dist="38100" dir="2700000" algn="tl">
                    <a:srgbClr val="000000">
                      <a:alpha val="43137"/>
                    </a:srgbClr>
                  </a:outerShdw>
                </a:effectLst>
              </a:rPr>
              <a:t> </a:t>
            </a:r>
            <a:r>
              <a:rPr lang="en-US" dirty="0" smtClean="0">
                <a:solidFill>
                  <a:schemeClr val="bg1"/>
                </a:solidFill>
                <a:effectLst>
                  <a:outerShdw blurRad="38100" dist="38100" dir="2700000" algn="tl">
                    <a:srgbClr val="000000">
                      <a:alpha val="43137"/>
                    </a:srgbClr>
                  </a:outerShdw>
                </a:effectLst>
              </a:rPr>
              <a:t>product.</a:t>
            </a:r>
          </a:p>
          <a:p>
            <a:pPr algn="ctr"/>
            <a:endParaRPr lang="en-US" dirty="0">
              <a:solidFill>
                <a:schemeClr val="bg1"/>
              </a:solidFill>
              <a:effectLst>
                <a:outerShdw blurRad="38100" dist="38100" dir="2700000" algn="tl">
                  <a:srgbClr val="000000">
                    <a:alpha val="43137"/>
                  </a:srgbClr>
                </a:outerShdw>
              </a:effectLst>
            </a:endParaRPr>
          </a:p>
          <a:p>
            <a:pPr algn="ctr"/>
            <a:r>
              <a:rPr lang="en-US" dirty="0" smtClean="0">
                <a:solidFill>
                  <a:schemeClr val="bg1"/>
                </a:solidFill>
                <a:effectLst>
                  <a:outerShdw blurRad="38100" dist="38100" dir="2700000" algn="tl">
                    <a:srgbClr val="000000">
                      <a:alpha val="43137"/>
                    </a:srgbClr>
                  </a:outerShdw>
                </a:effectLst>
              </a:rPr>
              <a:t>To compare the Legacy to the new </a:t>
            </a:r>
            <a:r>
              <a:rPr lang="en-US" i="1" dirty="0" smtClean="0">
                <a:solidFill>
                  <a:schemeClr val="bg1"/>
                </a:solidFill>
                <a:effectLst>
                  <a:outerShdw blurRad="38100" dist="38100" dir="2700000" algn="tl">
                    <a:srgbClr val="000000">
                      <a:alpha val="43137"/>
                    </a:srgbClr>
                  </a:outerShdw>
                </a:effectLst>
              </a:rPr>
              <a:t>ForWarn II</a:t>
            </a:r>
            <a:r>
              <a:rPr lang="en-US" dirty="0" smtClean="0">
                <a:solidFill>
                  <a:schemeClr val="bg1"/>
                </a:solidFill>
                <a:effectLst>
                  <a:outerShdw blurRad="38100" dist="38100" dir="2700000" algn="tl">
                    <a:srgbClr val="000000">
                      <a:alpha val="43137"/>
                    </a:srgbClr>
                  </a:outerShdw>
                </a:effectLst>
              </a:rPr>
              <a:t>, change the Theme to “</a:t>
            </a:r>
            <a:r>
              <a:rPr lang="en-US" u="sng" dirty="0" smtClean="0">
                <a:solidFill>
                  <a:schemeClr val="bg1"/>
                </a:solidFill>
                <a:effectLst>
                  <a:outerShdw blurRad="38100" dist="38100" dir="2700000" algn="tl">
                    <a:srgbClr val="000000">
                      <a:alpha val="43137"/>
                    </a:srgbClr>
                  </a:outerShdw>
                </a:effectLst>
              </a:rPr>
              <a:t>ForWarn II Comparisons</a:t>
            </a:r>
            <a:r>
              <a:rPr lang="en-US" dirty="0" smtClean="0">
                <a:solidFill>
                  <a:schemeClr val="bg1"/>
                </a:solidFill>
                <a:effectLst>
                  <a:outerShdw blurRad="38100" dist="38100" dir="2700000" algn="tl">
                    <a:srgbClr val="000000">
                      <a:alpha val="43137"/>
                    </a:srgbClr>
                  </a:outerShdw>
                </a:effectLst>
              </a:rPr>
              <a:t>”</a:t>
            </a:r>
          </a:p>
        </p:txBody>
      </p:sp>
      <p:sp>
        <p:nvSpPr>
          <p:cNvPr id="10" name="Subtitle 2"/>
          <p:cNvSpPr txBox="1">
            <a:spLocks/>
          </p:cNvSpPr>
          <p:nvPr/>
        </p:nvSpPr>
        <p:spPr>
          <a:xfrm>
            <a:off x="3305826" y="209466"/>
            <a:ext cx="8409923" cy="15619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lnSpc>
                <a:spcPct val="100000"/>
              </a:lnSpc>
              <a:spcBef>
                <a:spcPts val="600"/>
              </a:spcBef>
              <a:spcAft>
                <a:spcPts val="600"/>
              </a:spcAft>
              <a:buFont typeface="+mj-lt"/>
              <a:buAutoNum type="arabicPeriod" startAt="2"/>
            </a:pPr>
            <a:r>
              <a:rPr lang="en-US" sz="2800" b="1" dirty="0" smtClean="0">
                <a:solidFill>
                  <a:schemeClr val="bg1"/>
                </a:solidFill>
                <a:effectLst>
                  <a:outerShdw blurRad="38100" dist="38100" dir="2700000" algn="tl">
                    <a:srgbClr val="000000">
                      <a:alpha val="43137"/>
                    </a:srgbClr>
                  </a:outerShdw>
                </a:effectLst>
              </a:rPr>
              <a:t> </a:t>
            </a:r>
            <a:r>
              <a:rPr lang="en-US" sz="2800" b="1" i="1" dirty="0" smtClean="0">
                <a:solidFill>
                  <a:schemeClr val="bg1"/>
                </a:solidFill>
                <a:effectLst>
                  <a:outerShdw blurRad="38100" dist="38100" dir="2700000" algn="tl">
                    <a:srgbClr val="000000">
                      <a:alpha val="43137"/>
                    </a:srgbClr>
                  </a:outerShdw>
                </a:effectLst>
              </a:rPr>
              <a:t>ForWarn II</a:t>
            </a:r>
            <a:r>
              <a:rPr lang="en-US" sz="2800" b="1" dirty="0" smtClean="0">
                <a:solidFill>
                  <a:schemeClr val="bg1"/>
                </a:solidFill>
                <a:effectLst>
                  <a:outerShdw blurRad="38100" dist="38100" dir="2700000" algn="tl">
                    <a:srgbClr val="000000">
                      <a:alpha val="43137"/>
                    </a:srgbClr>
                  </a:outerShdw>
                </a:effectLst>
              </a:rPr>
              <a:t> </a:t>
            </a:r>
            <a:r>
              <a:rPr lang="en-US" sz="2800" dirty="0" smtClean="0">
                <a:solidFill>
                  <a:schemeClr val="bg1"/>
                </a:solidFill>
                <a:effectLst>
                  <a:outerShdw blurRad="38100" dist="38100" dir="2700000" algn="tl">
                    <a:srgbClr val="000000">
                      <a:alpha val="43137"/>
                    </a:srgbClr>
                  </a:outerShdw>
                </a:effectLst>
              </a:rPr>
              <a:t>Update</a:t>
            </a:r>
          </a:p>
          <a:p>
            <a:pPr marL="971550" lvl="1" indent="-514350" algn="l">
              <a:lnSpc>
                <a:spcPct val="100000"/>
              </a:lnSpc>
              <a:spcBef>
                <a:spcPts val="600"/>
              </a:spcBef>
              <a:spcAft>
                <a:spcPts val="600"/>
              </a:spcAft>
              <a:buFont typeface="+mj-lt"/>
              <a:buAutoNum type="alphaUcPeriod"/>
            </a:pPr>
            <a:r>
              <a:rPr lang="en-US" dirty="0" smtClean="0">
                <a:solidFill>
                  <a:schemeClr val="bg1"/>
                </a:solidFill>
                <a:effectLst>
                  <a:outerShdw blurRad="38100" dist="38100" dir="2700000" algn="tl">
                    <a:srgbClr val="000000">
                      <a:alpha val="43137"/>
                    </a:srgbClr>
                  </a:outerShdw>
                </a:effectLst>
              </a:rPr>
              <a:t>Relevant </a:t>
            </a:r>
            <a:r>
              <a:rPr lang="en-US" b="1" i="1" dirty="0" smtClean="0">
                <a:solidFill>
                  <a:schemeClr val="bg1"/>
                </a:solidFill>
                <a:effectLst>
                  <a:outerShdw blurRad="38100" dist="38100" dir="2700000" algn="tl">
                    <a:srgbClr val="000000">
                      <a:alpha val="43137"/>
                    </a:srgbClr>
                  </a:outerShdw>
                </a:effectLst>
              </a:rPr>
              <a:t>ForWarn II </a:t>
            </a:r>
            <a:r>
              <a:rPr lang="en-US" dirty="0" smtClean="0">
                <a:solidFill>
                  <a:schemeClr val="bg1"/>
                </a:solidFill>
                <a:effectLst>
                  <a:outerShdw blurRad="38100" dist="38100" dir="2700000" algn="tl">
                    <a:srgbClr val="000000">
                      <a:alpha val="43137"/>
                    </a:srgbClr>
                  </a:outerShdw>
                </a:effectLst>
              </a:rPr>
              <a:t>Improvements </a:t>
            </a:r>
          </a:p>
          <a:p>
            <a:pPr marL="1428750" lvl="2" indent="-514350" algn="l">
              <a:lnSpc>
                <a:spcPct val="100000"/>
              </a:lnSpc>
              <a:spcBef>
                <a:spcPts val="600"/>
              </a:spcBef>
              <a:spcAft>
                <a:spcPts val="600"/>
              </a:spcAft>
              <a:buFont typeface="Arial" panose="020B0604020202020204" pitchFamily="34" charset="0"/>
              <a:buChar char="•"/>
            </a:pPr>
            <a:r>
              <a:rPr lang="en-US" b="1" dirty="0" smtClean="0">
                <a:solidFill>
                  <a:schemeClr val="bg1"/>
                </a:solidFill>
                <a:effectLst>
                  <a:outerShdw blurRad="38100" dist="38100" dir="2700000" algn="tl">
                    <a:srgbClr val="000000">
                      <a:alpha val="43137"/>
                    </a:srgbClr>
                  </a:outerShdw>
                </a:effectLst>
              </a:rPr>
              <a:t>Legacy Products Retained</a:t>
            </a:r>
            <a:endParaRPr lang="en-US" sz="1600" b="1" dirty="0" smtClean="0">
              <a:solidFill>
                <a:schemeClr val="bg1"/>
              </a:solidFill>
              <a:effectLst>
                <a:outerShdw blurRad="38100" dist="38100" dir="2700000" algn="tl">
                  <a:srgbClr val="000000">
                    <a:alpha val="43137"/>
                  </a:srgbClr>
                </a:outerShdw>
              </a:effectLst>
            </a:endParaRPr>
          </a:p>
          <a:p>
            <a:pPr lvl="1" algn="l">
              <a:spcBef>
                <a:spcPts val="600"/>
              </a:spcBef>
              <a:spcAft>
                <a:spcPts val="600"/>
              </a:spcAft>
            </a:pPr>
            <a:endParaRPr lang="en-US" sz="2400" dirty="0">
              <a:solidFill>
                <a:schemeClr val="bg1"/>
              </a:solidFill>
              <a:effectLst>
                <a:outerShdw blurRad="38100" dist="38100" dir="2700000" algn="tl">
                  <a:srgbClr val="000000">
                    <a:alpha val="43137"/>
                  </a:srgbClr>
                </a:outerShdw>
              </a:effectLst>
            </a:endParaRPr>
          </a:p>
        </p:txBody>
      </p:sp>
      <p:cxnSp>
        <p:nvCxnSpPr>
          <p:cNvPr id="7" name="Straight Connector 6"/>
          <p:cNvCxnSpPr/>
          <p:nvPr/>
        </p:nvCxnSpPr>
        <p:spPr>
          <a:xfrm>
            <a:off x="4267200" y="4524375"/>
            <a:ext cx="15544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8785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65638"/>
          </a:xfrm>
          <a:prstGeom prst="rect">
            <a:avLst/>
          </a:prstGeom>
        </p:spPr>
      </p:pic>
      <p:pic>
        <p:nvPicPr>
          <p:cNvPr id="19" name="Picture 18"/>
          <p:cNvPicPr>
            <a:picLocks noChangeAspect="1"/>
          </p:cNvPicPr>
          <p:nvPr/>
        </p:nvPicPr>
        <p:blipFill rotWithShape="1">
          <a:blip r:embed="rId4">
            <a:lum bright="-31000"/>
          </a:blip>
          <a:srcRect r="40000" b="26551"/>
          <a:stretch/>
        </p:blipFill>
        <p:spPr>
          <a:xfrm>
            <a:off x="3592602" y="1722922"/>
            <a:ext cx="7220552" cy="4889293"/>
          </a:xfrm>
          <a:prstGeom prst="rect">
            <a:avLst/>
          </a:prstGeom>
          <a:ln>
            <a:solidFill>
              <a:schemeClr val="bg1">
                <a:lumMod val="65000"/>
              </a:schemeClr>
            </a:solidFill>
          </a:ln>
        </p:spPr>
      </p:pic>
      <p:sp>
        <p:nvSpPr>
          <p:cNvPr id="10" name="Subtitle 2"/>
          <p:cNvSpPr txBox="1">
            <a:spLocks/>
          </p:cNvSpPr>
          <p:nvPr/>
        </p:nvSpPr>
        <p:spPr>
          <a:xfrm>
            <a:off x="3305826" y="209466"/>
            <a:ext cx="8409923" cy="15619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lnSpc>
                <a:spcPct val="100000"/>
              </a:lnSpc>
              <a:spcBef>
                <a:spcPts val="600"/>
              </a:spcBef>
              <a:spcAft>
                <a:spcPts val="600"/>
              </a:spcAft>
              <a:buFont typeface="+mj-lt"/>
              <a:buAutoNum type="arabicPeriod" startAt="2"/>
            </a:pPr>
            <a:r>
              <a:rPr lang="en-US" sz="2800" b="1" dirty="0" smtClean="0">
                <a:solidFill>
                  <a:schemeClr val="bg1"/>
                </a:solidFill>
                <a:effectLst>
                  <a:outerShdw blurRad="38100" dist="38100" dir="2700000" algn="tl">
                    <a:srgbClr val="000000">
                      <a:alpha val="43137"/>
                    </a:srgbClr>
                  </a:outerShdw>
                </a:effectLst>
              </a:rPr>
              <a:t> </a:t>
            </a:r>
            <a:r>
              <a:rPr lang="en-US" sz="2800" b="1" i="1" dirty="0" smtClean="0">
                <a:solidFill>
                  <a:schemeClr val="bg1"/>
                </a:solidFill>
                <a:effectLst>
                  <a:outerShdw blurRad="38100" dist="38100" dir="2700000" algn="tl">
                    <a:srgbClr val="000000">
                      <a:alpha val="43137"/>
                    </a:srgbClr>
                  </a:outerShdw>
                </a:effectLst>
              </a:rPr>
              <a:t>ForWarn II</a:t>
            </a:r>
            <a:r>
              <a:rPr lang="en-US" sz="2800" b="1" dirty="0" smtClean="0">
                <a:solidFill>
                  <a:schemeClr val="bg1"/>
                </a:solidFill>
                <a:effectLst>
                  <a:outerShdw blurRad="38100" dist="38100" dir="2700000" algn="tl">
                    <a:srgbClr val="000000">
                      <a:alpha val="43137"/>
                    </a:srgbClr>
                  </a:outerShdw>
                </a:effectLst>
              </a:rPr>
              <a:t> </a:t>
            </a:r>
            <a:r>
              <a:rPr lang="en-US" sz="2800" dirty="0" smtClean="0">
                <a:solidFill>
                  <a:schemeClr val="bg1"/>
                </a:solidFill>
                <a:effectLst>
                  <a:outerShdw blurRad="38100" dist="38100" dir="2700000" algn="tl">
                    <a:srgbClr val="000000">
                      <a:alpha val="43137"/>
                    </a:srgbClr>
                  </a:outerShdw>
                </a:effectLst>
              </a:rPr>
              <a:t>Update</a:t>
            </a:r>
          </a:p>
          <a:p>
            <a:pPr marL="971550" lvl="1" indent="-514350" algn="l">
              <a:lnSpc>
                <a:spcPct val="100000"/>
              </a:lnSpc>
              <a:spcBef>
                <a:spcPts val="600"/>
              </a:spcBef>
              <a:spcAft>
                <a:spcPts val="600"/>
              </a:spcAft>
              <a:buFont typeface="+mj-lt"/>
              <a:buAutoNum type="alphaUcPeriod"/>
            </a:pPr>
            <a:r>
              <a:rPr lang="en-US" dirty="0" smtClean="0">
                <a:solidFill>
                  <a:schemeClr val="bg1"/>
                </a:solidFill>
                <a:effectLst>
                  <a:outerShdw blurRad="38100" dist="38100" dir="2700000" algn="tl">
                    <a:srgbClr val="000000">
                      <a:alpha val="43137"/>
                    </a:srgbClr>
                  </a:outerShdw>
                </a:effectLst>
              </a:rPr>
              <a:t>Relevant </a:t>
            </a:r>
            <a:r>
              <a:rPr lang="en-US" b="1" i="1" dirty="0" smtClean="0">
                <a:solidFill>
                  <a:schemeClr val="bg1"/>
                </a:solidFill>
                <a:effectLst>
                  <a:outerShdw blurRad="38100" dist="38100" dir="2700000" algn="tl">
                    <a:srgbClr val="000000">
                      <a:alpha val="43137"/>
                    </a:srgbClr>
                  </a:outerShdw>
                </a:effectLst>
              </a:rPr>
              <a:t>ForWarn II </a:t>
            </a:r>
            <a:r>
              <a:rPr lang="en-US" dirty="0" smtClean="0">
                <a:solidFill>
                  <a:schemeClr val="bg1"/>
                </a:solidFill>
                <a:effectLst>
                  <a:outerShdw blurRad="38100" dist="38100" dir="2700000" algn="tl">
                    <a:srgbClr val="000000">
                      <a:alpha val="43137"/>
                    </a:srgbClr>
                  </a:outerShdw>
                </a:effectLst>
              </a:rPr>
              <a:t>Improvements </a:t>
            </a:r>
          </a:p>
          <a:p>
            <a:pPr marL="1428750" lvl="2" indent="-514350" algn="l">
              <a:lnSpc>
                <a:spcPct val="100000"/>
              </a:lnSpc>
              <a:spcBef>
                <a:spcPts val="600"/>
              </a:spcBef>
              <a:spcAft>
                <a:spcPts val="600"/>
              </a:spcAft>
              <a:buFont typeface="Arial" panose="020B0604020202020204" pitchFamily="34" charset="0"/>
              <a:buChar char="•"/>
            </a:pPr>
            <a:r>
              <a:rPr lang="en-US" b="1" dirty="0" smtClean="0">
                <a:solidFill>
                  <a:schemeClr val="bg1"/>
                </a:solidFill>
                <a:effectLst>
                  <a:outerShdw blurRad="38100" dist="38100" dir="2700000" algn="tl">
                    <a:srgbClr val="000000">
                      <a:alpha val="43137"/>
                    </a:srgbClr>
                  </a:outerShdw>
                </a:effectLst>
              </a:rPr>
              <a:t>Legacy Products Retained</a:t>
            </a:r>
            <a:endParaRPr lang="en-US" sz="2400" dirty="0">
              <a:solidFill>
                <a:schemeClr val="bg1"/>
              </a:solidFill>
              <a:effectLst>
                <a:outerShdw blurRad="38100" dist="38100" dir="2700000" algn="tl">
                  <a:srgbClr val="000000">
                    <a:alpha val="43137"/>
                  </a:srgbClr>
                </a:outerShdw>
              </a:effectLst>
            </a:endParaRPr>
          </a:p>
        </p:txBody>
      </p:sp>
      <p:cxnSp>
        <p:nvCxnSpPr>
          <p:cNvPr id="7" name="Straight Connector 6"/>
          <p:cNvCxnSpPr/>
          <p:nvPr/>
        </p:nvCxnSpPr>
        <p:spPr>
          <a:xfrm>
            <a:off x="4029075" y="4562380"/>
            <a:ext cx="15544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3137075" y="2832325"/>
            <a:ext cx="3827678" cy="2496312"/>
          </a:xfrm>
          <a:prstGeom prst="rect">
            <a:avLst/>
          </a:prstGeom>
        </p:spPr>
      </p:pic>
      <p:pic>
        <p:nvPicPr>
          <p:cNvPr id="4" name="Picture 3"/>
          <p:cNvPicPr>
            <a:picLocks noChangeAspect="1"/>
          </p:cNvPicPr>
          <p:nvPr/>
        </p:nvPicPr>
        <p:blipFill>
          <a:blip r:embed="rId6"/>
          <a:stretch>
            <a:fillRect/>
          </a:stretch>
        </p:blipFill>
        <p:spPr>
          <a:xfrm>
            <a:off x="7182155" y="2832325"/>
            <a:ext cx="4094225" cy="2496312"/>
          </a:xfrm>
          <a:prstGeom prst="rect">
            <a:avLst/>
          </a:prstGeom>
        </p:spPr>
      </p:pic>
      <p:sp>
        <p:nvSpPr>
          <p:cNvPr id="5" name="TextBox 4"/>
          <p:cNvSpPr txBox="1"/>
          <p:nvPr/>
        </p:nvSpPr>
        <p:spPr>
          <a:xfrm>
            <a:off x="3137075" y="5435430"/>
            <a:ext cx="3827677" cy="553998"/>
          </a:xfrm>
          <a:prstGeom prst="rect">
            <a:avLst/>
          </a:prstGeom>
          <a:noFill/>
        </p:spPr>
        <p:txBody>
          <a:bodyPr wrap="square" rtlCol="0">
            <a:spAutoFit/>
          </a:bodyPr>
          <a:lstStyle/>
          <a:p>
            <a:pPr algn="ctr"/>
            <a:r>
              <a:rPr lang="en-US" b="1" dirty="0" smtClean="0">
                <a:solidFill>
                  <a:schemeClr val="bg1"/>
                </a:solidFill>
                <a:effectLst>
                  <a:outerShdw blurRad="38100" dist="38100" dir="2700000" algn="tl">
                    <a:srgbClr val="000000">
                      <a:alpha val="43137"/>
                    </a:srgbClr>
                  </a:outerShdw>
                </a:effectLst>
              </a:rPr>
              <a:t>Legacy</a:t>
            </a:r>
          </a:p>
          <a:p>
            <a:pPr algn="ctr"/>
            <a:r>
              <a:rPr lang="en-US" sz="1200" i="1" dirty="0" smtClean="0">
                <a:solidFill>
                  <a:schemeClr val="bg1"/>
                </a:solidFill>
                <a:effectLst>
                  <a:outerShdw blurRad="38100" dist="38100" dir="2700000" algn="tl">
                    <a:srgbClr val="000000">
                      <a:alpha val="43137"/>
                    </a:srgbClr>
                  </a:outerShdw>
                </a:effectLst>
              </a:rPr>
              <a:t>Smoothed via the “Savitzky–</a:t>
            </a:r>
            <a:r>
              <a:rPr lang="en-US" sz="1200" i="1" dirty="0" err="1" smtClean="0">
                <a:solidFill>
                  <a:schemeClr val="bg1"/>
                </a:solidFill>
                <a:effectLst>
                  <a:outerShdw blurRad="38100" dist="38100" dir="2700000" algn="tl">
                    <a:srgbClr val="000000">
                      <a:alpha val="43137"/>
                    </a:srgbClr>
                  </a:outerShdw>
                </a:effectLst>
              </a:rPr>
              <a:t>Golay</a:t>
            </a:r>
            <a:r>
              <a:rPr lang="en-US" sz="1200" i="1" dirty="0" smtClean="0">
                <a:solidFill>
                  <a:schemeClr val="bg1"/>
                </a:solidFill>
                <a:effectLst>
                  <a:outerShdw blurRad="38100" dist="38100" dir="2700000" algn="tl">
                    <a:srgbClr val="000000">
                      <a:alpha val="43137"/>
                    </a:srgbClr>
                  </a:outerShdw>
                </a:effectLst>
              </a:rPr>
              <a:t>” </a:t>
            </a:r>
            <a:r>
              <a:rPr lang="en-US" sz="1200" i="1" dirty="0">
                <a:solidFill>
                  <a:schemeClr val="bg1"/>
                </a:solidFill>
                <a:effectLst>
                  <a:outerShdw blurRad="38100" dist="38100" dir="2700000" algn="tl">
                    <a:srgbClr val="000000">
                      <a:alpha val="43137"/>
                    </a:srgbClr>
                  </a:outerShdw>
                </a:effectLst>
              </a:rPr>
              <a:t>filter </a:t>
            </a:r>
          </a:p>
        </p:txBody>
      </p:sp>
      <p:sp>
        <p:nvSpPr>
          <p:cNvPr id="11" name="TextBox 10"/>
          <p:cNvSpPr txBox="1"/>
          <p:nvPr/>
        </p:nvSpPr>
        <p:spPr>
          <a:xfrm>
            <a:off x="7182155" y="5435430"/>
            <a:ext cx="4094225" cy="369332"/>
          </a:xfrm>
          <a:prstGeom prst="rect">
            <a:avLst/>
          </a:prstGeom>
          <a:noFill/>
        </p:spPr>
        <p:txBody>
          <a:bodyPr wrap="square" rtlCol="0">
            <a:spAutoFit/>
          </a:bodyPr>
          <a:lstStyle/>
          <a:p>
            <a:pPr algn="ctr"/>
            <a:r>
              <a:rPr lang="en-US" b="1" i="1" dirty="0" smtClean="0">
                <a:solidFill>
                  <a:schemeClr val="bg1"/>
                </a:solidFill>
                <a:effectLst>
                  <a:outerShdw blurRad="38100" dist="38100" dir="2700000" algn="tl">
                    <a:srgbClr val="000000">
                      <a:alpha val="43137"/>
                    </a:srgbClr>
                  </a:outerShdw>
                </a:effectLst>
              </a:rPr>
              <a:t>ForWarn II</a:t>
            </a:r>
          </a:p>
        </p:txBody>
      </p:sp>
      <p:sp>
        <p:nvSpPr>
          <p:cNvPr id="12" name="TextBox 11"/>
          <p:cNvSpPr txBox="1"/>
          <p:nvPr/>
        </p:nvSpPr>
        <p:spPr>
          <a:xfrm>
            <a:off x="660386" y="2254056"/>
            <a:ext cx="1987491" cy="3693319"/>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 </a:t>
            </a:r>
            <a:r>
              <a:rPr lang="en-US" dirty="0">
                <a:solidFill>
                  <a:schemeClr val="bg1"/>
                </a:solidFill>
                <a:effectLst>
                  <a:outerShdw blurRad="38100" dist="38100" dir="2700000" algn="tl">
                    <a:srgbClr val="000000">
                      <a:alpha val="43137"/>
                    </a:srgbClr>
                  </a:outerShdw>
                </a:effectLst>
              </a:rPr>
              <a:t>The </a:t>
            </a:r>
            <a:r>
              <a:rPr lang="en-US" dirty="0" smtClean="0">
                <a:solidFill>
                  <a:schemeClr val="bg1"/>
                </a:solidFill>
                <a:effectLst>
                  <a:outerShdw blurRad="38100" dist="38100" dir="2700000" algn="tl">
                    <a:srgbClr val="000000">
                      <a:alpha val="43137"/>
                    </a:srgbClr>
                  </a:outerShdw>
                </a:effectLst>
              </a:rPr>
              <a:t>difference between Legacy and </a:t>
            </a:r>
            <a:r>
              <a:rPr lang="en-US" i="1" dirty="0" smtClean="0">
                <a:solidFill>
                  <a:schemeClr val="bg1"/>
                </a:solidFill>
                <a:effectLst>
                  <a:outerShdw blurRad="38100" dist="38100" dir="2700000" algn="tl">
                    <a:srgbClr val="000000">
                      <a:alpha val="43137"/>
                    </a:srgbClr>
                  </a:outerShdw>
                </a:effectLst>
              </a:rPr>
              <a:t>ForWarn II </a:t>
            </a:r>
            <a:r>
              <a:rPr lang="en-US" dirty="0" smtClean="0">
                <a:solidFill>
                  <a:schemeClr val="bg1"/>
                </a:solidFill>
                <a:effectLst>
                  <a:outerShdw blurRad="38100" dist="38100" dir="2700000" algn="tl">
                    <a:srgbClr val="000000">
                      <a:alpha val="43137"/>
                    </a:srgbClr>
                  </a:outerShdw>
                </a:effectLst>
              </a:rPr>
              <a:t>is </a:t>
            </a:r>
            <a:r>
              <a:rPr lang="en-US" u="sng" dirty="0" smtClean="0">
                <a:solidFill>
                  <a:schemeClr val="bg1"/>
                </a:solidFill>
                <a:effectLst>
                  <a:outerShdw blurRad="38100" dist="38100" dir="2700000" algn="tl">
                    <a:srgbClr val="000000">
                      <a:alpha val="43137"/>
                    </a:srgbClr>
                  </a:outerShdw>
                </a:effectLst>
              </a:rPr>
              <a:t>Legacy uses a smoothed, modeled baseline </a:t>
            </a:r>
            <a:r>
              <a:rPr lang="en-US" dirty="0" smtClean="0">
                <a:solidFill>
                  <a:schemeClr val="bg1"/>
                </a:solidFill>
                <a:effectLst>
                  <a:outerShdw blurRad="38100" dist="38100" dir="2700000" algn="tl">
                    <a:srgbClr val="000000">
                      <a:alpha val="43137"/>
                    </a:srgbClr>
                  </a:outerShdw>
                </a:effectLst>
              </a:rPr>
              <a:t>and </a:t>
            </a:r>
            <a:r>
              <a:rPr lang="en-US" i="1" dirty="0" smtClean="0">
                <a:solidFill>
                  <a:schemeClr val="bg1"/>
                </a:solidFill>
                <a:effectLst>
                  <a:outerShdw blurRad="38100" dist="38100" dir="2700000" algn="tl">
                    <a:srgbClr val="000000">
                      <a:alpha val="43137"/>
                    </a:srgbClr>
                  </a:outerShdw>
                </a:effectLst>
              </a:rPr>
              <a:t>ForWarn II </a:t>
            </a:r>
            <a:r>
              <a:rPr lang="en-US" dirty="0" smtClean="0">
                <a:solidFill>
                  <a:schemeClr val="bg1"/>
                </a:solidFill>
                <a:effectLst>
                  <a:outerShdw blurRad="38100" dist="38100" dir="2700000" algn="tl">
                    <a:srgbClr val="000000">
                      <a:alpha val="43137"/>
                    </a:srgbClr>
                  </a:outerShdw>
                </a:effectLst>
              </a:rPr>
              <a:t>does not</a:t>
            </a:r>
          </a:p>
          <a:p>
            <a:pPr algn="ctr"/>
            <a:endParaRPr lang="en-US" dirty="0">
              <a:solidFill>
                <a:schemeClr val="bg1"/>
              </a:solidFill>
              <a:effectLst>
                <a:outerShdw blurRad="38100" dist="38100" dir="2700000" algn="tl">
                  <a:srgbClr val="000000">
                    <a:alpha val="43137"/>
                  </a:srgbClr>
                </a:outerShdw>
              </a:effectLst>
            </a:endParaRPr>
          </a:p>
          <a:p>
            <a:pPr algn="ctr"/>
            <a:r>
              <a:rPr lang="en-US" sz="2400" dirty="0" smtClean="0">
                <a:solidFill>
                  <a:srgbClr val="FFFF00"/>
                </a:solidFill>
                <a:effectLst>
                  <a:outerShdw blurRad="38100" dist="38100" dir="2700000" algn="tl">
                    <a:srgbClr val="000000">
                      <a:alpha val="43137"/>
                    </a:srgbClr>
                  </a:outerShdw>
                </a:effectLst>
              </a:rPr>
              <a:t>Use the </a:t>
            </a:r>
            <a:br>
              <a:rPr lang="en-US" sz="2400" dirty="0" smtClean="0">
                <a:solidFill>
                  <a:srgbClr val="FFFF00"/>
                </a:solidFill>
                <a:effectLst>
                  <a:outerShdw blurRad="38100" dist="38100" dir="2700000" algn="tl">
                    <a:srgbClr val="000000">
                      <a:alpha val="43137"/>
                    </a:srgbClr>
                  </a:outerShdw>
                </a:effectLst>
              </a:rPr>
            </a:br>
            <a:r>
              <a:rPr lang="en-US" sz="2400" b="1" i="1" dirty="0" smtClean="0">
                <a:solidFill>
                  <a:srgbClr val="FFFF00"/>
                </a:solidFill>
                <a:effectLst>
                  <a:outerShdw blurRad="38100" dist="38100" dir="2700000" algn="tl">
                    <a:srgbClr val="000000">
                      <a:alpha val="43137"/>
                    </a:srgbClr>
                  </a:outerShdw>
                </a:effectLst>
              </a:rPr>
              <a:t>ForWarn II </a:t>
            </a:r>
            <a:r>
              <a:rPr lang="en-US" sz="2400" dirty="0" smtClean="0">
                <a:solidFill>
                  <a:srgbClr val="FFFF00"/>
                </a:solidFill>
                <a:effectLst>
                  <a:outerShdw blurRad="38100" dist="38100" dir="2700000" algn="tl">
                    <a:srgbClr val="000000">
                      <a:alpha val="43137"/>
                    </a:srgbClr>
                  </a:outerShdw>
                </a:effectLst>
              </a:rPr>
              <a:t>products </a:t>
            </a:r>
            <a:endParaRPr lang="en-US" sz="24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7270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65638"/>
          </a:xfrm>
          <a:prstGeom prst="rect">
            <a:avLst/>
          </a:prstGeom>
        </p:spPr>
      </p:pic>
      <p:sp>
        <p:nvSpPr>
          <p:cNvPr id="4" name="Title 1"/>
          <p:cNvSpPr txBox="1">
            <a:spLocks/>
          </p:cNvSpPr>
          <p:nvPr/>
        </p:nvSpPr>
        <p:spPr>
          <a:xfrm>
            <a:off x="0" y="-800"/>
            <a:ext cx="12192000" cy="609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i="1" dirty="0" smtClean="0">
                <a:solidFill>
                  <a:schemeClr val="bg1"/>
                </a:solidFill>
              </a:rPr>
              <a:t>ForWarn II </a:t>
            </a:r>
            <a:r>
              <a:rPr lang="en-US" sz="2800" dirty="0" smtClean="0">
                <a:solidFill>
                  <a:schemeClr val="bg1"/>
                </a:solidFill>
              </a:rPr>
              <a:t>vs. </a:t>
            </a:r>
            <a:r>
              <a:rPr lang="en-US" sz="2800" b="1" i="1" dirty="0" smtClean="0">
                <a:solidFill>
                  <a:schemeClr val="bg1"/>
                </a:solidFill>
              </a:rPr>
              <a:t>ForWarn</a:t>
            </a:r>
            <a:r>
              <a:rPr lang="en-US" sz="2800" dirty="0" smtClean="0">
                <a:solidFill>
                  <a:schemeClr val="bg1"/>
                </a:solidFill>
              </a:rPr>
              <a:t> ‘Legacy’</a:t>
            </a:r>
            <a:endParaRPr lang="en-US" sz="2800" dirty="0">
              <a:solidFill>
                <a:schemeClr val="bg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0377" y="685800"/>
            <a:ext cx="8551246" cy="5991128"/>
          </a:xfrm>
          <a:prstGeom prst="rect">
            <a:avLst/>
          </a:prstGeom>
        </p:spPr>
      </p:pic>
    </p:spTree>
    <p:extLst>
      <p:ext uri="{BB962C8B-B14F-4D97-AF65-F5344CB8AC3E}">
        <p14:creationId xmlns:p14="http://schemas.microsoft.com/office/powerpoint/2010/main" val="41787622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65638"/>
          </a:xfrm>
          <a:prstGeom prst="rect">
            <a:avLst/>
          </a:prstGeom>
        </p:spPr>
      </p:pic>
      <p:sp>
        <p:nvSpPr>
          <p:cNvPr id="7" name="TextBox 6"/>
          <p:cNvSpPr txBox="1"/>
          <p:nvPr/>
        </p:nvSpPr>
        <p:spPr>
          <a:xfrm>
            <a:off x="723777" y="2351172"/>
            <a:ext cx="1943100" cy="3416320"/>
          </a:xfrm>
          <a:prstGeom prst="rect">
            <a:avLst/>
          </a:prstGeom>
          <a:noFill/>
        </p:spPr>
        <p:txBody>
          <a:bodyPr wrap="square" rtlCol="0">
            <a:spAutoFit/>
          </a:bodyPr>
          <a:lstStyle/>
          <a:p>
            <a:pPr algn="ctr"/>
            <a:r>
              <a:rPr lang="en-US" b="1" u="sng" dirty="0" smtClean="0">
                <a:solidFill>
                  <a:schemeClr val="bg1"/>
                </a:solidFill>
                <a:effectLst>
                  <a:outerShdw blurRad="38100" dist="38100" dir="2700000" algn="tl">
                    <a:srgbClr val="000000">
                      <a:alpha val="43137"/>
                    </a:srgbClr>
                  </a:outerShdw>
                </a:effectLst>
              </a:rPr>
              <a:t>Advantage</a:t>
            </a:r>
            <a:r>
              <a:rPr lang="en-US" b="1" dirty="0" smtClean="0">
                <a:solidFill>
                  <a:schemeClr val="bg1"/>
                </a:solidFill>
                <a:effectLst>
                  <a:outerShdw blurRad="38100" dist="38100" dir="2700000" algn="tl">
                    <a:srgbClr val="000000">
                      <a:alpha val="43137"/>
                    </a:srgbClr>
                  </a:outerShdw>
                </a:effectLst>
              </a:rPr>
              <a:t> </a:t>
            </a:r>
            <a:r>
              <a:rPr lang="en-US" i="1" dirty="0" smtClean="0">
                <a:solidFill>
                  <a:schemeClr val="bg1"/>
                </a:solidFill>
                <a:effectLst>
                  <a:outerShdw blurRad="38100" dist="38100" dir="2700000" algn="tl">
                    <a:srgbClr val="000000">
                      <a:alpha val="43137"/>
                    </a:srgbClr>
                  </a:outerShdw>
                </a:effectLst>
              </a:rPr>
              <a:t>(western-U.S.</a:t>
            </a:r>
            <a:br>
              <a:rPr lang="en-US" i="1" dirty="0" smtClean="0">
                <a:solidFill>
                  <a:schemeClr val="bg1"/>
                </a:solidFill>
                <a:effectLst>
                  <a:outerShdw blurRad="38100" dist="38100" dir="2700000" algn="tl">
                    <a:srgbClr val="000000">
                      <a:alpha val="43137"/>
                    </a:srgbClr>
                  </a:outerShdw>
                </a:effectLst>
              </a:rPr>
            </a:br>
            <a:r>
              <a:rPr lang="en-US" i="1" dirty="0" smtClean="0">
                <a:solidFill>
                  <a:schemeClr val="bg1"/>
                </a:solidFill>
                <a:effectLst>
                  <a:outerShdw blurRad="38100" dist="38100" dir="2700000" algn="tl">
                    <a:srgbClr val="000000">
                      <a:alpha val="43137"/>
                    </a:srgbClr>
                  </a:outerShdw>
                </a:effectLst>
              </a:rPr>
              <a:t>for grass and shrubland mix)</a:t>
            </a:r>
          </a:p>
          <a:p>
            <a:pPr algn="ctr"/>
            <a:r>
              <a:rPr lang="en-US" i="1" dirty="0" smtClean="0">
                <a:solidFill>
                  <a:schemeClr val="bg1"/>
                </a:solidFill>
                <a:effectLst>
                  <a:outerShdw blurRad="38100" dist="38100" dir="2700000" algn="tl">
                    <a:srgbClr val="000000">
                      <a:alpha val="43137"/>
                    </a:srgbClr>
                  </a:outerShdw>
                </a:effectLst>
              </a:rPr>
              <a:t> </a:t>
            </a:r>
          </a:p>
          <a:p>
            <a:pPr algn="ctr"/>
            <a:r>
              <a:rPr lang="en-US" b="1" dirty="0" smtClean="0">
                <a:solidFill>
                  <a:schemeClr val="bg1"/>
                </a:solidFill>
                <a:effectLst>
                  <a:outerShdw blurRad="38100" dist="38100" dir="2700000" algn="tl">
                    <a:srgbClr val="000000">
                      <a:alpha val="43137"/>
                    </a:srgbClr>
                  </a:outerShdw>
                </a:effectLst>
              </a:rPr>
              <a:t>trees </a:t>
            </a:r>
            <a:r>
              <a:rPr lang="en-US" b="1" dirty="0">
                <a:solidFill>
                  <a:schemeClr val="bg1"/>
                </a:solidFill>
                <a:effectLst>
                  <a:outerShdw blurRad="38100" dist="38100" dir="2700000" algn="tl">
                    <a:srgbClr val="000000">
                      <a:alpha val="43137"/>
                    </a:srgbClr>
                  </a:outerShdw>
                </a:effectLst>
              </a:rPr>
              <a:t>retain their relative sensitivity to even minor NDVI drops, while grasses, herbs and shrubs have more muted </a:t>
            </a:r>
            <a:r>
              <a:rPr lang="en-US" b="1" dirty="0" smtClean="0">
                <a:solidFill>
                  <a:schemeClr val="bg1"/>
                </a:solidFill>
                <a:effectLst>
                  <a:outerShdw blurRad="38100" dist="38100" dir="2700000" algn="tl">
                    <a:srgbClr val="000000">
                      <a:alpha val="43137"/>
                    </a:srgbClr>
                  </a:outerShdw>
                </a:effectLst>
              </a:rPr>
              <a:t>responses</a:t>
            </a:r>
            <a:endParaRPr lang="en-US" b="1" dirty="0">
              <a:solidFill>
                <a:schemeClr val="bg1"/>
              </a:solidFill>
              <a:effectLst>
                <a:outerShdw blurRad="38100" dist="38100" dir="2700000" algn="tl">
                  <a:srgbClr val="000000">
                    <a:alpha val="43137"/>
                  </a:srgbClr>
                </a:outerShdw>
              </a:effectLst>
            </a:endParaRPr>
          </a:p>
        </p:txBody>
      </p:sp>
      <p:pic>
        <p:nvPicPr>
          <p:cNvPr id="10" name="Picture 9"/>
          <p:cNvPicPr>
            <a:picLocks noChangeAspect="1"/>
          </p:cNvPicPr>
          <p:nvPr/>
        </p:nvPicPr>
        <p:blipFill rotWithShape="1">
          <a:blip r:embed="rId4"/>
          <a:srcRect r="39167" b="26180"/>
          <a:stretch/>
        </p:blipFill>
        <p:spPr>
          <a:xfrm>
            <a:off x="3592602" y="1756221"/>
            <a:ext cx="7234440" cy="4855994"/>
          </a:xfrm>
          <a:prstGeom prst="rect">
            <a:avLst/>
          </a:prstGeom>
          <a:ln>
            <a:solidFill>
              <a:schemeClr val="bg1"/>
            </a:solidFill>
          </a:ln>
        </p:spPr>
      </p:pic>
      <p:sp>
        <p:nvSpPr>
          <p:cNvPr id="11" name="Subtitle 2"/>
          <p:cNvSpPr txBox="1">
            <a:spLocks/>
          </p:cNvSpPr>
          <p:nvPr/>
        </p:nvSpPr>
        <p:spPr>
          <a:xfrm>
            <a:off x="3305827" y="209466"/>
            <a:ext cx="8228948" cy="15619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lnSpc>
                <a:spcPct val="100000"/>
              </a:lnSpc>
              <a:spcBef>
                <a:spcPts val="600"/>
              </a:spcBef>
              <a:spcAft>
                <a:spcPts val="600"/>
              </a:spcAft>
              <a:buFont typeface="+mj-lt"/>
              <a:buAutoNum type="arabicPeriod" startAt="2"/>
            </a:pPr>
            <a:r>
              <a:rPr lang="en-US" sz="2800" b="1" dirty="0" smtClean="0">
                <a:solidFill>
                  <a:schemeClr val="bg1"/>
                </a:solidFill>
                <a:effectLst>
                  <a:outerShdw blurRad="38100" dist="38100" dir="2700000" algn="tl">
                    <a:srgbClr val="000000">
                      <a:alpha val="43137"/>
                    </a:srgbClr>
                  </a:outerShdw>
                </a:effectLst>
              </a:rPr>
              <a:t> </a:t>
            </a:r>
            <a:r>
              <a:rPr lang="en-US" sz="2800" b="1" i="1" dirty="0" smtClean="0">
                <a:solidFill>
                  <a:schemeClr val="bg1"/>
                </a:solidFill>
                <a:effectLst>
                  <a:outerShdw blurRad="38100" dist="38100" dir="2700000" algn="tl">
                    <a:srgbClr val="000000">
                      <a:alpha val="43137"/>
                    </a:srgbClr>
                  </a:outerShdw>
                </a:effectLst>
              </a:rPr>
              <a:t>ForWarn II</a:t>
            </a:r>
            <a:r>
              <a:rPr lang="en-US" sz="2800" b="1" dirty="0" smtClean="0">
                <a:solidFill>
                  <a:schemeClr val="bg1"/>
                </a:solidFill>
                <a:effectLst>
                  <a:outerShdw blurRad="38100" dist="38100" dir="2700000" algn="tl">
                    <a:srgbClr val="000000">
                      <a:alpha val="43137"/>
                    </a:srgbClr>
                  </a:outerShdw>
                </a:effectLst>
              </a:rPr>
              <a:t> </a:t>
            </a:r>
            <a:r>
              <a:rPr lang="en-US" sz="2800" dirty="0" smtClean="0">
                <a:solidFill>
                  <a:schemeClr val="bg1"/>
                </a:solidFill>
                <a:effectLst>
                  <a:outerShdw blurRad="38100" dist="38100" dir="2700000" algn="tl">
                    <a:srgbClr val="000000">
                      <a:alpha val="43137"/>
                    </a:srgbClr>
                  </a:outerShdw>
                </a:effectLst>
              </a:rPr>
              <a:t>Update</a:t>
            </a:r>
          </a:p>
          <a:p>
            <a:pPr marL="971550" lvl="1" indent="-514350" algn="l">
              <a:lnSpc>
                <a:spcPct val="100000"/>
              </a:lnSpc>
              <a:spcBef>
                <a:spcPts val="600"/>
              </a:spcBef>
              <a:spcAft>
                <a:spcPts val="600"/>
              </a:spcAft>
              <a:buFont typeface="+mj-lt"/>
              <a:buAutoNum type="alphaUcPeriod"/>
            </a:pPr>
            <a:r>
              <a:rPr lang="en-US" dirty="0" smtClean="0">
                <a:solidFill>
                  <a:schemeClr val="bg1"/>
                </a:solidFill>
                <a:effectLst>
                  <a:outerShdw blurRad="38100" dist="38100" dir="2700000" algn="tl">
                    <a:srgbClr val="000000">
                      <a:alpha val="43137"/>
                    </a:srgbClr>
                  </a:outerShdw>
                </a:effectLst>
              </a:rPr>
              <a:t>Relevant </a:t>
            </a:r>
            <a:r>
              <a:rPr lang="en-US" b="1" i="1" dirty="0" smtClean="0">
                <a:solidFill>
                  <a:schemeClr val="bg1"/>
                </a:solidFill>
                <a:effectLst>
                  <a:outerShdw blurRad="38100" dist="38100" dir="2700000" algn="tl">
                    <a:srgbClr val="000000">
                      <a:alpha val="43137"/>
                    </a:srgbClr>
                  </a:outerShdw>
                </a:effectLst>
              </a:rPr>
              <a:t>ForWarn II </a:t>
            </a:r>
            <a:r>
              <a:rPr lang="en-US" dirty="0" smtClean="0">
                <a:solidFill>
                  <a:schemeClr val="bg1"/>
                </a:solidFill>
                <a:effectLst>
                  <a:outerShdw blurRad="38100" dist="38100" dir="2700000" algn="tl">
                    <a:srgbClr val="000000">
                      <a:alpha val="43137"/>
                    </a:srgbClr>
                  </a:outerShdw>
                </a:effectLst>
              </a:rPr>
              <a:t>Improvements </a:t>
            </a:r>
          </a:p>
          <a:p>
            <a:pPr marL="1428750" lvl="2" indent="-514350" algn="l">
              <a:spcBef>
                <a:spcPts val="600"/>
              </a:spcBef>
              <a:spcAft>
                <a:spcPts val="600"/>
              </a:spcAft>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Square Root </a:t>
            </a:r>
            <a:r>
              <a:rPr lang="en-US" dirty="0" smtClean="0">
                <a:solidFill>
                  <a:schemeClr val="bg1"/>
                </a:solidFill>
                <a:effectLst>
                  <a:outerShdw blurRad="38100" dist="38100" dir="2700000" algn="tl">
                    <a:srgbClr val="000000">
                      <a:alpha val="43137"/>
                    </a:srgbClr>
                  </a:outerShdw>
                </a:effectLst>
              </a:rPr>
              <a:t>Product </a:t>
            </a:r>
            <a:r>
              <a:rPr lang="en-US" sz="1600" dirty="0">
                <a:solidFill>
                  <a:schemeClr val="bg1"/>
                </a:solidFill>
              </a:rPr>
              <a:t>(named</a:t>
            </a:r>
            <a:r>
              <a:rPr lang="en-US" sz="1600" i="1" dirty="0">
                <a:solidFill>
                  <a:schemeClr val="bg1"/>
                </a:solidFill>
              </a:rPr>
              <a:t> “</a:t>
            </a:r>
            <a:r>
              <a:rPr lang="en-US" sz="1600" b="1" i="1" dirty="0">
                <a:solidFill>
                  <a:schemeClr val="bg1"/>
                </a:solidFill>
              </a:rPr>
              <a:t>Muted Grass-Shrub</a:t>
            </a:r>
            <a:r>
              <a:rPr lang="en-US" sz="1600" i="1" dirty="0">
                <a:solidFill>
                  <a:schemeClr val="bg1"/>
                </a:solidFill>
              </a:rPr>
              <a:t>” </a:t>
            </a:r>
            <a:r>
              <a:rPr lang="en-US" sz="1600" dirty="0">
                <a:solidFill>
                  <a:schemeClr val="bg1"/>
                </a:solidFill>
              </a:rPr>
              <a:t>in the TOC)</a:t>
            </a:r>
            <a:endParaRPr lang="en-US" sz="1600" b="1" dirty="0">
              <a:solidFill>
                <a:schemeClr val="bg1"/>
              </a:solidFill>
              <a:effectLst>
                <a:outerShdw blurRad="38100" dist="38100" dir="2700000" algn="tl">
                  <a:srgbClr val="000000">
                    <a:alpha val="43137"/>
                  </a:srgbClr>
                </a:outerShdw>
              </a:effectLst>
            </a:endParaRPr>
          </a:p>
          <a:p>
            <a:pPr marL="1428750" lvl="2" indent="-514350" algn="l">
              <a:spcBef>
                <a:spcPts val="600"/>
              </a:spcBef>
              <a:spcAft>
                <a:spcPts val="600"/>
              </a:spcAft>
              <a:buFont typeface="Arial" panose="020B0604020202020204" pitchFamily="34" charset="0"/>
              <a:buChar char="•"/>
            </a:pPr>
            <a:endParaRPr lang="en-US" dirty="0">
              <a:solidFill>
                <a:schemeClr val="bg1"/>
              </a:solidFill>
              <a:effectLst>
                <a:outerShdw blurRad="38100" dist="38100" dir="2700000" algn="tl">
                  <a:srgbClr val="000000">
                    <a:alpha val="43137"/>
                  </a:srgbClr>
                </a:outerShdw>
              </a:effectLst>
            </a:endParaRPr>
          </a:p>
          <a:p>
            <a:pPr lvl="1" algn="l">
              <a:spcBef>
                <a:spcPts val="600"/>
              </a:spcBef>
              <a:spcAft>
                <a:spcPts val="600"/>
              </a:spcAft>
            </a:pP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75783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9423" y="628135"/>
            <a:ext cx="8493153" cy="6080673"/>
          </a:xfrm>
          <a:prstGeom prst="rect">
            <a:avLst/>
          </a:prstGeom>
        </p:spPr>
      </p:pic>
      <p:sp>
        <p:nvSpPr>
          <p:cNvPr id="5" name="Title 1"/>
          <p:cNvSpPr>
            <a:spLocks noGrp="1"/>
          </p:cNvSpPr>
          <p:nvPr>
            <p:ph type="title"/>
          </p:nvPr>
        </p:nvSpPr>
        <p:spPr>
          <a:xfrm>
            <a:off x="0" y="0"/>
            <a:ext cx="12192000" cy="628135"/>
          </a:xfrm>
        </p:spPr>
        <p:txBody>
          <a:bodyPr>
            <a:normAutofit/>
          </a:bodyPr>
          <a:lstStyle/>
          <a:p>
            <a:pPr algn="ctr"/>
            <a:r>
              <a:rPr lang="en-US" sz="2800" b="1" dirty="0" smtClean="0">
                <a:solidFill>
                  <a:schemeClr val="bg1"/>
                </a:solidFill>
              </a:rPr>
              <a:t>Comparison: </a:t>
            </a:r>
            <a:r>
              <a:rPr lang="en-US" sz="2800" i="1" dirty="0" smtClean="0">
                <a:solidFill>
                  <a:schemeClr val="bg1"/>
                </a:solidFill>
              </a:rPr>
              <a:t>1yr-Max vs. 1yr-Max-SQRT </a:t>
            </a:r>
            <a:r>
              <a:rPr lang="en-US" sz="1800" i="1" dirty="0" smtClean="0">
                <a:solidFill>
                  <a:schemeClr val="bg1"/>
                </a:solidFill>
              </a:rPr>
              <a:t>(called “Muted Grass-Shrub” in the TOC)</a:t>
            </a:r>
            <a:endParaRPr lang="en-US" sz="1800" dirty="0">
              <a:solidFill>
                <a:schemeClr val="bg1"/>
              </a:solidFill>
            </a:endParaRPr>
          </a:p>
        </p:txBody>
      </p:sp>
      <p:sp>
        <p:nvSpPr>
          <p:cNvPr id="6" name="Title 1"/>
          <p:cNvSpPr txBox="1">
            <a:spLocks/>
          </p:cNvSpPr>
          <p:nvPr/>
        </p:nvSpPr>
        <p:spPr>
          <a:xfrm>
            <a:off x="327945" y="1006728"/>
            <a:ext cx="1193533" cy="46914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chemeClr val="bg1"/>
                </a:solidFill>
                <a:effectLst>
                  <a:outerShdw blurRad="38100" dist="38100" dir="2700000" algn="tl">
                    <a:srgbClr val="000000">
                      <a:alpha val="43137"/>
                    </a:srgbClr>
                  </a:outerShdw>
                </a:effectLst>
              </a:rPr>
              <a:t>Shrubland and Grass mask</a:t>
            </a:r>
            <a:endParaRPr lang="en-US"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36953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65638"/>
          </a:xfrm>
          <a:prstGeom prst="rect">
            <a:avLst/>
          </a:prstGeom>
        </p:spPr>
      </p:pic>
      <p:sp>
        <p:nvSpPr>
          <p:cNvPr id="4" name="Title 1"/>
          <p:cNvSpPr txBox="1">
            <a:spLocks/>
          </p:cNvSpPr>
          <p:nvPr/>
        </p:nvSpPr>
        <p:spPr>
          <a:xfrm>
            <a:off x="-182897" y="5715000"/>
            <a:ext cx="1237489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t>     </a:t>
            </a:r>
            <a:r>
              <a:rPr lang="en-US" sz="1600" b="1" dirty="0">
                <a:solidFill>
                  <a:schemeClr val="bg1">
                    <a:lumMod val="50000"/>
                  </a:schemeClr>
                </a:solidFill>
              </a:rPr>
              <a:t>2019 SGSF GIS &amp; Forest Health Committee Annual Meeting</a:t>
            </a:r>
          </a:p>
          <a:p>
            <a:r>
              <a:rPr lang="en-US" sz="1600" dirty="0">
                <a:solidFill>
                  <a:schemeClr val="bg1">
                    <a:lumMod val="50000"/>
                  </a:schemeClr>
                </a:solidFill>
              </a:rPr>
              <a:t>    January 7-11, 2019      Savannah, GA</a:t>
            </a:r>
          </a:p>
        </p:txBody>
      </p:sp>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06" y="5867400"/>
            <a:ext cx="543321" cy="838200"/>
          </a:xfrm>
          <a:prstGeom prst="rect">
            <a:avLst/>
          </a:prstGeom>
        </p:spPr>
      </p:pic>
      <p:pic>
        <p:nvPicPr>
          <p:cNvPr id="6" name="Picture 5"/>
          <p:cNvPicPr>
            <a:picLocks noChangeAspect="1"/>
          </p:cNvPicPr>
          <p:nvPr/>
        </p:nvPicPr>
        <p:blipFill>
          <a:blip r:embed="rId5"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11308602" y="5973969"/>
            <a:ext cx="655193" cy="731631"/>
          </a:xfrm>
          <a:prstGeom prst="rect">
            <a:avLst/>
          </a:prstGeom>
        </p:spPr>
      </p:pic>
      <p:sp>
        <p:nvSpPr>
          <p:cNvPr id="9" name="Subtitle 2"/>
          <p:cNvSpPr>
            <a:spLocks noGrp="1"/>
          </p:cNvSpPr>
          <p:nvPr>
            <p:ph type="subTitle" idx="1"/>
          </p:nvPr>
        </p:nvSpPr>
        <p:spPr>
          <a:xfrm>
            <a:off x="2427914" y="590619"/>
            <a:ext cx="7852908" cy="3937046"/>
          </a:xfrm>
        </p:spPr>
        <p:txBody>
          <a:bodyPr>
            <a:noAutofit/>
          </a:bodyPr>
          <a:lstStyle/>
          <a:p>
            <a:pPr marL="514350" indent="-514350" algn="l">
              <a:spcBef>
                <a:spcPts val="600"/>
              </a:spcBef>
              <a:spcAft>
                <a:spcPts val="600"/>
              </a:spcAft>
              <a:buFont typeface="+mj-lt"/>
              <a:buAutoNum type="arabicPeriod" startAt="2"/>
            </a:pPr>
            <a:r>
              <a:rPr lang="en-US" sz="2800" dirty="0" smtClean="0">
                <a:solidFill>
                  <a:schemeClr val="bg1"/>
                </a:solidFill>
                <a:effectLst>
                  <a:outerShdw blurRad="38100" dist="38100" dir="2700000" algn="tl">
                    <a:srgbClr val="000000">
                      <a:alpha val="43137"/>
                    </a:srgbClr>
                  </a:outerShdw>
                </a:effectLst>
              </a:rPr>
              <a:t> </a:t>
            </a:r>
            <a:r>
              <a:rPr lang="en-US" sz="2800" b="1" i="1" dirty="0" smtClean="0">
                <a:solidFill>
                  <a:schemeClr val="bg1"/>
                </a:solidFill>
                <a:effectLst>
                  <a:outerShdw blurRad="38100" dist="38100" dir="2700000" algn="tl">
                    <a:srgbClr val="000000">
                      <a:alpha val="43137"/>
                    </a:srgbClr>
                  </a:outerShdw>
                </a:effectLst>
              </a:rPr>
              <a:t>ForWarn </a:t>
            </a:r>
            <a:r>
              <a:rPr lang="en-US" sz="2800" b="1" i="1" dirty="0">
                <a:solidFill>
                  <a:schemeClr val="bg1"/>
                </a:solidFill>
                <a:effectLst>
                  <a:outerShdw blurRad="38100" dist="38100" dir="2700000" algn="tl">
                    <a:srgbClr val="000000">
                      <a:alpha val="43137"/>
                    </a:srgbClr>
                  </a:outerShdw>
                </a:effectLst>
              </a:rPr>
              <a:t>II </a:t>
            </a:r>
            <a:r>
              <a:rPr lang="en-US" sz="2800" dirty="0" smtClean="0">
                <a:solidFill>
                  <a:schemeClr val="bg1"/>
                </a:solidFill>
                <a:effectLst>
                  <a:outerShdw blurRad="38100" dist="38100" dir="2700000" algn="tl">
                    <a:srgbClr val="000000">
                      <a:alpha val="43137"/>
                    </a:srgbClr>
                  </a:outerShdw>
                </a:effectLst>
              </a:rPr>
              <a:t>Update</a:t>
            </a:r>
          </a:p>
          <a:p>
            <a:pPr marL="971550" lvl="1" indent="-514350" algn="l">
              <a:spcBef>
                <a:spcPts val="600"/>
              </a:spcBef>
              <a:spcAft>
                <a:spcPts val="600"/>
              </a:spcAft>
              <a:buFont typeface="+mj-lt"/>
              <a:buAutoNum type="alphaUcPeriod"/>
            </a:pPr>
            <a:r>
              <a:rPr lang="en-US" sz="2400" dirty="0" smtClean="0">
                <a:solidFill>
                  <a:schemeClr val="bg1">
                    <a:lumMod val="50000"/>
                  </a:schemeClr>
                </a:solidFill>
                <a:effectLst>
                  <a:outerShdw blurRad="38100" dist="38100" dir="2700000" algn="tl">
                    <a:srgbClr val="000000">
                      <a:alpha val="43137"/>
                    </a:srgbClr>
                  </a:outerShdw>
                </a:effectLst>
              </a:rPr>
              <a:t>Relevant </a:t>
            </a:r>
            <a:r>
              <a:rPr lang="en-US" sz="2400" b="1" i="1" dirty="0" smtClean="0">
                <a:solidFill>
                  <a:schemeClr val="bg1">
                    <a:lumMod val="50000"/>
                  </a:schemeClr>
                </a:solidFill>
                <a:effectLst>
                  <a:outerShdw blurRad="38100" dist="38100" dir="2700000" algn="tl">
                    <a:srgbClr val="000000">
                      <a:alpha val="43137"/>
                    </a:srgbClr>
                  </a:outerShdw>
                </a:effectLst>
              </a:rPr>
              <a:t>ForWarn II </a:t>
            </a:r>
            <a:r>
              <a:rPr lang="en-US" sz="2400" dirty="0" smtClean="0">
                <a:solidFill>
                  <a:schemeClr val="bg1">
                    <a:lumMod val="50000"/>
                  </a:schemeClr>
                </a:solidFill>
                <a:effectLst>
                  <a:outerShdw blurRad="38100" dist="38100" dir="2700000" algn="tl">
                    <a:srgbClr val="000000">
                      <a:alpha val="43137"/>
                    </a:srgbClr>
                  </a:outerShdw>
                </a:effectLst>
              </a:rPr>
              <a:t>Improvements</a:t>
            </a:r>
          </a:p>
          <a:p>
            <a:pPr marL="1428750" lvl="2" indent="-514350" algn="l">
              <a:spcBef>
                <a:spcPts val="600"/>
              </a:spcBef>
              <a:spcAft>
                <a:spcPts val="600"/>
              </a:spcAft>
              <a:buFont typeface="Arial" panose="020B0604020202020204" pitchFamily="34" charset="0"/>
              <a:buChar char="•"/>
            </a:pPr>
            <a:r>
              <a:rPr lang="en-US" sz="2000" dirty="0" smtClean="0">
                <a:solidFill>
                  <a:schemeClr val="bg1">
                    <a:lumMod val="50000"/>
                  </a:schemeClr>
                </a:solidFill>
                <a:effectLst>
                  <a:outerShdw blurRad="38100" dist="38100" dir="2700000" algn="tl">
                    <a:srgbClr val="000000">
                      <a:alpha val="43137"/>
                    </a:srgbClr>
                  </a:outerShdw>
                </a:effectLst>
              </a:rPr>
              <a:t>New ‘large’ extent</a:t>
            </a:r>
          </a:p>
          <a:p>
            <a:pPr marL="1428750" lvl="2" indent="-514350" algn="l">
              <a:spcBef>
                <a:spcPts val="600"/>
              </a:spcBef>
              <a:spcAft>
                <a:spcPts val="600"/>
              </a:spcAft>
              <a:buFont typeface="Arial" panose="020B0604020202020204" pitchFamily="34" charset="0"/>
              <a:buChar char="•"/>
            </a:pPr>
            <a:r>
              <a:rPr lang="en-US" sz="2000" dirty="0" smtClean="0">
                <a:solidFill>
                  <a:schemeClr val="bg1">
                    <a:lumMod val="50000"/>
                  </a:schemeClr>
                </a:solidFill>
                <a:effectLst>
                  <a:outerShdw blurRad="38100" dist="38100" dir="2700000" algn="tl">
                    <a:srgbClr val="000000">
                      <a:alpha val="43137"/>
                    </a:srgbClr>
                  </a:outerShdw>
                </a:effectLst>
              </a:rPr>
              <a:t>Legacy Products Retained</a:t>
            </a:r>
          </a:p>
          <a:p>
            <a:pPr marL="1428750" lvl="2" indent="-514350" algn="l">
              <a:spcBef>
                <a:spcPts val="600"/>
              </a:spcBef>
              <a:spcAft>
                <a:spcPts val="600"/>
              </a:spcAft>
              <a:buFont typeface="Arial" panose="020B0604020202020204" pitchFamily="34" charset="0"/>
              <a:buChar char="•"/>
            </a:pPr>
            <a:r>
              <a:rPr lang="en-US" dirty="0">
                <a:solidFill>
                  <a:schemeClr val="bg1">
                    <a:lumMod val="50000"/>
                  </a:schemeClr>
                </a:solidFill>
                <a:effectLst>
                  <a:outerShdw blurRad="38100" dist="38100" dir="2700000" algn="tl">
                    <a:srgbClr val="000000">
                      <a:alpha val="43137"/>
                    </a:srgbClr>
                  </a:outerShdw>
                </a:effectLst>
              </a:rPr>
              <a:t>NEW PRODUCT </a:t>
            </a:r>
            <a:r>
              <a:rPr lang="en-US" sz="2000" dirty="0">
                <a:solidFill>
                  <a:schemeClr val="bg1">
                    <a:lumMod val="50000"/>
                  </a:schemeClr>
                </a:solidFill>
                <a:effectLst>
                  <a:outerShdw blurRad="38100" dist="38100" dir="2700000" algn="tl">
                    <a:srgbClr val="000000">
                      <a:alpha val="43137"/>
                    </a:srgbClr>
                  </a:outerShdw>
                </a:effectLst>
              </a:rPr>
              <a:t>– </a:t>
            </a:r>
            <a:r>
              <a:rPr lang="en-US" sz="2000" b="1" dirty="0" smtClean="0">
                <a:solidFill>
                  <a:schemeClr val="bg1">
                    <a:lumMod val="50000"/>
                  </a:schemeClr>
                </a:solidFill>
                <a:effectLst>
                  <a:outerShdw blurRad="38100" dist="38100" dir="2700000" algn="tl">
                    <a:srgbClr val="000000">
                      <a:alpha val="43137"/>
                    </a:srgbClr>
                  </a:outerShdw>
                </a:effectLst>
              </a:rPr>
              <a:t>Square Root Product</a:t>
            </a:r>
          </a:p>
          <a:p>
            <a:pPr marL="971550" lvl="1" indent="-514350" algn="l">
              <a:spcBef>
                <a:spcPts val="600"/>
              </a:spcBef>
              <a:spcAft>
                <a:spcPts val="600"/>
              </a:spcAft>
              <a:buFont typeface="+mj-lt"/>
              <a:buAutoNum type="alphaUcPeriod"/>
            </a:pPr>
            <a:r>
              <a:rPr lang="en-US" sz="2400" b="1" dirty="0" smtClean="0">
                <a:solidFill>
                  <a:schemeClr val="bg1"/>
                </a:solidFill>
                <a:effectLst>
                  <a:outerShdw blurRad="38100" dist="38100" dir="2700000" algn="tl">
                    <a:srgbClr val="000000">
                      <a:alpha val="43137"/>
                    </a:srgbClr>
                  </a:outerShdw>
                </a:effectLst>
              </a:rPr>
              <a:t>New stuff in the Viewer </a:t>
            </a:r>
            <a:r>
              <a:rPr lang="en-US" sz="1200" b="1" dirty="0" smtClean="0">
                <a:solidFill>
                  <a:schemeClr val="bg1"/>
                </a:solidFill>
                <a:effectLst>
                  <a:outerShdw blurRad="38100" dist="38100" dir="2700000" algn="tl">
                    <a:srgbClr val="000000">
                      <a:alpha val="43137"/>
                    </a:srgbClr>
                  </a:outerShdw>
                </a:effectLst>
              </a:rPr>
              <a:t>(and AGOL)</a:t>
            </a:r>
          </a:p>
          <a:p>
            <a:pPr marL="1428750" lvl="2" indent="-514350" algn="l">
              <a:spcBef>
                <a:spcPts val="600"/>
              </a:spcBef>
              <a:spcAft>
                <a:spcPts val="600"/>
              </a:spcAft>
              <a:buFont typeface="Arial" panose="020B0604020202020204" pitchFamily="34" charset="0"/>
              <a:buChar char="•"/>
            </a:pPr>
            <a:r>
              <a:rPr lang="en-US" sz="2000" b="1" dirty="0" smtClean="0">
                <a:solidFill>
                  <a:srgbClr val="FFFF00"/>
                </a:solidFill>
                <a:effectLst>
                  <a:outerShdw blurRad="38100" dist="38100" dir="2700000" algn="tl">
                    <a:srgbClr val="000000">
                      <a:alpha val="43137"/>
                    </a:srgbClr>
                  </a:outerShdw>
                </a:effectLst>
              </a:rPr>
              <a:t>Sentinel 2, 10m </a:t>
            </a:r>
          </a:p>
          <a:p>
            <a:pPr marL="1428750" lvl="2" indent="-514350" algn="l">
              <a:spcBef>
                <a:spcPts val="600"/>
              </a:spcBef>
              <a:spcAft>
                <a:spcPts val="600"/>
              </a:spcAft>
              <a:buFont typeface="Arial" panose="020B0604020202020204" pitchFamily="34" charset="0"/>
              <a:buChar char="•"/>
            </a:pPr>
            <a:r>
              <a:rPr lang="en-US" dirty="0" smtClean="0">
                <a:solidFill>
                  <a:schemeClr val="bg1"/>
                </a:solidFill>
                <a:effectLst>
                  <a:outerShdw blurRad="38100" dist="38100" dir="2700000" algn="tl">
                    <a:srgbClr val="000000">
                      <a:alpha val="43137"/>
                    </a:srgbClr>
                  </a:outerShdw>
                </a:effectLst>
              </a:rPr>
              <a:t>NEW PRODUCT </a:t>
            </a:r>
            <a:r>
              <a:rPr lang="en-US" sz="2000" dirty="0">
                <a:solidFill>
                  <a:schemeClr val="bg1"/>
                </a:solidFill>
                <a:effectLst>
                  <a:outerShdw blurRad="38100" dist="38100" dir="2700000" algn="tl">
                    <a:srgbClr val="000000">
                      <a:alpha val="43137"/>
                    </a:srgbClr>
                  </a:outerShdw>
                </a:effectLst>
              </a:rPr>
              <a:t>–</a:t>
            </a:r>
            <a:r>
              <a:rPr lang="en-US" sz="2000" dirty="0" smtClean="0">
                <a:solidFill>
                  <a:schemeClr val="bg1"/>
                </a:solidFill>
                <a:effectLst>
                  <a:outerShdw blurRad="38100" dist="38100" dir="2700000" algn="tl">
                    <a:srgbClr val="000000">
                      <a:alpha val="43137"/>
                    </a:srgbClr>
                  </a:outerShdw>
                </a:effectLst>
              </a:rPr>
              <a:t> </a:t>
            </a:r>
            <a:r>
              <a:rPr lang="en-US" sz="2000" b="1" dirty="0" smtClean="0">
                <a:solidFill>
                  <a:schemeClr val="bg1"/>
                </a:solidFill>
                <a:effectLst>
                  <a:outerShdw blurRad="38100" dist="38100" dir="2700000" algn="tl">
                    <a:srgbClr val="000000">
                      <a:alpha val="43137"/>
                    </a:srgbClr>
                  </a:outerShdw>
                </a:effectLst>
              </a:rPr>
              <a:t>Persistence, staged</a:t>
            </a:r>
            <a:r>
              <a:rPr lang="en-US" sz="2000" dirty="0" smtClean="0">
                <a:solidFill>
                  <a:schemeClr val="bg1"/>
                </a:solidFill>
                <a:effectLst>
                  <a:outerShdw blurRad="38100" dist="38100" dir="2700000" algn="tl">
                    <a:srgbClr val="000000">
                      <a:alpha val="43137"/>
                    </a:srgbClr>
                  </a:outerShdw>
                </a:effectLst>
              </a:rPr>
              <a:t> (Hargrove)</a:t>
            </a:r>
          </a:p>
          <a:p>
            <a:pPr marL="1428750" lvl="2" indent="-514350" algn="l">
              <a:spcBef>
                <a:spcPts val="600"/>
              </a:spcBef>
              <a:spcAft>
                <a:spcPts val="600"/>
              </a:spcAft>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NEW PRODUCT </a:t>
            </a:r>
            <a:r>
              <a:rPr lang="en-US" sz="2000" dirty="0">
                <a:solidFill>
                  <a:schemeClr val="bg1"/>
                </a:solidFill>
                <a:effectLst>
                  <a:outerShdw blurRad="38100" dist="38100" dir="2700000" algn="tl">
                    <a:srgbClr val="000000">
                      <a:alpha val="43137"/>
                    </a:srgbClr>
                  </a:outerShdw>
                </a:effectLst>
              </a:rPr>
              <a:t>–</a:t>
            </a:r>
            <a:r>
              <a:rPr lang="en-US" sz="2000" dirty="0" smtClean="0">
                <a:solidFill>
                  <a:schemeClr val="bg1"/>
                </a:solidFill>
                <a:effectLst>
                  <a:outerShdw blurRad="38100" dist="38100" dir="2700000" algn="tl">
                    <a:srgbClr val="000000">
                      <a:alpha val="43137"/>
                    </a:srgbClr>
                  </a:outerShdw>
                </a:effectLst>
              </a:rPr>
              <a:t> </a:t>
            </a:r>
            <a:r>
              <a:rPr lang="en-US" sz="2000" b="1" dirty="0" smtClean="0">
                <a:solidFill>
                  <a:schemeClr val="bg1"/>
                </a:solidFill>
                <a:effectLst>
                  <a:outerShdw blurRad="38100" dist="38100" dir="2700000" algn="tl">
                    <a:srgbClr val="000000">
                      <a:alpha val="43137"/>
                    </a:srgbClr>
                  </a:outerShdw>
                </a:effectLst>
              </a:rPr>
              <a:t>Percent Seasonal Departure</a:t>
            </a:r>
          </a:p>
          <a:p>
            <a:pPr marL="1428750" lvl="2" indent="-514350" algn="l">
              <a:spcBef>
                <a:spcPts val="600"/>
              </a:spcBef>
              <a:spcAft>
                <a:spcPts val="600"/>
              </a:spcAft>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NEW PRODUCT </a:t>
            </a:r>
            <a:r>
              <a:rPr lang="en-US" sz="2000" dirty="0" smtClean="0">
                <a:solidFill>
                  <a:schemeClr val="bg1"/>
                </a:solidFill>
                <a:effectLst>
                  <a:outerShdw blurRad="38100" dist="38100" dir="2700000" algn="tl">
                    <a:srgbClr val="000000">
                      <a:alpha val="43137"/>
                    </a:srgbClr>
                  </a:outerShdw>
                </a:effectLst>
              </a:rPr>
              <a:t>– </a:t>
            </a:r>
            <a:r>
              <a:rPr lang="en-US" sz="2000" b="1" dirty="0" smtClean="0">
                <a:solidFill>
                  <a:schemeClr val="bg1"/>
                </a:solidFill>
                <a:effectLst>
                  <a:outerShdw blurRad="38100" dist="38100" dir="2700000" algn="tl">
                    <a:srgbClr val="000000">
                      <a:alpha val="43137"/>
                    </a:srgbClr>
                  </a:outerShdw>
                </a:effectLst>
              </a:rPr>
              <a:t>Rank</a:t>
            </a:r>
            <a:r>
              <a:rPr lang="en-US" sz="2000" dirty="0" smtClean="0">
                <a:solidFill>
                  <a:schemeClr val="bg1"/>
                </a:solidFill>
                <a:effectLst>
                  <a:outerShdw blurRad="38100" dist="38100" dir="2700000" algn="tl">
                    <a:srgbClr val="000000">
                      <a:alpha val="43137"/>
                    </a:srgbClr>
                  </a:outerShdw>
                </a:effectLst>
              </a:rPr>
              <a:t>, Departure and Recovery, </a:t>
            </a:r>
            <a:r>
              <a:rPr lang="en-US" sz="2000" b="1" dirty="0" smtClean="0">
                <a:solidFill>
                  <a:schemeClr val="bg1"/>
                </a:solidFill>
                <a:effectLst>
                  <a:outerShdw blurRad="38100" dist="38100" dir="2700000" algn="tl">
                    <a:srgbClr val="000000">
                      <a:alpha val="43137"/>
                    </a:srgbClr>
                  </a:outerShdw>
                </a:effectLst>
              </a:rPr>
              <a:t>staged</a:t>
            </a:r>
          </a:p>
          <a:p>
            <a:pPr marL="1428750" lvl="2" indent="-514350" algn="l">
              <a:spcBef>
                <a:spcPts val="600"/>
              </a:spcBef>
              <a:spcAft>
                <a:spcPts val="600"/>
              </a:spcAft>
              <a:buFont typeface="Arial" panose="020B0604020202020204" pitchFamily="34" charset="0"/>
              <a:buChar char="•"/>
            </a:pPr>
            <a:r>
              <a:rPr lang="en-US" sz="2000" dirty="0" smtClean="0">
                <a:solidFill>
                  <a:schemeClr val="bg1"/>
                </a:solidFill>
                <a:effectLst>
                  <a:outerShdw blurRad="38100" dist="38100" dir="2700000" algn="tl">
                    <a:srgbClr val="000000">
                      <a:alpha val="43137"/>
                    </a:srgbClr>
                  </a:outerShdw>
                </a:effectLst>
              </a:rPr>
              <a:t> </a:t>
            </a:r>
            <a:r>
              <a:rPr lang="en-US" sz="2000" b="1" i="1" dirty="0" smtClean="0">
                <a:solidFill>
                  <a:schemeClr val="bg1"/>
                </a:solidFill>
                <a:effectLst>
                  <a:outerShdw blurRad="38100" dist="38100" dir="2700000" algn="tl">
                    <a:srgbClr val="000000">
                      <a:alpha val="43137"/>
                    </a:srgbClr>
                  </a:outerShdw>
                </a:effectLst>
              </a:rPr>
              <a:t>ForWarn II </a:t>
            </a:r>
            <a:r>
              <a:rPr lang="en-US" sz="2000" dirty="0" smtClean="0">
                <a:solidFill>
                  <a:schemeClr val="bg1"/>
                </a:solidFill>
                <a:effectLst>
                  <a:outerShdw blurRad="38100" dist="38100" dir="2700000" algn="tl">
                    <a:srgbClr val="000000">
                      <a:alpha val="43137"/>
                    </a:srgbClr>
                  </a:outerShdw>
                </a:effectLst>
              </a:rPr>
              <a:t>products to ArcGIS Online</a:t>
            </a:r>
            <a:endParaRPr lang="en-US" dirty="0" smtClean="0">
              <a:solidFill>
                <a:schemeClr val="bg1"/>
              </a:solidFill>
              <a:effectLst>
                <a:outerShdw blurRad="38100" dist="38100" dir="2700000" algn="tl">
                  <a:srgbClr val="000000">
                    <a:alpha val="43137"/>
                  </a:srgbClr>
                </a:outerShdw>
              </a:effectLst>
            </a:endParaRPr>
          </a:p>
          <a:p>
            <a:pPr marL="1428750" lvl="2" indent="-514350" algn="l">
              <a:spcBef>
                <a:spcPts val="600"/>
              </a:spcBef>
              <a:spcAft>
                <a:spcPts val="600"/>
              </a:spcAft>
              <a:buFont typeface="+mj-lt"/>
              <a:buAutoNum type="arabicPeriod"/>
            </a:pPr>
            <a:endParaRPr lang="en-US" dirty="0" smtClean="0">
              <a:solidFill>
                <a:schemeClr val="bg1"/>
              </a:solidFill>
              <a:effectLst>
                <a:outerShdw blurRad="38100" dist="38100" dir="2700000" algn="tl">
                  <a:srgbClr val="000000">
                    <a:alpha val="43137"/>
                  </a:srgbClr>
                </a:outerShdw>
              </a:effectLst>
            </a:endParaRPr>
          </a:p>
          <a:p>
            <a:pPr marL="1428750" lvl="2" indent="-514350" algn="l">
              <a:spcBef>
                <a:spcPts val="600"/>
              </a:spcBef>
              <a:spcAft>
                <a:spcPts val="600"/>
              </a:spcAft>
              <a:buFont typeface="+mj-lt"/>
              <a:buAutoNum type="arabicPeriod"/>
            </a:pPr>
            <a:endParaRPr lang="en-US" dirty="0">
              <a:solidFill>
                <a:schemeClr val="bg1"/>
              </a:solidFill>
              <a:effectLst>
                <a:outerShdw blurRad="38100" dist="38100" dir="2700000" algn="tl">
                  <a:srgbClr val="000000">
                    <a:alpha val="43137"/>
                  </a:srgbClr>
                </a:outerShdw>
              </a:effectLst>
            </a:endParaRPr>
          </a:p>
          <a:p>
            <a:pPr lvl="1" algn="l">
              <a:spcBef>
                <a:spcPts val="600"/>
              </a:spcBef>
              <a:spcAft>
                <a:spcPts val="600"/>
              </a:spcAft>
            </a:pP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53540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65638"/>
          </a:xfrm>
          <a:prstGeom prst="rect">
            <a:avLst/>
          </a:prstGeom>
        </p:spPr>
      </p:pic>
      <p:sp>
        <p:nvSpPr>
          <p:cNvPr id="7" name="TextBox 6"/>
          <p:cNvSpPr txBox="1"/>
          <p:nvPr/>
        </p:nvSpPr>
        <p:spPr>
          <a:xfrm>
            <a:off x="383381" y="1722922"/>
            <a:ext cx="2825841" cy="4801314"/>
          </a:xfrm>
          <a:prstGeom prst="rect">
            <a:avLst/>
          </a:prstGeom>
          <a:noFill/>
        </p:spPr>
        <p:txBody>
          <a:bodyPr wrap="square" rtlCol="0">
            <a:spAutoFit/>
          </a:bodyPr>
          <a:lstStyle/>
          <a:p>
            <a:pPr algn="ctr"/>
            <a:r>
              <a:rPr lang="en-US" b="1" u="sng" dirty="0" smtClean="0">
                <a:solidFill>
                  <a:schemeClr val="bg1"/>
                </a:solidFill>
                <a:effectLst>
                  <a:outerShdw blurRad="38100" dist="38100" dir="2700000" algn="tl">
                    <a:srgbClr val="000000">
                      <a:alpha val="43137"/>
                    </a:srgbClr>
                  </a:outerShdw>
                </a:effectLst>
              </a:rPr>
              <a:t>Benefit</a:t>
            </a:r>
          </a:p>
          <a:p>
            <a:pPr algn="ctr"/>
            <a:endParaRPr lang="en-US" b="1" u="sng" dirty="0">
              <a:solidFill>
                <a:schemeClr val="bg1"/>
              </a:solidFill>
              <a:effectLst>
                <a:outerShdw blurRad="38100" dist="38100" dir="2700000" algn="tl">
                  <a:srgbClr val="000000">
                    <a:alpha val="43137"/>
                  </a:srgbClr>
                </a:outerShdw>
              </a:effectLst>
            </a:endParaRPr>
          </a:p>
          <a:p>
            <a:pPr algn="ctr"/>
            <a:r>
              <a:rPr lang="en-US" b="1" dirty="0" smtClean="0">
                <a:solidFill>
                  <a:schemeClr val="bg1"/>
                </a:solidFill>
                <a:effectLst>
                  <a:outerShdw blurRad="38100" dist="38100" dir="2700000" algn="tl">
                    <a:srgbClr val="000000">
                      <a:alpha val="43137"/>
                    </a:srgbClr>
                  </a:outerShdw>
                </a:effectLst>
              </a:rPr>
              <a:t> Quickly vet potential disturbances using 10m satellite imagery acquired from the same 24-day window as the ‘current’ forest change product.  </a:t>
            </a:r>
          </a:p>
          <a:p>
            <a:pPr algn="ctr"/>
            <a:endParaRPr lang="en-US" b="1" dirty="0">
              <a:solidFill>
                <a:schemeClr val="bg1"/>
              </a:solidFill>
              <a:effectLst>
                <a:outerShdw blurRad="38100" dist="38100" dir="2700000" algn="tl">
                  <a:srgbClr val="000000">
                    <a:alpha val="43137"/>
                  </a:srgbClr>
                </a:outerShdw>
              </a:effectLst>
            </a:endParaRPr>
          </a:p>
          <a:p>
            <a:pPr algn="ctr"/>
            <a:r>
              <a:rPr lang="en-US" b="1" dirty="0" smtClean="0">
                <a:solidFill>
                  <a:schemeClr val="bg1"/>
                </a:solidFill>
                <a:effectLst>
                  <a:outerShdw blurRad="38100" dist="38100" dir="2700000" algn="tl">
                    <a:srgbClr val="000000">
                      <a:alpha val="43137"/>
                    </a:srgbClr>
                  </a:outerShdw>
                </a:effectLst>
              </a:rPr>
              <a:t>A companion “Prior Year” image is also available for the same MODIS period a year back</a:t>
            </a:r>
          </a:p>
          <a:p>
            <a:pPr algn="ctr"/>
            <a:endParaRPr lang="en-US" b="1" dirty="0">
              <a:solidFill>
                <a:schemeClr val="bg1"/>
              </a:solidFill>
              <a:effectLst>
                <a:outerShdw blurRad="38100" dist="38100" dir="2700000" algn="tl">
                  <a:srgbClr val="000000">
                    <a:alpha val="43137"/>
                  </a:srgbClr>
                </a:outerShdw>
              </a:effectLst>
            </a:endParaRPr>
          </a:p>
          <a:p>
            <a:pPr algn="ctr"/>
            <a:r>
              <a:rPr lang="en-US" b="1" dirty="0" smtClean="0">
                <a:solidFill>
                  <a:schemeClr val="bg1"/>
                </a:solidFill>
                <a:effectLst>
                  <a:outerShdw blurRad="38100" dist="38100" dir="2700000" algn="tl">
                    <a:srgbClr val="000000">
                      <a:alpha val="43137"/>
                    </a:srgbClr>
                  </a:outerShdw>
                </a:effectLst>
              </a:rPr>
              <a:t>(2) band combinations available – natural color and enhanced agriculture</a:t>
            </a:r>
            <a:endParaRPr lang="en-US" b="1" dirty="0">
              <a:solidFill>
                <a:schemeClr val="bg1"/>
              </a:solidFill>
              <a:effectLst>
                <a:outerShdw blurRad="38100" dist="38100" dir="2700000" algn="tl">
                  <a:srgbClr val="000000">
                    <a:alpha val="43137"/>
                  </a:srgbClr>
                </a:outerShdw>
              </a:effectLst>
            </a:endParaRPr>
          </a:p>
        </p:txBody>
      </p:sp>
      <p:sp>
        <p:nvSpPr>
          <p:cNvPr id="9" name="Subtitle 2"/>
          <p:cNvSpPr>
            <a:spLocks noGrp="1"/>
          </p:cNvSpPr>
          <p:nvPr>
            <p:ph type="subTitle" idx="1"/>
          </p:nvPr>
        </p:nvSpPr>
        <p:spPr>
          <a:xfrm>
            <a:off x="3305827" y="208374"/>
            <a:ext cx="5397448" cy="1420401"/>
          </a:xfrm>
        </p:spPr>
        <p:txBody>
          <a:bodyPr>
            <a:noAutofit/>
          </a:bodyPr>
          <a:lstStyle/>
          <a:p>
            <a:pPr marL="514350" indent="-514350" algn="l">
              <a:lnSpc>
                <a:spcPct val="100000"/>
              </a:lnSpc>
              <a:spcBef>
                <a:spcPts val="600"/>
              </a:spcBef>
              <a:spcAft>
                <a:spcPts val="600"/>
              </a:spcAft>
              <a:buFont typeface="+mj-lt"/>
              <a:buAutoNum type="arabicPeriod" startAt="2"/>
            </a:pPr>
            <a:r>
              <a:rPr lang="en-US" sz="2800" b="1" dirty="0" smtClean="0">
                <a:solidFill>
                  <a:schemeClr val="bg1"/>
                </a:solidFill>
                <a:effectLst>
                  <a:outerShdw blurRad="38100" dist="38100" dir="2700000" algn="tl">
                    <a:srgbClr val="000000">
                      <a:alpha val="43137"/>
                    </a:srgbClr>
                  </a:outerShdw>
                </a:effectLst>
              </a:rPr>
              <a:t> </a:t>
            </a:r>
            <a:r>
              <a:rPr lang="en-US" sz="2800" b="1" i="1" dirty="0" smtClean="0">
                <a:solidFill>
                  <a:schemeClr val="bg1"/>
                </a:solidFill>
                <a:effectLst>
                  <a:outerShdw blurRad="38100" dist="38100" dir="2700000" algn="tl">
                    <a:srgbClr val="000000">
                      <a:alpha val="43137"/>
                    </a:srgbClr>
                  </a:outerShdw>
                </a:effectLst>
              </a:rPr>
              <a:t>ForWarn </a:t>
            </a:r>
            <a:r>
              <a:rPr lang="en-US" sz="2800" b="1" i="1" dirty="0">
                <a:solidFill>
                  <a:schemeClr val="bg1"/>
                </a:solidFill>
                <a:effectLst>
                  <a:outerShdw blurRad="38100" dist="38100" dir="2700000" algn="tl">
                    <a:srgbClr val="000000">
                      <a:alpha val="43137"/>
                    </a:srgbClr>
                  </a:outerShdw>
                </a:effectLst>
              </a:rPr>
              <a:t>II</a:t>
            </a:r>
            <a:r>
              <a:rPr lang="en-US" sz="2800" b="1" dirty="0">
                <a:solidFill>
                  <a:schemeClr val="bg1"/>
                </a:solidFill>
                <a:effectLst>
                  <a:outerShdw blurRad="38100" dist="38100" dir="2700000" algn="tl">
                    <a:srgbClr val="000000">
                      <a:alpha val="43137"/>
                    </a:srgbClr>
                  </a:outerShdw>
                </a:effectLst>
              </a:rPr>
              <a:t> </a:t>
            </a:r>
            <a:r>
              <a:rPr lang="en-US" sz="2800" dirty="0" smtClean="0">
                <a:solidFill>
                  <a:schemeClr val="bg1"/>
                </a:solidFill>
                <a:effectLst>
                  <a:outerShdw blurRad="38100" dist="38100" dir="2700000" algn="tl">
                    <a:srgbClr val="000000">
                      <a:alpha val="43137"/>
                    </a:srgbClr>
                  </a:outerShdw>
                </a:effectLst>
              </a:rPr>
              <a:t>Update</a:t>
            </a:r>
          </a:p>
          <a:p>
            <a:pPr marL="914400" lvl="1" indent="-457200" algn="l">
              <a:lnSpc>
                <a:spcPct val="100000"/>
              </a:lnSpc>
              <a:spcBef>
                <a:spcPts val="600"/>
              </a:spcBef>
              <a:spcAft>
                <a:spcPts val="600"/>
              </a:spcAft>
              <a:buFont typeface="+mj-lt"/>
              <a:buAutoNum type="alphaUcPeriod" startAt="2"/>
            </a:pPr>
            <a:r>
              <a:rPr lang="en-US" b="1" dirty="0" smtClean="0">
                <a:solidFill>
                  <a:schemeClr val="bg1"/>
                </a:solidFill>
                <a:effectLst>
                  <a:outerShdw blurRad="38100" dist="38100" dir="2700000" algn="tl">
                    <a:srgbClr val="000000">
                      <a:alpha val="43137"/>
                    </a:srgbClr>
                  </a:outerShdw>
                </a:effectLst>
              </a:rPr>
              <a:t>New Stuff in the Viewer</a:t>
            </a:r>
          </a:p>
          <a:p>
            <a:pPr marL="1371600" lvl="2" indent="-457200" algn="l">
              <a:lnSpc>
                <a:spcPct val="100000"/>
              </a:lnSpc>
              <a:spcBef>
                <a:spcPts val="600"/>
              </a:spcBef>
              <a:spcAft>
                <a:spcPts val="600"/>
              </a:spcAft>
              <a:buFont typeface="Arial" panose="020B0604020202020204" pitchFamily="34" charset="0"/>
              <a:buChar char="•"/>
            </a:pPr>
            <a:r>
              <a:rPr lang="en-US" dirty="0" smtClean="0">
                <a:solidFill>
                  <a:schemeClr val="bg1"/>
                </a:solidFill>
                <a:effectLst>
                  <a:outerShdw blurRad="38100" dist="38100" dir="2700000" algn="tl">
                    <a:srgbClr val="000000">
                      <a:alpha val="43137"/>
                    </a:srgbClr>
                  </a:outerShdw>
                </a:effectLst>
              </a:rPr>
              <a:t>Sentinel 2, 10m</a:t>
            </a:r>
          </a:p>
          <a:p>
            <a:pPr lvl="1" algn="l">
              <a:spcBef>
                <a:spcPts val="600"/>
              </a:spcBef>
              <a:spcAft>
                <a:spcPts val="600"/>
              </a:spcAft>
            </a:pPr>
            <a:endParaRPr lang="en-US" sz="2400" dirty="0">
              <a:solidFill>
                <a:schemeClr val="bg1"/>
              </a:solidFill>
              <a:effectLst>
                <a:outerShdw blurRad="38100" dist="38100" dir="2700000" algn="tl">
                  <a:srgbClr val="000000">
                    <a:alpha val="43137"/>
                  </a:srgbClr>
                </a:outerShdw>
              </a:effectLst>
            </a:endParaRPr>
          </a:p>
        </p:txBody>
      </p:sp>
      <p:pic>
        <p:nvPicPr>
          <p:cNvPr id="19" name="Picture 18"/>
          <p:cNvPicPr>
            <a:picLocks noChangeAspect="1"/>
          </p:cNvPicPr>
          <p:nvPr/>
        </p:nvPicPr>
        <p:blipFill rotWithShape="1">
          <a:blip r:embed="rId4"/>
          <a:srcRect r="40000" b="26551"/>
          <a:stretch/>
        </p:blipFill>
        <p:spPr>
          <a:xfrm>
            <a:off x="3592602" y="1722922"/>
            <a:ext cx="7220552" cy="4889293"/>
          </a:xfrm>
          <a:prstGeom prst="rect">
            <a:avLst/>
          </a:prstGeom>
        </p:spPr>
      </p:pic>
      <p:pic>
        <p:nvPicPr>
          <p:cNvPr id="6" name="Picture 5"/>
          <p:cNvPicPr>
            <a:picLocks noChangeAspect="1"/>
          </p:cNvPicPr>
          <p:nvPr/>
        </p:nvPicPr>
        <p:blipFill rotWithShape="1">
          <a:blip r:embed="rId5"/>
          <a:srcRect r="39167" b="11497"/>
          <a:stretch/>
        </p:blipFill>
        <p:spPr>
          <a:xfrm>
            <a:off x="3607745" y="1727345"/>
            <a:ext cx="7277461" cy="4884870"/>
          </a:xfrm>
          <a:prstGeom prst="rect">
            <a:avLst/>
          </a:prstGeom>
          <a:ln>
            <a:solidFill>
              <a:schemeClr val="bg1"/>
            </a:solidFill>
          </a:ln>
        </p:spPr>
      </p:pic>
      <p:cxnSp>
        <p:nvCxnSpPr>
          <p:cNvPr id="11" name="Straight Connector 10"/>
          <p:cNvCxnSpPr/>
          <p:nvPr/>
        </p:nvCxnSpPr>
        <p:spPr>
          <a:xfrm flipV="1">
            <a:off x="3895725" y="4381500"/>
            <a:ext cx="371475"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876675" y="4962525"/>
            <a:ext cx="514350" cy="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8463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6563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516" y="1691491"/>
            <a:ext cx="10874637" cy="5017317"/>
          </a:xfrm>
          <a:prstGeom prst="rect">
            <a:avLst/>
          </a:prstGeom>
        </p:spPr>
      </p:pic>
      <p:sp>
        <p:nvSpPr>
          <p:cNvPr id="6" name="Subtitle 2"/>
          <p:cNvSpPr txBox="1">
            <a:spLocks/>
          </p:cNvSpPr>
          <p:nvPr/>
        </p:nvSpPr>
        <p:spPr>
          <a:xfrm>
            <a:off x="3305827" y="208374"/>
            <a:ext cx="5397448" cy="14204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lnSpc>
                <a:spcPct val="100000"/>
              </a:lnSpc>
              <a:spcBef>
                <a:spcPts val="600"/>
              </a:spcBef>
              <a:spcAft>
                <a:spcPts val="600"/>
              </a:spcAft>
              <a:buFont typeface="+mj-lt"/>
              <a:buAutoNum type="arabicPeriod" startAt="2"/>
            </a:pPr>
            <a:r>
              <a:rPr lang="en-US" sz="2800" b="1" dirty="0" smtClean="0">
                <a:solidFill>
                  <a:schemeClr val="bg1"/>
                </a:solidFill>
                <a:effectLst>
                  <a:outerShdw blurRad="38100" dist="38100" dir="2700000" algn="tl">
                    <a:srgbClr val="000000">
                      <a:alpha val="43137"/>
                    </a:srgbClr>
                  </a:outerShdw>
                </a:effectLst>
              </a:rPr>
              <a:t> </a:t>
            </a:r>
            <a:r>
              <a:rPr lang="en-US" sz="2800" b="1" i="1" dirty="0" smtClean="0">
                <a:solidFill>
                  <a:schemeClr val="bg1"/>
                </a:solidFill>
                <a:effectLst>
                  <a:outerShdw blurRad="38100" dist="38100" dir="2700000" algn="tl">
                    <a:srgbClr val="000000">
                      <a:alpha val="43137"/>
                    </a:srgbClr>
                  </a:outerShdw>
                </a:effectLst>
              </a:rPr>
              <a:t>ForWarn II</a:t>
            </a:r>
            <a:r>
              <a:rPr lang="en-US" sz="2800" b="1" dirty="0" smtClean="0">
                <a:solidFill>
                  <a:schemeClr val="bg1"/>
                </a:solidFill>
                <a:effectLst>
                  <a:outerShdw blurRad="38100" dist="38100" dir="2700000" algn="tl">
                    <a:srgbClr val="000000">
                      <a:alpha val="43137"/>
                    </a:srgbClr>
                  </a:outerShdw>
                </a:effectLst>
              </a:rPr>
              <a:t> </a:t>
            </a:r>
            <a:r>
              <a:rPr lang="en-US" sz="2800" dirty="0" smtClean="0">
                <a:solidFill>
                  <a:schemeClr val="bg1"/>
                </a:solidFill>
                <a:effectLst>
                  <a:outerShdw blurRad="38100" dist="38100" dir="2700000" algn="tl">
                    <a:srgbClr val="000000">
                      <a:alpha val="43137"/>
                    </a:srgbClr>
                  </a:outerShdw>
                </a:effectLst>
              </a:rPr>
              <a:t>Update</a:t>
            </a:r>
          </a:p>
          <a:p>
            <a:pPr marL="914400" lvl="1" indent="-457200" algn="l">
              <a:lnSpc>
                <a:spcPct val="100000"/>
              </a:lnSpc>
              <a:spcBef>
                <a:spcPts val="600"/>
              </a:spcBef>
              <a:spcAft>
                <a:spcPts val="600"/>
              </a:spcAft>
              <a:buFont typeface="+mj-lt"/>
              <a:buAutoNum type="alphaUcPeriod" startAt="2"/>
            </a:pPr>
            <a:r>
              <a:rPr lang="en-US" b="1" dirty="0" smtClean="0">
                <a:solidFill>
                  <a:schemeClr val="bg1"/>
                </a:solidFill>
                <a:effectLst>
                  <a:outerShdw blurRad="38100" dist="38100" dir="2700000" algn="tl">
                    <a:srgbClr val="000000">
                      <a:alpha val="43137"/>
                    </a:srgbClr>
                  </a:outerShdw>
                </a:effectLst>
              </a:rPr>
              <a:t>New Stuff in the Viewer</a:t>
            </a:r>
          </a:p>
          <a:p>
            <a:pPr marL="1371600" lvl="2" indent="-457200" algn="l">
              <a:lnSpc>
                <a:spcPct val="100000"/>
              </a:lnSpc>
              <a:spcBef>
                <a:spcPts val="600"/>
              </a:spcBef>
              <a:spcAft>
                <a:spcPts val="600"/>
              </a:spcAft>
              <a:buFont typeface="Arial" panose="020B0604020202020204" pitchFamily="34" charset="0"/>
              <a:buChar char="•"/>
            </a:pPr>
            <a:r>
              <a:rPr lang="en-US" dirty="0" smtClean="0">
                <a:solidFill>
                  <a:schemeClr val="bg1"/>
                </a:solidFill>
                <a:effectLst>
                  <a:outerShdw blurRad="38100" dist="38100" dir="2700000" algn="tl">
                    <a:srgbClr val="000000">
                      <a:alpha val="43137"/>
                    </a:srgbClr>
                  </a:outerShdw>
                </a:effectLst>
              </a:rPr>
              <a:t>Sentinel 2, 10m</a:t>
            </a:r>
          </a:p>
          <a:p>
            <a:pPr lvl="1" algn="l">
              <a:spcBef>
                <a:spcPts val="600"/>
              </a:spcBef>
              <a:spcAft>
                <a:spcPts val="600"/>
              </a:spcAft>
            </a:pPr>
            <a:endParaRPr lang="en-US" sz="2400" dirty="0">
              <a:solidFill>
                <a:schemeClr val="bg1"/>
              </a:solidFill>
              <a:effectLst>
                <a:outerShdw blurRad="38100" dist="38100" dir="2700000" algn="tl">
                  <a:srgbClr val="000000">
                    <a:alpha val="43137"/>
                  </a:srgbClr>
                </a:outerShdw>
              </a:effectLst>
            </a:endParaRPr>
          </a:p>
        </p:txBody>
      </p:sp>
      <p:sp>
        <p:nvSpPr>
          <p:cNvPr id="3" name="Right Arrow 2"/>
          <p:cNvSpPr/>
          <p:nvPr/>
        </p:nvSpPr>
        <p:spPr>
          <a:xfrm>
            <a:off x="122071" y="3114675"/>
            <a:ext cx="333375" cy="16192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540608" y="661080"/>
            <a:ext cx="1752596" cy="369332"/>
          </a:xfrm>
          <a:prstGeom prst="rect">
            <a:avLst/>
          </a:prstGeom>
          <a:noFill/>
        </p:spPr>
        <p:txBody>
          <a:bodyPr wrap="none" rtlCol="0">
            <a:spAutoFit/>
          </a:bodyPr>
          <a:lstStyle/>
          <a:p>
            <a:r>
              <a:rPr lang="en-US" b="1" dirty="0" smtClean="0">
                <a:solidFill>
                  <a:srgbClr val="FFFF00"/>
                </a:solidFill>
                <a:hlinkClick r:id="rId5"/>
              </a:rPr>
              <a:t>LINK TO VIEWER</a:t>
            </a:r>
            <a:endParaRPr lang="en-US" b="1" dirty="0">
              <a:solidFill>
                <a:srgbClr val="FFFF00"/>
              </a:solidFill>
            </a:endParaRPr>
          </a:p>
        </p:txBody>
      </p:sp>
    </p:spTree>
    <p:extLst>
      <p:ext uri="{BB962C8B-B14F-4D97-AF65-F5344CB8AC3E}">
        <p14:creationId xmlns:p14="http://schemas.microsoft.com/office/powerpoint/2010/main" val="26784805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0"/>
            <a:ext cx="12192000" cy="6858000"/>
          </a:xfrm>
          <a:prstGeom prst="rect">
            <a:avLst/>
          </a:prstGeom>
        </p:spPr>
      </p:pic>
      <p:pic>
        <p:nvPicPr>
          <p:cNvPr id="2" name="Picture 1"/>
          <p:cNvPicPr>
            <a:picLocks noChangeAspect="1"/>
          </p:cNvPicPr>
          <p:nvPr/>
        </p:nvPicPr>
        <p:blipFill>
          <a:blip r:embed="rId4"/>
          <a:stretch>
            <a:fillRect/>
          </a:stretch>
        </p:blipFill>
        <p:spPr>
          <a:xfrm>
            <a:off x="4762453" y="1905701"/>
            <a:ext cx="6113470" cy="4585102"/>
          </a:xfrm>
          <a:prstGeom prst="rect">
            <a:avLst/>
          </a:prstGeom>
          <a:ln>
            <a:solidFill>
              <a:schemeClr val="bg1">
                <a:lumMod val="65000"/>
              </a:schemeClr>
            </a:solidFill>
          </a:ln>
        </p:spPr>
      </p:pic>
      <p:sp>
        <p:nvSpPr>
          <p:cNvPr id="12" name="Subtitle 2"/>
          <p:cNvSpPr txBox="1">
            <a:spLocks/>
          </p:cNvSpPr>
          <p:nvPr/>
        </p:nvSpPr>
        <p:spPr>
          <a:xfrm>
            <a:off x="133350" y="1789954"/>
            <a:ext cx="4314825" cy="43408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US" sz="1800" b="1" u="sng" dirty="0" smtClean="0">
                <a:solidFill>
                  <a:srgbClr val="FFFF00"/>
                </a:solidFill>
              </a:rPr>
              <a:t>Similar to the 2016 “Duration” Product</a:t>
            </a:r>
          </a:p>
          <a:p>
            <a:pPr marL="0" indent="0" algn="ctr">
              <a:lnSpc>
                <a:spcPct val="110000"/>
              </a:lnSpc>
              <a:spcBef>
                <a:spcPts val="0"/>
              </a:spcBef>
              <a:buNone/>
            </a:pPr>
            <a:endParaRPr lang="en-US" sz="1800" b="1" u="sng" dirty="0" smtClean="0">
              <a:solidFill>
                <a:schemeClr val="bg1"/>
              </a:solidFill>
            </a:endParaRPr>
          </a:p>
          <a:p>
            <a:pPr marL="0" indent="0" algn="ctr">
              <a:lnSpc>
                <a:spcPct val="110000"/>
              </a:lnSpc>
              <a:spcBef>
                <a:spcPts val="0"/>
              </a:spcBef>
              <a:buNone/>
            </a:pPr>
            <a:r>
              <a:rPr lang="en-US" sz="1600" dirty="0" smtClean="0">
                <a:solidFill>
                  <a:schemeClr val="bg1"/>
                </a:solidFill>
              </a:rPr>
              <a:t>Created for (4) different timeframes during the growing season (gs):</a:t>
            </a:r>
            <a:br>
              <a:rPr lang="en-US" sz="1600" dirty="0" smtClean="0">
                <a:solidFill>
                  <a:schemeClr val="bg1"/>
                </a:solidFill>
              </a:rPr>
            </a:br>
            <a:endParaRPr lang="en-US" sz="1600" dirty="0" smtClean="0">
              <a:solidFill>
                <a:schemeClr val="bg1"/>
              </a:solidFill>
            </a:endParaRPr>
          </a:p>
          <a:p>
            <a:pPr marL="0" indent="0" algn="ctr">
              <a:lnSpc>
                <a:spcPct val="110000"/>
              </a:lnSpc>
              <a:spcBef>
                <a:spcPts val="0"/>
              </a:spcBef>
              <a:spcAft>
                <a:spcPts val="600"/>
              </a:spcAft>
              <a:buNone/>
            </a:pPr>
            <a:r>
              <a:rPr lang="en-US" sz="1600" b="1" dirty="0" smtClean="0">
                <a:solidFill>
                  <a:schemeClr val="bg1"/>
                </a:solidFill>
              </a:rPr>
              <a:t>June 24 – Sep 21 </a:t>
            </a:r>
            <a:r>
              <a:rPr lang="en-US" sz="1400" dirty="0" smtClean="0">
                <a:solidFill>
                  <a:schemeClr val="bg1"/>
                </a:solidFill>
              </a:rPr>
              <a:t>(gs 12p)</a:t>
            </a:r>
          </a:p>
          <a:p>
            <a:pPr marL="0" indent="0" algn="ctr">
              <a:lnSpc>
                <a:spcPct val="110000"/>
              </a:lnSpc>
              <a:spcBef>
                <a:spcPts val="0"/>
              </a:spcBef>
              <a:spcAft>
                <a:spcPts val="600"/>
              </a:spcAft>
              <a:buNone/>
            </a:pPr>
            <a:r>
              <a:rPr lang="en-US" sz="1600" b="1" dirty="0" smtClean="0">
                <a:solidFill>
                  <a:schemeClr val="bg1"/>
                </a:solidFill>
              </a:rPr>
              <a:t>May 8 – Jun 17 </a:t>
            </a:r>
            <a:r>
              <a:rPr lang="en-US" sz="1400" dirty="0" smtClean="0">
                <a:solidFill>
                  <a:schemeClr val="bg1"/>
                </a:solidFill>
              </a:rPr>
              <a:t>(western 6p)</a:t>
            </a:r>
          </a:p>
          <a:p>
            <a:pPr marL="0" indent="0" algn="ctr">
              <a:lnSpc>
                <a:spcPct val="110000"/>
              </a:lnSpc>
              <a:spcBef>
                <a:spcPts val="0"/>
              </a:spcBef>
              <a:spcAft>
                <a:spcPts val="600"/>
              </a:spcAft>
              <a:buNone/>
            </a:pPr>
            <a:r>
              <a:rPr lang="en-US" sz="1600" b="1" dirty="0" smtClean="0">
                <a:solidFill>
                  <a:schemeClr val="bg1"/>
                </a:solidFill>
              </a:rPr>
              <a:t>Jun 24 Aug 4 </a:t>
            </a:r>
            <a:r>
              <a:rPr lang="en-US" sz="1600" dirty="0" smtClean="0">
                <a:solidFill>
                  <a:schemeClr val="bg1"/>
                </a:solidFill>
              </a:rPr>
              <a:t>(6p</a:t>
            </a:r>
            <a:r>
              <a:rPr lang="en-US" sz="1600" dirty="0">
                <a:solidFill>
                  <a:schemeClr val="bg1"/>
                </a:solidFill>
              </a:rPr>
              <a:t>)</a:t>
            </a:r>
          </a:p>
          <a:p>
            <a:pPr marL="0" indent="0" algn="ctr">
              <a:lnSpc>
                <a:spcPct val="110000"/>
              </a:lnSpc>
              <a:spcBef>
                <a:spcPts val="0"/>
              </a:spcBef>
              <a:spcAft>
                <a:spcPts val="600"/>
              </a:spcAft>
              <a:buNone/>
            </a:pPr>
            <a:r>
              <a:rPr lang="en-US" sz="1600" b="1" dirty="0" smtClean="0">
                <a:solidFill>
                  <a:schemeClr val="bg1"/>
                </a:solidFill>
              </a:rPr>
              <a:t>Aug 12 - Sep 21 </a:t>
            </a:r>
            <a:r>
              <a:rPr lang="en-US" sz="1600" dirty="0" smtClean="0">
                <a:solidFill>
                  <a:schemeClr val="bg1"/>
                </a:solidFill>
              </a:rPr>
              <a:t>(6p</a:t>
            </a:r>
            <a:r>
              <a:rPr lang="en-US" sz="1600" dirty="0">
                <a:solidFill>
                  <a:schemeClr val="bg1"/>
                </a:solidFill>
              </a:rPr>
              <a:t>)</a:t>
            </a:r>
          </a:p>
          <a:p>
            <a:pPr marL="0" indent="0" algn="ctr">
              <a:lnSpc>
                <a:spcPct val="110000"/>
              </a:lnSpc>
              <a:spcBef>
                <a:spcPts val="0"/>
              </a:spcBef>
              <a:buNone/>
            </a:pPr>
            <a:endParaRPr lang="en-US" sz="1600" b="1" dirty="0">
              <a:solidFill>
                <a:schemeClr val="bg1"/>
              </a:solidFill>
            </a:endParaRPr>
          </a:p>
          <a:p>
            <a:pPr marL="0" indent="0" algn="ctr">
              <a:lnSpc>
                <a:spcPct val="110000"/>
              </a:lnSpc>
              <a:spcBef>
                <a:spcPts val="0"/>
              </a:spcBef>
              <a:buNone/>
            </a:pPr>
            <a:r>
              <a:rPr lang="en-US" sz="1600" i="1" u="sng" dirty="0" smtClean="0">
                <a:solidFill>
                  <a:schemeClr val="bg1"/>
                </a:solidFill>
              </a:rPr>
              <a:t>Benefit</a:t>
            </a:r>
            <a:endParaRPr lang="en-US" sz="1600" i="1" u="sng" dirty="0">
              <a:solidFill>
                <a:schemeClr val="bg1"/>
              </a:solidFill>
            </a:endParaRPr>
          </a:p>
          <a:p>
            <a:pPr marL="0" indent="0" algn="ctr">
              <a:lnSpc>
                <a:spcPct val="110000"/>
              </a:lnSpc>
              <a:spcBef>
                <a:spcPts val="0"/>
              </a:spcBef>
              <a:buNone/>
            </a:pPr>
            <a:r>
              <a:rPr lang="en-US" sz="1600" i="1" dirty="0" smtClean="0">
                <a:solidFill>
                  <a:schemeClr val="bg1"/>
                </a:solidFill>
              </a:rPr>
              <a:t>Reduce </a:t>
            </a:r>
            <a:r>
              <a:rPr lang="en-US" sz="1600" i="1" dirty="0">
                <a:solidFill>
                  <a:schemeClr val="bg1"/>
                </a:solidFill>
              </a:rPr>
              <a:t>disturbance complexity in the annual products and </a:t>
            </a:r>
            <a:r>
              <a:rPr lang="en-US" sz="1600" i="1" dirty="0" smtClean="0">
                <a:solidFill>
                  <a:schemeClr val="bg1"/>
                </a:solidFill>
              </a:rPr>
              <a:t>summarize </a:t>
            </a:r>
            <a:r>
              <a:rPr lang="en-US" sz="1600" i="1" dirty="0">
                <a:solidFill>
                  <a:schemeClr val="bg1"/>
                </a:solidFill>
              </a:rPr>
              <a:t>persistent forest disturbance over a short period of </a:t>
            </a:r>
            <a:r>
              <a:rPr lang="en-US" sz="1600" i="1" dirty="0" smtClean="0">
                <a:solidFill>
                  <a:schemeClr val="bg1"/>
                </a:solidFill>
              </a:rPr>
              <a:t>time within the current year’s growing season</a:t>
            </a:r>
            <a:endParaRPr lang="en-US" sz="1600" i="1" dirty="0">
              <a:solidFill>
                <a:schemeClr val="bg1"/>
              </a:solidFill>
            </a:endParaRPr>
          </a:p>
          <a:p>
            <a:pPr marL="0" indent="0" algn="ctr">
              <a:lnSpc>
                <a:spcPct val="110000"/>
              </a:lnSpc>
              <a:spcBef>
                <a:spcPts val="0"/>
              </a:spcBef>
              <a:buNone/>
            </a:pPr>
            <a:endParaRPr lang="en-US" sz="1600" b="1" dirty="0" smtClean="0"/>
          </a:p>
          <a:p>
            <a:pPr>
              <a:spcBef>
                <a:spcPts val="600"/>
              </a:spcBef>
              <a:spcAft>
                <a:spcPts val="600"/>
              </a:spcAft>
            </a:pPr>
            <a:endParaRPr lang="en-US" sz="2000" dirty="0" smtClean="0"/>
          </a:p>
          <a:p>
            <a:endParaRPr lang="en-US" dirty="0"/>
          </a:p>
        </p:txBody>
      </p:sp>
      <p:sp>
        <p:nvSpPr>
          <p:cNvPr id="11" name="Subtitle 2"/>
          <p:cNvSpPr txBox="1">
            <a:spLocks/>
          </p:cNvSpPr>
          <p:nvPr/>
        </p:nvSpPr>
        <p:spPr>
          <a:xfrm>
            <a:off x="3305826" y="208374"/>
            <a:ext cx="8276573" cy="14204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lnSpc>
                <a:spcPct val="100000"/>
              </a:lnSpc>
              <a:spcBef>
                <a:spcPts val="600"/>
              </a:spcBef>
              <a:spcAft>
                <a:spcPts val="600"/>
              </a:spcAft>
              <a:buFont typeface="+mj-lt"/>
              <a:buAutoNum type="arabicPeriod" startAt="2"/>
            </a:pPr>
            <a:r>
              <a:rPr lang="en-US" sz="2800" b="1" dirty="0" smtClean="0">
                <a:solidFill>
                  <a:schemeClr val="bg1"/>
                </a:solidFill>
                <a:effectLst>
                  <a:outerShdw blurRad="38100" dist="38100" dir="2700000" algn="tl">
                    <a:srgbClr val="000000">
                      <a:alpha val="43137"/>
                    </a:srgbClr>
                  </a:outerShdw>
                </a:effectLst>
              </a:rPr>
              <a:t> </a:t>
            </a:r>
            <a:r>
              <a:rPr lang="en-US" sz="2800" b="1" i="1" dirty="0" smtClean="0">
                <a:solidFill>
                  <a:schemeClr val="bg1"/>
                </a:solidFill>
                <a:effectLst>
                  <a:outerShdw blurRad="38100" dist="38100" dir="2700000" algn="tl">
                    <a:srgbClr val="000000">
                      <a:alpha val="43137"/>
                    </a:srgbClr>
                  </a:outerShdw>
                </a:effectLst>
              </a:rPr>
              <a:t>ForWarn II</a:t>
            </a:r>
            <a:r>
              <a:rPr lang="en-US" sz="2800" b="1" dirty="0" smtClean="0">
                <a:solidFill>
                  <a:schemeClr val="bg1"/>
                </a:solidFill>
                <a:effectLst>
                  <a:outerShdw blurRad="38100" dist="38100" dir="2700000" algn="tl">
                    <a:srgbClr val="000000">
                      <a:alpha val="43137"/>
                    </a:srgbClr>
                  </a:outerShdw>
                </a:effectLst>
              </a:rPr>
              <a:t> </a:t>
            </a:r>
            <a:r>
              <a:rPr lang="en-US" sz="2800" dirty="0" smtClean="0">
                <a:solidFill>
                  <a:schemeClr val="bg1"/>
                </a:solidFill>
                <a:effectLst>
                  <a:outerShdw blurRad="38100" dist="38100" dir="2700000" algn="tl">
                    <a:srgbClr val="000000">
                      <a:alpha val="43137"/>
                    </a:srgbClr>
                  </a:outerShdw>
                </a:effectLst>
              </a:rPr>
              <a:t>Update</a:t>
            </a:r>
          </a:p>
          <a:p>
            <a:pPr marL="914400" lvl="1" indent="-457200" algn="l">
              <a:lnSpc>
                <a:spcPct val="100000"/>
              </a:lnSpc>
              <a:spcBef>
                <a:spcPts val="600"/>
              </a:spcBef>
              <a:spcAft>
                <a:spcPts val="600"/>
              </a:spcAft>
              <a:buFont typeface="+mj-lt"/>
              <a:buAutoNum type="alphaUcPeriod" startAt="2"/>
            </a:pPr>
            <a:r>
              <a:rPr lang="en-US" b="1" dirty="0" smtClean="0">
                <a:solidFill>
                  <a:schemeClr val="bg1"/>
                </a:solidFill>
                <a:effectLst>
                  <a:outerShdw blurRad="38100" dist="38100" dir="2700000" algn="tl">
                    <a:srgbClr val="000000">
                      <a:alpha val="43137"/>
                    </a:srgbClr>
                  </a:outerShdw>
                </a:effectLst>
              </a:rPr>
              <a:t>New Stuff in the Viewer</a:t>
            </a:r>
          </a:p>
          <a:p>
            <a:pPr marL="1371600" lvl="2" indent="-457200" algn="l">
              <a:lnSpc>
                <a:spcPct val="100000"/>
              </a:lnSpc>
              <a:spcBef>
                <a:spcPts val="600"/>
              </a:spcBef>
              <a:spcAft>
                <a:spcPts val="600"/>
              </a:spcAft>
              <a:buFont typeface="Arial" panose="020B0604020202020204" pitchFamily="34" charset="0"/>
              <a:buChar char="•"/>
            </a:pPr>
            <a:r>
              <a:rPr lang="en-US" dirty="0" smtClean="0">
                <a:solidFill>
                  <a:schemeClr val="bg1"/>
                </a:solidFill>
                <a:effectLst>
                  <a:outerShdw blurRad="38100" dist="38100" dir="2700000" algn="tl">
                    <a:srgbClr val="000000">
                      <a:alpha val="43137"/>
                    </a:srgbClr>
                  </a:outerShdw>
                </a:effectLst>
              </a:rPr>
              <a:t>An additional Duration-related product called ‘Persistence’</a:t>
            </a:r>
          </a:p>
          <a:p>
            <a:pPr lvl="1" algn="l">
              <a:spcBef>
                <a:spcPts val="600"/>
              </a:spcBef>
              <a:spcAft>
                <a:spcPts val="600"/>
              </a:spcAft>
            </a:pP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762209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65638"/>
          </a:xfrm>
          <a:prstGeom prst="rect">
            <a:avLst/>
          </a:prstGeom>
        </p:spPr>
      </p:pic>
      <p:pic>
        <p:nvPicPr>
          <p:cNvPr id="2" name="Picture 1"/>
          <p:cNvPicPr>
            <a:picLocks noChangeAspect="1"/>
          </p:cNvPicPr>
          <p:nvPr/>
        </p:nvPicPr>
        <p:blipFill>
          <a:blip r:embed="rId4"/>
          <a:stretch>
            <a:fillRect/>
          </a:stretch>
        </p:blipFill>
        <p:spPr>
          <a:xfrm>
            <a:off x="4621727" y="1769251"/>
            <a:ext cx="4588948" cy="4964091"/>
          </a:xfrm>
          <a:prstGeom prst="rect">
            <a:avLst/>
          </a:prstGeom>
        </p:spPr>
      </p:pic>
      <p:sp>
        <p:nvSpPr>
          <p:cNvPr id="10" name="Subtitle 2"/>
          <p:cNvSpPr txBox="1">
            <a:spLocks/>
          </p:cNvSpPr>
          <p:nvPr/>
        </p:nvSpPr>
        <p:spPr>
          <a:xfrm>
            <a:off x="410849" y="2298243"/>
            <a:ext cx="3782281" cy="3906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spcAft>
                <a:spcPts val="600"/>
              </a:spcAft>
              <a:buNone/>
            </a:pPr>
            <a:r>
              <a:rPr lang="en-US" sz="1600" b="1" dirty="0" smtClean="0">
                <a:solidFill>
                  <a:srgbClr val="FFFF00"/>
                </a:solidFill>
              </a:rPr>
              <a:t>Created every 8-days looking back at the previous (7) MODIS periods</a:t>
            </a:r>
          </a:p>
          <a:p>
            <a:pPr marL="0" indent="0" algn="ctr">
              <a:lnSpc>
                <a:spcPct val="110000"/>
              </a:lnSpc>
              <a:spcBef>
                <a:spcPts val="0"/>
              </a:spcBef>
              <a:buNone/>
            </a:pPr>
            <a:endParaRPr lang="en-US" sz="1600" b="1" dirty="0">
              <a:solidFill>
                <a:schemeClr val="bg1"/>
              </a:solidFill>
            </a:endParaRPr>
          </a:p>
          <a:p>
            <a:pPr marL="0" indent="0" algn="ctr">
              <a:lnSpc>
                <a:spcPct val="110000"/>
              </a:lnSpc>
              <a:spcBef>
                <a:spcPts val="0"/>
              </a:spcBef>
              <a:buNone/>
            </a:pPr>
            <a:r>
              <a:rPr lang="en-US" sz="1600" i="1" u="sng" dirty="0" smtClean="0">
                <a:solidFill>
                  <a:schemeClr val="bg1"/>
                </a:solidFill>
              </a:rPr>
              <a:t>Benefit</a:t>
            </a:r>
            <a:endParaRPr lang="en-US" sz="1600" i="1" u="sng" dirty="0">
              <a:solidFill>
                <a:schemeClr val="bg1"/>
              </a:solidFill>
            </a:endParaRPr>
          </a:p>
          <a:p>
            <a:pPr marL="0" indent="0" algn="ctr">
              <a:lnSpc>
                <a:spcPct val="110000"/>
              </a:lnSpc>
              <a:spcBef>
                <a:spcPts val="0"/>
              </a:spcBef>
              <a:buNone/>
            </a:pPr>
            <a:r>
              <a:rPr lang="en-US" sz="1600" i="1" dirty="0" smtClean="0">
                <a:solidFill>
                  <a:schemeClr val="bg1"/>
                </a:solidFill>
              </a:rPr>
              <a:t>Reduce </a:t>
            </a:r>
            <a:r>
              <a:rPr lang="en-US" sz="1600" i="1" dirty="0">
                <a:solidFill>
                  <a:schemeClr val="bg1"/>
                </a:solidFill>
              </a:rPr>
              <a:t>disturbance complexity in the annual products and </a:t>
            </a:r>
            <a:r>
              <a:rPr lang="en-US" sz="1600" i="1" dirty="0" smtClean="0">
                <a:solidFill>
                  <a:schemeClr val="bg1"/>
                </a:solidFill>
              </a:rPr>
              <a:t>summarize </a:t>
            </a:r>
            <a:r>
              <a:rPr lang="en-US" sz="1600" i="1" dirty="0">
                <a:solidFill>
                  <a:schemeClr val="bg1"/>
                </a:solidFill>
              </a:rPr>
              <a:t>persistent forest disturbance </a:t>
            </a:r>
            <a:r>
              <a:rPr lang="en-US" sz="1600" i="1" dirty="0" smtClean="0">
                <a:solidFill>
                  <a:schemeClr val="bg1"/>
                </a:solidFill>
              </a:rPr>
              <a:t>GTE -8.5% over the previous 7 periods</a:t>
            </a:r>
          </a:p>
          <a:p>
            <a:pPr marL="0" indent="0" algn="ctr">
              <a:lnSpc>
                <a:spcPct val="110000"/>
              </a:lnSpc>
              <a:spcBef>
                <a:spcPts val="0"/>
              </a:spcBef>
              <a:buNone/>
            </a:pPr>
            <a:endParaRPr lang="en-US" sz="1600" i="1" dirty="0">
              <a:solidFill>
                <a:schemeClr val="bg1"/>
              </a:solidFill>
            </a:endParaRPr>
          </a:p>
          <a:p>
            <a:pPr marL="0" indent="0" algn="ctr">
              <a:lnSpc>
                <a:spcPct val="110000"/>
              </a:lnSpc>
              <a:spcBef>
                <a:spcPts val="0"/>
              </a:spcBef>
              <a:buNone/>
            </a:pPr>
            <a:r>
              <a:rPr lang="en-US" sz="1600" dirty="0" smtClean="0">
                <a:solidFill>
                  <a:schemeClr val="bg1"/>
                </a:solidFill>
              </a:rPr>
              <a:t>There will be a 1-, 3- and 5-year ‘Persistence’ product</a:t>
            </a:r>
            <a:endParaRPr lang="en-US" sz="1600" dirty="0">
              <a:solidFill>
                <a:schemeClr val="bg1"/>
              </a:solidFill>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r="40414"/>
          <a:stretch/>
        </p:blipFill>
        <p:spPr>
          <a:xfrm>
            <a:off x="7815882" y="4903089"/>
            <a:ext cx="1051892" cy="1612369"/>
          </a:xfrm>
          <a:prstGeom prst="rect">
            <a:avLst/>
          </a:prstGeom>
          <a:ln>
            <a:solidFill>
              <a:schemeClr val="bg1">
                <a:lumMod val="50000"/>
              </a:schemeClr>
            </a:solidFill>
          </a:ln>
        </p:spPr>
      </p:pic>
      <p:pic>
        <p:nvPicPr>
          <p:cNvPr id="12" name="Picture 11"/>
          <p:cNvPicPr>
            <a:picLocks noChangeAspect="1"/>
          </p:cNvPicPr>
          <p:nvPr/>
        </p:nvPicPr>
        <p:blipFill>
          <a:blip r:embed="rId6"/>
          <a:stretch>
            <a:fillRect/>
          </a:stretch>
        </p:blipFill>
        <p:spPr>
          <a:xfrm>
            <a:off x="7731752" y="4604731"/>
            <a:ext cx="1328625" cy="1996452"/>
          </a:xfrm>
          <a:prstGeom prst="rect">
            <a:avLst/>
          </a:prstGeom>
          <a:ln>
            <a:solidFill>
              <a:schemeClr val="bg1">
                <a:lumMod val="75000"/>
              </a:schemeClr>
            </a:solidFill>
          </a:ln>
        </p:spPr>
      </p:pic>
      <p:sp>
        <p:nvSpPr>
          <p:cNvPr id="14" name="Subtitle 2"/>
          <p:cNvSpPr txBox="1">
            <a:spLocks/>
          </p:cNvSpPr>
          <p:nvPr/>
        </p:nvSpPr>
        <p:spPr>
          <a:xfrm>
            <a:off x="3305826" y="208374"/>
            <a:ext cx="8276573" cy="14204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lnSpc>
                <a:spcPct val="100000"/>
              </a:lnSpc>
              <a:spcBef>
                <a:spcPts val="600"/>
              </a:spcBef>
              <a:spcAft>
                <a:spcPts val="600"/>
              </a:spcAft>
              <a:buFont typeface="+mj-lt"/>
              <a:buAutoNum type="arabicPeriod" startAt="2"/>
            </a:pPr>
            <a:r>
              <a:rPr lang="en-US" sz="2800" b="1" dirty="0" smtClean="0">
                <a:solidFill>
                  <a:schemeClr val="bg1"/>
                </a:solidFill>
                <a:effectLst>
                  <a:outerShdw blurRad="38100" dist="38100" dir="2700000" algn="tl">
                    <a:srgbClr val="000000">
                      <a:alpha val="43137"/>
                    </a:srgbClr>
                  </a:outerShdw>
                </a:effectLst>
              </a:rPr>
              <a:t> </a:t>
            </a:r>
            <a:r>
              <a:rPr lang="en-US" sz="2800" b="1" i="1" dirty="0" smtClean="0">
                <a:solidFill>
                  <a:schemeClr val="bg1"/>
                </a:solidFill>
                <a:effectLst>
                  <a:outerShdw blurRad="38100" dist="38100" dir="2700000" algn="tl">
                    <a:srgbClr val="000000">
                      <a:alpha val="43137"/>
                    </a:srgbClr>
                  </a:outerShdw>
                </a:effectLst>
              </a:rPr>
              <a:t>ForWarn II</a:t>
            </a:r>
            <a:r>
              <a:rPr lang="en-US" sz="2800" b="1" dirty="0" smtClean="0">
                <a:solidFill>
                  <a:schemeClr val="bg1"/>
                </a:solidFill>
                <a:effectLst>
                  <a:outerShdw blurRad="38100" dist="38100" dir="2700000" algn="tl">
                    <a:srgbClr val="000000">
                      <a:alpha val="43137"/>
                    </a:srgbClr>
                  </a:outerShdw>
                </a:effectLst>
              </a:rPr>
              <a:t> </a:t>
            </a:r>
            <a:r>
              <a:rPr lang="en-US" sz="2800" dirty="0" smtClean="0">
                <a:solidFill>
                  <a:schemeClr val="bg1"/>
                </a:solidFill>
                <a:effectLst>
                  <a:outerShdw blurRad="38100" dist="38100" dir="2700000" algn="tl">
                    <a:srgbClr val="000000">
                      <a:alpha val="43137"/>
                    </a:srgbClr>
                  </a:outerShdw>
                </a:effectLst>
              </a:rPr>
              <a:t>Update</a:t>
            </a:r>
          </a:p>
          <a:p>
            <a:pPr marL="914400" lvl="1" indent="-457200" algn="l">
              <a:lnSpc>
                <a:spcPct val="100000"/>
              </a:lnSpc>
              <a:spcBef>
                <a:spcPts val="600"/>
              </a:spcBef>
              <a:spcAft>
                <a:spcPts val="600"/>
              </a:spcAft>
              <a:buFont typeface="+mj-lt"/>
              <a:buAutoNum type="alphaUcPeriod" startAt="2"/>
            </a:pPr>
            <a:r>
              <a:rPr lang="en-US" b="1" dirty="0" smtClean="0">
                <a:solidFill>
                  <a:schemeClr val="bg1"/>
                </a:solidFill>
                <a:effectLst>
                  <a:outerShdw blurRad="38100" dist="38100" dir="2700000" algn="tl">
                    <a:srgbClr val="000000">
                      <a:alpha val="43137"/>
                    </a:srgbClr>
                  </a:outerShdw>
                </a:effectLst>
              </a:rPr>
              <a:t>New Stuff in the Viewer</a:t>
            </a:r>
          </a:p>
          <a:p>
            <a:pPr marL="1371600" lvl="2" indent="-457200" algn="l">
              <a:lnSpc>
                <a:spcPct val="100000"/>
              </a:lnSpc>
              <a:spcBef>
                <a:spcPts val="600"/>
              </a:spcBef>
              <a:spcAft>
                <a:spcPts val="600"/>
              </a:spcAft>
              <a:buFont typeface="Arial" panose="020B0604020202020204" pitchFamily="34" charset="0"/>
              <a:buChar char="•"/>
            </a:pPr>
            <a:r>
              <a:rPr lang="en-US" sz="1600" dirty="0" smtClean="0">
                <a:solidFill>
                  <a:schemeClr val="bg1"/>
                </a:solidFill>
                <a:effectLst>
                  <a:outerShdw blurRad="38100" dist="38100" dir="2700000" algn="tl">
                    <a:srgbClr val="000000">
                      <a:alpha val="43137"/>
                    </a:srgbClr>
                  </a:outerShdw>
                </a:effectLst>
              </a:rPr>
              <a:t>NEW PRODUCT </a:t>
            </a:r>
            <a:r>
              <a:rPr lang="en-US" dirty="0" smtClean="0">
                <a:solidFill>
                  <a:schemeClr val="bg1"/>
                </a:solidFill>
                <a:effectLst>
                  <a:outerShdw blurRad="38100" dist="38100" dir="2700000" algn="tl">
                    <a:srgbClr val="000000">
                      <a:alpha val="43137"/>
                    </a:srgbClr>
                  </a:outerShdw>
                </a:effectLst>
              </a:rPr>
              <a:t>- </a:t>
            </a:r>
            <a:r>
              <a:rPr lang="en-US" b="1" dirty="0" smtClean="0">
                <a:solidFill>
                  <a:schemeClr val="bg1"/>
                </a:solidFill>
                <a:effectLst>
                  <a:outerShdw blurRad="38100" dist="38100" dir="2700000" algn="tl">
                    <a:srgbClr val="000000">
                      <a:alpha val="43137"/>
                    </a:srgbClr>
                  </a:outerShdw>
                </a:effectLst>
              </a:rPr>
              <a:t>‘Persistence’</a:t>
            </a:r>
          </a:p>
          <a:p>
            <a:pPr lvl="1" algn="l">
              <a:spcBef>
                <a:spcPts val="600"/>
              </a:spcBef>
              <a:spcAft>
                <a:spcPts val="600"/>
              </a:spcAft>
            </a:pP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935062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65638"/>
          </a:xfrm>
          <a:prstGeom prst="rect">
            <a:avLst/>
          </a:prstGeom>
        </p:spPr>
      </p:pic>
      <p:sp>
        <p:nvSpPr>
          <p:cNvPr id="2" name="Title 1"/>
          <p:cNvSpPr>
            <a:spLocks noGrp="1"/>
          </p:cNvSpPr>
          <p:nvPr>
            <p:ph type="ctrTitle"/>
          </p:nvPr>
        </p:nvSpPr>
        <p:spPr>
          <a:xfrm>
            <a:off x="0" y="0"/>
            <a:ext cx="12192000" cy="782594"/>
          </a:xfrm>
        </p:spPr>
        <p:txBody>
          <a:bodyPr>
            <a:normAutofit/>
          </a:bodyPr>
          <a:lstStyle/>
          <a:p>
            <a:r>
              <a:rPr lang="en-US" sz="3600" b="1" i="1" dirty="0" smtClean="0">
                <a:solidFill>
                  <a:schemeClr val="bg1"/>
                </a:solidFill>
              </a:rPr>
              <a:t>ForWarn II </a:t>
            </a:r>
            <a:r>
              <a:rPr lang="en-US" sz="3600" dirty="0" smtClean="0">
                <a:solidFill>
                  <a:schemeClr val="bg1"/>
                </a:solidFill>
              </a:rPr>
              <a:t>Update and Recent Disturbance Assessments</a:t>
            </a:r>
            <a:endParaRPr lang="en-US" sz="3600" dirty="0">
              <a:solidFill>
                <a:schemeClr val="bg1"/>
              </a:solidFill>
            </a:endParaRPr>
          </a:p>
        </p:txBody>
      </p:sp>
      <p:sp>
        <p:nvSpPr>
          <p:cNvPr id="4" name="Title 1"/>
          <p:cNvSpPr txBox="1">
            <a:spLocks/>
          </p:cNvSpPr>
          <p:nvPr/>
        </p:nvSpPr>
        <p:spPr>
          <a:xfrm>
            <a:off x="-182897" y="5715000"/>
            <a:ext cx="1237489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t>     </a:t>
            </a:r>
            <a:r>
              <a:rPr lang="en-US" sz="1600" b="1" dirty="0">
                <a:solidFill>
                  <a:schemeClr val="bg1">
                    <a:lumMod val="50000"/>
                  </a:schemeClr>
                </a:solidFill>
              </a:rPr>
              <a:t>2019 SGSF GIS &amp; Forest Health Committee Annual Meeting</a:t>
            </a:r>
          </a:p>
          <a:p>
            <a:r>
              <a:rPr lang="en-US" sz="1600" dirty="0">
                <a:solidFill>
                  <a:schemeClr val="bg1">
                    <a:lumMod val="50000"/>
                  </a:schemeClr>
                </a:solidFill>
              </a:rPr>
              <a:t>    January 7-11, 2019      Savannah, GA</a:t>
            </a:r>
          </a:p>
        </p:txBody>
      </p:sp>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06" y="5867400"/>
            <a:ext cx="543321" cy="838200"/>
          </a:xfrm>
          <a:prstGeom prst="rect">
            <a:avLst/>
          </a:prstGeom>
        </p:spPr>
      </p:pic>
      <p:pic>
        <p:nvPicPr>
          <p:cNvPr id="6" name="Picture 5"/>
          <p:cNvPicPr>
            <a:picLocks noChangeAspect="1"/>
          </p:cNvPicPr>
          <p:nvPr/>
        </p:nvPicPr>
        <p:blipFill>
          <a:blip r:embed="rId5"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11308602" y="5973969"/>
            <a:ext cx="655193" cy="731631"/>
          </a:xfrm>
          <a:prstGeom prst="rect">
            <a:avLst/>
          </a:prstGeom>
        </p:spPr>
      </p:pic>
      <p:sp>
        <p:nvSpPr>
          <p:cNvPr id="7" name="Title 1"/>
          <p:cNvSpPr txBox="1">
            <a:spLocks/>
          </p:cNvSpPr>
          <p:nvPr/>
        </p:nvSpPr>
        <p:spPr>
          <a:xfrm>
            <a:off x="0" y="819662"/>
            <a:ext cx="12192000" cy="76870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dirty="0" smtClean="0">
                <a:solidFill>
                  <a:schemeClr val="bg1"/>
                </a:solidFill>
              </a:rPr>
              <a:t>Bill Christie, Steve Norman and Bill Hargrove</a:t>
            </a:r>
            <a:br>
              <a:rPr lang="en-US" sz="1600" dirty="0" smtClean="0">
                <a:solidFill>
                  <a:schemeClr val="bg1"/>
                </a:solidFill>
              </a:rPr>
            </a:br>
            <a:r>
              <a:rPr lang="en-US" sz="1600" dirty="0" smtClean="0">
                <a:solidFill>
                  <a:schemeClr val="bg1"/>
                </a:solidFill>
              </a:rPr>
              <a:t>Eastern Forest Environmental Threat Assessment Center</a:t>
            </a:r>
            <a:br>
              <a:rPr lang="en-US" sz="1600" dirty="0" smtClean="0">
                <a:solidFill>
                  <a:schemeClr val="bg1"/>
                </a:solidFill>
              </a:rPr>
            </a:br>
            <a:r>
              <a:rPr lang="en-US" sz="1600" dirty="0" smtClean="0">
                <a:solidFill>
                  <a:schemeClr val="bg1"/>
                </a:solidFill>
              </a:rPr>
              <a:t>USDA Forest Service, Southern Research Station, Asheville, NC</a:t>
            </a:r>
            <a:endParaRPr lang="en-US" sz="1600" dirty="0">
              <a:solidFill>
                <a:schemeClr val="bg1"/>
              </a:solidFill>
            </a:endParaRPr>
          </a:p>
        </p:txBody>
      </p:sp>
      <p:sp>
        <p:nvSpPr>
          <p:cNvPr id="9" name="Subtitle 2"/>
          <p:cNvSpPr>
            <a:spLocks noGrp="1"/>
          </p:cNvSpPr>
          <p:nvPr>
            <p:ph type="subTitle" idx="1"/>
          </p:nvPr>
        </p:nvSpPr>
        <p:spPr>
          <a:xfrm>
            <a:off x="3200400" y="1963566"/>
            <a:ext cx="5791200" cy="3265502"/>
          </a:xfrm>
        </p:spPr>
        <p:txBody>
          <a:bodyPr>
            <a:noAutofit/>
          </a:bodyPr>
          <a:lstStyle/>
          <a:p>
            <a:pPr marL="514350" indent="-514350" algn="l">
              <a:spcBef>
                <a:spcPts val="600"/>
              </a:spcBef>
              <a:spcAft>
                <a:spcPts val="600"/>
              </a:spcAft>
              <a:buFont typeface="+mj-lt"/>
              <a:buAutoNum type="arabicPeriod"/>
            </a:pPr>
            <a:r>
              <a:rPr lang="en-US" sz="2800" b="1" dirty="0" smtClean="0">
                <a:solidFill>
                  <a:schemeClr val="bg1"/>
                </a:solidFill>
                <a:effectLst>
                  <a:outerShdw blurRad="38100" dist="38100" dir="2700000" algn="tl">
                    <a:srgbClr val="000000">
                      <a:alpha val="43137"/>
                    </a:srgbClr>
                  </a:outerShdw>
                </a:effectLst>
              </a:rPr>
              <a:t>Introduction </a:t>
            </a:r>
            <a:r>
              <a:rPr lang="en-US" sz="1600" i="1" dirty="0" smtClean="0">
                <a:solidFill>
                  <a:schemeClr val="bg1"/>
                </a:solidFill>
                <a:effectLst>
                  <a:outerShdw blurRad="38100" dist="38100" dir="2700000" algn="tl">
                    <a:srgbClr val="000000">
                      <a:alpha val="43137"/>
                    </a:srgbClr>
                  </a:outerShdw>
                </a:effectLst>
              </a:rPr>
              <a:t>(for new folks only) </a:t>
            </a:r>
            <a:endParaRPr lang="en-US" sz="1600" i="1" dirty="0">
              <a:solidFill>
                <a:schemeClr val="bg1"/>
              </a:solidFill>
              <a:effectLst>
                <a:outerShdw blurRad="38100" dist="38100" dir="2700000" algn="tl">
                  <a:srgbClr val="000000">
                    <a:alpha val="43137"/>
                  </a:srgbClr>
                </a:outerShdw>
              </a:effectLst>
            </a:endParaRPr>
          </a:p>
          <a:p>
            <a:pPr marL="514350" indent="-514350" algn="l">
              <a:spcBef>
                <a:spcPts val="600"/>
              </a:spcBef>
              <a:spcAft>
                <a:spcPts val="600"/>
              </a:spcAft>
              <a:buFont typeface="+mj-lt"/>
              <a:buAutoNum type="arabicPeriod"/>
            </a:pPr>
            <a:r>
              <a:rPr lang="en-US" sz="2800" b="1" dirty="0" smtClean="0">
                <a:solidFill>
                  <a:schemeClr val="bg1"/>
                </a:solidFill>
                <a:effectLst>
                  <a:outerShdw blurRad="38100" dist="38100" dir="2700000" algn="tl">
                    <a:srgbClr val="000000">
                      <a:alpha val="43137"/>
                    </a:srgbClr>
                  </a:outerShdw>
                </a:effectLst>
              </a:rPr>
              <a:t> </a:t>
            </a:r>
            <a:r>
              <a:rPr lang="en-US" sz="2800" b="1" i="1" dirty="0" smtClean="0">
                <a:solidFill>
                  <a:schemeClr val="bg1"/>
                </a:solidFill>
                <a:effectLst>
                  <a:outerShdw blurRad="38100" dist="38100" dir="2700000" algn="tl">
                    <a:srgbClr val="000000">
                      <a:alpha val="43137"/>
                    </a:srgbClr>
                  </a:outerShdw>
                </a:effectLst>
              </a:rPr>
              <a:t>ForWarn </a:t>
            </a:r>
            <a:r>
              <a:rPr lang="en-US" sz="2800" b="1" i="1" dirty="0">
                <a:solidFill>
                  <a:schemeClr val="bg1"/>
                </a:solidFill>
                <a:effectLst>
                  <a:outerShdw blurRad="38100" dist="38100" dir="2700000" algn="tl">
                    <a:srgbClr val="000000">
                      <a:alpha val="43137"/>
                    </a:srgbClr>
                  </a:outerShdw>
                </a:effectLst>
              </a:rPr>
              <a:t>II</a:t>
            </a:r>
            <a:r>
              <a:rPr lang="en-US" sz="2800" b="1" dirty="0">
                <a:solidFill>
                  <a:schemeClr val="bg1"/>
                </a:solidFill>
                <a:effectLst>
                  <a:outerShdw blurRad="38100" dist="38100" dir="2700000" algn="tl">
                    <a:srgbClr val="000000">
                      <a:alpha val="43137"/>
                    </a:srgbClr>
                  </a:outerShdw>
                </a:effectLst>
              </a:rPr>
              <a:t> </a:t>
            </a:r>
            <a:r>
              <a:rPr lang="en-US" sz="2800" b="1" dirty="0" smtClean="0">
                <a:solidFill>
                  <a:schemeClr val="bg1"/>
                </a:solidFill>
                <a:effectLst>
                  <a:outerShdw blurRad="38100" dist="38100" dir="2700000" algn="tl">
                    <a:srgbClr val="000000">
                      <a:alpha val="43137"/>
                    </a:srgbClr>
                  </a:outerShdw>
                </a:effectLst>
              </a:rPr>
              <a:t>Update</a:t>
            </a:r>
            <a:endParaRPr lang="en-US" sz="2800" b="1" dirty="0">
              <a:solidFill>
                <a:schemeClr val="bg1"/>
              </a:solidFill>
              <a:effectLst>
                <a:outerShdw blurRad="38100" dist="38100" dir="2700000" algn="tl">
                  <a:srgbClr val="000000">
                    <a:alpha val="43137"/>
                  </a:srgbClr>
                </a:outerShdw>
              </a:effectLst>
            </a:endParaRPr>
          </a:p>
          <a:p>
            <a:pPr marL="514350" indent="-514350" algn="l">
              <a:spcBef>
                <a:spcPts val="600"/>
              </a:spcBef>
              <a:spcAft>
                <a:spcPts val="600"/>
              </a:spcAft>
              <a:buFont typeface="+mj-lt"/>
              <a:buAutoNum type="arabicPeriod"/>
            </a:pPr>
            <a:r>
              <a:rPr lang="en-US" sz="2800" b="1" dirty="0">
                <a:solidFill>
                  <a:schemeClr val="bg1"/>
                </a:solidFill>
                <a:effectLst>
                  <a:outerShdw blurRad="38100" dist="38100" dir="2700000" algn="tl">
                    <a:srgbClr val="000000">
                      <a:alpha val="43137"/>
                    </a:srgbClr>
                  </a:outerShdw>
                </a:effectLst>
              </a:rPr>
              <a:t>Disturbance Assessments</a:t>
            </a:r>
            <a:endParaRPr lang="en-US" dirty="0">
              <a:solidFill>
                <a:schemeClr val="bg1"/>
              </a:solidFill>
              <a:effectLst>
                <a:outerShdw blurRad="38100" dist="38100" dir="2700000" algn="tl">
                  <a:srgbClr val="000000">
                    <a:alpha val="43137"/>
                  </a:srgbClr>
                </a:outerShdw>
              </a:effectLst>
            </a:endParaRPr>
          </a:p>
          <a:p>
            <a:pPr marL="971550" lvl="1" indent="-514350" algn="l">
              <a:spcBef>
                <a:spcPts val="600"/>
              </a:spcBef>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Hurricane Florence, NC-SC</a:t>
            </a:r>
          </a:p>
          <a:p>
            <a:pPr marL="971550" lvl="1" indent="-514350" algn="l">
              <a:spcBef>
                <a:spcPts val="600"/>
              </a:spcBef>
              <a:spcAft>
                <a:spcPts val="600"/>
              </a:spcAft>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Hurricane Michael, FL-GA-AL</a:t>
            </a:r>
          </a:p>
          <a:p>
            <a:pPr marL="514350" indent="-514350" algn="l">
              <a:spcBef>
                <a:spcPts val="600"/>
              </a:spcBef>
              <a:spcAft>
                <a:spcPts val="600"/>
              </a:spcAft>
              <a:buFont typeface="+mj-lt"/>
              <a:buAutoNum type="arabicPeriod"/>
            </a:pPr>
            <a:r>
              <a:rPr lang="en-US" sz="2800" b="1" dirty="0" smtClean="0">
                <a:solidFill>
                  <a:schemeClr val="bg1"/>
                </a:solidFill>
                <a:effectLst>
                  <a:outerShdw blurRad="38100" dist="38100" dir="2700000" algn="tl">
                    <a:srgbClr val="000000">
                      <a:alpha val="43137"/>
                    </a:srgbClr>
                  </a:outerShdw>
                </a:effectLst>
              </a:rPr>
              <a:t>Questions</a:t>
            </a:r>
            <a:r>
              <a:rPr lang="en-US" sz="2800" b="1" dirty="0">
                <a:solidFill>
                  <a:schemeClr val="bg1"/>
                </a:solidFill>
                <a:effectLst>
                  <a:outerShdw blurRad="38100" dist="38100" dir="2700000" algn="tl">
                    <a:srgbClr val="000000">
                      <a:alpha val="43137"/>
                    </a:srgbClr>
                  </a:outerShdw>
                </a:effectLst>
              </a:rPr>
              <a:t>?</a:t>
            </a:r>
          </a:p>
          <a:p>
            <a:pPr marL="514350" indent="-514350" algn="l">
              <a:spcBef>
                <a:spcPts val="600"/>
              </a:spcBef>
              <a:spcAft>
                <a:spcPts val="600"/>
              </a:spcAft>
              <a:buFont typeface="+mj-lt"/>
              <a:buAutoNum type="arabicPeriod"/>
            </a:pPr>
            <a:endParaRPr lang="en-US" sz="2800" b="1" dirty="0">
              <a:solidFill>
                <a:schemeClr val="bg1"/>
              </a:solidFill>
              <a:effectLst>
                <a:outerShdw blurRad="38100" dist="38100" dir="2700000" algn="tl">
                  <a:srgbClr val="000000">
                    <a:alpha val="43137"/>
                  </a:srgbClr>
                </a:outerShdw>
              </a:effectLst>
            </a:endParaRPr>
          </a:p>
          <a:p>
            <a:pPr lvl="1" algn="l">
              <a:spcBef>
                <a:spcPts val="600"/>
              </a:spcBef>
              <a:spcAft>
                <a:spcPts val="600"/>
              </a:spcAft>
            </a:pP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02465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65638"/>
          </a:xfrm>
          <a:prstGeom prst="rect">
            <a:avLst/>
          </a:prstGeom>
        </p:spPr>
      </p:pic>
      <p:sp>
        <p:nvSpPr>
          <p:cNvPr id="9" name="Subtitle 2"/>
          <p:cNvSpPr>
            <a:spLocks noGrp="1"/>
          </p:cNvSpPr>
          <p:nvPr>
            <p:ph type="subTitle" idx="1"/>
          </p:nvPr>
        </p:nvSpPr>
        <p:spPr>
          <a:xfrm>
            <a:off x="363076" y="244551"/>
            <a:ext cx="7419792" cy="994580"/>
          </a:xfrm>
        </p:spPr>
        <p:txBody>
          <a:bodyPr>
            <a:noAutofit/>
          </a:bodyPr>
          <a:lstStyle/>
          <a:p>
            <a:pPr>
              <a:lnSpc>
                <a:spcPct val="100000"/>
              </a:lnSpc>
              <a:spcBef>
                <a:spcPts val="600"/>
              </a:spcBef>
              <a:spcAft>
                <a:spcPts val="600"/>
              </a:spcAft>
            </a:pPr>
            <a:r>
              <a:rPr lang="en-US" b="1" dirty="0" smtClean="0">
                <a:solidFill>
                  <a:schemeClr val="bg1"/>
                </a:solidFill>
                <a:effectLst>
                  <a:outerShdw blurRad="38100" dist="38100" dir="2700000" algn="tl">
                    <a:srgbClr val="000000">
                      <a:alpha val="43137"/>
                    </a:srgbClr>
                  </a:outerShdw>
                </a:effectLst>
              </a:rPr>
              <a:t>‘Persistence’ </a:t>
            </a:r>
            <a:r>
              <a:rPr lang="en-US" sz="1100" dirty="0" smtClean="0">
                <a:solidFill>
                  <a:schemeClr val="bg1"/>
                </a:solidFill>
                <a:effectLst>
                  <a:outerShdw blurRad="38100" dist="38100" dir="2700000" algn="tl">
                    <a:srgbClr val="000000">
                      <a:alpha val="43137"/>
                    </a:srgbClr>
                  </a:outerShdw>
                </a:effectLst>
              </a:rPr>
              <a:t>(Hargrove, 2018)</a:t>
            </a:r>
            <a:endParaRPr lang="en-US" sz="1100" i="1" dirty="0" smtClean="0">
              <a:solidFill>
                <a:schemeClr val="bg1"/>
              </a:solidFill>
              <a:effectLst>
                <a:outerShdw blurRad="38100" dist="38100" dir="2700000" algn="tl">
                  <a:srgbClr val="000000">
                    <a:alpha val="43137"/>
                  </a:srgbClr>
                </a:outerShdw>
              </a:effectLst>
            </a:endParaRPr>
          </a:p>
        </p:txBody>
      </p:sp>
      <p:sp>
        <p:nvSpPr>
          <p:cNvPr id="7" name="Rectangle 6"/>
          <p:cNvSpPr/>
          <p:nvPr/>
        </p:nvSpPr>
        <p:spPr>
          <a:xfrm>
            <a:off x="8145942" y="154998"/>
            <a:ext cx="3657037" cy="6555641"/>
          </a:xfrm>
          <a:prstGeom prst="rect">
            <a:avLst/>
          </a:prstGeom>
        </p:spPr>
        <p:txBody>
          <a:bodyPr wrap="square">
            <a:spAutoFit/>
          </a:bodyPr>
          <a:lstStyle/>
          <a:p>
            <a:r>
              <a:rPr lang="en-US" sz="1500" b="1" dirty="0" smtClean="0">
                <a:solidFill>
                  <a:schemeClr val="bg1"/>
                </a:solidFill>
                <a:effectLst>
                  <a:outerShdw blurRad="38100" dist="38100" dir="2700000" algn="tl">
                    <a:srgbClr val="000000">
                      <a:alpha val="43137"/>
                    </a:srgbClr>
                  </a:outerShdw>
                </a:effectLst>
              </a:rPr>
              <a:t>Persistence pertains </a:t>
            </a:r>
            <a:r>
              <a:rPr lang="en-US" sz="1500" b="1" dirty="0">
                <a:solidFill>
                  <a:schemeClr val="bg1"/>
                </a:solidFill>
                <a:effectLst>
                  <a:outerShdw blurRad="38100" dist="38100" dir="2700000" algn="tl">
                    <a:srgbClr val="000000">
                      <a:alpha val="43137"/>
                    </a:srgbClr>
                  </a:outerShdw>
                </a:effectLst>
              </a:rPr>
              <a:t>to the prior 7 interval </a:t>
            </a:r>
            <a:r>
              <a:rPr lang="en-US" sz="1500" b="1" dirty="0" smtClean="0">
                <a:solidFill>
                  <a:schemeClr val="bg1"/>
                </a:solidFill>
                <a:effectLst>
                  <a:outerShdw blurRad="38100" dist="38100" dir="2700000" algn="tl">
                    <a:srgbClr val="000000">
                      <a:alpha val="43137"/>
                    </a:srgbClr>
                  </a:outerShdw>
                </a:effectLst>
              </a:rPr>
              <a:t>periods.  There </a:t>
            </a:r>
            <a:r>
              <a:rPr lang="en-US" sz="1500" b="1" dirty="0">
                <a:solidFill>
                  <a:schemeClr val="bg1"/>
                </a:solidFill>
                <a:effectLst>
                  <a:outerShdw blurRad="38100" dist="38100" dir="2700000" algn="tl">
                    <a:srgbClr val="000000">
                      <a:alpha val="43137"/>
                    </a:srgbClr>
                  </a:outerShdw>
                </a:effectLst>
              </a:rPr>
              <a:t>is a current year </a:t>
            </a:r>
            <a:r>
              <a:rPr lang="en-US" sz="1500" b="1" dirty="0" smtClean="0">
                <a:solidFill>
                  <a:schemeClr val="bg1"/>
                </a:solidFill>
                <a:effectLst>
                  <a:outerShdw blurRad="38100" dist="38100" dir="2700000" algn="tl">
                    <a:srgbClr val="000000">
                      <a:alpha val="43137"/>
                    </a:srgbClr>
                  </a:outerShdw>
                </a:effectLst>
              </a:rPr>
              <a:t>product, a </a:t>
            </a:r>
            <a:r>
              <a:rPr lang="en-US" sz="1500" b="1" dirty="0">
                <a:solidFill>
                  <a:schemeClr val="bg1"/>
                </a:solidFill>
                <a:effectLst>
                  <a:outerShdw blurRad="38100" dist="38100" dir="2700000" algn="tl">
                    <a:srgbClr val="000000">
                      <a:alpha val="43137"/>
                    </a:srgbClr>
                  </a:outerShdw>
                </a:effectLst>
              </a:rPr>
              <a:t>3 year product and a 5 year product. Duration counts </a:t>
            </a:r>
            <a:r>
              <a:rPr lang="en-US" sz="1500" b="1" dirty="0" smtClean="0">
                <a:solidFill>
                  <a:schemeClr val="bg1"/>
                </a:solidFill>
                <a:effectLst>
                  <a:outerShdw blurRad="38100" dist="38100" dir="2700000" algn="tl">
                    <a:srgbClr val="000000">
                      <a:alpha val="43137"/>
                    </a:srgbClr>
                  </a:outerShdw>
                </a:effectLst>
              </a:rPr>
              <a:t>the number </a:t>
            </a:r>
            <a:r>
              <a:rPr lang="en-US" sz="1500" b="1" dirty="0">
                <a:solidFill>
                  <a:schemeClr val="bg1"/>
                </a:solidFill>
                <a:effectLst>
                  <a:outerShdw blurRad="38100" dist="38100" dir="2700000" algn="tl">
                    <a:srgbClr val="000000">
                      <a:alpha val="43137"/>
                    </a:srgbClr>
                  </a:outerShdw>
                </a:effectLst>
              </a:rPr>
              <a:t>of periods that each cell is above a particular damage </a:t>
            </a:r>
            <a:r>
              <a:rPr lang="en-US" sz="1500" b="1" dirty="0" smtClean="0">
                <a:solidFill>
                  <a:schemeClr val="bg1"/>
                </a:solidFill>
                <a:effectLst>
                  <a:outerShdw blurRad="38100" dist="38100" dir="2700000" algn="tl">
                    <a:srgbClr val="000000">
                      <a:alpha val="43137"/>
                    </a:srgbClr>
                  </a:outerShdw>
                </a:effectLst>
              </a:rPr>
              <a:t>threshold.  For </a:t>
            </a:r>
            <a:r>
              <a:rPr lang="en-US" sz="1500" b="1" dirty="0">
                <a:solidFill>
                  <a:schemeClr val="bg1"/>
                </a:solidFill>
                <a:effectLst>
                  <a:outerShdw blurRad="38100" dist="38100" dir="2700000" algn="tl">
                    <a:srgbClr val="000000">
                      <a:alpha val="43137"/>
                    </a:srgbClr>
                  </a:outerShdw>
                </a:effectLst>
              </a:rPr>
              <a:t>the current product, counts are 0 thru 7, but, for the 3 year product, counts could be 0 thru 21 (7 periods x 3 years) and for the 5 year product, counts could be 0 thru 35 (7 periods x 5 years). It would be confusing to have three different legends for the three duration maps, so  we convert all maps to the </a:t>
            </a:r>
            <a:r>
              <a:rPr lang="en-US" sz="1500" b="1" dirty="0" smtClean="0">
                <a:solidFill>
                  <a:schemeClr val="bg1"/>
                </a:solidFill>
                <a:effectLst>
                  <a:outerShdw blurRad="38100" dist="38100" dir="2700000" algn="tl">
                    <a:srgbClr val="000000">
                      <a:alpha val="43137"/>
                    </a:srgbClr>
                  </a:outerShdw>
                </a:effectLst>
              </a:rPr>
              <a:t>“percent” </a:t>
            </a:r>
            <a:r>
              <a:rPr lang="en-US" sz="1500" b="1" dirty="0">
                <a:solidFill>
                  <a:schemeClr val="bg1"/>
                </a:solidFill>
                <a:effectLst>
                  <a:outerShdw blurRad="38100" dist="38100" dir="2700000" algn="tl">
                    <a:srgbClr val="000000">
                      <a:alpha val="43137"/>
                    </a:srgbClr>
                  </a:outerShdw>
                </a:effectLst>
              </a:rPr>
              <a:t>of time periods that this cell location exceeded the damage threshold, so all three maps have exactly the same legend and color table appearance.   There are two major color break gradients in the color table because we are interested in two kinds of places: 1) locations that are so disturbed for so long that they totally peg all durations, and 2) locations that are newly persistent, and are coming on fast in duration. </a:t>
            </a:r>
            <a:r>
              <a:rPr lang="en-US" sz="1500" b="1" dirty="0" smtClean="0">
                <a:solidFill>
                  <a:schemeClr val="bg1"/>
                </a:solidFill>
                <a:effectLst>
                  <a:outerShdw blurRad="38100" dist="38100" dir="2700000" algn="tl">
                    <a:srgbClr val="000000">
                      <a:alpha val="43137"/>
                    </a:srgbClr>
                  </a:outerShdw>
                </a:effectLst>
              </a:rPr>
              <a:t>OLD </a:t>
            </a:r>
            <a:r>
              <a:rPr lang="en-US" sz="1500" b="1" dirty="0">
                <a:solidFill>
                  <a:schemeClr val="bg1"/>
                </a:solidFill>
                <a:effectLst>
                  <a:outerShdw blurRad="38100" dist="38100" dir="2700000" algn="tl">
                    <a:srgbClr val="000000">
                      <a:alpha val="43137"/>
                    </a:srgbClr>
                  </a:outerShdw>
                </a:effectLst>
              </a:rPr>
              <a:t>are red, NEW are black, </a:t>
            </a:r>
            <a:r>
              <a:rPr lang="en-US" sz="1500" b="1" dirty="0" smtClean="0">
                <a:solidFill>
                  <a:schemeClr val="bg1"/>
                </a:solidFill>
                <a:effectLst>
                  <a:outerShdw blurRad="38100" dist="38100" dir="2700000" algn="tl">
                    <a:srgbClr val="000000">
                      <a:alpha val="43137"/>
                    </a:srgbClr>
                  </a:outerShdw>
                </a:effectLst>
              </a:rPr>
              <a:t>the darker gradients in </a:t>
            </a:r>
            <a:r>
              <a:rPr lang="en-US" sz="1500" b="1" dirty="0">
                <a:solidFill>
                  <a:schemeClr val="bg1"/>
                </a:solidFill>
                <a:effectLst>
                  <a:outerShdw blurRad="38100" dist="38100" dir="2700000" algn="tl">
                    <a:srgbClr val="000000">
                      <a:alpha val="43137"/>
                    </a:srgbClr>
                  </a:outerShdw>
                </a:effectLst>
              </a:rPr>
              <a:t>each is longer and on the 3- and 5-year products, it is the </a:t>
            </a:r>
            <a:r>
              <a:rPr lang="en-US" sz="1500" b="1" dirty="0" smtClean="0">
                <a:solidFill>
                  <a:schemeClr val="bg1"/>
                </a:solidFill>
                <a:effectLst>
                  <a:outerShdw blurRad="38100" dist="38100" dir="2700000" algn="tl">
                    <a:srgbClr val="000000">
                      <a:alpha val="43137"/>
                    </a:srgbClr>
                  </a:outerShdw>
                </a:effectLst>
              </a:rPr>
              <a:t>same </a:t>
            </a:r>
            <a:r>
              <a:rPr lang="en-US" sz="1500" b="1" dirty="0">
                <a:solidFill>
                  <a:schemeClr val="bg1"/>
                </a:solidFill>
                <a:effectLst>
                  <a:outerShdw blurRad="38100" dist="38100" dir="2700000" algn="tl">
                    <a:srgbClr val="000000">
                      <a:alpha val="43137"/>
                    </a:srgbClr>
                  </a:outerShdw>
                </a:effectLst>
              </a:rPr>
              <a:t>7 prior intervals in each of the earlier </a:t>
            </a:r>
            <a:r>
              <a:rPr lang="en-US" sz="1500" b="1" dirty="0" smtClean="0">
                <a:solidFill>
                  <a:schemeClr val="bg1"/>
                </a:solidFill>
                <a:effectLst>
                  <a:outerShdw blurRad="38100" dist="38100" dir="2700000" algn="tl">
                    <a:srgbClr val="000000">
                      <a:alpha val="43137"/>
                    </a:srgbClr>
                  </a:outerShdw>
                </a:effectLst>
              </a:rPr>
              <a:t>years, </a:t>
            </a:r>
            <a:r>
              <a:rPr lang="en-US" sz="1500" b="1" dirty="0">
                <a:solidFill>
                  <a:schemeClr val="bg1"/>
                </a:solidFill>
                <a:effectLst>
                  <a:outerShdw blurRad="38100" dist="38100" dir="2700000" algn="tl">
                    <a:srgbClr val="000000">
                      <a:alpha val="43137"/>
                    </a:srgbClr>
                  </a:outerShdw>
                </a:effectLst>
              </a:rPr>
              <a:t>like everything else in </a:t>
            </a:r>
            <a:r>
              <a:rPr lang="en-US" sz="1500" b="1" i="1" dirty="0" smtClean="0">
                <a:solidFill>
                  <a:schemeClr val="bg1"/>
                </a:solidFill>
                <a:effectLst>
                  <a:outerShdw blurRad="38100" dist="38100" dir="2700000" algn="tl">
                    <a:srgbClr val="000000">
                      <a:alpha val="43137"/>
                    </a:srgbClr>
                  </a:outerShdw>
                </a:effectLst>
              </a:rPr>
              <a:t>ForWarn </a:t>
            </a:r>
            <a:r>
              <a:rPr lang="en-US" sz="1500" b="1" i="1" dirty="0">
                <a:solidFill>
                  <a:schemeClr val="bg1"/>
                </a:solidFill>
                <a:effectLst>
                  <a:outerShdw blurRad="38100" dist="38100" dir="2700000" algn="tl">
                    <a:srgbClr val="000000">
                      <a:alpha val="43137"/>
                    </a:srgbClr>
                  </a:outerShdw>
                </a:effectLst>
              </a:rPr>
              <a:t>II</a:t>
            </a:r>
            <a:r>
              <a:rPr lang="en-US" sz="1500" b="1" dirty="0">
                <a:solidFill>
                  <a:schemeClr val="bg1"/>
                </a:solidFill>
                <a:effectLst>
                  <a:outerShdw blurRad="38100" dist="38100" dir="2700000" algn="tl">
                    <a:srgbClr val="000000">
                      <a:alpha val="43137"/>
                    </a:srgbClr>
                  </a:outerShdw>
                </a:effectLst>
              </a:rPr>
              <a:t>.</a:t>
            </a:r>
          </a:p>
        </p:txBody>
      </p:sp>
      <p:pic>
        <p:nvPicPr>
          <p:cNvPr id="11" name="Picture 10"/>
          <p:cNvPicPr>
            <a:picLocks noChangeAspect="1"/>
          </p:cNvPicPr>
          <p:nvPr/>
        </p:nvPicPr>
        <p:blipFill rotWithShape="1">
          <a:blip r:embed="rId4"/>
          <a:srcRect l="25765" t="2498"/>
          <a:stretch/>
        </p:blipFill>
        <p:spPr>
          <a:xfrm>
            <a:off x="401175" y="920187"/>
            <a:ext cx="7419792" cy="5566338"/>
          </a:xfrm>
          <a:prstGeom prst="rect">
            <a:avLst/>
          </a:prstGeom>
          <a:ln>
            <a:solidFill>
              <a:schemeClr val="bg1">
                <a:lumMod val="75000"/>
              </a:schemeClr>
            </a:solidFill>
          </a:ln>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40414"/>
          <a:stretch/>
        </p:blipFill>
        <p:spPr>
          <a:xfrm>
            <a:off x="5920407" y="1675723"/>
            <a:ext cx="1051892" cy="1612369"/>
          </a:xfrm>
          <a:prstGeom prst="rect">
            <a:avLst/>
          </a:prstGeom>
          <a:ln>
            <a:solidFill>
              <a:schemeClr val="bg1">
                <a:lumMod val="50000"/>
              </a:schemeClr>
            </a:solidFill>
          </a:ln>
        </p:spPr>
      </p:pic>
      <p:pic>
        <p:nvPicPr>
          <p:cNvPr id="5" name="Picture 4"/>
          <p:cNvPicPr>
            <a:picLocks noChangeAspect="1"/>
          </p:cNvPicPr>
          <p:nvPr/>
        </p:nvPicPr>
        <p:blipFill>
          <a:blip r:embed="rId6"/>
          <a:stretch>
            <a:fillRect/>
          </a:stretch>
        </p:blipFill>
        <p:spPr>
          <a:xfrm>
            <a:off x="5872278" y="1619276"/>
            <a:ext cx="1148150" cy="1725262"/>
          </a:xfrm>
          <a:prstGeom prst="rect">
            <a:avLst/>
          </a:prstGeom>
          <a:ln>
            <a:solidFill>
              <a:schemeClr val="bg1">
                <a:lumMod val="75000"/>
              </a:schemeClr>
            </a:solidFill>
          </a:ln>
        </p:spPr>
      </p:pic>
      <p:sp>
        <p:nvSpPr>
          <p:cNvPr id="13" name="TextBox 12"/>
          <p:cNvSpPr txBox="1"/>
          <p:nvPr/>
        </p:nvSpPr>
        <p:spPr>
          <a:xfrm>
            <a:off x="1576478" y="5991225"/>
            <a:ext cx="4258618" cy="369332"/>
          </a:xfrm>
          <a:prstGeom prst="rect">
            <a:avLst/>
          </a:prstGeom>
          <a:noFill/>
        </p:spPr>
        <p:txBody>
          <a:bodyPr wrap="square" rtlCol="0">
            <a:spAutoFit/>
          </a:bodyPr>
          <a:lstStyle/>
          <a:p>
            <a:pPr algn="ctr"/>
            <a:r>
              <a:rPr lang="en-US" dirty="0" smtClean="0"/>
              <a:t>1yr baseline, 07/04/2017</a:t>
            </a:r>
          </a:p>
        </p:txBody>
      </p:sp>
    </p:spTree>
    <p:extLst>
      <p:ext uri="{BB962C8B-B14F-4D97-AF65-F5344CB8AC3E}">
        <p14:creationId xmlns:p14="http://schemas.microsoft.com/office/powerpoint/2010/main" val="17337657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65638"/>
          </a:xfrm>
          <a:prstGeom prst="rect">
            <a:avLst/>
          </a:prstGeom>
        </p:spPr>
      </p:pic>
      <p:pic>
        <p:nvPicPr>
          <p:cNvPr id="16" name="Picture 15"/>
          <p:cNvPicPr>
            <a:picLocks noChangeAspect="1"/>
          </p:cNvPicPr>
          <p:nvPr/>
        </p:nvPicPr>
        <p:blipFill>
          <a:blip r:embed="rId4"/>
          <a:stretch>
            <a:fillRect/>
          </a:stretch>
        </p:blipFill>
        <p:spPr>
          <a:xfrm>
            <a:off x="6382211" y="1163699"/>
            <a:ext cx="2104564" cy="1864463"/>
          </a:xfrm>
          <a:prstGeom prst="rect">
            <a:avLst/>
          </a:prstGeom>
          <a:ln>
            <a:solidFill>
              <a:schemeClr val="bg1">
                <a:lumMod val="75000"/>
              </a:schemeClr>
            </a:solidFill>
          </a:ln>
        </p:spPr>
      </p:pic>
      <p:sp>
        <p:nvSpPr>
          <p:cNvPr id="9" name="Subtitle 2"/>
          <p:cNvSpPr>
            <a:spLocks noGrp="1"/>
          </p:cNvSpPr>
          <p:nvPr>
            <p:ph type="subTitle" idx="1"/>
          </p:nvPr>
        </p:nvSpPr>
        <p:spPr>
          <a:xfrm>
            <a:off x="6496049" y="436702"/>
            <a:ext cx="1840875" cy="726999"/>
          </a:xfrm>
        </p:spPr>
        <p:txBody>
          <a:bodyPr>
            <a:noAutofit/>
          </a:bodyPr>
          <a:lstStyle/>
          <a:p>
            <a:pPr>
              <a:lnSpc>
                <a:spcPct val="100000"/>
              </a:lnSpc>
              <a:spcBef>
                <a:spcPts val="600"/>
              </a:spcBef>
              <a:spcAft>
                <a:spcPts val="600"/>
              </a:spcAft>
            </a:pPr>
            <a:r>
              <a:rPr lang="en-US" b="1" dirty="0" smtClean="0">
                <a:solidFill>
                  <a:schemeClr val="bg1"/>
                </a:solidFill>
                <a:effectLst>
                  <a:outerShdw blurRad="38100" dist="38100" dir="2700000" algn="tl">
                    <a:srgbClr val="000000">
                      <a:alpha val="43137"/>
                    </a:srgbClr>
                  </a:outerShdw>
                </a:effectLst>
              </a:rPr>
              <a:t>Persistence </a:t>
            </a:r>
            <a:r>
              <a:rPr lang="en-US" sz="1100" dirty="0" smtClean="0">
                <a:solidFill>
                  <a:schemeClr val="bg1"/>
                </a:solidFill>
                <a:effectLst>
                  <a:outerShdw blurRad="38100" dist="38100" dir="2700000" algn="tl">
                    <a:srgbClr val="000000">
                      <a:alpha val="43137"/>
                    </a:srgbClr>
                  </a:outerShdw>
                </a:effectLst>
              </a:rPr>
              <a:t>(2018)</a:t>
            </a:r>
            <a:endParaRPr lang="en-US" sz="1100" i="1" dirty="0" smtClean="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5"/>
          <a:srcRect l="13193"/>
          <a:stretch/>
        </p:blipFill>
        <p:spPr>
          <a:xfrm>
            <a:off x="3410711" y="1163700"/>
            <a:ext cx="2093976" cy="1847085"/>
          </a:xfrm>
          <a:prstGeom prst="rect">
            <a:avLst/>
          </a:prstGeom>
          <a:ln>
            <a:solidFill>
              <a:schemeClr val="bg1">
                <a:lumMod val="75000"/>
              </a:schemeClr>
            </a:solidFill>
          </a:ln>
        </p:spPr>
      </p:pic>
      <p:sp>
        <p:nvSpPr>
          <p:cNvPr id="10" name="Subtitle 2"/>
          <p:cNvSpPr txBox="1">
            <a:spLocks/>
          </p:cNvSpPr>
          <p:nvPr/>
        </p:nvSpPr>
        <p:spPr>
          <a:xfrm>
            <a:off x="3801184" y="423357"/>
            <a:ext cx="1313028" cy="72699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spcAft>
                <a:spcPts val="600"/>
              </a:spcAft>
            </a:pPr>
            <a:r>
              <a:rPr lang="en-US" b="1" dirty="0" smtClean="0">
                <a:solidFill>
                  <a:schemeClr val="bg1"/>
                </a:solidFill>
                <a:effectLst>
                  <a:outerShdw blurRad="38100" dist="38100" dir="2700000" algn="tl">
                    <a:srgbClr val="000000">
                      <a:alpha val="43137"/>
                    </a:srgbClr>
                  </a:outerShdw>
                </a:effectLst>
              </a:rPr>
              <a:t>Duration</a:t>
            </a:r>
            <a:r>
              <a:rPr lang="en-US" sz="1100" dirty="0" smtClean="0">
                <a:solidFill>
                  <a:schemeClr val="bg1"/>
                </a:solidFill>
                <a:effectLst>
                  <a:outerShdw blurRad="38100" dist="38100" dir="2700000" algn="tl">
                    <a:srgbClr val="000000">
                      <a:alpha val="43137"/>
                    </a:srgbClr>
                  </a:outerShdw>
                </a:effectLst>
              </a:rPr>
              <a:t>(2016)</a:t>
            </a:r>
            <a:endParaRPr lang="en-US" sz="1100" i="1" dirty="0" smtClean="0">
              <a:solidFill>
                <a:schemeClr val="bg1"/>
              </a:solidFill>
              <a:effectLst>
                <a:outerShdw blurRad="38100" dist="38100" dir="2700000" algn="tl">
                  <a:srgbClr val="000000">
                    <a:alpha val="43137"/>
                  </a:srgbClr>
                </a:outerShdw>
              </a:effectLst>
            </a:endParaRPr>
          </a:p>
        </p:txBody>
      </p:sp>
      <p:sp>
        <p:nvSpPr>
          <p:cNvPr id="12" name="Subtitle 2"/>
          <p:cNvSpPr txBox="1">
            <a:spLocks/>
          </p:cNvSpPr>
          <p:nvPr/>
        </p:nvSpPr>
        <p:spPr>
          <a:xfrm>
            <a:off x="3043235" y="3253444"/>
            <a:ext cx="2828927" cy="35988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spcBef>
                <a:spcPts val="600"/>
              </a:spcBef>
              <a:spcAft>
                <a:spcPts val="600"/>
              </a:spcAft>
              <a:buFont typeface="Arial" panose="020B0604020202020204" pitchFamily="34" charset="0"/>
              <a:buChar char="•"/>
            </a:pPr>
            <a:r>
              <a:rPr lang="en-US" sz="1800" b="1" dirty="0" smtClean="0">
                <a:solidFill>
                  <a:schemeClr val="bg1"/>
                </a:solidFill>
                <a:effectLst>
                  <a:outerShdw blurRad="38100" dist="38100" dir="2700000" algn="tl">
                    <a:srgbClr val="000000">
                      <a:alpha val="43137"/>
                    </a:srgbClr>
                  </a:outerShdw>
                </a:effectLst>
              </a:rPr>
              <a:t>(4) period counts during the growing season </a:t>
            </a:r>
            <a:r>
              <a:rPr lang="en-US" sz="1800" dirty="0" smtClean="0">
                <a:solidFill>
                  <a:schemeClr val="bg1"/>
                </a:solidFill>
                <a:effectLst>
                  <a:outerShdw blurRad="38100" dist="38100" dir="2700000" algn="tl">
                    <a:srgbClr val="000000">
                      <a:alpha val="43137"/>
                    </a:srgbClr>
                  </a:outerShdw>
                </a:effectLst>
              </a:rPr>
              <a:t>(gs)</a:t>
            </a:r>
          </a:p>
          <a:p>
            <a:pPr marL="285750" indent="-285750" algn="l">
              <a:lnSpc>
                <a:spcPct val="100000"/>
              </a:lnSpc>
              <a:spcBef>
                <a:spcPts val="600"/>
              </a:spcBef>
              <a:spcAft>
                <a:spcPts val="600"/>
              </a:spcAft>
              <a:buFont typeface="Arial" panose="020B0604020202020204" pitchFamily="34" charset="0"/>
              <a:buChar char="•"/>
            </a:pPr>
            <a:r>
              <a:rPr lang="en-US" sz="1800" b="1" dirty="0" smtClean="0">
                <a:solidFill>
                  <a:schemeClr val="bg1"/>
                </a:solidFill>
                <a:effectLst>
                  <a:outerShdw blurRad="38100" dist="38100" dir="2700000" algn="tl">
                    <a:srgbClr val="000000">
                      <a:alpha val="43137"/>
                    </a:srgbClr>
                  </a:outerShdw>
                </a:effectLst>
              </a:rPr>
              <a:t>-3% departure threshold</a:t>
            </a:r>
          </a:p>
          <a:p>
            <a:pPr marL="285750" indent="-285750" algn="l">
              <a:lnSpc>
                <a:spcPct val="100000"/>
              </a:lnSpc>
              <a:spcBef>
                <a:spcPts val="600"/>
              </a:spcBef>
              <a:spcAft>
                <a:spcPts val="600"/>
              </a:spcAft>
              <a:buFont typeface="Arial" panose="020B0604020202020204" pitchFamily="34" charset="0"/>
              <a:buChar char="•"/>
            </a:pPr>
            <a:r>
              <a:rPr lang="en-US" sz="1800" b="1" dirty="0" smtClean="0">
                <a:solidFill>
                  <a:schemeClr val="bg1"/>
                </a:solidFill>
                <a:effectLst>
                  <a:outerShdw blurRad="38100" dist="38100" dir="2700000" algn="tl">
                    <a:srgbClr val="000000">
                      <a:alpha val="43137"/>
                    </a:srgbClr>
                  </a:outerShdw>
                </a:effectLst>
              </a:rPr>
              <a:t>(3) 6-period counts during the gs</a:t>
            </a:r>
          </a:p>
          <a:p>
            <a:pPr marL="285750" indent="-285750" algn="l">
              <a:lnSpc>
                <a:spcPct val="100000"/>
              </a:lnSpc>
              <a:spcBef>
                <a:spcPts val="600"/>
              </a:spcBef>
              <a:spcAft>
                <a:spcPts val="600"/>
              </a:spcAft>
              <a:buFont typeface="Arial" panose="020B0604020202020204" pitchFamily="34" charset="0"/>
              <a:buChar char="•"/>
            </a:pPr>
            <a:r>
              <a:rPr lang="en-US" sz="1800" b="1" dirty="0" smtClean="0">
                <a:solidFill>
                  <a:schemeClr val="bg1"/>
                </a:solidFill>
                <a:effectLst>
                  <a:outerShdw blurRad="38100" dist="38100" dir="2700000" algn="tl">
                    <a:srgbClr val="000000">
                      <a:alpha val="43137"/>
                    </a:srgbClr>
                  </a:outerShdw>
                </a:effectLst>
              </a:rPr>
              <a:t>(1) 12-period counts during </a:t>
            </a:r>
            <a:r>
              <a:rPr lang="en-US" sz="1800" b="1" dirty="0">
                <a:solidFill>
                  <a:schemeClr val="bg1"/>
                </a:solidFill>
                <a:effectLst>
                  <a:outerShdw blurRad="38100" dist="38100" dir="2700000" algn="tl">
                    <a:srgbClr val="000000">
                      <a:alpha val="43137"/>
                    </a:srgbClr>
                  </a:outerShdw>
                </a:effectLst>
              </a:rPr>
              <a:t>the </a:t>
            </a:r>
            <a:r>
              <a:rPr lang="en-US" sz="1800" b="1" dirty="0" smtClean="0">
                <a:solidFill>
                  <a:schemeClr val="bg1"/>
                </a:solidFill>
                <a:effectLst>
                  <a:outerShdw blurRad="38100" dist="38100" dir="2700000" algn="tl">
                    <a:srgbClr val="000000">
                      <a:alpha val="43137"/>
                    </a:srgbClr>
                  </a:outerShdw>
                </a:effectLst>
              </a:rPr>
              <a:t>entire gs</a:t>
            </a:r>
          </a:p>
          <a:p>
            <a:pPr marL="285750" indent="-285750" algn="l">
              <a:lnSpc>
                <a:spcPct val="100000"/>
              </a:lnSpc>
              <a:spcBef>
                <a:spcPts val="600"/>
              </a:spcBef>
              <a:spcAft>
                <a:spcPts val="600"/>
              </a:spcAft>
              <a:buFont typeface="Arial" panose="020B0604020202020204" pitchFamily="34" charset="0"/>
              <a:buChar char="•"/>
            </a:pPr>
            <a:r>
              <a:rPr lang="en-US" sz="1800" b="1" dirty="0" smtClean="0">
                <a:solidFill>
                  <a:schemeClr val="bg1"/>
                </a:solidFill>
                <a:effectLst>
                  <a:outerShdw blurRad="38100" dist="38100" dir="2700000" algn="tl">
                    <a:srgbClr val="000000">
                      <a:alpha val="43137"/>
                    </a:srgbClr>
                  </a:outerShdw>
                </a:effectLst>
              </a:rPr>
              <a:t>Must wait for period end to view</a:t>
            </a:r>
            <a:endParaRPr lang="en-US" sz="1800" b="1" dirty="0">
              <a:solidFill>
                <a:schemeClr val="bg1"/>
              </a:solidFill>
              <a:effectLst>
                <a:outerShdw blurRad="38100" dist="38100" dir="2700000" algn="tl">
                  <a:srgbClr val="000000">
                    <a:alpha val="43137"/>
                  </a:srgbClr>
                </a:outerShdw>
              </a:effectLst>
            </a:endParaRPr>
          </a:p>
          <a:p>
            <a:pPr>
              <a:lnSpc>
                <a:spcPct val="100000"/>
              </a:lnSpc>
              <a:spcBef>
                <a:spcPts val="600"/>
              </a:spcBef>
              <a:spcAft>
                <a:spcPts val="600"/>
              </a:spcAft>
            </a:pPr>
            <a:endParaRPr lang="en-US" sz="1800" i="1" dirty="0" smtClean="0">
              <a:solidFill>
                <a:schemeClr val="bg1"/>
              </a:solidFill>
              <a:effectLst>
                <a:outerShdw blurRad="38100" dist="38100" dir="2700000" algn="tl">
                  <a:srgbClr val="000000">
                    <a:alpha val="43137"/>
                  </a:srgbClr>
                </a:outerShdw>
              </a:effectLst>
            </a:endParaRPr>
          </a:p>
        </p:txBody>
      </p:sp>
      <p:sp>
        <p:nvSpPr>
          <p:cNvPr id="13" name="Subtitle 2"/>
          <p:cNvSpPr txBox="1">
            <a:spLocks/>
          </p:cNvSpPr>
          <p:nvPr/>
        </p:nvSpPr>
        <p:spPr>
          <a:xfrm>
            <a:off x="6162675" y="3253444"/>
            <a:ext cx="2828925" cy="313959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spcBef>
                <a:spcPts val="600"/>
              </a:spcBef>
              <a:spcAft>
                <a:spcPts val="600"/>
              </a:spcAft>
              <a:buFont typeface="Arial" panose="020B0604020202020204" pitchFamily="34" charset="0"/>
              <a:buChar char="•"/>
            </a:pPr>
            <a:r>
              <a:rPr lang="en-US" sz="1800" b="1" dirty="0" smtClean="0">
                <a:solidFill>
                  <a:schemeClr val="bg1"/>
                </a:solidFill>
                <a:effectLst>
                  <a:outerShdw blurRad="38100" dist="38100" dir="2700000" algn="tl">
                    <a:srgbClr val="000000">
                      <a:alpha val="43137"/>
                    </a:srgbClr>
                  </a:outerShdw>
                </a:effectLst>
              </a:rPr>
              <a:t>Every 8-days, all year long</a:t>
            </a:r>
          </a:p>
          <a:p>
            <a:pPr marL="285750" indent="-285750" algn="l">
              <a:lnSpc>
                <a:spcPct val="100000"/>
              </a:lnSpc>
              <a:spcBef>
                <a:spcPts val="600"/>
              </a:spcBef>
              <a:spcAft>
                <a:spcPts val="600"/>
              </a:spcAft>
              <a:buFont typeface="Arial" panose="020B0604020202020204" pitchFamily="34" charset="0"/>
              <a:buChar char="•"/>
            </a:pPr>
            <a:r>
              <a:rPr lang="en-US" sz="1800" b="1" dirty="0" smtClean="0">
                <a:solidFill>
                  <a:schemeClr val="bg1"/>
                </a:solidFill>
                <a:effectLst>
                  <a:outerShdw blurRad="38100" dist="38100" dir="2700000" algn="tl">
                    <a:srgbClr val="000000">
                      <a:alpha val="43137"/>
                    </a:srgbClr>
                  </a:outerShdw>
                </a:effectLst>
              </a:rPr>
              <a:t>-8.5% departure threshold</a:t>
            </a:r>
          </a:p>
          <a:p>
            <a:pPr marL="285750" indent="-285750" algn="l">
              <a:lnSpc>
                <a:spcPct val="100000"/>
              </a:lnSpc>
              <a:spcBef>
                <a:spcPts val="600"/>
              </a:spcBef>
              <a:spcAft>
                <a:spcPts val="600"/>
              </a:spcAft>
              <a:buFont typeface="Arial" panose="020B0604020202020204" pitchFamily="34" charset="0"/>
              <a:buChar char="•"/>
            </a:pPr>
            <a:r>
              <a:rPr lang="en-US" sz="1800" b="1" dirty="0" smtClean="0">
                <a:solidFill>
                  <a:schemeClr val="bg1"/>
                </a:solidFill>
                <a:effectLst>
                  <a:outerShdw blurRad="38100" dist="38100" dir="2700000" algn="tl">
                    <a:srgbClr val="000000">
                      <a:alpha val="43137"/>
                    </a:srgbClr>
                  </a:outerShdw>
                </a:effectLst>
              </a:rPr>
              <a:t>7-period count every 8-days, all year long</a:t>
            </a:r>
          </a:p>
          <a:p>
            <a:pPr marL="285750" indent="-285750" algn="l">
              <a:lnSpc>
                <a:spcPct val="100000"/>
              </a:lnSpc>
              <a:spcBef>
                <a:spcPts val="600"/>
              </a:spcBef>
              <a:spcAft>
                <a:spcPts val="600"/>
              </a:spcAft>
              <a:buFont typeface="Arial" panose="020B0604020202020204" pitchFamily="34" charset="0"/>
              <a:buChar char="•"/>
            </a:pPr>
            <a:r>
              <a:rPr lang="en-US" sz="1800" b="1" dirty="0" smtClean="0">
                <a:solidFill>
                  <a:schemeClr val="bg1"/>
                </a:solidFill>
                <a:effectLst>
                  <a:outerShdw blurRad="38100" dist="38100" dir="2700000" algn="tl">
                    <a:srgbClr val="000000">
                      <a:alpha val="43137"/>
                    </a:srgbClr>
                  </a:outerShdw>
                </a:effectLst>
              </a:rPr>
              <a:t>Data bins for ‘old’ verses ‘new’ disturbances</a:t>
            </a:r>
          </a:p>
          <a:p>
            <a:pPr marL="285750" indent="-285750" algn="l">
              <a:lnSpc>
                <a:spcPct val="100000"/>
              </a:lnSpc>
              <a:spcBef>
                <a:spcPts val="600"/>
              </a:spcBef>
              <a:spcAft>
                <a:spcPts val="600"/>
              </a:spcAft>
              <a:buFont typeface="Arial" panose="020B0604020202020204" pitchFamily="34" charset="0"/>
              <a:buChar char="•"/>
            </a:pPr>
            <a:r>
              <a:rPr lang="en-US" sz="1800" b="1" dirty="0" smtClean="0">
                <a:solidFill>
                  <a:schemeClr val="bg1"/>
                </a:solidFill>
                <a:effectLst>
                  <a:outerShdw blurRad="38100" dist="38100" dir="2700000" algn="tl">
                    <a:srgbClr val="000000">
                      <a:alpha val="43137"/>
                    </a:srgbClr>
                  </a:outerShdw>
                </a:effectLst>
              </a:rPr>
              <a:t>Available every 8-days</a:t>
            </a:r>
          </a:p>
          <a:p>
            <a:pPr>
              <a:lnSpc>
                <a:spcPct val="100000"/>
              </a:lnSpc>
              <a:spcBef>
                <a:spcPts val="600"/>
              </a:spcBef>
              <a:spcAft>
                <a:spcPts val="600"/>
              </a:spcAft>
            </a:pPr>
            <a:endParaRPr lang="en-US" sz="1800" i="1" dirty="0" smtClean="0">
              <a:solidFill>
                <a:schemeClr val="bg1"/>
              </a:solidFill>
              <a:effectLst>
                <a:outerShdw blurRad="38100" dist="38100" dir="2700000" algn="tl">
                  <a:srgbClr val="000000">
                    <a:alpha val="43137"/>
                  </a:srgbClr>
                </a:outerShdw>
              </a:effectLst>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606" y="252206"/>
            <a:ext cx="1880081" cy="624094"/>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r="40414"/>
          <a:stretch/>
        </p:blipFill>
        <p:spPr>
          <a:xfrm>
            <a:off x="7533563" y="1474577"/>
            <a:ext cx="825045" cy="1264651"/>
          </a:xfrm>
          <a:prstGeom prst="rect">
            <a:avLst/>
          </a:prstGeom>
          <a:ln>
            <a:solidFill>
              <a:schemeClr val="bg1">
                <a:lumMod val="50000"/>
              </a:schemeClr>
            </a:solidFill>
          </a:ln>
        </p:spPr>
      </p:pic>
      <p:pic>
        <p:nvPicPr>
          <p:cNvPr id="18" name="Picture 17"/>
          <p:cNvPicPr>
            <a:picLocks noChangeAspect="1"/>
          </p:cNvPicPr>
          <p:nvPr/>
        </p:nvPicPr>
        <p:blipFill>
          <a:blip r:embed="rId8"/>
          <a:stretch>
            <a:fillRect/>
          </a:stretch>
        </p:blipFill>
        <p:spPr>
          <a:xfrm>
            <a:off x="7442469" y="1465052"/>
            <a:ext cx="916139" cy="1376633"/>
          </a:xfrm>
          <a:prstGeom prst="rect">
            <a:avLst/>
          </a:prstGeom>
          <a:ln>
            <a:solidFill>
              <a:schemeClr val="bg1">
                <a:lumMod val="75000"/>
              </a:schemeClr>
            </a:solidFill>
          </a:ln>
        </p:spPr>
      </p:pic>
    </p:spTree>
    <p:extLst>
      <p:ext uri="{BB962C8B-B14F-4D97-AF65-F5344CB8AC3E}">
        <p14:creationId xmlns:p14="http://schemas.microsoft.com/office/powerpoint/2010/main" val="705458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65638"/>
          </a:xfrm>
          <a:prstGeom prst="rect">
            <a:avLst/>
          </a:prstGeom>
        </p:spPr>
      </p:pic>
      <p:pic>
        <p:nvPicPr>
          <p:cNvPr id="4" name="Picture 3"/>
          <p:cNvPicPr>
            <a:picLocks noChangeAspect="1"/>
          </p:cNvPicPr>
          <p:nvPr/>
        </p:nvPicPr>
        <p:blipFill>
          <a:blip r:embed="rId4"/>
          <a:stretch>
            <a:fillRect/>
          </a:stretch>
        </p:blipFill>
        <p:spPr>
          <a:xfrm>
            <a:off x="611931" y="3031422"/>
            <a:ext cx="4373503" cy="1821436"/>
          </a:xfrm>
          <a:prstGeom prst="rect">
            <a:avLst/>
          </a:prstGeom>
        </p:spPr>
      </p:pic>
      <p:pic>
        <p:nvPicPr>
          <p:cNvPr id="5" name="Picture 4"/>
          <p:cNvPicPr>
            <a:picLocks noChangeAspect="1"/>
          </p:cNvPicPr>
          <p:nvPr/>
        </p:nvPicPr>
        <p:blipFill>
          <a:blip r:embed="rId5"/>
          <a:stretch>
            <a:fillRect/>
          </a:stretch>
        </p:blipFill>
        <p:spPr>
          <a:xfrm>
            <a:off x="1157861" y="2218688"/>
            <a:ext cx="3281641" cy="555869"/>
          </a:xfrm>
          <a:prstGeom prst="rect">
            <a:avLst/>
          </a:prstGeom>
        </p:spPr>
      </p:pic>
      <p:pic>
        <p:nvPicPr>
          <p:cNvPr id="6" name="Picture 5"/>
          <p:cNvPicPr>
            <a:picLocks noChangeAspect="1"/>
          </p:cNvPicPr>
          <p:nvPr/>
        </p:nvPicPr>
        <p:blipFill rotWithShape="1">
          <a:blip r:embed="rId6"/>
          <a:srcRect b="2210"/>
          <a:stretch/>
        </p:blipFill>
        <p:spPr>
          <a:xfrm>
            <a:off x="5605110" y="1837148"/>
            <a:ext cx="6215122" cy="4824867"/>
          </a:xfrm>
          <a:prstGeom prst="rect">
            <a:avLst/>
          </a:prstGeom>
        </p:spPr>
      </p:pic>
      <p:sp>
        <p:nvSpPr>
          <p:cNvPr id="7" name="TextBox 6"/>
          <p:cNvSpPr txBox="1"/>
          <p:nvPr/>
        </p:nvSpPr>
        <p:spPr>
          <a:xfrm>
            <a:off x="305966" y="5332175"/>
            <a:ext cx="4993178" cy="923330"/>
          </a:xfrm>
          <a:prstGeom prst="rect">
            <a:avLst/>
          </a:prstGeom>
          <a:noFill/>
        </p:spPr>
        <p:txBody>
          <a:bodyPr wrap="square" rtlCol="0">
            <a:spAutoFit/>
          </a:bodyPr>
          <a:lstStyle/>
          <a:p>
            <a:pPr algn="ctr"/>
            <a:r>
              <a:rPr lang="en-US" i="1" dirty="0" smtClean="0">
                <a:solidFill>
                  <a:schemeClr val="bg1"/>
                </a:solidFill>
                <a:effectLst>
                  <a:outerShdw blurRad="38100" dist="38100" dir="2700000" algn="tl">
                    <a:srgbClr val="000000">
                      <a:alpha val="43137"/>
                    </a:srgbClr>
                  </a:outerShdw>
                </a:effectLst>
              </a:rPr>
              <a:t>May </a:t>
            </a:r>
            <a:r>
              <a:rPr lang="en-US" i="1" dirty="0">
                <a:solidFill>
                  <a:schemeClr val="bg1"/>
                </a:solidFill>
                <a:effectLst>
                  <a:outerShdw blurRad="38100" dist="38100" dir="2700000" algn="tl">
                    <a:srgbClr val="000000">
                      <a:alpha val="43137"/>
                    </a:srgbClr>
                  </a:outerShdw>
                </a:effectLst>
              </a:rPr>
              <a:t>be </a:t>
            </a:r>
            <a:r>
              <a:rPr lang="en-US" i="1" dirty="0" smtClean="0">
                <a:solidFill>
                  <a:schemeClr val="bg1"/>
                </a:solidFill>
                <a:effectLst>
                  <a:outerShdw blurRad="38100" dist="38100" dir="2700000" algn="tl">
                    <a:srgbClr val="000000">
                      <a:alpha val="43137"/>
                    </a:srgbClr>
                  </a:outerShdw>
                </a:effectLst>
              </a:rPr>
              <a:t>useful </a:t>
            </a:r>
            <a:r>
              <a:rPr lang="en-US" i="1" dirty="0">
                <a:solidFill>
                  <a:schemeClr val="bg1"/>
                </a:solidFill>
                <a:effectLst>
                  <a:outerShdw blurRad="38100" dist="38100" dir="2700000" algn="tl">
                    <a:srgbClr val="000000">
                      <a:alpha val="43137"/>
                    </a:srgbClr>
                  </a:outerShdw>
                </a:effectLst>
              </a:rPr>
              <a:t>for </a:t>
            </a:r>
            <a:r>
              <a:rPr lang="en-US" i="1" dirty="0" smtClean="0">
                <a:solidFill>
                  <a:schemeClr val="bg1"/>
                </a:solidFill>
                <a:effectLst>
                  <a:outerShdw blurRad="38100" dist="38100" dir="2700000" algn="tl">
                    <a:srgbClr val="000000">
                      <a:alpha val="43137"/>
                    </a:srgbClr>
                  </a:outerShdw>
                </a:effectLst>
              </a:rPr>
              <a:t>correcting </a:t>
            </a:r>
            <a:r>
              <a:rPr lang="en-US" i="1" dirty="0">
                <a:solidFill>
                  <a:schemeClr val="bg1"/>
                </a:solidFill>
                <a:effectLst>
                  <a:outerShdw blurRad="38100" dist="38100" dir="2700000" algn="tl">
                    <a:srgbClr val="000000">
                      <a:alpha val="43137"/>
                    </a:srgbClr>
                  </a:outerShdw>
                </a:effectLst>
              </a:rPr>
              <a:t>or </a:t>
            </a:r>
            <a:r>
              <a:rPr lang="en-US" i="1" dirty="0" smtClean="0">
                <a:solidFill>
                  <a:schemeClr val="bg1"/>
                </a:solidFill>
                <a:effectLst>
                  <a:outerShdw blurRad="38100" dist="38100" dir="2700000" algn="tl">
                    <a:srgbClr val="000000">
                      <a:alpha val="43137"/>
                    </a:srgbClr>
                  </a:outerShdw>
                </a:effectLst>
              </a:rPr>
              <a:t>adjusting </a:t>
            </a:r>
            <a:r>
              <a:rPr lang="en-US" i="1" dirty="0">
                <a:solidFill>
                  <a:schemeClr val="bg1"/>
                </a:solidFill>
                <a:effectLst>
                  <a:outerShdw blurRad="38100" dist="38100" dir="2700000" algn="tl">
                    <a:srgbClr val="000000">
                      <a:alpha val="43137"/>
                    </a:srgbClr>
                  </a:outerShdw>
                </a:effectLst>
              </a:rPr>
              <a:t>the </a:t>
            </a:r>
            <a:r>
              <a:rPr lang="en-US" i="1" dirty="0" smtClean="0">
                <a:solidFill>
                  <a:schemeClr val="bg1"/>
                </a:solidFill>
                <a:effectLst>
                  <a:outerShdw blurRad="38100" dist="38100" dir="2700000" algn="tl">
                    <a:srgbClr val="000000">
                      <a:alpha val="43137"/>
                    </a:srgbClr>
                  </a:outerShdw>
                </a:effectLst>
              </a:rPr>
              <a:t>magnitude </a:t>
            </a:r>
            <a:r>
              <a:rPr lang="en-US" i="1" dirty="0">
                <a:solidFill>
                  <a:schemeClr val="bg1"/>
                </a:solidFill>
                <a:effectLst>
                  <a:outerShdw blurRad="38100" dist="38100" dir="2700000" algn="tl">
                    <a:srgbClr val="000000">
                      <a:alpha val="43137"/>
                    </a:srgbClr>
                  </a:outerShdw>
                </a:effectLst>
              </a:rPr>
              <a:t>of </a:t>
            </a:r>
            <a:r>
              <a:rPr lang="en-US" i="1" dirty="0" smtClean="0">
                <a:solidFill>
                  <a:schemeClr val="bg1"/>
                </a:solidFill>
                <a:effectLst>
                  <a:outerShdw blurRad="38100" dist="38100" dir="2700000" algn="tl">
                    <a:srgbClr val="000000">
                      <a:alpha val="43137"/>
                    </a:srgbClr>
                  </a:outerShdw>
                </a:effectLst>
              </a:rPr>
              <a:t>detected disturbance damage from inter-annual phenological shifts </a:t>
            </a:r>
            <a:r>
              <a:rPr lang="en-US" i="1" dirty="0">
                <a:solidFill>
                  <a:schemeClr val="bg1"/>
                </a:solidFill>
                <a:effectLst>
                  <a:outerShdw blurRad="38100" dist="38100" dir="2700000" algn="tl">
                    <a:srgbClr val="000000">
                      <a:alpha val="43137"/>
                    </a:srgbClr>
                  </a:outerShdw>
                </a:effectLst>
              </a:rPr>
              <a:t>in </a:t>
            </a:r>
            <a:r>
              <a:rPr lang="en-US" i="1" dirty="0" smtClean="0">
                <a:solidFill>
                  <a:schemeClr val="bg1"/>
                </a:solidFill>
                <a:effectLst>
                  <a:outerShdw blurRad="38100" dist="38100" dir="2700000" algn="tl">
                    <a:srgbClr val="000000">
                      <a:alpha val="43137"/>
                    </a:srgbClr>
                  </a:outerShdw>
                </a:effectLst>
              </a:rPr>
              <a:t>seasonal timing</a:t>
            </a:r>
            <a:endParaRPr lang="en-US" i="1" dirty="0">
              <a:solidFill>
                <a:schemeClr val="bg1"/>
              </a:solidFill>
              <a:effectLst>
                <a:outerShdw blurRad="38100" dist="38100" dir="2700000" algn="tl">
                  <a:srgbClr val="000000">
                    <a:alpha val="43137"/>
                  </a:srgbClr>
                </a:outerShdw>
              </a:effectLst>
            </a:endParaRPr>
          </a:p>
        </p:txBody>
      </p:sp>
      <p:sp>
        <p:nvSpPr>
          <p:cNvPr id="10" name="Subtitle 2"/>
          <p:cNvSpPr txBox="1">
            <a:spLocks/>
          </p:cNvSpPr>
          <p:nvPr/>
        </p:nvSpPr>
        <p:spPr>
          <a:xfrm>
            <a:off x="3305826" y="208374"/>
            <a:ext cx="8276573" cy="14204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lnSpc>
                <a:spcPct val="100000"/>
              </a:lnSpc>
              <a:spcBef>
                <a:spcPts val="600"/>
              </a:spcBef>
              <a:spcAft>
                <a:spcPts val="600"/>
              </a:spcAft>
              <a:buFont typeface="+mj-lt"/>
              <a:buAutoNum type="arabicPeriod" startAt="2"/>
            </a:pPr>
            <a:r>
              <a:rPr lang="en-US" sz="2800" b="1" dirty="0" smtClean="0">
                <a:solidFill>
                  <a:schemeClr val="bg1"/>
                </a:solidFill>
                <a:effectLst>
                  <a:outerShdw blurRad="38100" dist="38100" dir="2700000" algn="tl">
                    <a:srgbClr val="000000">
                      <a:alpha val="43137"/>
                    </a:srgbClr>
                  </a:outerShdw>
                </a:effectLst>
              </a:rPr>
              <a:t> </a:t>
            </a:r>
            <a:r>
              <a:rPr lang="en-US" sz="2800" b="1" i="1" dirty="0" smtClean="0">
                <a:solidFill>
                  <a:schemeClr val="bg1"/>
                </a:solidFill>
                <a:effectLst>
                  <a:outerShdw blurRad="38100" dist="38100" dir="2700000" algn="tl">
                    <a:srgbClr val="000000">
                      <a:alpha val="43137"/>
                    </a:srgbClr>
                  </a:outerShdw>
                </a:effectLst>
              </a:rPr>
              <a:t>ForWarn II</a:t>
            </a:r>
            <a:r>
              <a:rPr lang="en-US" sz="2800" b="1" dirty="0" smtClean="0">
                <a:solidFill>
                  <a:schemeClr val="bg1"/>
                </a:solidFill>
                <a:effectLst>
                  <a:outerShdw blurRad="38100" dist="38100" dir="2700000" algn="tl">
                    <a:srgbClr val="000000">
                      <a:alpha val="43137"/>
                    </a:srgbClr>
                  </a:outerShdw>
                </a:effectLst>
              </a:rPr>
              <a:t> Updates</a:t>
            </a:r>
          </a:p>
          <a:p>
            <a:pPr marL="914400" lvl="1" indent="-457200" algn="l">
              <a:lnSpc>
                <a:spcPct val="100000"/>
              </a:lnSpc>
              <a:spcBef>
                <a:spcPts val="600"/>
              </a:spcBef>
              <a:spcAft>
                <a:spcPts val="600"/>
              </a:spcAft>
              <a:buFont typeface="+mj-lt"/>
              <a:buAutoNum type="alphaUcPeriod" startAt="2"/>
            </a:pPr>
            <a:r>
              <a:rPr lang="en-US" b="1" dirty="0" smtClean="0">
                <a:solidFill>
                  <a:schemeClr val="bg1"/>
                </a:solidFill>
                <a:effectLst>
                  <a:outerShdw blurRad="38100" dist="38100" dir="2700000" algn="tl">
                    <a:srgbClr val="000000">
                      <a:alpha val="43137"/>
                    </a:srgbClr>
                  </a:outerShdw>
                </a:effectLst>
              </a:rPr>
              <a:t>New Stuff in the Viewer</a:t>
            </a:r>
          </a:p>
          <a:p>
            <a:pPr marL="1371600" lvl="2" indent="-457200" algn="l">
              <a:lnSpc>
                <a:spcPct val="100000"/>
              </a:lnSpc>
              <a:spcBef>
                <a:spcPts val="600"/>
              </a:spcBef>
              <a:spcAft>
                <a:spcPts val="600"/>
              </a:spcAft>
              <a:buFont typeface="Arial" panose="020B0604020202020204" pitchFamily="34" charset="0"/>
              <a:buChar char="•"/>
            </a:pPr>
            <a:r>
              <a:rPr lang="en-US" sz="1600" dirty="0" smtClean="0">
                <a:solidFill>
                  <a:schemeClr val="bg1"/>
                </a:solidFill>
                <a:effectLst>
                  <a:outerShdw blurRad="38100" dist="38100" dir="2700000" algn="tl">
                    <a:srgbClr val="000000">
                      <a:alpha val="43137"/>
                    </a:srgbClr>
                  </a:outerShdw>
                </a:effectLst>
              </a:rPr>
              <a:t>NEW PRODUCT </a:t>
            </a:r>
            <a:r>
              <a:rPr lang="en-US" dirty="0" smtClean="0">
                <a:solidFill>
                  <a:schemeClr val="bg1"/>
                </a:solidFill>
                <a:effectLst>
                  <a:outerShdw blurRad="38100" dist="38100" dir="2700000" algn="tl">
                    <a:srgbClr val="000000">
                      <a:alpha val="43137"/>
                    </a:srgbClr>
                  </a:outerShdw>
                </a:effectLst>
              </a:rPr>
              <a:t>- </a:t>
            </a:r>
            <a:r>
              <a:rPr lang="en-US" b="1" dirty="0" smtClean="0">
                <a:solidFill>
                  <a:schemeClr val="bg1"/>
                </a:solidFill>
                <a:effectLst>
                  <a:outerShdw blurRad="38100" dist="38100" dir="2700000" algn="tl">
                    <a:srgbClr val="000000">
                      <a:alpha val="43137"/>
                    </a:srgbClr>
                  </a:outerShdw>
                </a:effectLst>
              </a:rPr>
              <a:t>‘Seasonal Progression Departure’</a:t>
            </a:r>
          </a:p>
          <a:p>
            <a:pPr lvl="1" algn="l">
              <a:spcBef>
                <a:spcPts val="600"/>
              </a:spcBef>
              <a:spcAft>
                <a:spcPts val="600"/>
              </a:spcAft>
            </a:pP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772285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12192000" cy="686563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7875" y="390525"/>
            <a:ext cx="8096250" cy="6076950"/>
          </a:xfrm>
          <a:prstGeom prst="rect">
            <a:avLst/>
          </a:prstGeom>
        </p:spPr>
      </p:pic>
    </p:spTree>
    <p:extLst>
      <p:ext uri="{BB962C8B-B14F-4D97-AF65-F5344CB8AC3E}">
        <p14:creationId xmlns:p14="http://schemas.microsoft.com/office/powerpoint/2010/main" val="29774050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1999" cy="686563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228600"/>
            <a:ext cx="8642158" cy="6400800"/>
          </a:xfrm>
          <a:prstGeom prst="rect">
            <a:avLst/>
          </a:prstGeom>
        </p:spPr>
      </p:pic>
    </p:spTree>
    <p:extLst>
      <p:ext uri="{BB962C8B-B14F-4D97-AF65-F5344CB8AC3E}">
        <p14:creationId xmlns:p14="http://schemas.microsoft.com/office/powerpoint/2010/main" val="34873724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6563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2987" y="206140"/>
            <a:ext cx="6950710" cy="6416040"/>
          </a:xfrm>
          <a:prstGeom prst="rect">
            <a:avLst/>
          </a:prstGeom>
          <a:ln>
            <a:solidFill>
              <a:schemeClr val="bg1">
                <a:lumMod val="65000"/>
              </a:schemeClr>
            </a:solidFill>
          </a:ln>
        </p:spPr>
      </p:pic>
      <p:sp>
        <p:nvSpPr>
          <p:cNvPr id="3" name="Rectangle 2"/>
          <p:cNvSpPr/>
          <p:nvPr/>
        </p:nvSpPr>
        <p:spPr>
          <a:xfrm>
            <a:off x="9026023" y="604973"/>
            <a:ext cx="2533650" cy="5078313"/>
          </a:xfrm>
          <a:prstGeom prst="rect">
            <a:avLst/>
          </a:prstGeom>
        </p:spPr>
        <p:txBody>
          <a:bodyPr wrap="square">
            <a:spAutoFit/>
          </a:bodyPr>
          <a:lstStyle/>
          <a:p>
            <a:pPr algn="ctr"/>
            <a:r>
              <a:rPr lang="en-US" b="1" dirty="0">
                <a:solidFill>
                  <a:schemeClr val="bg1"/>
                </a:solidFill>
              </a:rPr>
              <a:t>2012 vs. 2018</a:t>
            </a:r>
          </a:p>
          <a:p>
            <a:pPr algn="ctr"/>
            <a:endParaRPr lang="en-US" dirty="0">
              <a:solidFill>
                <a:schemeClr val="bg1"/>
              </a:solidFill>
            </a:endParaRPr>
          </a:p>
          <a:p>
            <a:pPr algn="ctr"/>
            <a:r>
              <a:rPr lang="en-US" dirty="0">
                <a:solidFill>
                  <a:schemeClr val="bg1"/>
                </a:solidFill>
              </a:rPr>
              <a:t>Spring was earlier than normal (blue) in 2012</a:t>
            </a:r>
          </a:p>
          <a:p>
            <a:pPr algn="ctr"/>
            <a:endParaRPr lang="en-US" dirty="0">
              <a:solidFill>
                <a:schemeClr val="bg1"/>
              </a:solidFill>
            </a:endParaRPr>
          </a:p>
          <a:p>
            <a:pPr algn="ctr"/>
            <a:r>
              <a:rPr lang="en-US" dirty="0">
                <a:solidFill>
                  <a:schemeClr val="bg1"/>
                </a:solidFill>
              </a:rPr>
              <a:t>Spring was later than normal (red) in 2018</a:t>
            </a:r>
          </a:p>
          <a:p>
            <a:pPr algn="ctr"/>
            <a:endParaRPr lang="en-US" dirty="0">
              <a:solidFill>
                <a:schemeClr val="bg1"/>
              </a:solidFill>
            </a:endParaRPr>
          </a:p>
          <a:p>
            <a:pPr algn="ctr"/>
            <a:r>
              <a:rPr lang="en-US" dirty="0">
                <a:solidFill>
                  <a:schemeClr val="bg1"/>
                </a:solidFill>
              </a:rPr>
              <a:t>% Seasonal Progression Departure clearly shows expected Seasonal Departures in each of these </a:t>
            </a:r>
            <a:r>
              <a:rPr lang="en-US" dirty="0" smtClean="0">
                <a:solidFill>
                  <a:schemeClr val="bg1"/>
                </a:solidFill>
              </a:rPr>
              <a:t>years</a:t>
            </a:r>
          </a:p>
          <a:p>
            <a:pPr algn="ctr"/>
            <a:endParaRPr lang="en-US" dirty="0" smtClean="0">
              <a:solidFill>
                <a:schemeClr val="bg1"/>
              </a:solidFill>
            </a:endParaRPr>
          </a:p>
          <a:p>
            <a:pPr algn="ctr"/>
            <a:endParaRPr lang="en-US" dirty="0">
              <a:solidFill>
                <a:schemeClr val="bg1"/>
              </a:solidFill>
            </a:endParaRPr>
          </a:p>
          <a:p>
            <a:pPr algn="ctr"/>
            <a:r>
              <a:rPr lang="en-US" dirty="0" smtClean="0">
                <a:solidFill>
                  <a:schemeClr val="bg1"/>
                </a:solidFill>
              </a:rPr>
              <a:t>FORMULA</a:t>
            </a:r>
          </a:p>
          <a:p>
            <a:pPr algn="ctr"/>
            <a:endParaRPr lang="en-US" dirty="0">
              <a:solidFill>
                <a:schemeClr val="bg1"/>
              </a:solidFill>
            </a:endParaRPr>
          </a:p>
          <a:p>
            <a:pPr algn="ctr"/>
            <a:endParaRPr lang="en-US" dirty="0">
              <a:solidFill>
                <a:schemeClr val="bg1"/>
              </a:solidFill>
            </a:endParaRPr>
          </a:p>
        </p:txBody>
      </p:sp>
      <p:sp>
        <p:nvSpPr>
          <p:cNvPr id="6" name="Rectangle 5"/>
          <p:cNvSpPr/>
          <p:nvPr/>
        </p:nvSpPr>
        <p:spPr>
          <a:xfrm>
            <a:off x="8478420" y="5090401"/>
            <a:ext cx="3613317" cy="646331"/>
          </a:xfrm>
          <a:prstGeom prst="rect">
            <a:avLst/>
          </a:prstGeom>
        </p:spPr>
        <p:txBody>
          <a:bodyPr wrap="square">
            <a:spAutoFit/>
          </a:bodyPr>
          <a:lstStyle/>
          <a:p>
            <a:pPr algn="ctr"/>
            <a:r>
              <a:rPr lang="en-US" sz="1200" dirty="0">
                <a:solidFill>
                  <a:schemeClr val="bg1"/>
                </a:solidFill>
              </a:rPr>
              <a:t>(median value this date all </a:t>
            </a:r>
            <a:r>
              <a:rPr lang="en-US" sz="1200" dirty="0" smtClean="0">
                <a:solidFill>
                  <a:schemeClr val="bg1"/>
                </a:solidFill>
              </a:rPr>
              <a:t>yrs </a:t>
            </a:r>
            <a:r>
              <a:rPr lang="en-US" sz="1200" dirty="0">
                <a:solidFill>
                  <a:schemeClr val="bg1"/>
                </a:solidFill>
              </a:rPr>
              <a:t>- 10th percentile all </a:t>
            </a:r>
            <a:r>
              <a:rPr lang="en-US" sz="1200" dirty="0" smtClean="0">
                <a:solidFill>
                  <a:schemeClr val="bg1"/>
                </a:solidFill>
              </a:rPr>
              <a:t>yrs)</a:t>
            </a:r>
          </a:p>
          <a:p>
            <a:pPr algn="ctr"/>
            <a:r>
              <a:rPr lang="en-US" sz="1200" dirty="0" smtClean="0">
                <a:solidFill>
                  <a:schemeClr val="bg1"/>
                </a:solidFill>
              </a:rPr>
              <a:t>----------------------------------------------------------------------</a:t>
            </a:r>
          </a:p>
          <a:p>
            <a:pPr algn="ctr"/>
            <a:r>
              <a:rPr lang="en-US" sz="1200" dirty="0" smtClean="0">
                <a:solidFill>
                  <a:schemeClr val="bg1"/>
                </a:solidFill>
              </a:rPr>
              <a:t>(</a:t>
            </a:r>
            <a:r>
              <a:rPr lang="en-US" sz="1200" dirty="0">
                <a:solidFill>
                  <a:schemeClr val="bg1"/>
                </a:solidFill>
              </a:rPr>
              <a:t>90th percentile all years - 10th percentile all years)</a:t>
            </a:r>
          </a:p>
        </p:txBody>
      </p:sp>
    </p:spTree>
    <p:extLst>
      <p:ext uri="{BB962C8B-B14F-4D97-AF65-F5344CB8AC3E}">
        <p14:creationId xmlns:p14="http://schemas.microsoft.com/office/powerpoint/2010/main" val="21771227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a:stretch>
            <a:fillRect/>
          </a:stretch>
        </p:blipFill>
        <p:spPr>
          <a:xfrm>
            <a:off x="0" y="0"/>
            <a:ext cx="12192000" cy="6865638"/>
          </a:xfrm>
          <a:prstGeom prst="rect">
            <a:avLst/>
          </a:prstGeom>
        </p:spPr>
      </p:pic>
      <p:sp>
        <p:nvSpPr>
          <p:cNvPr id="2" name="Rectangle 1"/>
          <p:cNvSpPr/>
          <p:nvPr/>
        </p:nvSpPr>
        <p:spPr>
          <a:xfrm>
            <a:off x="3572" y="5781352"/>
            <a:ext cx="12192000" cy="923330"/>
          </a:xfrm>
          <a:prstGeom prst="rect">
            <a:avLst/>
          </a:prstGeom>
        </p:spPr>
        <p:txBody>
          <a:bodyPr wrap="square">
            <a:spAutoFit/>
          </a:bodyPr>
          <a:lstStyle/>
          <a:p>
            <a:pPr algn="ctr"/>
            <a:r>
              <a:rPr lang="en-US" dirty="0">
                <a:solidFill>
                  <a:schemeClr val="bg1"/>
                </a:solidFill>
              </a:rPr>
              <a:t>October 2018 - Effect of Disturbances on % Seasonal Progression Departure </a:t>
            </a:r>
            <a:r>
              <a:rPr lang="en-US" dirty="0" smtClean="0">
                <a:solidFill>
                  <a:schemeClr val="bg1"/>
                </a:solidFill>
              </a:rPr>
              <a:t>- Hurricanes </a:t>
            </a:r>
            <a:r>
              <a:rPr lang="en-US" dirty="0">
                <a:solidFill>
                  <a:schemeClr val="bg1"/>
                </a:solidFill>
              </a:rPr>
              <a:t>Florence and Michael, and Smoky Mountains Wildfires caused an Early Fall (red), even while Fall was generally Late (blue) in the surrounding Mountains and Piedmont - </a:t>
            </a:r>
            <a:r>
              <a:rPr lang="en-US" dirty="0" smtClean="0">
                <a:solidFill>
                  <a:schemeClr val="bg1"/>
                </a:solidFill>
              </a:rPr>
              <a:t>Disturbances </a:t>
            </a:r>
            <a:r>
              <a:rPr lang="en-US" dirty="0">
                <a:solidFill>
                  <a:schemeClr val="bg1"/>
                </a:solidFill>
              </a:rPr>
              <a:t>cause Predictable Changes in % Seasonal Progression Departure</a:t>
            </a:r>
          </a:p>
        </p:txBody>
      </p:sp>
      <p:grpSp>
        <p:nvGrpSpPr>
          <p:cNvPr id="3" name="Group 2"/>
          <p:cNvGrpSpPr/>
          <p:nvPr/>
        </p:nvGrpSpPr>
        <p:grpSpPr>
          <a:xfrm>
            <a:off x="1524000" y="163355"/>
            <a:ext cx="9151144" cy="5485844"/>
            <a:chOff x="1524000" y="9351"/>
            <a:chExt cx="9151144" cy="5485844"/>
          </a:xfrm>
        </p:grpSpPr>
        <p:pic>
          <p:nvPicPr>
            <p:cNvPr id="4" name="Picture 3"/>
            <p:cNvPicPr>
              <a:picLocks noChangeAspect="1"/>
            </p:cNvPicPr>
            <p:nvPr/>
          </p:nvPicPr>
          <p:blipFill rotWithShape="1">
            <a:blip r:embed="rId4"/>
            <a:srcRect l="60764" t="12804" r="1939" b="7742"/>
            <a:stretch/>
          </p:blipFill>
          <p:spPr>
            <a:xfrm>
              <a:off x="1524000" y="12107"/>
              <a:ext cx="9151144" cy="5483088"/>
            </a:xfrm>
            <a:prstGeom prst="rect">
              <a:avLst/>
            </a:prstGeom>
          </p:spPr>
        </p:pic>
        <p:grpSp>
          <p:nvGrpSpPr>
            <p:cNvPr id="9" name="Group 8"/>
            <p:cNvGrpSpPr/>
            <p:nvPr/>
          </p:nvGrpSpPr>
          <p:grpSpPr>
            <a:xfrm>
              <a:off x="9646475" y="2627823"/>
              <a:ext cx="916918" cy="2726200"/>
              <a:chOff x="10877551" y="3097768"/>
              <a:chExt cx="1222557" cy="3634933"/>
            </a:xfrm>
          </p:grpSpPr>
          <p:sp>
            <p:nvSpPr>
              <p:cNvPr id="7" name="Rectangle 6"/>
              <p:cNvSpPr/>
              <p:nvPr/>
            </p:nvSpPr>
            <p:spPr>
              <a:xfrm>
                <a:off x="10906125" y="3124200"/>
                <a:ext cx="1162050" cy="3608501"/>
              </a:xfrm>
              <a:prstGeom prst="rect">
                <a:avLst/>
              </a:prstGeom>
              <a:solidFill>
                <a:schemeClr val="bg1"/>
              </a:solidFill>
              <a:ln w="19050">
                <a:solidFill>
                  <a:schemeClr val="tx1">
                    <a:lumMod val="95000"/>
                    <a:lumOff val="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10877551" y="3097768"/>
                <a:ext cx="1222557" cy="400109"/>
              </a:xfrm>
              <a:prstGeom prst="rect">
                <a:avLst/>
              </a:prstGeom>
              <a:noFill/>
            </p:spPr>
            <p:txBody>
              <a:bodyPr wrap="none" rtlCol="0">
                <a:spAutoFit/>
              </a:bodyPr>
              <a:lstStyle/>
              <a:p>
                <a:r>
                  <a:rPr lang="en-US" sz="1350" b="1" dirty="0"/>
                  <a:t>Departure</a:t>
                </a:r>
              </a:p>
            </p:txBody>
          </p:sp>
        </p:grpSp>
        <p:pic>
          <p:nvPicPr>
            <p:cNvPr id="6" name="Picture 5"/>
            <p:cNvPicPr>
              <a:picLocks noChangeAspect="1"/>
            </p:cNvPicPr>
            <p:nvPr/>
          </p:nvPicPr>
          <p:blipFill rotWithShape="1">
            <a:blip r:embed="rId5"/>
            <a:srcRect l="52656" t="34786" r="44850" b="36389"/>
            <a:stretch/>
          </p:blipFill>
          <p:spPr>
            <a:xfrm>
              <a:off x="9689336" y="2861959"/>
              <a:ext cx="764381" cy="2484920"/>
            </a:xfrm>
            <a:prstGeom prst="rect">
              <a:avLst/>
            </a:prstGeom>
          </p:spPr>
        </p:pic>
        <p:sp>
          <p:nvSpPr>
            <p:cNvPr id="10" name="TextBox 9"/>
            <p:cNvSpPr txBox="1"/>
            <p:nvPr/>
          </p:nvSpPr>
          <p:spPr>
            <a:xfrm>
              <a:off x="5236275" y="623724"/>
              <a:ext cx="1347613" cy="553998"/>
            </a:xfrm>
            <a:prstGeom prst="rect">
              <a:avLst/>
            </a:prstGeom>
            <a:noFill/>
          </p:spPr>
          <p:txBody>
            <a:bodyPr wrap="none" rtlCol="0">
              <a:spAutoFit/>
            </a:bodyPr>
            <a:lstStyle/>
            <a:p>
              <a:pPr algn="ctr"/>
              <a:r>
                <a:rPr lang="en-US" sz="1500" b="1" i="1" dirty="0">
                  <a:solidFill>
                    <a:schemeClr val="bg1"/>
                  </a:solidFill>
                </a:rPr>
                <a:t>Late Fall in the</a:t>
              </a:r>
            </a:p>
            <a:p>
              <a:pPr algn="ctr"/>
              <a:r>
                <a:rPr lang="en-US" sz="1500" b="1" i="1" dirty="0">
                  <a:solidFill>
                    <a:schemeClr val="bg1"/>
                  </a:solidFill>
                </a:rPr>
                <a:t>Mountains</a:t>
              </a:r>
            </a:p>
          </p:txBody>
        </p:sp>
        <p:sp>
          <p:nvSpPr>
            <p:cNvPr id="11" name="TextBox 10"/>
            <p:cNvSpPr txBox="1"/>
            <p:nvPr/>
          </p:nvSpPr>
          <p:spPr>
            <a:xfrm>
              <a:off x="5982466" y="9351"/>
              <a:ext cx="4650184" cy="819455"/>
            </a:xfrm>
            <a:prstGeom prst="rect">
              <a:avLst/>
            </a:prstGeom>
            <a:noFill/>
          </p:spPr>
          <p:txBody>
            <a:bodyPr wrap="none" rtlCol="0">
              <a:spAutoFit/>
            </a:bodyPr>
            <a:lstStyle/>
            <a:p>
              <a:pPr algn="r"/>
              <a:r>
                <a:rPr lang="en-US" sz="2625" b="1" dirty="0">
                  <a:solidFill>
                    <a:schemeClr val="bg1"/>
                  </a:solidFill>
                </a:rPr>
                <a:t>Seasonal Progression Departure</a:t>
              </a:r>
            </a:p>
            <a:p>
              <a:pPr algn="r"/>
              <a:r>
                <a:rPr lang="en-US" sz="2100" b="1" dirty="0">
                  <a:solidFill>
                    <a:schemeClr val="bg1"/>
                  </a:solidFill>
                </a:rPr>
                <a:t>for Oct 23, 2018</a:t>
              </a:r>
            </a:p>
          </p:txBody>
        </p:sp>
        <p:sp>
          <p:nvSpPr>
            <p:cNvPr id="12" name="TextBox 11"/>
            <p:cNvSpPr txBox="1"/>
            <p:nvPr/>
          </p:nvSpPr>
          <p:spPr>
            <a:xfrm>
              <a:off x="7898673" y="1123961"/>
              <a:ext cx="1675780" cy="553998"/>
            </a:xfrm>
            <a:prstGeom prst="rect">
              <a:avLst/>
            </a:prstGeom>
            <a:noFill/>
          </p:spPr>
          <p:txBody>
            <a:bodyPr wrap="none" rtlCol="0">
              <a:spAutoFit/>
            </a:bodyPr>
            <a:lstStyle/>
            <a:p>
              <a:pPr algn="ctr"/>
              <a:r>
                <a:rPr lang="en-US" sz="1500" b="1" i="1" dirty="0">
                  <a:solidFill>
                    <a:schemeClr val="bg1"/>
                  </a:solidFill>
                </a:rPr>
                <a:t>Early Fall due to </a:t>
              </a:r>
            </a:p>
            <a:p>
              <a:pPr algn="ctr"/>
              <a:r>
                <a:rPr lang="en-US" sz="1500" b="1" i="1" dirty="0">
                  <a:solidFill>
                    <a:schemeClr val="bg1"/>
                  </a:solidFill>
                </a:rPr>
                <a:t>Hurricane Florence</a:t>
              </a:r>
            </a:p>
          </p:txBody>
        </p:sp>
        <p:sp>
          <p:nvSpPr>
            <p:cNvPr id="13" name="TextBox 12"/>
            <p:cNvSpPr txBox="1"/>
            <p:nvPr/>
          </p:nvSpPr>
          <p:spPr>
            <a:xfrm>
              <a:off x="3572112" y="4138105"/>
              <a:ext cx="1641924" cy="553998"/>
            </a:xfrm>
            <a:prstGeom prst="rect">
              <a:avLst/>
            </a:prstGeom>
            <a:noFill/>
          </p:spPr>
          <p:txBody>
            <a:bodyPr wrap="none" rtlCol="0">
              <a:spAutoFit/>
            </a:bodyPr>
            <a:lstStyle/>
            <a:p>
              <a:pPr algn="ctr"/>
              <a:r>
                <a:rPr lang="en-US" sz="1500" b="1" i="1" dirty="0">
                  <a:solidFill>
                    <a:schemeClr val="bg1"/>
                  </a:solidFill>
                </a:rPr>
                <a:t>Early Fall due to </a:t>
              </a:r>
            </a:p>
            <a:p>
              <a:pPr algn="ctr"/>
              <a:r>
                <a:rPr lang="en-US" sz="1500" b="1" i="1" dirty="0">
                  <a:solidFill>
                    <a:schemeClr val="bg1"/>
                  </a:solidFill>
                </a:rPr>
                <a:t>Hurricane Michael</a:t>
              </a:r>
            </a:p>
          </p:txBody>
        </p:sp>
        <p:sp>
          <p:nvSpPr>
            <p:cNvPr id="14" name="TextBox 13"/>
            <p:cNvSpPr txBox="1"/>
            <p:nvPr/>
          </p:nvSpPr>
          <p:spPr>
            <a:xfrm>
              <a:off x="5861863" y="2946539"/>
              <a:ext cx="1646413" cy="784830"/>
            </a:xfrm>
            <a:prstGeom prst="rect">
              <a:avLst/>
            </a:prstGeom>
            <a:noFill/>
          </p:spPr>
          <p:txBody>
            <a:bodyPr wrap="none" rtlCol="0">
              <a:spAutoFit/>
            </a:bodyPr>
            <a:lstStyle/>
            <a:p>
              <a:pPr algn="ctr"/>
              <a:r>
                <a:rPr lang="en-US" sz="1500" b="1" i="1" dirty="0">
                  <a:solidFill>
                    <a:schemeClr val="bg1"/>
                  </a:solidFill>
                </a:rPr>
                <a:t>Mixed status in</a:t>
              </a:r>
            </a:p>
            <a:p>
              <a:pPr algn="ctr"/>
              <a:r>
                <a:rPr lang="en-US" sz="1500" b="1" i="1" dirty="0">
                  <a:solidFill>
                    <a:schemeClr val="bg1"/>
                  </a:solidFill>
                </a:rPr>
                <a:t>the Piedmont and </a:t>
              </a:r>
            </a:p>
            <a:p>
              <a:pPr algn="ctr"/>
              <a:r>
                <a:rPr lang="en-US" sz="1500" b="1" i="1" dirty="0">
                  <a:solidFill>
                    <a:schemeClr val="bg1"/>
                  </a:solidFill>
                </a:rPr>
                <a:t>Coastal Plain</a:t>
              </a:r>
            </a:p>
          </p:txBody>
        </p:sp>
        <p:sp>
          <p:nvSpPr>
            <p:cNvPr id="15" name="TextBox 14"/>
            <p:cNvSpPr txBox="1"/>
            <p:nvPr/>
          </p:nvSpPr>
          <p:spPr>
            <a:xfrm>
              <a:off x="5648336" y="2091548"/>
              <a:ext cx="1041440" cy="553998"/>
            </a:xfrm>
            <a:prstGeom prst="rect">
              <a:avLst/>
            </a:prstGeom>
            <a:noFill/>
          </p:spPr>
          <p:txBody>
            <a:bodyPr wrap="none" rtlCol="0">
              <a:spAutoFit/>
            </a:bodyPr>
            <a:lstStyle/>
            <a:p>
              <a:pPr algn="ctr"/>
              <a:r>
                <a:rPr lang="en-US" sz="1500" b="1" i="1" dirty="0">
                  <a:solidFill>
                    <a:schemeClr val="bg1"/>
                  </a:solidFill>
                </a:rPr>
                <a:t>Late Fall in</a:t>
              </a:r>
            </a:p>
            <a:p>
              <a:pPr algn="ctr"/>
              <a:r>
                <a:rPr lang="en-US" sz="1500" b="1" i="1" dirty="0">
                  <a:solidFill>
                    <a:schemeClr val="bg1"/>
                  </a:solidFill>
                </a:rPr>
                <a:t>fire areas</a:t>
              </a:r>
            </a:p>
          </p:txBody>
        </p:sp>
        <p:cxnSp>
          <p:nvCxnSpPr>
            <p:cNvPr id="17" name="Straight Arrow Connector 16"/>
            <p:cNvCxnSpPr/>
            <p:nvPr/>
          </p:nvCxnSpPr>
          <p:spPr>
            <a:xfrm flipH="1" flipV="1">
              <a:off x="5383217" y="1896352"/>
              <a:ext cx="217391" cy="222821"/>
            </a:xfrm>
            <a:prstGeom prst="straightConnector1">
              <a:avLst/>
            </a:prstGeom>
            <a:ln w="28575">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357846" y="1768034"/>
              <a:ext cx="11947" cy="216215"/>
            </a:xfrm>
            <a:prstGeom prst="straightConnector1">
              <a:avLst/>
            </a:prstGeom>
            <a:ln w="28575">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5910081" y="1808185"/>
              <a:ext cx="48884" cy="290509"/>
            </a:xfrm>
            <a:prstGeom prst="straightConnector1">
              <a:avLst/>
            </a:prstGeom>
            <a:ln w="28575">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621836" y="4686461"/>
              <a:ext cx="221456" cy="238311"/>
            </a:xfrm>
            <a:prstGeom prst="straightConnector1">
              <a:avLst/>
            </a:prstGeom>
            <a:ln w="28575">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8736562" y="1699930"/>
              <a:ext cx="221456" cy="238311"/>
            </a:xfrm>
            <a:prstGeom prst="straightConnector1">
              <a:avLst/>
            </a:prstGeom>
            <a:ln w="28575">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651657" y="92355"/>
              <a:ext cx="3517019" cy="2450927"/>
              <a:chOff x="157162" y="467898"/>
              <a:chExt cx="3517019" cy="2450927"/>
            </a:xfrm>
          </p:grpSpPr>
          <p:pic>
            <p:nvPicPr>
              <p:cNvPr id="5" name="Picture 4"/>
              <p:cNvPicPr>
                <a:picLocks noChangeAspect="1"/>
              </p:cNvPicPr>
              <p:nvPr/>
            </p:nvPicPr>
            <p:blipFill rotWithShape="1">
              <a:blip r:embed="rId6"/>
              <a:srcRect l="65834" t="28889" r="13019" b="18712"/>
              <a:stretch/>
            </p:blipFill>
            <p:spPr>
              <a:xfrm>
                <a:off x="157162" y="467898"/>
                <a:ext cx="3517019" cy="2450927"/>
              </a:xfrm>
              <a:prstGeom prst="rect">
                <a:avLst/>
              </a:prstGeom>
              <a:ln w="19050">
                <a:solidFill>
                  <a:schemeClr val="tx1"/>
                </a:solidFill>
              </a:ln>
              <a:effectLst>
                <a:outerShdw blurRad="50800" dist="38100" dir="2700000" algn="tl" rotWithShape="0">
                  <a:prstClr val="black">
                    <a:alpha val="40000"/>
                  </a:prstClr>
                </a:outerShdw>
              </a:effectLst>
            </p:spPr>
          </p:pic>
          <p:cxnSp>
            <p:nvCxnSpPr>
              <p:cNvPr id="28" name="Straight Connector 27"/>
              <p:cNvCxnSpPr/>
              <p:nvPr/>
            </p:nvCxnSpPr>
            <p:spPr>
              <a:xfrm>
                <a:off x="157162" y="2634005"/>
                <a:ext cx="3517019"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84914" y="2603610"/>
                <a:ext cx="3461525" cy="300082"/>
              </a:xfrm>
              <a:prstGeom prst="rect">
                <a:avLst/>
              </a:prstGeom>
              <a:noFill/>
            </p:spPr>
            <p:txBody>
              <a:bodyPr wrap="none" rtlCol="0">
                <a:spAutoFit/>
              </a:bodyPr>
              <a:lstStyle/>
              <a:p>
                <a:pPr algn="ctr"/>
                <a:r>
                  <a:rPr lang="en-US" sz="1350" dirty="0"/>
                  <a:t>Win.          Spr.             Sum.            Fall           Win.</a:t>
                </a:r>
              </a:p>
            </p:txBody>
          </p:sp>
        </p:grpSp>
        <p:sp>
          <p:nvSpPr>
            <p:cNvPr id="16" name="Rectangle 15"/>
            <p:cNvSpPr/>
            <p:nvPr/>
          </p:nvSpPr>
          <p:spPr>
            <a:xfrm>
              <a:off x="1524001" y="2582114"/>
              <a:ext cx="3846077" cy="923330"/>
            </a:xfrm>
            <a:prstGeom prst="rect">
              <a:avLst/>
            </a:prstGeom>
          </p:spPr>
          <p:txBody>
            <a:bodyPr wrap="square">
              <a:spAutoFit/>
            </a:bodyPr>
            <a:lstStyle/>
            <a:p>
              <a:pPr algn="ctr"/>
              <a:r>
                <a:rPr lang="en-US" b="1" dirty="0">
                  <a:solidFill>
                    <a:schemeClr val="bg1"/>
                  </a:solidFill>
                  <a:effectLst>
                    <a:outerShdw blurRad="38100" dist="38100" dir="2700000" algn="tl">
                      <a:srgbClr val="000000">
                        <a:alpha val="43137"/>
                      </a:srgbClr>
                    </a:outerShdw>
                  </a:effectLst>
                </a:rPr>
                <a:t>Colors in % Seasonal Progress Map "Flip" their </a:t>
              </a:r>
              <a:r>
                <a:rPr lang="en-US" b="1" dirty="0" smtClean="0">
                  <a:solidFill>
                    <a:schemeClr val="bg1"/>
                  </a:solidFill>
                  <a:effectLst>
                    <a:outerShdw blurRad="38100" dist="38100" dir="2700000" algn="tl">
                      <a:srgbClr val="000000">
                        <a:alpha val="43137"/>
                      </a:srgbClr>
                    </a:outerShdw>
                  </a:effectLst>
                </a:rPr>
                <a:t>meaning </a:t>
              </a:r>
              <a:r>
                <a:rPr lang="en-US" b="1" dirty="0">
                  <a:solidFill>
                    <a:schemeClr val="bg1"/>
                  </a:solidFill>
                  <a:effectLst>
                    <a:outerShdw blurRad="38100" dist="38100" dir="2700000" algn="tl">
                      <a:srgbClr val="000000">
                        <a:alpha val="43137"/>
                      </a:srgbClr>
                    </a:outerShdw>
                  </a:effectLst>
                </a:rPr>
                <a:t>after Peak - Red is Late Spring, but </a:t>
              </a:r>
              <a:r>
                <a:rPr lang="en-US" b="1" dirty="0" smtClean="0">
                  <a:solidFill>
                    <a:schemeClr val="bg1"/>
                  </a:solidFill>
                  <a:effectLst>
                    <a:outerShdw blurRad="38100" dist="38100" dir="2700000" algn="tl">
                      <a:srgbClr val="000000">
                        <a:alpha val="43137"/>
                      </a:srgbClr>
                    </a:outerShdw>
                  </a:effectLst>
                </a:rPr>
                <a:t>Red </a:t>
              </a:r>
              <a:r>
                <a:rPr lang="en-US" b="1" dirty="0">
                  <a:solidFill>
                    <a:schemeClr val="bg1"/>
                  </a:solidFill>
                  <a:effectLst>
                    <a:outerShdw blurRad="38100" dist="38100" dir="2700000" algn="tl">
                      <a:srgbClr val="000000">
                        <a:alpha val="43137"/>
                      </a:srgbClr>
                    </a:outerShdw>
                  </a:effectLst>
                </a:rPr>
                <a:t>is also Early Fall</a:t>
              </a:r>
            </a:p>
          </p:txBody>
        </p:sp>
      </p:grpSp>
    </p:spTree>
    <p:extLst>
      <p:ext uri="{BB962C8B-B14F-4D97-AF65-F5344CB8AC3E}">
        <p14:creationId xmlns:p14="http://schemas.microsoft.com/office/powerpoint/2010/main" val="1617757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6563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949" y="198684"/>
            <a:ext cx="9030101" cy="6012985"/>
          </a:xfrm>
          <a:prstGeom prst="rect">
            <a:avLst/>
          </a:prstGeom>
        </p:spPr>
      </p:pic>
      <p:sp>
        <p:nvSpPr>
          <p:cNvPr id="3" name="Rectangle 2"/>
          <p:cNvSpPr/>
          <p:nvPr/>
        </p:nvSpPr>
        <p:spPr>
          <a:xfrm>
            <a:off x="0" y="6211669"/>
            <a:ext cx="12192000" cy="646331"/>
          </a:xfrm>
          <a:prstGeom prst="rect">
            <a:avLst/>
          </a:prstGeom>
        </p:spPr>
        <p:txBody>
          <a:bodyPr wrap="square">
            <a:spAutoFit/>
          </a:bodyPr>
          <a:lstStyle/>
          <a:p>
            <a:pPr algn="ctr"/>
            <a:r>
              <a:rPr lang="en-US" dirty="0">
                <a:solidFill>
                  <a:schemeClr val="bg1"/>
                </a:solidFill>
              </a:rPr>
              <a:t>2007 Spring Late Hard Freeze in Mid-April - % Seasonal Progression Map Changes from Early (Blue), </a:t>
            </a:r>
            <a:r>
              <a:rPr lang="en-US" dirty="0" smtClean="0">
                <a:solidFill>
                  <a:schemeClr val="bg1"/>
                </a:solidFill>
              </a:rPr>
              <a:t/>
            </a:r>
            <a:br>
              <a:rPr lang="en-US" dirty="0" smtClean="0">
                <a:solidFill>
                  <a:schemeClr val="bg1"/>
                </a:solidFill>
              </a:rPr>
            </a:br>
            <a:r>
              <a:rPr lang="en-US" dirty="0" smtClean="0">
                <a:solidFill>
                  <a:schemeClr val="bg1"/>
                </a:solidFill>
              </a:rPr>
              <a:t>to </a:t>
            </a:r>
            <a:r>
              <a:rPr lang="en-US" dirty="0">
                <a:solidFill>
                  <a:schemeClr val="bg1"/>
                </a:solidFill>
              </a:rPr>
              <a:t>Late (Red) Following this Hard Freeze -  Clearly Shows the Extent of the Freeze-Affected Areas</a:t>
            </a:r>
          </a:p>
        </p:txBody>
      </p:sp>
    </p:spTree>
    <p:extLst>
      <p:ext uri="{BB962C8B-B14F-4D97-AF65-F5344CB8AC3E}">
        <p14:creationId xmlns:p14="http://schemas.microsoft.com/office/powerpoint/2010/main" val="23937807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12192001" cy="6865638"/>
          </a:xfrm>
          <a:prstGeom prst="rect">
            <a:avLst/>
          </a:prstGeom>
        </p:spPr>
      </p:pic>
      <p:sp>
        <p:nvSpPr>
          <p:cNvPr id="10" name="Content Placeholder 2"/>
          <p:cNvSpPr>
            <a:spLocks noGrp="1"/>
          </p:cNvSpPr>
          <p:nvPr>
            <p:ph idx="1"/>
          </p:nvPr>
        </p:nvSpPr>
        <p:spPr>
          <a:xfrm>
            <a:off x="1136820" y="2039672"/>
            <a:ext cx="9918357" cy="3075996"/>
          </a:xfrm>
        </p:spPr>
        <p:txBody>
          <a:bodyPr>
            <a:normAutofit/>
          </a:bodyPr>
          <a:lstStyle/>
          <a:p>
            <a:pPr marL="0" indent="0" algn="ctr">
              <a:buNone/>
            </a:pPr>
            <a:r>
              <a:rPr lang="en-US" sz="2600" u="sng" dirty="0" smtClean="0">
                <a:solidFill>
                  <a:schemeClr val="bg1"/>
                </a:solidFill>
              </a:rPr>
              <a:t>Attempts to address ‘</a:t>
            </a:r>
            <a:r>
              <a:rPr lang="en-US" sz="2600" b="1" u="sng" dirty="0" smtClean="0">
                <a:solidFill>
                  <a:schemeClr val="bg1"/>
                </a:solidFill>
              </a:rPr>
              <a:t>Questions of Management Concern</a:t>
            </a:r>
            <a:r>
              <a:rPr lang="en-US" sz="2600" u="sng" dirty="0" smtClean="0">
                <a:solidFill>
                  <a:schemeClr val="bg1"/>
                </a:solidFill>
              </a:rPr>
              <a:t>’, such as…</a:t>
            </a:r>
          </a:p>
          <a:p>
            <a:pPr marL="0" indent="0" algn="ctr">
              <a:buNone/>
            </a:pPr>
            <a:endParaRPr lang="en-US" sz="800" b="1" u="sng" dirty="0" smtClean="0">
              <a:solidFill>
                <a:schemeClr val="bg1"/>
              </a:solidFill>
            </a:endParaRPr>
          </a:p>
          <a:p>
            <a:pPr marL="0" indent="0" algn="ctr">
              <a:lnSpc>
                <a:spcPct val="100000"/>
              </a:lnSpc>
              <a:spcBef>
                <a:spcPts val="1200"/>
              </a:spcBef>
              <a:spcAft>
                <a:spcPts val="1200"/>
              </a:spcAft>
              <a:buNone/>
            </a:pPr>
            <a:r>
              <a:rPr lang="en-US" sz="2400" i="1" dirty="0" smtClean="0">
                <a:solidFill>
                  <a:schemeClr val="bg1"/>
                </a:solidFill>
              </a:rPr>
              <a:t>“I’ve </a:t>
            </a:r>
            <a:r>
              <a:rPr lang="en-US" sz="2400" i="1" dirty="0">
                <a:solidFill>
                  <a:schemeClr val="bg1"/>
                </a:solidFill>
              </a:rPr>
              <a:t>never seen it this bad before</a:t>
            </a:r>
            <a:r>
              <a:rPr lang="en-US" sz="2400" i="1" dirty="0" smtClean="0">
                <a:solidFill>
                  <a:schemeClr val="bg1"/>
                </a:solidFill>
              </a:rPr>
              <a:t>!”</a:t>
            </a:r>
          </a:p>
          <a:p>
            <a:pPr marL="0" indent="0" algn="ctr">
              <a:lnSpc>
                <a:spcPct val="100000"/>
              </a:lnSpc>
              <a:spcBef>
                <a:spcPts val="1200"/>
              </a:spcBef>
              <a:spcAft>
                <a:spcPts val="1200"/>
              </a:spcAft>
              <a:buNone/>
            </a:pPr>
            <a:r>
              <a:rPr lang="en-US" sz="2400" i="1" dirty="0" smtClean="0">
                <a:solidFill>
                  <a:schemeClr val="bg1"/>
                </a:solidFill>
              </a:rPr>
              <a:t>“This is the worst it has ever been!”</a:t>
            </a:r>
          </a:p>
          <a:p>
            <a:pPr marL="0" indent="0" algn="ctr">
              <a:lnSpc>
                <a:spcPct val="100000"/>
              </a:lnSpc>
              <a:spcBef>
                <a:spcPts val="1200"/>
              </a:spcBef>
              <a:spcAft>
                <a:spcPts val="1200"/>
              </a:spcAft>
              <a:buNone/>
            </a:pPr>
            <a:r>
              <a:rPr lang="en-US" sz="2400" i="1" dirty="0" smtClean="0">
                <a:solidFill>
                  <a:schemeClr val="bg1"/>
                </a:solidFill>
              </a:rPr>
              <a:t>“How many years has this damage, </a:t>
            </a:r>
            <a:r>
              <a:rPr lang="en-US" sz="2400" i="1" dirty="0">
                <a:solidFill>
                  <a:schemeClr val="bg1"/>
                </a:solidFill>
              </a:rPr>
              <a:t>or </a:t>
            </a:r>
            <a:r>
              <a:rPr lang="en-US" sz="2400" i="1" dirty="0" smtClean="0">
                <a:solidFill>
                  <a:schemeClr val="bg1"/>
                </a:solidFill>
              </a:rPr>
              <a:t>recovery, been greater?”</a:t>
            </a:r>
            <a:endParaRPr lang="en-US" sz="2400" i="1" dirty="0">
              <a:solidFill>
                <a:schemeClr val="bg1"/>
              </a:solidFill>
            </a:endParaRPr>
          </a:p>
          <a:p>
            <a:endParaRPr lang="en-US" i="1" dirty="0" smtClean="0">
              <a:solidFill>
                <a:schemeClr val="bg1"/>
              </a:solidFill>
            </a:endParaRPr>
          </a:p>
          <a:p>
            <a:endParaRPr lang="en-US" dirty="0">
              <a:solidFill>
                <a:schemeClr val="bg1"/>
              </a:solidFill>
            </a:endParaRPr>
          </a:p>
          <a:p>
            <a:endParaRPr lang="en-US" dirty="0">
              <a:solidFill>
                <a:schemeClr val="bg1"/>
              </a:solidFill>
            </a:endParaRPr>
          </a:p>
        </p:txBody>
      </p:sp>
      <p:sp>
        <p:nvSpPr>
          <p:cNvPr id="11" name="Subtitle 2"/>
          <p:cNvSpPr txBox="1">
            <a:spLocks/>
          </p:cNvSpPr>
          <p:nvPr/>
        </p:nvSpPr>
        <p:spPr>
          <a:xfrm>
            <a:off x="3305826" y="208374"/>
            <a:ext cx="8276573" cy="14204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lnSpc>
                <a:spcPct val="100000"/>
              </a:lnSpc>
              <a:spcBef>
                <a:spcPts val="600"/>
              </a:spcBef>
              <a:spcAft>
                <a:spcPts val="600"/>
              </a:spcAft>
              <a:buFont typeface="+mj-lt"/>
              <a:buAutoNum type="arabicPeriod" startAt="2"/>
            </a:pPr>
            <a:r>
              <a:rPr lang="en-US" sz="2800" b="1" dirty="0" smtClean="0">
                <a:solidFill>
                  <a:schemeClr val="bg1"/>
                </a:solidFill>
                <a:effectLst>
                  <a:outerShdw blurRad="38100" dist="38100" dir="2700000" algn="tl">
                    <a:srgbClr val="000000">
                      <a:alpha val="43137"/>
                    </a:srgbClr>
                  </a:outerShdw>
                </a:effectLst>
              </a:rPr>
              <a:t> </a:t>
            </a:r>
            <a:r>
              <a:rPr lang="en-US" sz="2800" b="1" i="1" dirty="0" smtClean="0">
                <a:solidFill>
                  <a:schemeClr val="bg1"/>
                </a:solidFill>
                <a:effectLst>
                  <a:outerShdw blurRad="38100" dist="38100" dir="2700000" algn="tl">
                    <a:srgbClr val="000000">
                      <a:alpha val="43137"/>
                    </a:srgbClr>
                  </a:outerShdw>
                </a:effectLst>
              </a:rPr>
              <a:t>ForWarn II</a:t>
            </a:r>
            <a:r>
              <a:rPr lang="en-US" sz="2800" b="1" dirty="0" smtClean="0">
                <a:solidFill>
                  <a:schemeClr val="bg1"/>
                </a:solidFill>
                <a:effectLst>
                  <a:outerShdw blurRad="38100" dist="38100" dir="2700000" algn="tl">
                    <a:srgbClr val="000000">
                      <a:alpha val="43137"/>
                    </a:srgbClr>
                  </a:outerShdw>
                </a:effectLst>
              </a:rPr>
              <a:t> </a:t>
            </a:r>
            <a:r>
              <a:rPr lang="en-US" sz="2800" dirty="0" smtClean="0">
                <a:solidFill>
                  <a:schemeClr val="bg1"/>
                </a:solidFill>
                <a:effectLst>
                  <a:outerShdw blurRad="38100" dist="38100" dir="2700000" algn="tl">
                    <a:srgbClr val="000000">
                      <a:alpha val="43137"/>
                    </a:srgbClr>
                  </a:outerShdw>
                </a:effectLst>
              </a:rPr>
              <a:t>Update</a:t>
            </a:r>
          </a:p>
          <a:p>
            <a:pPr marL="914400" lvl="1" indent="-457200" algn="l">
              <a:lnSpc>
                <a:spcPct val="100000"/>
              </a:lnSpc>
              <a:spcBef>
                <a:spcPts val="600"/>
              </a:spcBef>
              <a:spcAft>
                <a:spcPts val="600"/>
              </a:spcAft>
              <a:buFont typeface="+mj-lt"/>
              <a:buAutoNum type="alphaUcPeriod" startAt="2"/>
            </a:pPr>
            <a:r>
              <a:rPr lang="en-US" b="1" dirty="0" smtClean="0">
                <a:solidFill>
                  <a:schemeClr val="bg1"/>
                </a:solidFill>
                <a:effectLst>
                  <a:outerShdw blurRad="38100" dist="38100" dir="2700000" algn="tl">
                    <a:srgbClr val="000000">
                      <a:alpha val="43137"/>
                    </a:srgbClr>
                  </a:outerShdw>
                </a:effectLst>
              </a:rPr>
              <a:t>New Stuff in the Viewer</a:t>
            </a:r>
          </a:p>
          <a:p>
            <a:pPr marL="1371600" lvl="2" indent="-457200" algn="l">
              <a:lnSpc>
                <a:spcPct val="100000"/>
              </a:lnSpc>
              <a:spcBef>
                <a:spcPts val="600"/>
              </a:spcBef>
              <a:spcAft>
                <a:spcPts val="600"/>
              </a:spcAft>
              <a:buFont typeface="Arial" panose="020B0604020202020204" pitchFamily="34" charset="0"/>
              <a:buChar char="•"/>
            </a:pPr>
            <a:r>
              <a:rPr lang="en-US" sz="1600" dirty="0" smtClean="0">
                <a:solidFill>
                  <a:schemeClr val="bg1"/>
                </a:solidFill>
                <a:effectLst>
                  <a:outerShdw blurRad="38100" dist="38100" dir="2700000" algn="tl">
                    <a:srgbClr val="000000">
                      <a:alpha val="43137"/>
                    </a:srgbClr>
                  </a:outerShdw>
                </a:effectLst>
              </a:rPr>
              <a:t>NEW PRODUCT </a:t>
            </a:r>
            <a:r>
              <a:rPr lang="en-US" dirty="0" smtClean="0">
                <a:solidFill>
                  <a:schemeClr val="bg1"/>
                </a:solidFill>
                <a:effectLst>
                  <a:outerShdw blurRad="38100" dist="38100" dir="2700000" algn="tl">
                    <a:srgbClr val="000000">
                      <a:alpha val="43137"/>
                    </a:srgbClr>
                  </a:outerShdw>
                </a:effectLst>
              </a:rPr>
              <a:t>- </a:t>
            </a:r>
            <a:r>
              <a:rPr lang="en-US" b="1" dirty="0" smtClean="0">
                <a:solidFill>
                  <a:schemeClr val="bg1"/>
                </a:solidFill>
                <a:effectLst>
                  <a:outerShdw blurRad="38100" dist="38100" dir="2700000" algn="tl">
                    <a:srgbClr val="000000">
                      <a:alpha val="43137"/>
                    </a:srgbClr>
                  </a:outerShdw>
                </a:effectLst>
              </a:rPr>
              <a:t>‘Rank,  </a:t>
            </a:r>
            <a:r>
              <a:rPr lang="en-US" dirty="0" smtClean="0">
                <a:solidFill>
                  <a:schemeClr val="bg1"/>
                </a:solidFill>
                <a:effectLst>
                  <a:outerShdw blurRad="38100" dist="38100" dir="2700000" algn="tl">
                    <a:srgbClr val="000000">
                      <a:alpha val="43137"/>
                    </a:srgbClr>
                  </a:outerShdw>
                </a:effectLst>
              </a:rPr>
              <a:t>Departure and Recovery</a:t>
            </a:r>
            <a:r>
              <a:rPr lang="en-US" b="1" dirty="0" smtClean="0">
                <a:solidFill>
                  <a:schemeClr val="bg1"/>
                </a:solidFill>
                <a:effectLst>
                  <a:outerShdw blurRad="38100" dist="38100" dir="2700000" algn="tl">
                    <a:srgbClr val="000000">
                      <a:alpha val="43137"/>
                    </a:srgbClr>
                  </a:outerShdw>
                </a:effectLst>
              </a:rPr>
              <a:t>’ </a:t>
            </a:r>
            <a:r>
              <a:rPr lang="en-US" sz="1200" dirty="0" smtClean="0">
                <a:solidFill>
                  <a:schemeClr val="bg1"/>
                </a:solidFill>
                <a:effectLst>
                  <a:outerShdw blurRad="38100" dist="38100" dir="2700000" algn="tl">
                    <a:srgbClr val="000000">
                      <a:alpha val="43137"/>
                    </a:srgbClr>
                  </a:outerShdw>
                </a:effectLst>
              </a:rPr>
              <a:t>(every 8-days)</a:t>
            </a:r>
          </a:p>
          <a:p>
            <a:pPr lvl="1" algn="l">
              <a:spcBef>
                <a:spcPts val="600"/>
              </a:spcBef>
              <a:spcAft>
                <a:spcPts val="600"/>
              </a:spcAft>
            </a:pPr>
            <a:endParaRPr lang="en-US" sz="2400"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3" y="5270593"/>
            <a:ext cx="12192001" cy="1277273"/>
          </a:xfrm>
          <a:prstGeom prst="rect">
            <a:avLst/>
          </a:prstGeom>
          <a:noFill/>
        </p:spPr>
        <p:txBody>
          <a:bodyPr wrap="square" rtlCol="0">
            <a:spAutoFit/>
          </a:bodyPr>
          <a:lstStyle/>
          <a:p>
            <a:pPr algn="ctr">
              <a:spcAft>
                <a:spcPts val="600"/>
              </a:spcAft>
            </a:pPr>
            <a:r>
              <a:rPr lang="en-US" u="sng" dirty="0" smtClean="0">
                <a:solidFill>
                  <a:srgbClr val="FFFF00"/>
                </a:solidFill>
                <a:effectLst>
                  <a:outerShdw blurRad="38100" dist="38100" dir="2700000" algn="tl">
                    <a:srgbClr val="000000">
                      <a:alpha val="43137"/>
                    </a:srgbClr>
                  </a:outerShdw>
                </a:effectLst>
              </a:rPr>
              <a:t>Benefit</a:t>
            </a:r>
          </a:p>
          <a:p>
            <a:pPr algn="ctr"/>
            <a:r>
              <a:rPr lang="en-US" dirty="0" smtClean="0">
                <a:solidFill>
                  <a:srgbClr val="FFFF00"/>
                </a:solidFill>
                <a:effectLst>
                  <a:outerShdw blurRad="38100" dist="38100" dir="2700000" algn="tl">
                    <a:srgbClr val="000000">
                      <a:alpha val="43137"/>
                    </a:srgbClr>
                  </a:outerShdw>
                </a:effectLst>
              </a:rPr>
              <a:t>Instead of presenting the ‘magnitude’ of a disturbance </a:t>
            </a:r>
            <a:r>
              <a:rPr lang="en-US" sz="1600" dirty="0" smtClean="0">
                <a:solidFill>
                  <a:srgbClr val="FFFF00"/>
                </a:solidFill>
                <a:effectLst>
                  <a:outerShdw blurRad="38100" dist="38100" dir="2700000" algn="tl">
                    <a:srgbClr val="000000">
                      <a:alpha val="43137"/>
                    </a:srgbClr>
                  </a:outerShdw>
                </a:effectLst>
              </a:rPr>
              <a:t>(like the other </a:t>
            </a:r>
            <a:r>
              <a:rPr lang="en-US" sz="1600" i="1" dirty="0" smtClean="0">
                <a:solidFill>
                  <a:srgbClr val="FFFF00"/>
                </a:solidFill>
                <a:effectLst>
                  <a:outerShdw blurRad="38100" dist="38100" dir="2700000" algn="tl">
                    <a:srgbClr val="000000">
                      <a:alpha val="43137"/>
                    </a:srgbClr>
                  </a:outerShdw>
                </a:effectLst>
              </a:rPr>
              <a:t>ForWarn II </a:t>
            </a:r>
            <a:r>
              <a:rPr lang="en-US" sz="1600" dirty="0" smtClean="0">
                <a:solidFill>
                  <a:srgbClr val="FFFF00"/>
                </a:solidFill>
                <a:effectLst>
                  <a:outerShdw blurRad="38100" dist="38100" dir="2700000" algn="tl">
                    <a:srgbClr val="000000">
                      <a:alpha val="43137"/>
                    </a:srgbClr>
                  </a:outerShdw>
                </a:effectLst>
              </a:rPr>
              <a:t>products)</a:t>
            </a:r>
            <a:r>
              <a:rPr lang="en-US" dirty="0" smtClean="0">
                <a:solidFill>
                  <a:srgbClr val="FFFF00"/>
                </a:solidFill>
                <a:effectLst>
                  <a:outerShdw blurRad="38100" dist="38100" dir="2700000" algn="tl">
                    <a:srgbClr val="000000">
                      <a:alpha val="43137"/>
                    </a:srgbClr>
                  </a:outerShdw>
                </a:effectLst>
              </a:rPr>
              <a:t>, </a:t>
            </a:r>
            <a:br>
              <a:rPr lang="en-US" dirty="0" smtClean="0">
                <a:solidFill>
                  <a:srgbClr val="FFFF00"/>
                </a:solidFill>
                <a:effectLst>
                  <a:outerShdw blurRad="38100" dist="38100" dir="2700000" algn="tl">
                    <a:srgbClr val="000000">
                      <a:alpha val="43137"/>
                    </a:srgbClr>
                  </a:outerShdw>
                </a:effectLst>
              </a:rPr>
            </a:br>
            <a:r>
              <a:rPr lang="en-US" dirty="0" smtClean="0">
                <a:solidFill>
                  <a:srgbClr val="FFFF00"/>
                </a:solidFill>
                <a:effectLst>
                  <a:outerShdw blurRad="38100" dist="38100" dir="2700000" algn="tl">
                    <a:srgbClr val="000000">
                      <a:alpha val="43137"/>
                    </a:srgbClr>
                  </a:outerShdw>
                </a:effectLst>
              </a:rPr>
              <a:t>this product looks at the entire MODIS time stack and measures </a:t>
            </a:r>
            <a:r>
              <a:rPr lang="en-US" u="sng" dirty="0" smtClean="0">
                <a:solidFill>
                  <a:srgbClr val="FFFF00"/>
                </a:solidFill>
                <a:effectLst>
                  <a:outerShdw blurRad="38100" dist="38100" dir="2700000" algn="tl">
                    <a:srgbClr val="000000">
                      <a:alpha val="43137"/>
                    </a:srgbClr>
                  </a:outerShdw>
                </a:effectLst>
              </a:rPr>
              <a:t>time</a:t>
            </a:r>
            <a:r>
              <a:rPr lang="en-US" dirty="0" smtClean="0">
                <a:solidFill>
                  <a:srgbClr val="FFFF00"/>
                </a:solidFill>
                <a:effectLst>
                  <a:outerShdw blurRad="38100" dist="38100" dir="2700000" algn="tl">
                    <a:srgbClr val="000000">
                      <a:alpha val="43137"/>
                    </a:srgbClr>
                  </a:outerShdw>
                </a:effectLst>
              </a:rPr>
              <a:t>, </a:t>
            </a:r>
            <a:br>
              <a:rPr lang="en-US" dirty="0" smtClean="0">
                <a:solidFill>
                  <a:srgbClr val="FFFF00"/>
                </a:solidFill>
                <a:effectLst>
                  <a:outerShdw blurRad="38100" dist="38100" dir="2700000" algn="tl">
                    <a:srgbClr val="000000">
                      <a:alpha val="43137"/>
                    </a:srgbClr>
                  </a:outerShdw>
                </a:effectLst>
              </a:rPr>
            </a:br>
            <a:r>
              <a:rPr lang="en-US" dirty="0" smtClean="0">
                <a:solidFill>
                  <a:srgbClr val="FFFF00"/>
                </a:solidFill>
                <a:effectLst>
                  <a:outerShdw blurRad="38100" dist="38100" dir="2700000" algn="tl">
                    <a:srgbClr val="000000">
                      <a:alpha val="43137"/>
                    </a:srgbClr>
                  </a:outerShdw>
                </a:effectLst>
              </a:rPr>
              <a:t>how many years has it been worse or better, these are maps of ‘</a:t>
            </a:r>
            <a:r>
              <a:rPr lang="en-US" b="1" u="sng" dirty="0" smtClean="0">
                <a:solidFill>
                  <a:srgbClr val="FFFF00"/>
                </a:solidFill>
                <a:effectLst>
                  <a:outerShdw blurRad="38100" dist="38100" dir="2700000" algn="tl">
                    <a:srgbClr val="000000">
                      <a:alpha val="43137"/>
                    </a:srgbClr>
                  </a:outerShdw>
                </a:effectLst>
              </a:rPr>
              <a:t>unusual-ness</a:t>
            </a:r>
            <a:r>
              <a:rPr lang="en-US" dirty="0" smtClean="0">
                <a:solidFill>
                  <a:srgbClr val="FFFF00"/>
                </a:solidFill>
                <a:effectLst>
                  <a:outerShdw blurRad="38100" dist="38100" dir="2700000" algn="tl">
                    <a:srgbClr val="000000">
                      <a:alpha val="43137"/>
                    </a:srgbClr>
                  </a:outerShdw>
                </a:effectLst>
              </a:rPr>
              <a:t>’</a:t>
            </a:r>
            <a:endParaRPr lang="en-US"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388434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12192001" cy="6865638"/>
          </a:xfrm>
          <a:prstGeom prst="rect">
            <a:avLst/>
          </a:prstGeom>
        </p:spPr>
      </p:pic>
      <p:grpSp>
        <p:nvGrpSpPr>
          <p:cNvPr id="4" name="Group 3"/>
          <p:cNvGrpSpPr/>
          <p:nvPr/>
        </p:nvGrpSpPr>
        <p:grpSpPr>
          <a:xfrm>
            <a:off x="1813838" y="1837149"/>
            <a:ext cx="8564321" cy="4702051"/>
            <a:chOff x="1066800" y="1348876"/>
            <a:chExt cx="7829161" cy="4211865"/>
          </a:xfrm>
        </p:grpSpPr>
        <p:pic>
          <p:nvPicPr>
            <p:cNvPr id="5" name="Picture 4"/>
            <p:cNvPicPr>
              <a:picLocks noChangeAspect="1"/>
            </p:cNvPicPr>
            <p:nvPr/>
          </p:nvPicPr>
          <p:blipFill>
            <a:blip r:embed="rId4"/>
            <a:stretch>
              <a:fillRect/>
            </a:stretch>
          </p:blipFill>
          <p:spPr>
            <a:xfrm>
              <a:off x="1066800" y="1348876"/>
              <a:ext cx="7010400" cy="421186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3083" y="3200400"/>
              <a:ext cx="1562878" cy="1143000"/>
            </a:xfrm>
            <a:prstGeom prst="rect">
              <a:avLst/>
            </a:prstGeom>
          </p:spPr>
        </p:pic>
      </p:grpSp>
      <p:sp>
        <p:nvSpPr>
          <p:cNvPr id="10" name="Subtitle 2"/>
          <p:cNvSpPr txBox="1">
            <a:spLocks/>
          </p:cNvSpPr>
          <p:nvPr/>
        </p:nvSpPr>
        <p:spPr>
          <a:xfrm>
            <a:off x="3305826" y="208374"/>
            <a:ext cx="8276573" cy="14204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lnSpc>
                <a:spcPct val="100000"/>
              </a:lnSpc>
              <a:spcBef>
                <a:spcPts val="600"/>
              </a:spcBef>
              <a:spcAft>
                <a:spcPts val="600"/>
              </a:spcAft>
              <a:buFont typeface="+mj-lt"/>
              <a:buAutoNum type="arabicPeriod" startAt="2"/>
            </a:pPr>
            <a:r>
              <a:rPr lang="en-US" sz="2800" b="1" dirty="0" smtClean="0">
                <a:solidFill>
                  <a:schemeClr val="bg1"/>
                </a:solidFill>
                <a:effectLst>
                  <a:outerShdw blurRad="38100" dist="38100" dir="2700000" algn="tl">
                    <a:srgbClr val="000000">
                      <a:alpha val="43137"/>
                    </a:srgbClr>
                  </a:outerShdw>
                </a:effectLst>
              </a:rPr>
              <a:t> </a:t>
            </a:r>
            <a:r>
              <a:rPr lang="en-US" sz="2800" b="1" i="1" dirty="0" smtClean="0">
                <a:solidFill>
                  <a:schemeClr val="bg1"/>
                </a:solidFill>
                <a:effectLst>
                  <a:outerShdw blurRad="38100" dist="38100" dir="2700000" algn="tl">
                    <a:srgbClr val="000000">
                      <a:alpha val="43137"/>
                    </a:srgbClr>
                  </a:outerShdw>
                </a:effectLst>
              </a:rPr>
              <a:t>ForWarn II</a:t>
            </a:r>
            <a:r>
              <a:rPr lang="en-US" sz="2800" b="1" dirty="0" smtClean="0">
                <a:solidFill>
                  <a:schemeClr val="bg1"/>
                </a:solidFill>
                <a:effectLst>
                  <a:outerShdw blurRad="38100" dist="38100" dir="2700000" algn="tl">
                    <a:srgbClr val="000000">
                      <a:alpha val="43137"/>
                    </a:srgbClr>
                  </a:outerShdw>
                </a:effectLst>
              </a:rPr>
              <a:t> </a:t>
            </a:r>
            <a:r>
              <a:rPr lang="en-US" sz="2800" dirty="0" smtClean="0">
                <a:solidFill>
                  <a:schemeClr val="bg1"/>
                </a:solidFill>
                <a:effectLst>
                  <a:outerShdw blurRad="38100" dist="38100" dir="2700000" algn="tl">
                    <a:srgbClr val="000000">
                      <a:alpha val="43137"/>
                    </a:srgbClr>
                  </a:outerShdw>
                </a:effectLst>
              </a:rPr>
              <a:t>Update</a:t>
            </a:r>
          </a:p>
          <a:p>
            <a:pPr marL="914400" lvl="1" indent="-457200" algn="l">
              <a:lnSpc>
                <a:spcPct val="100000"/>
              </a:lnSpc>
              <a:spcBef>
                <a:spcPts val="600"/>
              </a:spcBef>
              <a:spcAft>
                <a:spcPts val="600"/>
              </a:spcAft>
              <a:buFont typeface="+mj-lt"/>
              <a:buAutoNum type="alphaUcPeriod" startAt="2"/>
            </a:pPr>
            <a:r>
              <a:rPr lang="en-US" b="1" dirty="0" smtClean="0">
                <a:solidFill>
                  <a:schemeClr val="bg1"/>
                </a:solidFill>
                <a:effectLst>
                  <a:outerShdw blurRad="38100" dist="38100" dir="2700000" algn="tl">
                    <a:srgbClr val="000000">
                      <a:alpha val="43137"/>
                    </a:srgbClr>
                  </a:outerShdw>
                </a:effectLst>
              </a:rPr>
              <a:t>New Stuff in the Viewer</a:t>
            </a:r>
          </a:p>
          <a:p>
            <a:pPr marL="1371600" lvl="2" indent="-457200" algn="l">
              <a:lnSpc>
                <a:spcPct val="100000"/>
              </a:lnSpc>
              <a:spcBef>
                <a:spcPts val="600"/>
              </a:spcBef>
              <a:spcAft>
                <a:spcPts val="600"/>
              </a:spcAft>
              <a:buFont typeface="Arial" panose="020B0604020202020204" pitchFamily="34" charset="0"/>
              <a:buChar char="•"/>
            </a:pPr>
            <a:r>
              <a:rPr lang="en-US" sz="1600" dirty="0" smtClean="0">
                <a:solidFill>
                  <a:schemeClr val="bg1"/>
                </a:solidFill>
                <a:effectLst>
                  <a:outerShdw blurRad="38100" dist="38100" dir="2700000" algn="tl">
                    <a:srgbClr val="000000">
                      <a:alpha val="43137"/>
                    </a:srgbClr>
                  </a:outerShdw>
                </a:effectLst>
              </a:rPr>
              <a:t>NEW PRODUCT </a:t>
            </a:r>
            <a:r>
              <a:rPr lang="en-US" dirty="0" smtClean="0">
                <a:solidFill>
                  <a:schemeClr val="bg1"/>
                </a:solidFill>
                <a:effectLst>
                  <a:outerShdw blurRad="38100" dist="38100" dir="2700000" algn="tl">
                    <a:srgbClr val="000000">
                      <a:alpha val="43137"/>
                    </a:srgbClr>
                  </a:outerShdw>
                </a:effectLst>
              </a:rPr>
              <a:t>- </a:t>
            </a:r>
            <a:r>
              <a:rPr lang="en-US" b="1" dirty="0" smtClean="0">
                <a:solidFill>
                  <a:schemeClr val="bg1"/>
                </a:solidFill>
                <a:effectLst>
                  <a:outerShdw blurRad="38100" dist="38100" dir="2700000" algn="tl">
                    <a:srgbClr val="000000">
                      <a:alpha val="43137"/>
                    </a:srgbClr>
                  </a:outerShdw>
                </a:effectLst>
              </a:rPr>
              <a:t>‘Rank, Departure’</a:t>
            </a:r>
          </a:p>
          <a:p>
            <a:pPr lvl="1" algn="l">
              <a:spcBef>
                <a:spcPts val="600"/>
              </a:spcBef>
              <a:spcAft>
                <a:spcPts val="600"/>
              </a:spcAft>
            </a:pPr>
            <a:endParaRPr lang="en-US" sz="2400"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rot="20293685">
            <a:off x="3397353" y="3803453"/>
            <a:ext cx="4501648" cy="769441"/>
          </a:xfrm>
          <a:prstGeom prst="rect">
            <a:avLst/>
          </a:prstGeom>
          <a:noFill/>
        </p:spPr>
        <p:txBody>
          <a:bodyPr wrap="square" rtlCol="0">
            <a:spAutoFit/>
          </a:bodyPr>
          <a:lstStyle/>
          <a:p>
            <a:pPr algn="ctr">
              <a:spcAft>
                <a:spcPts val="600"/>
              </a:spcAft>
            </a:pPr>
            <a:r>
              <a:rPr lang="en-US" sz="4400" dirty="0" smtClean="0">
                <a:solidFill>
                  <a:srgbClr val="FFFF00"/>
                </a:solidFill>
                <a:effectLst>
                  <a:outerShdw blurRad="38100" dist="38100" dir="2700000" algn="tl">
                    <a:srgbClr val="000000">
                      <a:alpha val="43137"/>
                    </a:srgbClr>
                  </a:outerShdw>
                </a:effectLst>
              </a:rPr>
              <a:t>DRAFT GRAPHIC</a:t>
            </a:r>
            <a:endParaRPr lang="en-US" sz="44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48054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Subtitle 2"/>
          <p:cNvSpPr txBox="1">
            <a:spLocks/>
          </p:cNvSpPr>
          <p:nvPr/>
        </p:nvSpPr>
        <p:spPr>
          <a:xfrm>
            <a:off x="-182897" y="152401"/>
            <a:ext cx="12374897" cy="7075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10000"/>
              </a:lnSpc>
              <a:spcBef>
                <a:spcPts val="0"/>
              </a:spcBef>
              <a:buNone/>
            </a:pPr>
            <a:r>
              <a:rPr lang="en-US" sz="2000" dirty="0">
                <a:solidFill>
                  <a:schemeClr val="bg1"/>
                </a:solidFill>
              </a:rPr>
              <a:t>https</a:t>
            </a:r>
            <a:r>
              <a:rPr lang="en-US" sz="2000" dirty="0" smtClean="0">
                <a:solidFill>
                  <a:schemeClr val="bg1"/>
                </a:solidFill>
              </a:rPr>
              <a:t>://forestthreats.org</a:t>
            </a:r>
            <a:endParaRPr lang="en-US" sz="2000" dirty="0">
              <a:solidFill>
                <a:schemeClr val="bg1"/>
              </a:solidFill>
            </a:endParaRPr>
          </a:p>
          <a:p>
            <a:pPr marL="0" indent="0" algn="ctr">
              <a:lnSpc>
                <a:spcPct val="110000"/>
              </a:lnSpc>
              <a:spcBef>
                <a:spcPts val="0"/>
              </a:spcBef>
              <a:buNone/>
            </a:pPr>
            <a:endParaRPr lang="en-US" sz="2000" b="1" dirty="0"/>
          </a:p>
          <a:p>
            <a:pPr marL="0" indent="0" algn="ctr">
              <a:lnSpc>
                <a:spcPct val="110000"/>
              </a:lnSpc>
              <a:spcBef>
                <a:spcPts val="0"/>
              </a:spcBef>
              <a:buNone/>
            </a:pPr>
            <a:endParaRPr lang="en-US" sz="2000" b="1" dirty="0"/>
          </a:p>
        </p:txBody>
      </p:sp>
      <p:pic>
        <p:nvPicPr>
          <p:cNvPr id="3" name="Picture 2"/>
          <p:cNvPicPr>
            <a:picLocks noChangeAspect="1"/>
          </p:cNvPicPr>
          <p:nvPr/>
        </p:nvPicPr>
        <p:blipFill rotWithShape="1">
          <a:blip r:embed="rId4"/>
          <a:srcRect b="17968"/>
          <a:stretch/>
        </p:blipFill>
        <p:spPr>
          <a:xfrm>
            <a:off x="1676994" y="658630"/>
            <a:ext cx="8655113" cy="6088541"/>
          </a:xfrm>
          <a:prstGeom prst="rect">
            <a:avLst/>
          </a:prstGeom>
        </p:spPr>
      </p:pic>
    </p:spTree>
    <p:extLst>
      <p:ext uri="{BB962C8B-B14F-4D97-AF65-F5344CB8AC3E}">
        <p14:creationId xmlns:p14="http://schemas.microsoft.com/office/powerpoint/2010/main" val="8088297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12192001" cy="6865638"/>
          </a:xfrm>
          <a:prstGeom prst="rect">
            <a:avLst/>
          </a:prstGeom>
        </p:spPr>
      </p:pic>
      <p:sp>
        <p:nvSpPr>
          <p:cNvPr id="13" name="Subtitle 2"/>
          <p:cNvSpPr txBox="1">
            <a:spLocks/>
          </p:cNvSpPr>
          <p:nvPr/>
        </p:nvSpPr>
        <p:spPr>
          <a:xfrm>
            <a:off x="3305826" y="208374"/>
            <a:ext cx="8276573" cy="14204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lnSpc>
                <a:spcPct val="100000"/>
              </a:lnSpc>
              <a:spcBef>
                <a:spcPts val="600"/>
              </a:spcBef>
              <a:spcAft>
                <a:spcPts val="600"/>
              </a:spcAft>
              <a:buFont typeface="+mj-lt"/>
              <a:buAutoNum type="arabicPeriod" startAt="2"/>
            </a:pPr>
            <a:r>
              <a:rPr lang="en-US" sz="2800" b="1" dirty="0" smtClean="0">
                <a:solidFill>
                  <a:schemeClr val="bg1"/>
                </a:solidFill>
                <a:effectLst>
                  <a:outerShdw blurRad="38100" dist="38100" dir="2700000" algn="tl">
                    <a:srgbClr val="000000">
                      <a:alpha val="43137"/>
                    </a:srgbClr>
                  </a:outerShdw>
                </a:effectLst>
              </a:rPr>
              <a:t> </a:t>
            </a:r>
            <a:r>
              <a:rPr lang="en-US" sz="2800" b="1" i="1" dirty="0" smtClean="0">
                <a:solidFill>
                  <a:schemeClr val="bg1"/>
                </a:solidFill>
                <a:effectLst>
                  <a:outerShdw blurRad="38100" dist="38100" dir="2700000" algn="tl">
                    <a:srgbClr val="000000">
                      <a:alpha val="43137"/>
                    </a:srgbClr>
                  </a:outerShdw>
                </a:effectLst>
              </a:rPr>
              <a:t>ForWarn II</a:t>
            </a:r>
            <a:r>
              <a:rPr lang="en-US" sz="2800" b="1" dirty="0" smtClean="0">
                <a:solidFill>
                  <a:schemeClr val="bg1"/>
                </a:solidFill>
                <a:effectLst>
                  <a:outerShdw blurRad="38100" dist="38100" dir="2700000" algn="tl">
                    <a:srgbClr val="000000">
                      <a:alpha val="43137"/>
                    </a:srgbClr>
                  </a:outerShdw>
                </a:effectLst>
              </a:rPr>
              <a:t> </a:t>
            </a:r>
            <a:r>
              <a:rPr lang="en-US" sz="2800" dirty="0" smtClean="0">
                <a:solidFill>
                  <a:schemeClr val="bg1"/>
                </a:solidFill>
                <a:effectLst>
                  <a:outerShdw blurRad="38100" dist="38100" dir="2700000" algn="tl">
                    <a:srgbClr val="000000">
                      <a:alpha val="43137"/>
                    </a:srgbClr>
                  </a:outerShdw>
                </a:effectLst>
              </a:rPr>
              <a:t>Update</a:t>
            </a:r>
          </a:p>
          <a:p>
            <a:pPr marL="914400" lvl="1" indent="-457200" algn="l">
              <a:lnSpc>
                <a:spcPct val="100000"/>
              </a:lnSpc>
              <a:spcBef>
                <a:spcPts val="600"/>
              </a:spcBef>
              <a:spcAft>
                <a:spcPts val="600"/>
              </a:spcAft>
              <a:buFont typeface="+mj-lt"/>
              <a:buAutoNum type="alphaUcPeriod" startAt="2"/>
            </a:pPr>
            <a:r>
              <a:rPr lang="en-US" b="1" dirty="0" smtClean="0">
                <a:solidFill>
                  <a:schemeClr val="bg1"/>
                </a:solidFill>
                <a:effectLst>
                  <a:outerShdw blurRad="38100" dist="38100" dir="2700000" algn="tl">
                    <a:srgbClr val="000000">
                      <a:alpha val="43137"/>
                    </a:srgbClr>
                  </a:outerShdw>
                </a:effectLst>
              </a:rPr>
              <a:t>New Stuff in the Viewer</a:t>
            </a:r>
          </a:p>
          <a:p>
            <a:pPr marL="1371600" lvl="2" indent="-457200" algn="l">
              <a:lnSpc>
                <a:spcPct val="100000"/>
              </a:lnSpc>
              <a:spcBef>
                <a:spcPts val="600"/>
              </a:spcBef>
              <a:spcAft>
                <a:spcPts val="600"/>
              </a:spcAft>
              <a:buFont typeface="Arial" panose="020B0604020202020204" pitchFamily="34" charset="0"/>
              <a:buChar char="•"/>
            </a:pPr>
            <a:r>
              <a:rPr lang="en-US" sz="1600" dirty="0" smtClean="0">
                <a:solidFill>
                  <a:schemeClr val="bg1"/>
                </a:solidFill>
                <a:effectLst>
                  <a:outerShdw blurRad="38100" dist="38100" dir="2700000" algn="tl">
                    <a:srgbClr val="000000">
                      <a:alpha val="43137"/>
                    </a:srgbClr>
                  </a:outerShdw>
                </a:effectLst>
              </a:rPr>
              <a:t>NEW PRODUCT </a:t>
            </a:r>
            <a:r>
              <a:rPr lang="en-US" dirty="0" smtClean="0">
                <a:solidFill>
                  <a:schemeClr val="bg1"/>
                </a:solidFill>
                <a:effectLst>
                  <a:outerShdw blurRad="38100" dist="38100" dir="2700000" algn="tl">
                    <a:srgbClr val="000000">
                      <a:alpha val="43137"/>
                    </a:srgbClr>
                  </a:outerShdw>
                </a:effectLst>
              </a:rPr>
              <a:t>- </a:t>
            </a:r>
            <a:r>
              <a:rPr lang="en-US" b="1" dirty="0" smtClean="0">
                <a:solidFill>
                  <a:schemeClr val="bg1"/>
                </a:solidFill>
                <a:effectLst>
                  <a:outerShdw blurRad="38100" dist="38100" dir="2700000" algn="tl">
                    <a:srgbClr val="000000">
                      <a:alpha val="43137"/>
                    </a:srgbClr>
                  </a:outerShdw>
                </a:effectLst>
              </a:rPr>
              <a:t>‘Rank, Recovery’</a:t>
            </a:r>
          </a:p>
          <a:p>
            <a:pPr lvl="1" algn="l">
              <a:spcBef>
                <a:spcPts val="600"/>
              </a:spcBef>
              <a:spcAft>
                <a:spcPts val="600"/>
              </a:spcAft>
            </a:pPr>
            <a:endParaRPr lang="en-US" sz="2400" dirty="0">
              <a:solidFill>
                <a:schemeClr val="bg1"/>
              </a:solidFill>
              <a:effectLst>
                <a:outerShdw blurRad="38100" dist="38100" dir="2700000" algn="tl">
                  <a:srgbClr val="000000">
                    <a:alpha val="43137"/>
                  </a:srgbClr>
                </a:outerShdw>
              </a:effectLst>
            </a:endParaRPr>
          </a:p>
        </p:txBody>
      </p:sp>
      <p:grpSp>
        <p:nvGrpSpPr>
          <p:cNvPr id="8" name="Group 7"/>
          <p:cNvGrpSpPr/>
          <p:nvPr/>
        </p:nvGrpSpPr>
        <p:grpSpPr>
          <a:xfrm>
            <a:off x="1813838" y="1837148"/>
            <a:ext cx="8564321" cy="4702051"/>
            <a:chOff x="1060943" y="1352239"/>
            <a:chExt cx="7831131" cy="4215384"/>
          </a:xfrm>
        </p:grpSpPr>
        <p:pic>
          <p:nvPicPr>
            <p:cNvPr id="14" name="Picture 13"/>
            <p:cNvPicPr>
              <a:picLocks noChangeAspect="1"/>
            </p:cNvPicPr>
            <p:nvPr/>
          </p:nvPicPr>
          <p:blipFill>
            <a:blip r:embed="rId4"/>
            <a:stretch>
              <a:fillRect/>
            </a:stretch>
          </p:blipFill>
          <p:spPr>
            <a:xfrm>
              <a:off x="1060943" y="1352239"/>
              <a:ext cx="7016257" cy="421538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1421" y="3199044"/>
              <a:ext cx="1570653" cy="1143000"/>
            </a:xfrm>
            <a:prstGeom prst="rect">
              <a:avLst/>
            </a:prstGeom>
          </p:spPr>
        </p:pic>
      </p:grpSp>
      <p:sp>
        <p:nvSpPr>
          <p:cNvPr id="9" name="TextBox 8"/>
          <p:cNvSpPr txBox="1"/>
          <p:nvPr/>
        </p:nvSpPr>
        <p:spPr>
          <a:xfrm rot="20293685">
            <a:off x="3397353" y="3803453"/>
            <a:ext cx="4501648" cy="769441"/>
          </a:xfrm>
          <a:prstGeom prst="rect">
            <a:avLst/>
          </a:prstGeom>
          <a:noFill/>
        </p:spPr>
        <p:txBody>
          <a:bodyPr wrap="square" rtlCol="0">
            <a:spAutoFit/>
          </a:bodyPr>
          <a:lstStyle/>
          <a:p>
            <a:pPr algn="ctr">
              <a:spcAft>
                <a:spcPts val="600"/>
              </a:spcAft>
            </a:pPr>
            <a:r>
              <a:rPr lang="en-US" sz="4400" dirty="0" smtClean="0">
                <a:solidFill>
                  <a:srgbClr val="FFFF00"/>
                </a:solidFill>
                <a:effectLst>
                  <a:outerShdw blurRad="38100" dist="38100" dir="2700000" algn="tl">
                    <a:srgbClr val="000000">
                      <a:alpha val="43137"/>
                    </a:srgbClr>
                  </a:outerShdw>
                </a:effectLst>
              </a:rPr>
              <a:t>DRAFT GRAPHIC</a:t>
            </a:r>
            <a:endParaRPr lang="en-US" sz="44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87463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65638"/>
          </a:xfrm>
          <a:prstGeom prst="rect">
            <a:avLst/>
          </a:prstGeom>
        </p:spPr>
      </p:pic>
      <p:sp>
        <p:nvSpPr>
          <p:cNvPr id="9" name="TextBox 8"/>
          <p:cNvSpPr txBox="1"/>
          <p:nvPr/>
        </p:nvSpPr>
        <p:spPr>
          <a:xfrm>
            <a:off x="1" y="6287556"/>
            <a:ext cx="12192000" cy="369332"/>
          </a:xfrm>
          <a:prstGeom prst="rect">
            <a:avLst/>
          </a:prstGeom>
          <a:noFill/>
        </p:spPr>
        <p:txBody>
          <a:bodyPr wrap="square" rtlCol="0">
            <a:spAutoFit/>
          </a:bodyPr>
          <a:lstStyle/>
          <a:p>
            <a:pPr algn="ctr"/>
            <a:r>
              <a:rPr lang="en-US" b="1" u="sng" dirty="0" smtClean="0">
                <a:solidFill>
                  <a:schemeClr val="bg1"/>
                </a:solidFill>
                <a:effectLst>
                  <a:outerShdw blurRad="38100" dist="38100" dir="2700000" algn="tl">
                    <a:srgbClr val="000000">
                      <a:alpha val="43137"/>
                    </a:srgbClr>
                  </a:outerShdw>
                </a:effectLst>
              </a:rPr>
              <a:t>Advantage</a:t>
            </a:r>
            <a:r>
              <a:rPr lang="en-US" dirty="0" smtClean="0">
                <a:solidFill>
                  <a:schemeClr val="bg1"/>
                </a:solidFill>
                <a:effectLst>
                  <a:outerShdw blurRad="38100" dist="38100" dir="2700000" algn="tl">
                    <a:srgbClr val="000000">
                      <a:alpha val="43137"/>
                    </a:srgbClr>
                  </a:outerShdw>
                </a:effectLst>
              </a:rPr>
              <a:t> – mash-up your own data with AGOL and </a:t>
            </a:r>
            <a:r>
              <a:rPr lang="en-US" b="1" i="1" dirty="0" smtClean="0">
                <a:solidFill>
                  <a:schemeClr val="bg1"/>
                </a:solidFill>
                <a:effectLst>
                  <a:outerShdw blurRad="38100" dist="38100" dir="2700000" algn="tl">
                    <a:srgbClr val="000000">
                      <a:alpha val="43137"/>
                    </a:srgbClr>
                  </a:outerShdw>
                </a:effectLst>
              </a:rPr>
              <a:t>ForWarn II </a:t>
            </a:r>
            <a:r>
              <a:rPr lang="en-US" dirty="0" smtClean="0">
                <a:solidFill>
                  <a:schemeClr val="bg1"/>
                </a:solidFill>
                <a:effectLst>
                  <a:outerShdw blurRad="38100" dist="38100" dir="2700000" algn="tl">
                    <a:srgbClr val="000000">
                      <a:alpha val="43137"/>
                    </a:srgbClr>
                  </a:outerShdw>
                </a:effectLst>
              </a:rPr>
              <a:t>layers</a:t>
            </a:r>
            <a:endParaRPr lang="en-US" dirty="0">
              <a:solidFill>
                <a:schemeClr val="bg1"/>
              </a:solidFill>
              <a:effectLst>
                <a:outerShdw blurRad="38100" dist="38100" dir="2700000" algn="tl">
                  <a:srgbClr val="000000">
                    <a:alpha val="43137"/>
                  </a:srgbClr>
                </a:outerShdw>
              </a:effectLst>
            </a:endParaRPr>
          </a:p>
        </p:txBody>
      </p:sp>
      <p:pic>
        <p:nvPicPr>
          <p:cNvPr id="10" name="Picture 9"/>
          <p:cNvPicPr>
            <a:picLocks noChangeAspect="1"/>
          </p:cNvPicPr>
          <p:nvPr/>
        </p:nvPicPr>
        <p:blipFill>
          <a:blip r:embed="rId4"/>
          <a:stretch>
            <a:fillRect/>
          </a:stretch>
        </p:blipFill>
        <p:spPr>
          <a:xfrm>
            <a:off x="977520" y="1964842"/>
            <a:ext cx="10054060" cy="4113965"/>
          </a:xfrm>
          <a:prstGeom prst="rect">
            <a:avLst/>
          </a:prstGeom>
        </p:spPr>
      </p:pic>
      <p:sp>
        <p:nvSpPr>
          <p:cNvPr id="6" name="Subtitle 2"/>
          <p:cNvSpPr txBox="1">
            <a:spLocks/>
          </p:cNvSpPr>
          <p:nvPr/>
        </p:nvSpPr>
        <p:spPr>
          <a:xfrm>
            <a:off x="3305826" y="208374"/>
            <a:ext cx="8276573" cy="14204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lnSpc>
                <a:spcPct val="100000"/>
              </a:lnSpc>
              <a:spcBef>
                <a:spcPts val="600"/>
              </a:spcBef>
              <a:spcAft>
                <a:spcPts val="600"/>
              </a:spcAft>
              <a:buFont typeface="+mj-lt"/>
              <a:buAutoNum type="arabicPeriod" startAt="2"/>
            </a:pPr>
            <a:r>
              <a:rPr lang="en-US" sz="2800" b="1" dirty="0" smtClean="0">
                <a:solidFill>
                  <a:schemeClr val="bg1"/>
                </a:solidFill>
                <a:effectLst>
                  <a:outerShdw blurRad="38100" dist="38100" dir="2700000" algn="tl">
                    <a:srgbClr val="000000">
                      <a:alpha val="43137"/>
                    </a:srgbClr>
                  </a:outerShdw>
                </a:effectLst>
              </a:rPr>
              <a:t> </a:t>
            </a:r>
            <a:r>
              <a:rPr lang="en-US" sz="2800" b="1" i="1" dirty="0" smtClean="0">
                <a:solidFill>
                  <a:schemeClr val="bg1"/>
                </a:solidFill>
                <a:effectLst>
                  <a:outerShdw blurRad="38100" dist="38100" dir="2700000" algn="tl">
                    <a:srgbClr val="000000">
                      <a:alpha val="43137"/>
                    </a:srgbClr>
                  </a:outerShdw>
                </a:effectLst>
              </a:rPr>
              <a:t>ForWarn II</a:t>
            </a:r>
            <a:r>
              <a:rPr lang="en-US" sz="2800" b="1" dirty="0" smtClean="0">
                <a:solidFill>
                  <a:schemeClr val="bg1"/>
                </a:solidFill>
                <a:effectLst>
                  <a:outerShdw blurRad="38100" dist="38100" dir="2700000" algn="tl">
                    <a:srgbClr val="000000">
                      <a:alpha val="43137"/>
                    </a:srgbClr>
                  </a:outerShdw>
                </a:effectLst>
              </a:rPr>
              <a:t> </a:t>
            </a:r>
            <a:r>
              <a:rPr lang="en-US" sz="2800" dirty="0" smtClean="0">
                <a:solidFill>
                  <a:schemeClr val="bg1"/>
                </a:solidFill>
                <a:effectLst>
                  <a:outerShdw blurRad="38100" dist="38100" dir="2700000" algn="tl">
                    <a:srgbClr val="000000">
                      <a:alpha val="43137"/>
                    </a:srgbClr>
                  </a:outerShdw>
                </a:effectLst>
              </a:rPr>
              <a:t>Update</a:t>
            </a:r>
          </a:p>
          <a:p>
            <a:pPr marL="914400" lvl="1" indent="-457200" algn="l">
              <a:lnSpc>
                <a:spcPct val="100000"/>
              </a:lnSpc>
              <a:spcBef>
                <a:spcPts val="600"/>
              </a:spcBef>
              <a:spcAft>
                <a:spcPts val="600"/>
              </a:spcAft>
              <a:buFont typeface="+mj-lt"/>
              <a:buAutoNum type="alphaUcPeriod" startAt="2"/>
            </a:pPr>
            <a:r>
              <a:rPr lang="en-US" b="1" dirty="0" smtClean="0">
                <a:solidFill>
                  <a:schemeClr val="bg1"/>
                </a:solidFill>
                <a:effectLst>
                  <a:outerShdw blurRad="38100" dist="38100" dir="2700000" algn="tl">
                    <a:srgbClr val="000000">
                      <a:alpha val="43137"/>
                    </a:srgbClr>
                  </a:outerShdw>
                </a:effectLst>
              </a:rPr>
              <a:t>New stuff </a:t>
            </a:r>
            <a:r>
              <a:rPr lang="en-US" sz="1600" dirty="0" smtClean="0">
                <a:solidFill>
                  <a:schemeClr val="bg1"/>
                </a:solidFill>
                <a:effectLst>
                  <a:outerShdw blurRad="38100" dist="38100" dir="2700000" algn="tl">
                    <a:srgbClr val="000000">
                      <a:alpha val="43137"/>
                    </a:srgbClr>
                  </a:outerShdw>
                </a:effectLst>
              </a:rPr>
              <a:t>(</a:t>
            </a:r>
            <a:r>
              <a:rPr lang="en-US" sz="1400" dirty="0" smtClean="0">
                <a:solidFill>
                  <a:schemeClr val="bg1"/>
                </a:solidFill>
                <a:effectLst>
                  <a:outerShdw blurRad="38100" dist="38100" dir="2700000" algn="tl">
                    <a:srgbClr val="000000">
                      <a:alpha val="43137"/>
                    </a:srgbClr>
                  </a:outerShdw>
                </a:effectLst>
              </a:rPr>
              <a:t>in AGOL)</a:t>
            </a:r>
          </a:p>
          <a:p>
            <a:pPr marL="1371600" lvl="2" indent="-457200" algn="l">
              <a:lnSpc>
                <a:spcPct val="100000"/>
              </a:lnSpc>
              <a:spcBef>
                <a:spcPts val="600"/>
              </a:spcBef>
              <a:spcAft>
                <a:spcPts val="600"/>
              </a:spcAft>
              <a:buFont typeface="Arial" panose="020B0604020202020204" pitchFamily="34" charset="0"/>
              <a:buChar char="•"/>
            </a:pPr>
            <a:r>
              <a:rPr lang="en-US" sz="1600" b="1" i="1" dirty="0">
                <a:solidFill>
                  <a:schemeClr val="bg1"/>
                </a:solidFill>
                <a:effectLst>
                  <a:outerShdw blurRad="38100" dist="38100" dir="2700000" algn="tl">
                    <a:srgbClr val="000000">
                      <a:alpha val="43137"/>
                    </a:srgbClr>
                  </a:outerShdw>
                </a:effectLst>
              </a:rPr>
              <a:t>ForWarn II </a:t>
            </a:r>
            <a:r>
              <a:rPr lang="en-US" sz="1600" dirty="0">
                <a:solidFill>
                  <a:schemeClr val="bg1"/>
                </a:solidFill>
                <a:effectLst>
                  <a:outerShdw blurRad="38100" dist="38100" dir="2700000" algn="tl">
                    <a:srgbClr val="000000">
                      <a:alpha val="43137"/>
                    </a:srgbClr>
                  </a:outerShdw>
                </a:effectLst>
              </a:rPr>
              <a:t>Products to ArcGIS </a:t>
            </a:r>
            <a:r>
              <a:rPr lang="en-US" sz="1600" dirty="0" smtClean="0">
                <a:solidFill>
                  <a:schemeClr val="bg1"/>
                </a:solidFill>
                <a:effectLst>
                  <a:outerShdw blurRad="38100" dist="38100" dir="2700000" algn="tl">
                    <a:srgbClr val="000000">
                      <a:alpha val="43137"/>
                    </a:srgbClr>
                  </a:outerShdw>
                </a:effectLst>
              </a:rPr>
              <a:t>Online</a:t>
            </a:r>
            <a:endParaRPr lang="en-US" b="1" dirty="0" smtClean="0">
              <a:solidFill>
                <a:schemeClr val="bg1"/>
              </a:solidFill>
              <a:effectLst>
                <a:outerShdw blurRad="38100" dist="38100" dir="2700000" algn="tl">
                  <a:srgbClr val="000000">
                    <a:alpha val="43137"/>
                  </a:srgbClr>
                </a:outerShdw>
              </a:effectLst>
            </a:endParaRPr>
          </a:p>
          <a:p>
            <a:pPr lvl="1" algn="l">
              <a:spcBef>
                <a:spcPts val="600"/>
              </a:spcBef>
              <a:spcAft>
                <a:spcPts val="600"/>
              </a:spcAft>
            </a:pP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02717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6563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764" y="1559259"/>
            <a:ext cx="10224471" cy="4995080"/>
          </a:xfrm>
          <a:prstGeom prst="rect">
            <a:avLst/>
          </a:prstGeom>
        </p:spPr>
      </p:pic>
      <p:sp>
        <p:nvSpPr>
          <p:cNvPr id="10" name="Subtitle 2"/>
          <p:cNvSpPr txBox="1">
            <a:spLocks/>
          </p:cNvSpPr>
          <p:nvPr/>
        </p:nvSpPr>
        <p:spPr>
          <a:xfrm>
            <a:off x="3296301" y="69429"/>
            <a:ext cx="8276573" cy="14204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lnSpc>
                <a:spcPct val="100000"/>
              </a:lnSpc>
              <a:spcBef>
                <a:spcPts val="600"/>
              </a:spcBef>
              <a:spcAft>
                <a:spcPts val="600"/>
              </a:spcAft>
              <a:buFont typeface="+mj-lt"/>
              <a:buAutoNum type="arabicPeriod" startAt="2"/>
            </a:pPr>
            <a:r>
              <a:rPr lang="en-US" sz="2800" b="1" dirty="0" smtClean="0">
                <a:solidFill>
                  <a:schemeClr val="bg1"/>
                </a:solidFill>
                <a:effectLst>
                  <a:outerShdw blurRad="38100" dist="38100" dir="2700000" algn="tl">
                    <a:srgbClr val="000000">
                      <a:alpha val="43137"/>
                    </a:srgbClr>
                  </a:outerShdw>
                </a:effectLst>
              </a:rPr>
              <a:t> </a:t>
            </a:r>
            <a:r>
              <a:rPr lang="en-US" sz="2800" b="1" i="1" dirty="0" smtClean="0">
                <a:solidFill>
                  <a:schemeClr val="bg1"/>
                </a:solidFill>
                <a:effectLst>
                  <a:outerShdw blurRad="38100" dist="38100" dir="2700000" algn="tl">
                    <a:srgbClr val="000000">
                      <a:alpha val="43137"/>
                    </a:srgbClr>
                  </a:outerShdw>
                </a:effectLst>
              </a:rPr>
              <a:t>ForWarn II</a:t>
            </a:r>
            <a:r>
              <a:rPr lang="en-US" sz="2800" b="1" dirty="0" smtClean="0">
                <a:solidFill>
                  <a:schemeClr val="bg1"/>
                </a:solidFill>
                <a:effectLst>
                  <a:outerShdw blurRad="38100" dist="38100" dir="2700000" algn="tl">
                    <a:srgbClr val="000000">
                      <a:alpha val="43137"/>
                    </a:srgbClr>
                  </a:outerShdw>
                </a:effectLst>
              </a:rPr>
              <a:t> </a:t>
            </a:r>
            <a:r>
              <a:rPr lang="en-US" sz="2800" dirty="0" smtClean="0">
                <a:solidFill>
                  <a:schemeClr val="bg1"/>
                </a:solidFill>
                <a:effectLst>
                  <a:outerShdw blurRad="38100" dist="38100" dir="2700000" algn="tl">
                    <a:srgbClr val="000000">
                      <a:alpha val="43137"/>
                    </a:srgbClr>
                  </a:outerShdw>
                </a:effectLst>
              </a:rPr>
              <a:t>Update</a:t>
            </a:r>
          </a:p>
          <a:p>
            <a:pPr marL="914400" lvl="1" indent="-457200" algn="l">
              <a:lnSpc>
                <a:spcPct val="100000"/>
              </a:lnSpc>
              <a:spcBef>
                <a:spcPts val="600"/>
              </a:spcBef>
              <a:spcAft>
                <a:spcPts val="600"/>
              </a:spcAft>
              <a:buFont typeface="+mj-lt"/>
              <a:buAutoNum type="alphaUcPeriod" startAt="2"/>
            </a:pPr>
            <a:r>
              <a:rPr lang="en-US" b="1" dirty="0" smtClean="0">
                <a:solidFill>
                  <a:schemeClr val="bg1"/>
                </a:solidFill>
                <a:effectLst>
                  <a:outerShdw blurRad="38100" dist="38100" dir="2700000" algn="tl">
                    <a:srgbClr val="000000">
                      <a:alpha val="43137"/>
                    </a:srgbClr>
                  </a:outerShdw>
                </a:effectLst>
              </a:rPr>
              <a:t>New stuff </a:t>
            </a:r>
            <a:r>
              <a:rPr lang="en-US" sz="1600" dirty="0" smtClean="0">
                <a:solidFill>
                  <a:schemeClr val="bg1"/>
                </a:solidFill>
                <a:effectLst>
                  <a:outerShdw blurRad="38100" dist="38100" dir="2700000" algn="tl">
                    <a:srgbClr val="000000">
                      <a:alpha val="43137"/>
                    </a:srgbClr>
                  </a:outerShdw>
                </a:effectLst>
              </a:rPr>
              <a:t>(</a:t>
            </a:r>
            <a:r>
              <a:rPr lang="en-US" sz="1400" dirty="0" smtClean="0">
                <a:solidFill>
                  <a:schemeClr val="bg1"/>
                </a:solidFill>
                <a:effectLst>
                  <a:outerShdw blurRad="38100" dist="38100" dir="2700000" algn="tl">
                    <a:srgbClr val="000000">
                      <a:alpha val="43137"/>
                    </a:srgbClr>
                  </a:outerShdw>
                </a:effectLst>
              </a:rPr>
              <a:t>in AGOL)</a:t>
            </a:r>
          </a:p>
          <a:p>
            <a:pPr marL="1371600" lvl="2" indent="-457200" algn="l">
              <a:lnSpc>
                <a:spcPct val="100000"/>
              </a:lnSpc>
              <a:spcBef>
                <a:spcPts val="600"/>
              </a:spcBef>
              <a:spcAft>
                <a:spcPts val="600"/>
              </a:spcAft>
              <a:buFont typeface="Arial" panose="020B0604020202020204" pitchFamily="34" charset="0"/>
              <a:buChar char="•"/>
            </a:pPr>
            <a:r>
              <a:rPr lang="en-US" sz="1600" b="1" i="1" dirty="0">
                <a:solidFill>
                  <a:schemeClr val="bg1"/>
                </a:solidFill>
                <a:effectLst>
                  <a:outerShdw blurRad="38100" dist="38100" dir="2700000" algn="tl">
                    <a:srgbClr val="000000">
                      <a:alpha val="43137"/>
                    </a:srgbClr>
                  </a:outerShdw>
                </a:effectLst>
              </a:rPr>
              <a:t>ForWarn II </a:t>
            </a:r>
            <a:r>
              <a:rPr lang="en-US" sz="1600" dirty="0">
                <a:solidFill>
                  <a:schemeClr val="bg1"/>
                </a:solidFill>
                <a:effectLst>
                  <a:outerShdw blurRad="38100" dist="38100" dir="2700000" algn="tl">
                    <a:srgbClr val="000000">
                      <a:alpha val="43137"/>
                    </a:srgbClr>
                  </a:outerShdw>
                </a:effectLst>
              </a:rPr>
              <a:t>Products to ArcGIS </a:t>
            </a:r>
            <a:r>
              <a:rPr lang="en-US" sz="1600" dirty="0" smtClean="0">
                <a:solidFill>
                  <a:schemeClr val="bg1"/>
                </a:solidFill>
                <a:effectLst>
                  <a:outerShdw blurRad="38100" dist="38100" dir="2700000" algn="tl">
                    <a:srgbClr val="000000">
                      <a:alpha val="43137"/>
                    </a:srgbClr>
                  </a:outerShdw>
                </a:effectLst>
              </a:rPr>
              <a:t>Online</a:t>
            </a:r>
            <a:endParaRPr lang="en-US" b="1" dirty="0" smtClean="0">
              <a:solidFill>
                <a:schemeClr val="bg1"/>
              </a:solidFill>
              <a:effectLst>
                <a:outerShdw blurRad="38100" dist="38100" dir="2700000" algn="tl">
                  <a:srgbClr val="000000">
                    <a:alpha val="43137"/>
                  </a:srgbClr>
                </a:outerShdw>
              </a:effectLst>
            </a:endParaRPr>
          </a:p>
          <a:p>
            <a:pPr lvl="1" algn="l">
              <a:spcBef>
                <a:spcPts val="600"/>
              </a:spcBef>
              <a:spcAft>
                <a:spcPts val="600"/>
              </a:spcAft>
            </a:pP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529996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92000" cy="6865638"/>
          </a:xfrm>
          <a:prstGeom prst="rect">
            <a:avLst/>
          </a:prstGeom>
        </p:spPr>
      </p:pic>
      <p:sp>
        <p:nvSpPr>
          <p:cNvPr id="2" name="Title 1"/>
          <p:cNvSpPr>
            <a:spLocks noGrp="1"/>
          </p:cNvSpPr>
          <p:nvPr>
            <p:ph type="ctrTitle"/>
          </p:nvPr>
        </p:nvSpPr>
        <p:spPr>
          <a:xfrm>
            <a:off x="0" y="0"/>
            <a:ext cx="12192000" cy="782594"/>
          </a:xfrm>
        </p:spPr>
        <p:txBody>
          <a:bodyPr>
            <a:normAutofit/>
          </a:bodyPr>
          <a:lstStyle/>
          <a:p>
            <a:r>
              <a:rPr lang="en-US" sz="3600" b="1" i="1" dirty="0" smtClean="0">
                <a:solidFill>
                  <a:schemeClr val="bg1"/>
                </a:solidFill>
              </a:rPr>
              <a:t>ForWarn II </a:t>
            </a:r>
            <a:r>
              <a:rPr lang="en-US" sz="3600" dirty="0" smtClean="0">
                <a:solidFill>
                  <a:schemeClr val="bg1"/>
                </a:solidFill>
              </a:rPr>
              <a:t>Update and Recent Disturbance Assessments</a:t>
            </a:r>
            <a:endParaRPr lang="en-US" sz="3600" dirty="0">
              <a:solidFill>
                <a:schemeClr val="bg1"/>
              </a:solidFill>
            </a:endParaRPr>
          </a:p>
        </p:txBody>
      </p:sp>
      <p:sp>
        <p:nvSpPr>
          <p:cNvPr id="4" name="Title 1"/>
          <p:cNvSpPr txBox="1">
            <a:spLocks/>
          </p:cNvSpPr>
          <p:nvPr/>
        </p:nvSpPr>
        <p:spPr>
          <a:xfrm>
            <a:off x="-182897" y="5715000"/>
            <a:ext cx="1237489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t>     </a:t>
            </a:r>
            <a:r>
              <a:rPr lang="en-US" sz="1600" b="1" dirty="0">
                <a:solidFill>
                  <a:schemeClr val="bg1">
                    <a:lumMod val="50000"/>
                  </a:schemeClr>
                </a:solidFill>
              </a:rPr>
              <a:t>2019 SGSF GIS &amp; Forest Health Committee Annual Meeting</a:t>
            </a:r>
          </a:p>
          <a:p>
            <a:r>
              <a:rPr lang="en-US" sz="1600" dirty="0">
                <a:solidFill>
                  <a:schemeClr val="bg1">
                    <a:lumMod val="50000"/>
                  </a:schemeClr>
                </a:solidFill>
              </a:rPr>
              <a:t>    January 7-11, 2019      Savannah, GA</a:t>
            </a:r>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06" y="5867400"/>
            <a:ext cx="543321" cy="838200"/>
          </a:xfrm>
          <a:prstGeom prst="rect">
            <a:avLst/>
          </a:prstGeom>
        </p:spPr>
      </p:pic>
      <p:pic>
        <p:nvPicPr>
          <p:cNvPr id="6" name="Picture 5"/>
          <p:cNvPicPr>
            <a:picLocks noChangeAspect="1"/>
          </p:cNvPicPr>
          <p:nvPr/>
        </p:nvPicPr>
        <p:blipFill>
          <a:blip r:embed="rId4"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11308602" y="5973969"/>
            <a:ext cx="655193" cy="731631"/>
          </a:xfrm>
          <a:prstGeom prst="rect">
            <a:avLst/>
          </a:prstGeom>
        </p:spPr>
      </p:pic>
      <p:sp>
        <p:nvSpPr>
          <p:cNvPr id="7" name="Title 1"/>
          <p:cNvSpPr txBox="1">
            <a:spLocks/>
          </p:cNvSpPr>
          <p:nvPr/>
        </p:nvSpPr>
        <p:spPr>
          <a:xfrm>
            <a:off x="0" y="819662"/>
            <a:ext cx="12192000" cy="76870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dirty="0" smtClean="0">
                <a:solidFill>
                  <a:schemeClr val="bg1"/>
                </a:solidFill>
              </a:rPr>
              <a:t>Bill Christie, Steve Norman and Bill Hargrove</a:t>
            </a:r>
            <a:br>
              <a:rPr lang="en-US" sz="1600" dirty="0" smtClean="0">
                <a:solidFill>
                  <a:schemeClr val="bg1"/>
                </a:solidFill>
              </a:rPr>
            </a:br>
            <a:r>
              <a:rPr lang="en-US" sz="1600" dirty="0" smtClean="0">
                <a:solidFill>
                  <a:schemeClr val="bg1"/>
                </a:solidFill>
              </a:rPr>
              <a:t>Eastern Forest Environmental Threat Assessment Center</a:t>
            </a:r>
            <a:br>
              <a:rPr lang="en-US" sz="1600" dirty="0" smtClean="0">
                <a:solidFill>
                  <a:schemeClr val="bg1"/>
                </a:solidFill>
              </a:rPr>
            </a:br>
            <a:r>
              <a:rPr lang="en-US" sz="1600" dirty="0" smtClean="0">
                <a:solidFill>
                  <a:schemeClr val="bg1"/>
                </a:solidFill>
              </a:rPr>
              <a:t>USDA Forest Service, Southern Research Station, Asheville, NC</a:t>
            </a:r>
            <a:endParaRPr lang="en-US" sz="1600" dirty="0">
              <a:solidFill>
                <a:schemeClr val="bg1"/>
              </a:solidFill>
            </a:endParaRPr>
          </a:p>
        </p:txBody>
      </p:sp>
      <p:sp>
        <p:nvSpPr>
          <p:cNvPr id="9" name="Subtitle 2"/>
          <p:cNvSpPr>
            <a:spLocks noGrp="1"/>
          </p:cNvSpPr>
          <p:nvPr>
            <p:ph type="subTitle" idx="1"/>
          </p:nvPr>
        </p:nvSpPr>
        <p:spPr>
          <a:xfrm>
            <a:off x="3200400" y="2026062"/>
            <a:ext cx="5791200" cy="3251246"/>
          </a:xfrm>
        </p:spPr>
        <p:txBody>
          <a:bodyPr>
            <a:noAutofit/>
          </a:bodyPr>
          <a:lstStyle/>
          <a:p>
            <a:pPr marL="514350" indent="-514350" algn="l">
              <a:spcBef>
                <a:spcPts val="600"/>
              </a:spcBef>
              <a:spcAft>
                <a:spcPts val="600"/>
              </a:spcAft>
              <a:buFont typeface="+mj-lt"/>
              <a:buAutoNum type="arabicPeriod"/>
            </a:pPr>
            <a:r>
              <a:rPr lang="en-US" sz="2800" dirty="0" smtClean="0">
                <a:solidFill>
                  <a:schemeClr val="tx1">
                    <a:lumMod val="65000"/>
                    <a:lumOff val="35000"/>
                  </a:schemeClr>
                </a:solidFill>
                <a:effectLst>
                  <a:outerShdw blurRad="38100" dist="38100" dir="2700000" algn="tl">
                    <a:srgbClr val="000000">
                      <a:alpha val="43137"/>
                    </a:srgbClr>
                  </a:outerShdw>
                </a:effectLst>
              </a:rPr>
              <a:t>Introduction </a:t>
            </a:r>
            <a:r>
              <a:rPr lang="en-US" sz="1600" i="1" dirty="0">
                <a:solidFill>
                  <a:schemeClr val="tx1">
                    <a:lumMod val="65000"/>
                    <a:lumOff val="35000"/>
                  </a:schemeClr>
                </a:solidFill>
                <a:effectLst>
                  <a:outerShdw blurRad="38100" dist="38100" dir="2700000" algn="tl">
                    <a:srgbClr val="000000">
                      <a:alpha val="43137"/>
                    </a:srgbClr>
                  </a:outerShdw>
                </a:effectLst>
              </a:rPr>
              <a:t>(for new </a:t>
            </a:r>
            <a:r>
              <a:rPr lang="en-US" sz="1600" i="1" dirty="0" smtClean="0">
                <a:solidFill>
                  <a:schemeClr val="tx1">
                    <a:lumMod val="65000"/>
                    <a:lumOff val="35000"/>
                  </a:schemeClr>
                </a:solidFill>
                <a:effectLst>
                  <a:outerShdw blurRad="38100" dist="38100" dir="2700000" algn="tl">
                    <a:srgbClr val="000000">
                      <a:alpha val="43137"/>
                    </a:srgbClr>
                  </a:outerShdw>
                </a:effectLst>
              </a:rPr>
              <a:t>folks only) </a:t>
            </a:r>
            <a:endParaRPr lang="en-US" sz="1600" i="1" dirty="0">
              <a:solidFill>
                <a:schemeClr val="tx1">
                  <a:lumMod val="65000"/>
                  <a:lumOff val="35000"/>
                </a:schemeClr>
              </a:solidFill>
              <a:effectLst>
                <a:outerShdw blurRad="38100" dist="38100" dir="2700000" algn="tl">
                  <a:srgbClr val="000000">
                    <a:alpha val="43137"/>
                  </a:srgbClr>
                </a:outerShdw>
              </a:effectLst>
            </a:endParaRPr>
          </a:p>
          <a:p>
            <a:pPr marL="514350" indent="-514350" algn="l">
              <a:spcBef>
                <a:spcPts val="600"/>
              </a:spcBef>
              <a:spcAft>
                <a:spcPts val="600"/>
              </a:spcAft>
              <a:buFont typeface="+mj-lt"/>
              <a:buAutoNum type="arabicPeriod"/>
            </a:pPr>
            <a:r>
              <a:rPr lang="en-US" sz="2800" dirty="0" smtClean="0">
                <a:solidFill>
                  <a:schemeClr val="tx1">
                    <a:lumMod val="65000"/>
                    <a:lumOff val="35000"/>
                  </a:schemeClr>
                </a:solidFill>
                <a:effectLst>
                  <a:outerShdw blurRad="38100" dist="38100" dir="2700000" algn="tl">
                    <a:srgbClr val="000000">
                      <a:alpha val="43137"/>
                    </a:srgbClr>
                  </a:outerShdw>
                </a:effectLst>
              </a:rPr>
              <a:t> </a:t>
            </a:r>
            <a:r>
              <a:rPr lang="en-US" sz="2800" b="1" i="1" dirty="0" smtClean="0">
                <a:solidFill>
                  <a:schemeClr val="tx1">
                    <a:lumMod val="65000"/>
                    <a:lumOff val="35000"/>
                  </a:schemeClr>
                </a:solidFill>
                <a:effectLst>
                  <a:outerShdw blurRad="38100" dist="38100" dir="2700000" algn="tl">
                    <a:srgbClr val="000000">
                      <a:alpha val="43137"/>
                    </a:srgbClr>
                  </a:outerShdw>
                </a:effectLst>
              </a:rPr>
              <a:t>ForWarn </a:t>
            </a:r>
            <a:r>
              <a:rPr lang="en-US" sz="2800" b="1" i="1" dirty="0">
                <a:solidFill>
                  <a:schemeClr val="tx1">
                    <a:lumMod val="65000"/>
                    <a:lumOff val="35000"/>
                  </a:schemeClr>
                </a:solidFill>
                <a:effectLst>
                  <a:outerShdw blurRad="38100" dist="38100" dir="2700000" algn="tl">
                    <a:srgbClr val="000000">
                      <a:alpha val="43137"/>
                    </a:srgbClr>
                  </a:outerShdw>
                </a:effectLst>
              </a:rPr>
              <a:t>II</a:t>
            </a:r>
            <a:r>
              <a:rPr lang="en-US" sz="2800" b="1" dirty="0">
                <a:solidFill>
                  <a:schemeClr val="tx1">
                    <a:lumMod val="65000"/>
                    <a:lumOff val="35000"/>
                  </a:schemeClr>
                </a:solidFill>
                <a:effectLst>
                  <a:outerShdw blurRad="38100" dist="38100" dir="2700000" algn="tl">
                    <a:srgbClr val="000000">
                      <a:alpha val="43137"/>
                    </a:srgbClr>
                  </a:outerShdw>
                </a:effectLst>
              </a:rPr>
              <a:t> Updates</a:t>
            </a:r>
          </a:p>
          <a:p>
            <a:pPr marL="514350" indent="-514350" algn="l">
              <a:spcBef>
                <a:spcPts val="600"/>
              </a:spcBef>
              <a:spcAft>
                <a:spcPts val="600"/>
              </a:spcAft>
              <a:buFont typeface="+mj-lt"/>
              <a:buAutoNum type="arabicPeriod"/>
            </a:pPr>
            <a:r>
              <a:rPr lang="en-US" sz="2800" b="1" dirty="0">
                <a:solidFill>
                  <a:schemeClr val="bg1"/>
                </a:solidFill>
                <a:effectLst>
                  <a:outerShdw blurRad="38100" dist="38100" dir="2700000" algn="tl">
                    <a:srgbClr val="000000">
                      <a:alpha val="43137"/>
                    </a:srgbClr>
                  </a:outerShdw>
                </a:effectLst>
              </a:rPr>
              <a:t>Disturbance Assessments</a:t>
            </a:r>
            <a:endParaRPr lang="en-US" b="1" dirty="0">
              <a:solidFill>
                <a:schemeClr val="bg1"/>
              </a:solidFill>
              <a:effectLst>
                <a:outerShdw blurRad="38100" dist="38100" dir="2700000" algn="tl">
                  <a:srgbClr val="000000">
                    <a:alpha val="43137"/>
                  </a:srgbClr>
                </a:outerShdw>
              </a:effectLst>
            </a:endParaRPr>
          </a:p>
          <a:p>
            <a:pPr marL="971550" lvl="1" indent="-514350" algn="l">
              <a:spcBef>
                <a:spcPts val="600"/>
              </a:spcBef>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Hurricane Florence, NC-SC</a:t>
            </a:r>
          </a:p>
          <a:p>
            <a:pPr marL="971550" lvl="1" indent="-514350" algn="l">
              <a:spcBef>
                <a:spcPts val="600"/>
              </a:spcBef>
              <a:spcAft>
                <a:spcPts val="600"/>
              </a:spcAft>
              <a:buFont typeface="Arial" panose="020B0604020202020204" pitchFamily="34" charset="0"/>
              <a:buChar char="•"/>
            </a:pPr>
            <a:r>
              <a:rPr lang="en-US" sz="2400" b="1" dirty="0">
                <a:solidFill>
                  <a:schemeClr val="bg1"/>
                </a:solidFill>
                <a:effectLst>
                  <a:outerShdw blurRad="38100" dist="38100" dir="2700000" algn="tl">
                    <a:srgbClr val="000000">
                      <a:alpha val="43137"/>
                    </a:srgbClr>
                  </a:outerShdw>
                </a:effectLst>
              </a:rPr>
              <a:t>Hurricane Michael, FL-GA-AL</a:t>
            </a:r>
          </a:p>
          <a:p>
            <a:pPr marL="514350" indent="-514350" algn="l">
              <a:spcBef>
                <a:spcPts val="600"/>
              </a:spcBef>
              <a:spcAft>
                <a:spcPts val="600"/>
              </a:spcAft>
              <a:buFont typeface="+mj-lt"/>
              <a:buAutoNum type="arabicPeriod"/>
            </a:pPr>
            <a:r>
              <a:rPr lang="en-US" sz="2800" dirty="0" smtClean="0">
                <a:solidFill>
                  <a:schemeClr val="bg1"/>
                </a:solidFill>
                <a:effectLst>
                  <a:outerShdw blurRad="38100" dist="38100" dir="2700000" algn="tl">
                    <a:srgbClr val="000000">
                      <a:alpha val="43137"/>
                    </a:srgbClr>
                  </a:outerShdw>
                </a:effectLst>
              </a:rPr>
              <a:t>Questions</a:t>
            </a:r>
            <a:r>
              <a:rPr lang="en-US" sz="2800" dirty="0">
                <a:solidFill>
                  <a:schemeClr val="bg1"/>
                </a:solidFill>
                <a:effectLst>
                  <a:outerShdw blurRad="38100" dist="38100" dir="2700000" algn="tl">
                    <a:srgbClr val="000000">
                      <a:alpha val="43137"/>
                    </a:srgbClr>
                  </a:outerShdw>
                </a:effectLst>
              </a:rPr>
              <a:t>?</a:t>
            </a:r>
          </a:p>
          <a:p>
            <a:pPr marL="514350" indent="-514350" algn="l">
              <a:spcBef>
                <a:spcPts val="600"/>
              </a:spcBef>
              <a:spcAft>
                <a:spcPts val="600"/>
              </a:spcAft>
              <a:buFont typeface="+mj-lt"/>
              <a:buAutoNum type="arabicPeriod"/>
            </a:pPr>
            <a:endParaRPr lang="en-US" sz="2800" b="1" dirty="0">
              <a:solidFill>
                <a:schemeClr val="bg1"/>
              </a:solidFill>
              <a:effectLst>
                <a:outerShdw blurRad="38100" dist="38100" dir="2700000" algn="tl">
                  <a:srgbClr val="000000">
                    <a:alpha val="43137"/>
                  </a:srgbClr>
                </a:outerShdw>
              </a:effectLst>
            </a:endParaRPr>
          </a:p>
          <a:p>
            <a:pPr lvl="1" algn="l">
              <a:spcBef>
                <a:spcPts val="600"/>
              </a:spcBef>
              <a:spcAft>
                <a:spcPts val="600"/>
              </a:spcAft>
            </a:pP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900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65638"/>
          </a:xfrm>
          <a:prstGeom prst="rect">
            <a:avLst/>
          </a:prstGeom>
        </p:spPr>
      </p:pic>
      <p:sp>
        <p:nvSpPr>
          <p:cNvPr id="5" name="Rectangle 4"/>
          <p:cNvSpPr/>
          <p:nvPr/>
        </p:nvSpPr>
        <p:spPr>
          <a:xfrm>
            <a:off x="149430" y="235160"/>
            <a:ext cx="2070624" cy="307777"/>
          </a:xfrm>
          <a:prstGeom prst="rect">
            <a:avLst/>
          </a:prstGeom>
        </p:spPr>
        <p:txBody>
          <a:bodyPr wrap="square">
            <a:spAutoFit/>
          </a:bodyPr>
          <a:lstStyle/>
          <a:p>
            <a:pPr algn="ctr"/>
            <a:r>
              <a:rPr lang="en-US" sz="1400" b="1" dirty="0" smtClean="0">
                <a:solidFill>
                  <a:schemeClr val="bg1"/>
                </a:solidFill>
              </a:rPr>
              <a:t>forwarn.forestthreats.org</a:t>
            </a:r>
            <a:endParaRPr lang="en-US" sz="1400" b="1" dirty="0">
              <a:solidFill>
                <a:schemeClr val="bg1"/>
              </a:solidFill>
            </a:endParaRPr>
          </a:p>
        </p:txBody>
      </p:sp>
      <p:pic>
        <p:nvPicPr>
          <p:cNvPr id="6" name="Picture 5"/>
          <p:cNvPicPr>
            <a:picLocks noChangeAspect="1"/>
          </p:cNvPicPr>
          <p:nvPr/>
        </p:nvPicPr>
        <p:blipFill>
          <a:blip r:embed="rId4"/>
          <a:stretch>
            <a:fillRect/>
          </a:stretch>
        </p:blipFill>
        <p:spPr>
          <a:xfrm>
            <a:off x="7170345" y="1427804"/>
            <a:ext cx="4711146" cy="4337932"/>
          </a:xfrm>
          <a:prstGeom prst="rect">
            <a:avLst/>
          </a:prstGeom>
          <a:ln>
            <a:solidFill>
              <a:schemeClr val="bg1">
                <a:lumMod val="75000"/>
              </a:schemeClr>
            </a:solidFill>
          </a:ln>
        </p:spPr>
      </p:pic>
      <p:pic>
        <p:nvPicPr>
          <p:cNvPr id="7" name="Picture 6"/>
          <p:cNvPicPr>
            <a:picLocks noChangeAspect="1"/>
          </p:cNvPicPr>
          <p:nvPr/>
        </p:nvPicPr>
        <p:blipFill>
          <a:blip r:embed="rId5"/>
          <a:stretch>
            <a:fillRect/>
          </a:stretch>
        </p:blipFill>
        <p:spPr>
          <a:xfrm>
            <a:off x="427373" y="791749"/>
            <a:ext cx="6445085" cy="5396685"/>
          </a:xfrm>
          <a:prstGeom prst="rect">
            <a:avLst/>
          </a:prstGeom>
        </p:spPr>
      </p:pic>
      <p:sp>
        <p:nvSpPr>
          <p:cNvPr id="2" name="TextBox 1"/>
          <p:cNvSpPr txBox="1"/>
          <p:nvPr/>
        </p:nvSpPr>
        <p:spPr>
          <a:xfrm>
            <a:off x="9931651" y="5278171"/>
            <a:ext cx="1720279" cy="307777"/>
          </a:xfrm>
          <a:prstGeom prst="rect">
            <a:avLst/>
          </a:prstGeom>
          <a:noFill/>
        </p:spPr>
        <p:txBody>
          <a:bodyPr wrap="none" rtlCol="0">
            <a:spAutoFit/>
          </a:bodyPr>
          <a:lstStyle/>
          <a:p>
            <a:r>
              <a:rPr lang="en-US" sz="1400" dirty="0" smtClean="0">
                <a:solidFill>
                  <a:schemeClr val="bg1"/>
                </a:solidFill>
              </a:rPr>
              <a:t>10/31/2018, 1yr max</a:t>
            </a:r>
            <a:endParaRPr lang="en-US" sz="1400" dirty="0">
              <a:solidFill>
                <a:schemeClr val="bg1"/>
              </a:solidFill>
            </a:endParaRPr>
          </a:p>
        </p:txBody>
      </p:sp>
    </p:spTree>
    <p:extLst>
      <p:ext uri="{BB962C8B-B14F-4D97-AF65-F5344CB8AC3E}">
        <p14:creationId xmlns:p14="http://schemas.microsoft.com/office/powerpoint/2010/main" val="10083734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6563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7355" y="173254"/>
            <a:ext cx="8699367" cy="6524525"/>
          </a:xfrm>
          <a:prstGeom prst="rect">
            <a:avLst/>
          </a:prstGeom>
        </p:spPr>
      </p:pic>
    </p:spTree>
    <p:extLst>
      <p:ext uri="{BB962C8B-B14F-4D97-AF65-F5344CB8AC3E}">
        <p14:creationId xmlns:p14="http://schemas.microsoft.com/office/powerpoint/2010/main" val="16729968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6563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7355" y="173254"/>
            <a:ext cx="8699367" cy="6524525"/>
          </a:xfrm>
          <a:prstGeom prst="rect">
            <a:avLst/>
          </a:prstGeom>
        </p:spPr>
      </p:pic>
      <p:sp>
        <p:nvSpPr>
          <p:cNvPr id="3" name="Oval 2"/>
          <p:cNvSpPr/>
          <p:nvPr/>
        </p:nvSpPr>
        <p:spPr>
          <a:xfrm rot="1641462">
            <a:off x="8723962" y="3015795"/>
            <a:ext cx="611362" cy="530955"/>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73394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6563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973" y="175917"/>
            <a:ext cx="9993830" cy="6476867"/>
          </a:xfrm>
          <a:prstGeom prst="rect">
            <a:avLst/>
          </a:prstGeom>
          <a:ln>
            <a:solidFill>
              <a:schemeClr val="bg1">
                <a:lumMod val="75000"/>
              </a:schemeClr>
            </a:solidFill>
          </a:ln>
        </p:spPr>
      </p:pic>
    </p:spTree>
    <p:extLst>
      <p:ext uri="{BB962C8B-B14F-4D97-AF65-F5344CB8AC3E}">
        <p14:creationId xmlns:p14="http://schemas.microsoft.com/office/powerpoint/2010/main" val="22234560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6563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974" y="175917"/>
            <a:ext cx="9993830" cy="6476867"/>
          </a:xfrm>
          <a:prstGeom prst="rect">
            <a:avLst/>
          </a:prstGeom>
          <a:ln>
            <a:solidFill>
              <a:schemeClr val="bg1">
                <a:lumMod val="75000"/>
              </a:schemeClr>
            </a:solidFill>
          </a:ln>
        </p:spPr>
      </p:pic>
    </p:spTree>
    <p:extLst>
      <p:ext uri="{BB962C8B-B14F-4D97-AF65-F5344CB8AC3E}">
        <p14:creationId xmlns:p14="http://schemas.microsoft.com/office/powerpoint/2010/main" val="9222817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6563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973" y="175918"/>
            <a:ext cx="9993830" cy="6476866"/>
          </a:xfrm>
          <a:prstGeom prst="rect">
            <a:avLst/>
          </a:prstGeom>
          <a:ln>
            <a:solidFill>
              <a:schemeClr val="bg1">
                <a:lumMod val="75000"/>
              </a:schemeClr>
            </a:solidFill>
          </a:ln>
        </p:spPr>
      </p:pic>
    </p:spTree>
    <p:extLst>
      <p:ext uri="{BB962C8B-B14F-4D97-AF65-F5344CB8AC3E}">
        <p14:creationId xmlns:p14="http://schemas.microsoft.com/office/powerpoint/2010/main" val="21300763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58000"/>
          </a:xfrm>
          <a:prstGeom prst="rect">
            <a:avLst/>
          </a:prstGeom>
        </p:spPr>
      </p:pic>
      <p:sp>
        <p:nvSpPr>
          <p:cNvPr id="5" name="Subtitle 2"/>
          <p:cNvSpPr txBox="1">
            <a:spLocks/>
          </p:cNvSpPr>
          <p:nvPr/>
        </p:nvSpPr>
        <p:spPr>
          <a:xfrm>
            <a:off x="-182897" y="152401"/>
            <a:ext cx="12374897" cy="7075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10000"/>
              </a:lnSpc>
              <a:spcBef>
                <a:spcPts val="0"/>
              </a:spcBef>
              <a:buNone/>
            </a:pPr>
            <a:r>
              <a:rPr lang="en-US" sz="2000" dirty="0">
                <a:solidFill>
                  <a:schemeClr val="bg1"/>
                </a:solidFill>
              </a:rPr>
              <a:t>https://forwarn.forestthreats.org</a:t>
            </a:r>
          </a:p>
          <a:p>
            <a:pPr marL="0" indent="0" algn="ctr">
              <a:lnSpc>
                <a:spcPct val="110000"/>
              </a:lnSpc>
              <a:spcBef>
                <a:spcPts val="0"/>
              </a:spcBef>
              <a:buNone/>
            </a:pPr>
            <a:endParaRPr lang="en-US" sz="2000" b="1" dirty="0"/>
          </a:p>
          <a:p>
            <a:pPr marL="0" indent="0" algn="ctr">
              <a:lnSpc>
                <a:spcPct val="110000"/>
              </a:lnSpc>
              <a:spcBef>
                <a:spcPts val="0"/>
              </a:spcBef>
              <a:buNone/>
            </a:pPr>
            <a:endParaRPr lang="en-US" sz="2000" b="1" dirty="0"/>
          </a:p>
        </p:txBody>
      </p:sp>
      <p:pic>
        <p:nvPicPr>
          <p:cNvPr id="3" name="Picture 2"/>
          <p:cNvPicPr>
            <a:picLocks noChangeAspect="1"/>
          </p:cNvPicPr>
          <p:nvPr/>
        </p:nvPicPr>
        <p:blipFill>
          <a:blip r:embed="rId4"/>
          <a:stretch>
            <a:fillRect/>
          </a:stretch>
        </p:blipFill>
        <p:spPr>
          <a:xfrm>
            <a:off x="2936154" y="742655"/>
            <a:ext cx="6136793" cy="6023395"/>
          </a:xfrm>
          <a:prstGeom prst="rect">
            <a:avLst/>
          </a:prstGeom>
        </p:spPr>
      </p:pic>
    </p:spTree>
    <p:extLst>
      <p:ext uri="{BB962C8B-B14F-4D97-AF65-F5344CB8AC3E}">
        <p14:creationId xmlns:p14="http://schemas.microsoft.com/office/powerpoint/2010/main" val="2990054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65638"/>
          </a:xfrm>
          <a:prstGeom prst="rect">
            <a:avLst/>
          </a:prstGeom>
        </p:spPr>
      </p:pic>
      <p:pic>
        <p:nvPicPr>
          <p:cNvPr id="6" name="Picture 5"/>
          <p:cNvPicPr>
            <a:picLocks noChangeAspect="1"/>
          </p:cNvPicPr>
          <p:nvPr/>
        </p:nvPicPr>
        <p:blipFill>
          <a:blip r:embed="rId4"/>
          <a:stretch>
            <a:fillRect/>
          </a:stretch>
        </p:blipFill>
        <p:spPr>
          <a:xfrm>
            <a:off x="312330" y="286940"/>
            <a:ext cx="11607149" cy="6296740"/>
          </a:xfrm>
          <a:prstGeom prst="rect">
            <a:avLst/>
          </a:prstGeom>
        </p:spPr>
      </p:pic>
    </p:spTree>
    <p:extLst>
      <p:ext uri="{BB962C8B-B14F-4D97-AF65-F5344CB8AC3E}">
        <p14:creationId xmlns:p14="http://schemas.microsoft.com/office/powerpoint/2010/main" val="10991604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6865638"/>
          </a:xfrm>
          <a:prstGeom prst="rect">
            <a:avLst/>
          </a:prstGeom>
        </p:spPr>
      </p:pic>
      <p:pic>
        <p:nvPicPr>
          <p:cNvPr id="6" name="Picture 5"/>
          <p:cNvPicPr>
            <a:picLocks noChangeAspect="1"/>
          </p:cNvPicPr>
          <p:nvPr/>
        </p:nvPicPr>
        <p:blipFill>
          <a:blip r:embed="rId4"/>
          <a:stretch>
            <a:fillRect/>
          </a:stretch>
        </p:blipFill>
        <p:spPr>
          <a:xfrm>
            <a:off x="312330" y="286940"/>
            <a:ext cx="11600500" cy="6296740"/>
          </a:xfrm>
          <a:prstGeom prst="rect">
            <a:avLst/>
          </a:prstGeom>
        </p:spPr>
      </p:pic>
      <p:sp>
        <p:nvSpPr>
          <p:cNvPr id="7" name="Oval 6"/>
          <p:cNvSpPr/>
          <p:nvPr/>
        </p:nvSpPr>
        <p:spPr>
          <a:xfrm rot="19398382">
            <a:off x="8761198" y="3673998"/>
            <a:ext cx="1636074" cy="784964"/>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62547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6563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900" y="719137"/>
            <a:ext cx="9982200" cy="5419725"/>
          </a:xfrm>
          <a:prstGeom prst="rect">
            <a:avLst/>
          </a:prstGeom>
        </p:spPr>
      </p:pic>
    </p:spTree>
    <p:extLst>
      <p:ext uri="{BB962C8B-B14F-4D97-AF65-F5344CB8AC3E}">
        <p14:creationId xmlns:p14="http://schemas.microsoft.com/office/powerpoint/2010/main" val="1149672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12192000" cy="6865638"/>
          </a:xfrm>
          <a:prstGeom prst="rect">
            <a:avLst/>
          </a:prstGeom>
        </p:spPr>
      </p:pic>
      <p:pic>
        <p:nvPicPr>
          <p:cNvPr id="6" name="Picture 5"/>
          <p:cNvPicPr>
            <a:picLocks noChangeAspect="1"/>
          </p:cNvPicPr>
          <p:nvPr/>
        </p:nvPicPr>
        <p:blipFill rotWithShape="1">
          <a:blip r:embed="rId4"/>
          <a:srcRect b="18507"/>
          <a:stretch/>
        </p:blipFill>
        <p:spPr>
          <a:xfrm>
            <a:off x="427374" y="791750"/>
            <a:ext cx="6445085" cy="5392758"/>
          </a:xfrm>
          <a:prstGeom prst="rect">
            <a:avLst/>
          </a:prstGeom>
        </p:spPr>
      </p:pic>
      <p:sp>
        <p:nvSpPr>
          <p:cNvPr id="5" name="Rectangle 4"/>
          <p:cNvSpPr/>
          <p:nvPr/>
        </p:nvSpPr>
        <p:spPr>
          <a:xfrm>
            <a:off x="140377" y="235160"/>
            <a:ext cx="2070624" cy="307777"/>
          </a:xfrm>
          <a:prstGeom prst="rect">
            <a:avLst/>
          </a:prstGeom>
        </p:spPr>
        <p:txBody>
          <a:bodyPr wrap="square">
            <a:spAutoFit/>
          </a:bodyPr>
          <a:lstStyle/>
          <a:p>
            <a:pPr algn="ctr"/>
            <a:r>
              <a:rPr lang="en-US" sz="1400" b="1" dirty="0" smtClean="0">
                <a:solidFill>
                  <a:schemeClr val="bg1"/>
                </a:solidFill>
              </a:rPr>
              <a:t>forwarn.forestthreats.org</a:t>
            </a:r>
            <a:endParaRPr lang="en-US" sz="1400" b="1" dirty="0">
              <a:solidFill>
                <a:schemeClr val="bg1"/>
              </a:solidFill>
            </a:endParaRPr>
          </a:p>
        </p:txBody>
      </p:sp>
      <p:pic>
        <p:nvPicPr>
          <p:cNvPr id="2" name="Picture 1"/>
          <p:cNvPicPr>
            <a:picLocks noChangeAspect="1"/>
          </p:cNvPicPr>
          <p:nvPr/>
        </p:nvPicPr>
        <p:blipFill>
          <a:blip r:embed="rId5"/>
          <a:stretch>
            <a:fillRect/>
          </a:stretch>
        </p:blipFill>
        <p:spPr>
          <a:xfrm>
            <a:off x="7170345" y="791750"/>
            <a:ext cx="4711146" cy="5392758"/>
          </a:xfrm>
          <a:prstGeom prst="rect">
            <a:avLst/>
          </a:prstGeom>
          <a:ln>
            <a:solidFill>
              <a:schemeClr val="bg1">
                <a:lumMod val="75000"/>
              </a:schemeClr>
            </a:solidFill>
          </a:ln>
        </p:spPr>
      </p:pic>
      <p:sp>
        <p:nvSpPr>
          <p:cNvPr id="8" name="TextBox 7"/>
          <p:cNvSpPr txBox="1"/>
          <p:nvPr/>
        </p:nvSpPr>
        <p:spPr>
          <a:xfrm>
            <a:off x="10031240" y="5760855"/>
            <a:ext cx="1720279" cy="307777"/>
          </a:xfrm>
          <a:prstGeom prst="rect">
            <a:avLst/>
          </a:prstGeom>
          <a:noFill/>
        </p:spPr>
        <p:txBody>
          <a:bodyPr wrap="none" rtlCol="0">
            <a:spAutoFit/>
          </a:bodyPr>
          <a:lstStyle/>
          <a:p>
            <a:r>
              <a:rPr lang="en-US" sz="1400" dirty="0" smtClean="0">
                <a:solidFill>
                  <a:schemeClr val="bg1"/>
                </a:solidFill>
              </a:rPr>
              <a:t>10/31/2018, 1yr max</a:t>
            </a:r>
            <a:endParaRPr lang="en-US" sz="1400" dirty="0">
              <a:solidFill>
                <a:schemeClr val="bg1"/>
              </a:solidFill>
            </a:endParaRPr>
          </a:p>
        </p:txBody>
      </p:sp>
    </p:spTree>
    <p:extLst>
      <p:ext uri="{BB962C8B-B14F-4D97-AF65-F5344CB8AC3E}">
        <p14:creationId xmlns:p14="http://schemas.microsoft.com/office/powerpoint/2010/main" val="8167193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65638"/>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652"/>
          <a:stretch/>
        </p:blipFill>
        <p:spPr>
          <a:xfrm>
            <a:off x="1664953" y="135924"/>
            <a:ext cx="8839200" cy="6586152"/>
          </a:xfrm>
          <a:prstGeom prst="rect">
            <a:avLst/>
          </a:prstGeom>
          <a:ln>
            <a:solidFill>
              <a:schemeClr val="bg1"/>
            </a:solidFill>
          </a:ln>
        </p:spPr>
      </p:pic>
    </p:spTree>
    <p:extLst>
      <p:ext uri="{BB962C8B-B14F-4D97-AF65-F5344CB8AC3E}">
        <p14:creationId xmlns:p14="http://schemas.microsoft.com/office/powerpoint/2010/main" val="33035376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6563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975" y="109888"/>
            <a:ext cx="10242082" cy="6638887"/>
          </a:xfrm>
          <a:prstGeom prst="rect">
            <a:avLst/>
          </a:prstGeom>
        </p:spPr>
      </p:pic>
    </p:spTree>
    <p:extLst>
      <p:ext uri="{BB962C8B-B14F-4D97-AF65-F5344CB8AC3E}">
        <p14:creationId xmlns:p14="http://schemas.microsoft.com/office/powerpoint/2010/main" val="11109344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 y="-1"/>
            <a:ext cx="12178967" cy="6858001"/>
          </a:xfrm>
          <a:prstGeom prst="rect">
            <a:avLst/>
          </a:prstGeom>
        </p:spPr>
      </p:pic>
      <p:sp>
        <p:nvSpPr>
          <p:cNvPr id="7" name="Rectangle 6"/>
          <p:cNvSpPr/>
          <p:nvPr/>
        </p:nvSpPr>
        <p:spPr>
          <a:xfrm>
            <a:off x="422308" y="295977"/>
            <a:ext cx="5257800" cy="6263253"/>
          </a:xfrm>
          <a:prstGeom prst="rect">
            <a:avLst/>
          </a:prstGeom>
        </p:spPr>
        <p:txBody>
          <a:bodyPr wrap="square">
            <a:spAutoFit/>
          </a:bodyPr>
          <a:lstStyle/>
          <a:p>
            <a:pPr algn="ctr">
              <a:lnSpc>
                <a:spcPct val="150000"/>
              </a:lnSpc>
              <a:spcBef>
                <a:spcPts val="600"/>
              </a:spcBef>
              <a:spcAft>
                <a:spcPts val="600"/>
              </a:spcAft>
            </a:pPr>
            <a:r>
              <a:rPr lang="en-US" b="1" dirty="0" smtClean="0">
                <a:solidFill>
                  <a:srgbClr val="FFFF00"/>
                </a:solidFill>
                <a:effectLst>
                  <a:outerShdw blurRad="38100" dist="38100" dir="2700000" algn="tl">
                    <a:srgbClr val="000000">
                      <a:alpha val="43137"/>
                    </a:srgbClr>
                  </a:outerShdw>
                </a:effectLst>
              </a:rPr>
              <a:t>Immediately </a:t>
            </a:r>
            <a:r>
              <a:rPr lang="en-US" b="1" dirty="0">
                <a:solidFill>
                  <a:srgbClr val="FFFF00"/>
                </a:solidFill>
                <a:effectLst>
                  <a:outerShdw blurRad="38100" dist="38100" dir="2700000" algn="tl">
                    <a:srgbClr val="000000">
                      <a:alpha val="43137"/>
                    </a:srgbClr>
                  </a:outerShdw>
                </a:effectLst>
              </a:rPr>
              <a:t>following </a:t>
            </a:r>
            <a:r>
              <a:rPr lang="en-US" b="1" dirty="0" smtClean="0">
                <a:solidFill>
                  <a:srgbClr val="FFFF00"/>
                </a:solidFill>
                <a:effectLst>
                  <a:outerShdw blurRad="38100" dist="38100" dir="2700000" algn="tl">
                    <a:srgbClr val="000000">
                      <a:alpha val="43137"/>
                    </a:srgbClr>
                  </a:outerShdw>
                </a:effectLst>
              </a:rPr>
              <a:t>a disturbance event, be aware of these caveats when interpreting the magnitude and severity of disturbance using change in NDVI:</a:t>
            </a:r>
          </a:p>
          <a:p>
            <a:pPr marL="742950" lvl="1" indent="-285750">
              <a:lnSpc>
                <a:spcPct val="150000"/>
              </a:lnSpc>
              <a:spcBef>
                <a:spcPts val="600"/>
              </a:spcBef>
              <a:spcAft>
                <a:spcPts val="600"/>
              </a:spcAft>
              <a:buFont typeface="Arial" panose="020B0604020202020204" pitchFamily="34" charset="0"/>
              <a:buChar char="•"/>
            </a:pPr>
            <a:r>
              <a:rPr lang="en-US" i="1" dirty="0" smtClean="0">
                <a:solidFill>
                  <a:schemeClr val="bg1"/>
                </a:solidFill>
                <a:effectLst>
                  <a:outerShdw blurRad="38100" dist="38100" dir="2700000" algn="tl">
                    <a:srgbClr val="000000">
                      <a:alpha val="43137"/>
                    </a:srgbClr>
                  </a:outerShdw>
                </a:effectLst>
              </a:rPr>
              <a:t>Commission errors regarding leaf-stripped deciduous forest cover (that can recover)</a:t>
            </a:r>
          </a:p>
          <a:p>
            <a:pPr marL="742950" lvl="1" indent="-285750">
              <a:lnSpc>
                <a:spcPct val="150000"/>
              </a:lnSpc>
              <a:spcBef>
                <a:spcPts val="600"/>
              </a:spcBef>
              <a:spcAft>
                <a:spcPts val="600"/>
              </a:spcAft>
              <a:buFont typeface="Arial" panose="020B0604020202020204" pitchFamily="34" charset="0"/>
              <a:buChar char="•"/>
            </a:pPr>
            <a:r>
              <a:rPr lang="en-US" i="1" dirty="0" smtClean="0">
                <a:solidFill>
                  <a:schemeClr val="bg1"/>
                </a:solidFill>
                <a:effectLst>
                  <a:outerShdw blurRad="38100" dist="38100" dir="2700000" algn="tl">
                    <a:srgbClr val="000000">
                      <a:alpha val="43137"/>
                    </a:srgbClr>
                  </a:outerShdw>
                </a:effectLst>
              </a:rPr>
              <a:t>Commission errors associated with flooded/submerged green vegetation</a:t>
            </a:r>
          </a:p>
          <a:p>
            <a:pPr marL="742950" lvl="1" indent="-285750">
              <a:lnSpc>
                <a:spcPct val="150000"/>
              </a:lnSpc>
              <a:spcBef>
                <a:spcPts val="600"/>
              </a:spcBef>
              <a:spcAft>
                <a:spcPts val="600"/>
              </a:spcAft>
              <a:buFont typeface="Arial" panose="020B0604020202020204" pitchFamily="34" charset="0"/>
              <a:buChar char="•"/>
            </a:pPr>
            <a:r>
              <a:rPr lang="en-US" i="1" dirty="0" smtClean="0">
                <a:solidFill>
                  <a:schemeClr val="bg1"/>
                </a:solidFill>
                <a:effectLst>
                  <a:outerShdw blurRad="38100" dist="38100" dir="2700000" algn="tl">
                    <a:srgbClr val="000000">
                      <a:alpha val="43137"/>
                    </a:srgbClr>
                  </a:outerShdw>
                </a:effectLst>
              </a:rPr>
              <a:t>Commission errors due to seasonal phenological timing (and harvesting)</a:t>
            </a:r>
          </a:p>
          <a:p>
            <a:pPr marL="742950" lvl="1" indent="-285750">
              <a:lnSpc>
                <a:spcPct val="150000"/>
              </a:lnSpc>
              <a:spcBef>
                <a:spcPts val="600"/>
              </a:spcBef>
              <a:spcAft>
                <a:spcPts val="600"/>
              </a:spcAft>
              <a:buFont typeface="Arial" panose="020B0604020202020204" pitchFamily="34" charset="0"/>
              <a:buChar char="•"/>
            </a:pPr>
            <a:r>
              <a:rPr lang="en-US" i="1" dirty="0" smtClean="0">
                <a:solidFill>
                  <a:schemeClr val="bg1"/>
                </a:solidFill>
                <a:effectLst>
                  <a:outerShdw blurRad="38100" dist="38100" dir="2700000" algn="tl">
                    <a:srgbClr val="000000">
                      <a:alpha val="43137"/>
                    </a:srgbClr>
                  </a:outerShdw>
                </a:effectLst>
              </a:rPr>
              <a:t>Omission errors relating to ‘green zombies’</a:t>
            </a:r>
          </a:p>
          <a:p>
            <a:pPr algn="ctr">
              <a:lnSpc>
                <a:spcPct val="150000"/>
              </a:lnSpc>
              <a:spcBef>
                <a:spcPts val="600"/>
              </a:spcBef>
              <a:spcAft>
                <a:spcPts val="600"/>
              </a:spcAft>
            </a:pPr>
            <a:r>
              <a:rPr lang="en-US" b="1" dirty="0" smtClean="0">
                <a:solidFill>
                  <a:schemeClr val="bg1"/>
                </a:solidFill>
                <a:effectLst>
                  <a:outerShdw blurRad="38100" dist="38100" dir="2700000" algn="tl">
                    <a:srgbClr val="000000">
                      <a:alpha val="43137"/>
                    </a:srgbClr>
                  </a:outerShdw>
                </a:effectLst>
              </a:rPr>
              <a:t>Be aware of the trade-offs between quickly performing an NDVI change assessment and waiting for the for the vegetation to brown-down.</a:t>
            </a:r>
          </a:p>
        </p:txBody>
      </p:sp>
      <p:sp>
        <p:nvSpPr>
          <p:cNvPr id="8" name="Rectangle 7"/>
          <p:cNvSpPr/>
          <p:nvPr/>
        </p:nvSpPr>
        <p:spPr>
          <a:xfrm>
            <a:off x="6626994" y="295977"/>
            <a:ext cx="4572000" cy="6217087"/>
          </a:xfrm>
          <a:prstGeom prst="rect">
            <a:avLst/>
          </a:prstGeom>
        </p:spPr>
        <p:txBody>
          <a:bodyPr>
            <a:spAutoFit/>
          </a:bodyPr>
          <a:lstStyle/>
          <a:p>
            <a:pPr algn="ctr">
              <a:lnSpc>
                <a:spcPct val="150000"/>
              </a:lnSpc>
              <a:spcBef>
                <a:spcPts val="600"/>
              </a:spcBef>
              <a:spcAft>
                <a:spcPts val="600"/>
              </a:spcAft>
            </a:pPr>
            <a:r>
              <a:rPr lang="en-US" sz="2000" b="1" dirty="0" smtClean="0">
                <a:solidFill>
                  <a:srgbClr val="FFFF00"/>
                </a:solidFill>
                <a:effectLst>
                  <a:outerShdw blurRad="38100" dist="38100" dir="2700000" algn="tl">
                    <a:srgbClr val="000000">
                      <a:alpha val="43137"/>
                    </a:srgbClr>
                  </a:outerShdw>
                </a:effectLst>
              </a:rPr>
              <a:t>Important take-home message</a:t>
            </a:r>
          </a:p>
          <a:p>
            <a:pPr algn="ctr">
              <a:lnSpc>
                <a:spcPct val="150000"/>
              </a:lnSpc>
              <a:spcBef>
                <a:spcPts val="600"/>
              </a:spcBef>
              <a:spcAft>
                <a:spcPts val="600"/>
              </a:spcAft>
            </a:pPr>
            <a:r>
              <a:rPr lang="en-US" b="1" i="1" dirty="0" smtClean="0">
                <a:solidFill>
                  <a:schemeClr val="bg1"/>
                </a:solidFill>
                <a:effectLst>
                  <a:outerShdw blurRad="38100" dist="38100" dir="2700000" algn="tl">
                    <a:srgbClr val="000000">
                      <a:alpha val="43137"/>
                    </a:srgbClr>
                  </a:outerShdw>
                </a:effectLst>
              </a:rPr>
              <a:t>“Change </a:t>
            </a:r>
            <a:r>
              <a:rPr lang="en-US" b="1" i="1" dirty="0">
                <a:solidFill>
                  <a:schemeClr val="bg1"/>
                </a:solidFill>
                <a:effectLst>
                  <a:outerShdw blurRad="38100" dist="38100" dir="2700000" algn="tl">
                    <a:srgbClr val="000000">
                      <a:alpha val="43137"/>
                    </a:srgbClr>
                  </a:outerShdw>
                </a:effectLst>
              </a:rPr>
              <a:t>in NDVI, even at 10m resolution, does not correlate 1:1 to the number of trees killed or the volume of surface fuel produced. Actual fuel conditions require observations on the ground. Satellite-based monitoring does, however, </a:t>
            </a:r>
            <a:r>
              <a:rPr lang="en-US" b="1" i="1" dirty="0" smtClean="0">
                <a:solidFill>
                  <a:schemeClr val="bg1"/>
                </a:solidFill>
                <a:effectLst>
                  <a:outerShdw blurRad="38100" dist="38100" dir="2700000" algn="tl">
                    <a:srgbClr val="000000">
                      <a:alpha val="43137"/>
                    </a:srgbClr>
                  </a:outerShdw>
                </a:effectLst>
              </a:rPr>
              <a:t>provide the </a:t>
            </a:r>
            <a:r>
              <a:rPr lang="en-US" b="1" i="1" dirty="0">
                <a:solidFill>
                  <a:schemeClr val="bg1"/>
                </a:solidFill>
                <a:effectLst>
                  <a:outerShdw blurRad="38100" dist="38100" dir="2700000" algn="tl">
                    <a:srgbClr val="000000">
                      <a:alpha val="43137"/>
                    </a:srgbClr>
                  </a:outerShdw>
                </a:effectLst>
              </a:rPr>
              <a:t>extent and pattern of storm impacts and their likely causes. Damage to pine plantations is conveyed through use of our innovative 2018 pre-storm forest mask that we produced with help of the same cloud computing technologies that we use to process NDVI change </a:t>
            </a:r>
            <a:r>
              <a:rPr lang="en-US" b="1" i="1" dirty="0" smtClean="0">
                <a:solidFill>
                  <a:schemeClr val="bg1"/>
                </a:solidFill>
                <a:effectLst>
                  <a:outerShdw blurRad="38100" dist="38100" dir="2700000" algn="tl">
                    <a:srgbClr val="000000">
                      <a:alpha val="43137"/>
                    </a:srgbClr>
                  </a:outerShdw>
                </a:effectLst>
              </a:rPr>
              <a:t>products.”</a:t>
            </a:r>
          </a:p>
          <a:p>
            <a:pPr algn="ctr">
              <a:lnSpc>
                <a:spcPct val="150000"/>
              </a:lnSpc>
              <a:spcBef>
                <a:spcPts val="600"/>
              </a:spcBef>
              <a:spcAft>
                <a:spcPts val="600"/>
              </a:spcAft>
            </a:pPr>
            <a:r>
              <a:rPr lang="en-US" sz="1600" dirty="0" smtClean="0">
                <a:solidFill>
                  <a:schemeClr val="bg1"/>
                </a:solidFill>
                <a:effectLst>
                  <a:outerShdw blurRad="38100" dist="38100" dir="2700000" algn="tl">
                    <a:srgbClr val="000000">
                      <a:alpha val="43137"/>
                    </a:srgbClr>
                  </a:outerShdw>
                </a:effectLst>
              </a:rPr>
              <a:t>Steve Norman, EFETAC Research Ecologist</a:t>
            </a:r>
            <a:endParaRPr lang="en-US"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05371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65638"/>
          </a:xfrm>
          <a:prstGeom prst="rect">
            <a:avLst/>
          </a:prstGeom>
        </p:spPr>
      </p:pic>
      <p:pic>
        <p:nvPicPr>
          <p:cNvPr id="2" name="Picture 1"/>
          <p:cNvPicPr>
            <a:picLocks noChangeAspect="1"/>
          </p:cNvPicPr>
          <p:nvPr/>
        </p:nvPicPr>
        <p:blipFill>
          <a:blip r:embed="rId4"/>
          <a:stretch>
            <a:fillRect/>
          </a:stretch>
        </p:blipFill>
        <p:spPr>
          <a:xfrm>
            <a:off x="2775690" y="96251"/>
            <a:ext cx="6672918" cy="6665495"/>
          </a:xfrm>
          <a:prstGeom prst="rect">
            <a:avLst/>
          </a:prstGeom>
        </p:spPr>
      </p:pic>
    </p:spTree>
    <p:extLst>
      <p:ext uri="{BB962C8B-B14F-4D97-AF65-F5344CB8AC3E}">
        <p14:creationId xmlns:p14="http://schemas.microsoft.com/office/powerpoint/2010/main" val="31575613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65638"/>
          </a:xfrm>
          <a:prstGeom prst="rect">
            <a:avLst/>
          </a:prstGeom>
        </p:spPr>
      </p:pic>
      <p:pic>
        <p:nvPicPr>
          <p:cNvPr id="4" name="Picture 3"/>
          <p:cNvPicPr>
            <a:picLocks noChangeAspect="1"/>
          </p:cNvPicPr>
          <p:nvPr/>
        </p:nvPicPr>
        <p:blipFill>
          <a:blip r:embed="rId4"/>
          <a:stretch>
            <a:fillRect/>
          </a:stretch>
        </p:blipFill>
        <p:spPr>
          <a:xfrm>
            <a:off x="1391134" y="131546"/>
            <a:ext cx="9347166" cy="6080123"/>
          </a:xfrm>
          <a:prstGeom prst="rect">
            <a:avLst/>
          </a:prstGeom>
        </p:spPr>
      </p:pic>
      <p:sp>
        <p:nvSpPr>
          <p:cNvPr id="5" name="TextBox 4"/>
          <p:cNvSpPr txBox="1"/>
          <p:nvPr/>
        </p:nvSpPr>
        <p:spPr>
          <a:xfrm>
            <a:off x="197317" y="6211669"/>
            <a:ext cx="11734800" cy="646331"/>
          </a:xfrm>
          <a:prstGeom prst="rect">
            <a:avLst/>
          </a:prstGeom>
          <a:noFill/>
        </p:spPr>
        <p:txBody>
          <a:bodyPr wrap="square" rtlCol="0">
            <a:spAutoFit/>
          </a:bodyPr>
          <a:lstStyle/>
          <a:p>
            <a:pPr algn="ctr"/>
            <a:r>
              <a:rPr lang="en-US" u="sng" dirty="0" smtClean="0">
                <a:solidFill>
                  <a:schemeClr val="bg1"/>
                </a:solidFill>
              </a:rPr>
              <a:t>Creating a current forest mask </a:t>
            </a:r>
            <a:r>
              <a:rPr lang="en-US" dirty="0" smtClean="0">
                <a:solidFill>
                  <a:schemeClr val="bg1"/>
                </a:solidFill>
              </a:rPr>
              <a:t>– unsupervised classification via clustering, requesting 30-classes from (2) 20m cross-seasonal Sentinel band sets, and the square root of NDVI, then focal smoothed with a 4x4 window and a ‘nodata’ replacement.</a:t>
            </a:r>
            <a:endParaRPr lang="en-US" dirty="0">
              <a:solidFill>
                <a:schemeClr val="bg1"/>
              </a:solidFill>
            </a:endParaRPr>
          </a:p>
        </p:txBody>
      </p:sp>
      <p:sp>
        <p:nvSpPr>
          <p:cNvPr id="6" name="TextBox 5"/>
          <p:cNvSpPr txBox="1"/>
          <p:nvPr/>
        </p:nvSpPr>
        <p:spPr>
          <a:xfrm>
            <a:off x="10844178" y="4764351"/>
            <a:ext cx="1196161" cy="1169551"/>
          </a:xfrm>
          <a:prstGeom prst="rect">
            <a:avLst/>
          </a:prstGeom>
          <a:noFill/>
        </p:spPr>
        <p:txBody>
          <a:bodyPr wrap="none" rtlCol="0">
            <a:spAutoFit/>
          </a:bodyPr>
          <a:lstStyle/>
          <a:p>
            <a:r>
              <a:rPr lang="en-US" sz="1400" u="sng" dirty="0" smtClean="0">
                <a:solidFill>
                  <a:schemeClr val="bg1"/>
                </a:solidFill>
              </a:rPr>
              <a:t>Classification</a:t>
            </a:r>
          </a:p>
          <a:p>
            <a:r>
              <a:rPr lang="en-US" sz="1400" dirty="0" smtClean="0">
                <a:solidFill>
                  <a:schemeClr val="bg1"/>
                </a:solidFill>
              </a:rPr>
              <a:t>1 – evergreen</a:t>
            </a:r>
          </a:p>
          <a:p>
            <a:r>
              <a:rPr lang="en-US" sz="1400" dirty="0" smtClean="0">
                <a:solidFill>
                  <a:schemeClr val="bg1"/>
                </a:solidFill>
              </a:rPr>
              <a:t>2 – mixed</a:t>
            </a:r>
          </a:p>
          <a:p>
            <a:r>
              <a:rPr lang="en-US" sz="1400" dirty="0" smtClean="0">
                <a:solidFill>
                  <a:schemeClr val="bg1"/>
                </a:solidFill>
              </a:rPr>
              <a:t>3 – deciduous</a:t>
            </a:r>
          </a:p>
          <a:p>
            <a:r>
              <a:rPr lang="en-US" sz="1400" dirty="0" smtClean="0">
                <a:solidFill>
                  <a:schemeClr val="bg1"/>
                </a:solidFill>
              </a:rPr>
              <a:t>4 – other</a:t>
            </a:r>
          </a:p>
        </p:txBody>
      </p:sp>
    </p:spTree>
    <p:extLst>
      <p:ext uri="{BB962C8B-B14F-4D97-AF65-F5344CB8AC3E}">
        <p14:creationId xmlns:p14="http://schemas.microsoft.com/office/powerpoint/2010/main" val="42106837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65638"/>
          </a:xfrm>
          <a:prstGeom prst="rect">
            <a:avLst/>
          </a:prstGeom>
        </p:spPr>
      </p:pic>
      <p:sp>
        <p:nvSpPr>
          <p:cNvPr id="2" name="Title 1"/>
          <p:cNvSpPr>
            <a:spLocks noGrp="1"/>
          </p:cNvSpPr>
          <p:nvPr>
            <p:ph type="ctrTitle"/>
          </p:nvPr>
        </p:nvSpPr>
        <p:spPr>
          <a:xfrm>
            <a:off x="0" y="0"/>
            <a:ext cx="12192000" cy="782594"/>
          </a:xfrm>
        </p:spPr>
        <p:txBody>
          <a:bodyPr>
            <a:normAutofit/>
          </a:bodyPr>
          <a:lstStyle/>
          <a:p>
            <a:r>
              <a:rPr lang="en-US" sz="3600" b="1" i="1" dirty="0" smtClean="0">
                <a:solidFill>
                  <a:schemeClr val="bg1"/>
                </a:solidFill>
              </a:rPr>
              <a:t>ForWarn II </a:t>
            </a:r>
            <a:r>
              <a:rPr lang="en-US" sz="3600" dirty="0" smtClean="0">
                <a:solidFill>
                  <a:schemeClr val="bg1"/>
                </a:solidFill>
              </a:rPr>
              <a:t>Update and Recent Disturbance Assessments</a:t>
            </a:r>
            <a:endParaRPr lang="en-US" sz="3600" dirty="0">
              <a:solidFill>
                <a:schemeClr val="bg1"/>
              </a:solidFill>
            </a:endParaRPr>
          </a:p>
        </p:txBody>
      </p:sp>
      <p:sp>
        <p:nvSpPr>
          <p:cNvPr id="4" name="Title 1"/>
          <p:cNvSpPr txBox="1">
            <a:spLocks/>
          </p:cNvSpPr>
          <p:nvPr/>
        </p:nvSpPr>
        <p:spPr>
          <a:xfrm>
            <a:off x="-182897" y="5715000"/>
            <a:ext cx="1237489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t>     </a:t>
            </a:r>
            <a:r>
              <a:rPr lang="en-US" sz="1600" b="1" dirty="0">
                <a:solidFill>
                  <a:schemeClr val="bg1">
                    <a:lumMod val="50000"/>
                  </a:schemeClr>
                </a:solidFill>
              </a:rPr>
              <a:t>2019 SGSF GIS &amp; Forest Health Committee Annual Meeting</a:t>
            </a:r>
          </a:p>
          <a:p>
            <a:r>
              <a:rPr lang="en-US" sz="1600" dirty="0">
                <a:solidFill>
                  <a:schemeClr val="bg1">
                    <a:lumMod val="50000"/>
                  </a:schemeClr>
                </a:solidFill>
              </a:rPr>
              <a:t>    January 7-11, 2019      Savannah, GA</a:t>
            </a:r>
          </a:p>
        </p:txBody>
      </p:sp>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06" y="5867400"/>
            <a:ext cx="543321" cy="838200"/>
          </a:xfrm>
          <a:prstGeom prst="rect">
            <a:avLst/>
          </a:prstGeom>
        </p:spPr>
      </p:pic>
      <p:pic>
        <p:nvPicPr>
          <p:cNvPr id="6" name="Picture 5"/>
          <p:cNvPicPr>
            <a:picLocks noChangeAspect="1"/>
          </p:cNvPicPr>
          <p:nvPr/>
        </p:nvPicPr>
        <p:blipFill>
          <a:blip r:embed="rId5"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11308602" y="5973969"/>
            <a:ext cx="655193" cy="731631"/>
          </a:xfrm>
          <a:prstGeom prst="rect">
            <a:avLst/>
          </a:prstGeom>
        </p:spPr>
      </p:pic>
      <p:sp>
        <p:nvSpPr>
          <p:cNvPr id="7" name="Title 1"/>
          <p:cNvSpPr txBox="1">
            <a:spLocks/>
          </p:cNvSpPr>
          <p:nvPr/>
        </p:nvSpPr>
        <p:spPr>
          <a:xfrm>
            <a:off x="0" y="819662"/>
            <a:ext cx="12192000" cy="76870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dirty="0" smtClean="0">
                <a:solidFill>
                  <a:schemeClr val="bg1"/>
                </a:solidFill>
              </a:rPr>
              <a:t>Bill Christie, Steve Norman and Bill Hargrove</a:t>
            </a:r>
            <a:br>
              <a:rPr lang="en-US" sz="1600" dirty="0" smtClean="0">
                <a:solidFill>
                  <a:schemeClr val="bg1"/>
                </a:solidFill>
              </a:rPr>
            </a:br>
            <a:r>
              <a:rPr lang="en-US" sz="1600" dirty="0" smtClean="0">
                <a:solidFill>
                  <a:schemeClr val="bg1"/>
                </a:solidFill>
              </a:rPr>
              <a:t>Eastern Forest Environmental Threat Assessment Center</a:t>
            </a:r>
            <a:br>
              <a:rPr lang="en-US" sz="1600" dirty="0" smtClean="0">
                <a:solidFill>
                  <a:schemeClr val="bg1"/>
                </a:solidFill>
              </a:rPr>
            </a:br>
            <a:r>
              <a:rPr lang="en-US" sz="1600" dirty="0" smtClean="0">
                <a:solidFill>
                  <a:schemeClr val="bg1"/>
                </a:solidFill>
              </a:rPr>
              <a:t>USDA Forest Service, Southern Research Station, Asheville, NC</a:t>
            </a:r>
            <a:endParaRPr lang="en-US" sz="1600" dirty="0">
              <a:solidFill>
                <a:schemeClr val="bg1"/>
              </a:solidFill>
            </a:endParaRPr>
          </a:p>
        </p:txBody>
      </p:sp>
      <p:sp>
        <p:nvSpPr>
          <p:cNvPr id="9" name="Subtitle 2"/>
          <p:cNvSpPr>
            <a:spLocks noGrp="1"/>
          </p:cNvSpPr>
          <p:nvPr>
            <p:ph type="subTitle" idx="1"/>
          </p:nvPr>
        </p:nvSpPr>
        <p:spPr>
          <a:xfrm>
            <a:off x="3200400" y="2018934"/>
            <a:ext cx="5791200" cy="3265502"/>
          </a:xfrm>
        </p:spPr>
        <p:txBody>
          <a:bodyPr>
            <a:noAutofit/>
          </a:bodyPr>
          <a:lstStyle/>
          <a:p>
            <a:pPr marL="514350" indent="-514350" algn="l">
              <a:spcBef>
                <a:spcPts val="600"/>
              </a:spcBef>
              <a:spcAft>
                <a:spcPts val="600"/>
              </a:spcAft>
              <a:buFont typeface="+mj-lt"/>
              <a:buAutoNum type="arabicPeriod"/>
            </a:pPr>
            <a:r>
              <a:rPr lang="en-US" sz="2800" dirty="0" smtClean="0">
                <a:solidFill>
                  <a:schemeClr val="tx1">
                    <a:lumMod val="65000"/>
                    <a:lumOff val="35000"/>
                  </a:schemeClr>
                </a:solidFill>
                <a:effectLst>
                  <a:outerShdw blurRad="38100" dist="38100" dir="2700000" algn="tl">
                    <a:srgbClr val="000000">
                      <a:alpha val="43137"/>
                    </a:srgbClr>
                  </a:outerShdw>
                </a:effectLst>
              </a:rPr>
              <a:t>Introduction</a:t>
            </a:r>
            <a:r>
              <a:rPr lang="en-US" sz="2800" b="1" dirty="0" smtClean="0">
                <a:solidFill>
                  <a:schemeClr val="tx1">
                    <a:lumMod val="65000"/>
                    <a:lumOff val="35000"/>
                  </a:schemeClr>
                </a:solidFill>
                <a:effectLst>
                  <a:outerShdw blurRad="38100" dist="38100" dir="2700000" algn="tl">
                    <a:srgbClr val="000000">
                      <a:alpha val="43137"/>
                    </a:srgbClr>
                  </a:outerShdw>
                </a:effectLst>
              </a:rPr>
              <a:t> </a:t>
            </a:r>
            <a:r>
              <a:rPr lang="en-US" sz="1600" i="1" dirty="0">
                <a:solidFill>
                  <a:schemeClr val="tx1">
                    <a:lumMod val="65000"/>
                    <a:lumOff val="35000"/>
                  </a:schemeClr>
                </a:solidFill>
                <a:effectLst>
                  <a:outerShdw blurRad="38100" dist="38100" dir="2700000" algn="tl">
                    <a:srgbClr val="000000">
                      <a:alpha val="43137"/>
                    </a:srgbClr>
                  </a:outerShdw>
                </a:effectLst>
              </a:rPr>
              <a:t>(for new </a:t>
            </a:r>
            <a:r>
              <a:rPr lang="en-US" sz="1600" i="1" dirty="0" smtClean="0">
                <a:solidFill>
                  <a:schemeClr val="tx1">
                    <a:lumMod val="65000"/>
                    <a:lumOff val="35000"/>
                  </a:schemeClr>
                </a:solidFill>
                <a:effectLst>
                  <a:outerShdw blurRad="38100" dist="38100" dir="2700000" algn="tl">
                    <a:srgbClr val="000000">
                      <a:alpha val="43137"/>
                    </a:srgbClr>
                  </a:outerShdw>
                </a:effectLst>
              </a:rPr>
              <a:t>folks only) </a:t>
            </a:r>
            <a:endParaRPr lang="en-US" sz="1600" i="1" dirty="0">
              <a:solidFill>
                <a:schemeClr val="tx1">
                  <a:lumMod val="65000"/>
                  <a:lumOff val="35000"/>
                </a:schemeClr>
              </a:solidFill>
              <a:effectLst>
                <a:outerShdw blurRad="38100" dist="38100" dir="2700000" algn="tl">
                  <a:srgbClr val="000000">
                    <a:alpha val="43137"/>
                  </a:srgbClr>
                </a:outerShdw>
              </a:effectLst>
            </a:endParaRPr>
          </a:p>
          <a:p>
            <a:pPr marL="514350" indent="-514350" algn="l">
              <a:spcBef>
                <a:spcPts val="600"/>
              </a:spcBef>
              <a:spcAft>
                <a:spcPts val="600"/>
              </a:spcAft>
              <a:buFont typeface="+mj-lt"/>
              <a:buAutoNum type="arabicPeriod"/>
            </a:pPr>
            <a:r>
              <a:rPr lang="en-US" sz="2800" b="1" dirty="0" smtClean="0">
                <a:solidFill>
                  <a:schemeClr val="tx1">
                    <a:lumMod val="65000"/>
                    <a:lumOff val="35000"/>
                  </a:schemeClr>
                </a:solidFill>
                <a:effectLst>
                  <a:outerShdw blurRad="38100" dist="38100" dir="2700000" algn="tl">
                    <a:srgbClr val="000000">
                      <a:alpha val="43137"/>
                    </a:srgbClr>
                  </a:outerShdw>
                </a:effectLst>
              </a:rPr>
              <a:t> </a:t>
            </a:r>
            <a:r>
              <a:rPr lang="en-US" sz="2800" b="1" i="1" dirty="0" smtClean="0">
                <a:solidFill>
                  <a:schemeClr val="tx1">
                    <a:lumMod val="65000"/>
                    <a:lumOff val="35000"/>
                  </a:schemeClr>
                </a:solidFill>
                <a:effectLst>
                  <a:outerShdw blurRad="38100" dist="38100" dir="2700000" algn="tl">
                    <a:srgbClr val="000000">
                      <a:alpha val="43137"/>
                    </a:srgbClr>
                  </a:outerShdw>
                </a:effectLst>
              </a:rPr>
              <a:t>ForWarn </a:t>
            </a:r>
            <a:r>
              <a:rPr lang="en-US" sz="2800" b="1" i="1" dirty="0">
                <a:solidFill>
                  <a:schemeClr val="tx1">
                    <a:lumMod val="65000"/>
                    <a:lumOff val="35000"/>
                  </a:schemeClr>
                </a:solidFill>
                <a:effectLst>
                  <a:outerShdw blurRad="38100" dist="38100" dir="2700000" algn="tl">
                    <a:srgbClr val="000000">
                      <a:alpha val="43137"/>
                    </a:srgbClr>
                  </a:outerShdw>
                </a:effectLst>
              </a:rPr>
              <a:t>II</a:t>
            </a:r>
            <a:r>
              <a:rPr lang="en-US" sz="2800" b="1" dirty="0">
                <a:solidFill>
                  <a:schemeClr val="tx1">
                    <a:lumMod val="65000"/>
                    <a:lumOff val="35000"/>
                  </a:schemeClr>
                </a:solidFill>
                <a:effectLst>
                  <a:outerShdw blurRad="38100" dist="38100" dir="2700000" algn="tl">
                    <a:srgbClr val="000000">
                      <a:alpha val="43137"/>
                    </a:srgbClr>
                  </a:outerShdw>
                </a:effectLst>
              </a:rPr>
              <a:t> </a:t>
            </a:r>
            <a:r>
              <a:rPr lang="en-US" sz="2800" dirty="0" smtClean="0">
                <a:solidFill>
                  <a:schemeClr val="tx1">
                    <a:lumMod val="65000"/>
                    <a:lumOff val="35000"/>
                  </a:schemeClr>
                </a:solidFill>
                <a:effectLst>
                  <a:outerShdw blurRad="38100" dist="38100" dir="2700000" algn="tl">
                    <a:srgbClr val="000000">
                      <a:alpha val="43137"/>
                    </a:srgbClr>
                  </a:outerShdw>
                </a:effectLst>
              </a:rPr>
              <a:t>Update</a:t>
            </a:r>
            <a:endParaRPr lang="en-US" sz="2800" dirty="0">
              <a:solidFill>
                <a:schemeClr val="tx1">
                  <a:lumMod val="65000"/>
                  <a:lumOff val="35000"/>
                </a:schemeClr>
              </a:solidFill>
              <a:effectLst>
                <a:outerShdw blurRad="38100" dist="38100" dir="2700000" algn="tl">
                  <a:srgbClr val="000000">
                    <a:alpha val="43137"/>
                  </a:srgbClr>
                </a:outerShdw>
              </a:effectLst>
            </a:endParaRPr>
          </a:p>
          <a:p>
            <a:pPr marL="514350" indent="-514350" algn="l">
              <a:spcBef>
                <a:spcPts val="600"/>
              </a:spcBef>
              <a:spcAft>
                <a:spcPts val="600"/>
              </a:spcAft>
              <a:buFont typeface="+mj-lt"/>
              <a:buAutoNum type="arabicPeriod"/>
            </a:pPr>
            <a:r>
              <a:rPr lang="en-US" sz="2800" dirty="0">
                <a:solidFill>
                  <a:schemeClr val="tx1">
                    <a:lumMod val="65000"/>
                    <a:lumOff val="35000"/>
                  </a:schemeClr>
                </a:solidFill>
                <a:effectLst>
                  <a:outerShdw blurRad="38100" dist="38100" dir="2700000" algn="tl">
                    <a:srgbClr val="000000">
                      <a:alpha val="43137"/>
                    </a:srgbClr>
                  </a:outerShdw>
                </a:effectLst>
              </a:rPr>
              <a:t>Disturbance Assessments</a:t>
            </a:r>
            <a:endParaRPr lang="en-US" dirty="0">
              <a:solidFill>
                <a:schemeClr val="tx1">
                  <a:lumMod val="65000"/>
                  <a:lumOff val="35000"/>
                </a:schemeClr>
              </a:solidFill>
              <a:effectLst>
                <a:outerShdw blurRad="38100" dist="38100" dir="2700000" algn="tl">
                  <a:srgbClr val="000000">
                    <a:alpha val="43137"/>
                  </a:srgbClr>
                </a:outerShdw>
              </a:effectLst>
            </a:endParaRPr>
          </a:p>
          <a:p>
            <a:pPr marL="971550" lvl="1" indent="-514350" algn="l">
              <a:spcBef>
                <a:spcPts val="600"/>
              </a:spcBef>
              <a:buFont typeface="Arial" panose="020B0604020202020204" pitchFamily="34" charset="0"/>
              <a:buChar char="•"/>
            </a:pPr>
            <a:r>
              <a:rPr lang="en-US" sz="2400" dirty="0">
                <a:solidFill>
                  <a:schemeClr val="tx1">
                    <a:lumMod val="65000"/>
                    <a:lumOff val="35000"/>
                  </a:schemeClr>
                </a:solidFill>
                <a:effectLst>
                  <a:outerShdw blurRad="38100" dist="38100" dir="2700000" algn="tl">
                    <a:srgbClr val="000000">
                      <a:alpha val="43137"/>
                    </a:srgbClr>
                  </a:outerShdw>
                </a:effectLst>
              </a:rPr>
              <a:t>Hurricane Florence, NC-SC</a:t>
            </a:r>
          </a:p>
          <a:p>
            <a:pPr marL="971550" lvl="1" indent="-514350" algn="l">
              <a:spcBef>
                <a:spcPts val="600"/>
              </a:spcBef>
              <a:spcAft>
                <a:spcPts val="600"/>
              </a:spcAft>
              <a:buFont typeface="Arial" panose="020B0604020202020204" pitchFamily="34" charset="0"/>
              <a:buChar char="•"/>
            </a:pPr>
            <a:r>
              <a:rPr lang="en-US" sz="2400" dirty="0">
                <a:solidFill>
                  <a:schemeClr val="tx1">
                    <a:lumMod val="65000"/>
                    <a:lumOff val="35000"/>
                  </a:schemeClr>
                </a:solidFill>
                <a:effectLst>
                  <a:outerShdw blurRad="38100" dist="38100" dir="2700000" algn="tl">
                    <a:srgbClr val="000000">
                      <a:alpha val="43137"/>
                    </a:srgbClr>
                  </a:outerShdw>
                </a:effectLst>
              </a:rPr>
              <a:t>Hurricane Michael, FL-GA-AL</a:t>
            </a:r>
          </a:p>
          <a:p>
            <a:pPr marL="514350" indent="-514350" algn="l">
              <a:spcBef>
                <a:spcPts val="600"/>
              </a:spcBef>
              <a:spcAft>
                <a:spcPts val="600"/>
              </a:spcAft>
              <a:buFont typeface="+mj-lt"/>
              <a:buAutoNum type="arabicPeriod"/>
            </a:pPr>
            <a:r>
              <a:rPr lang="en-US" sz="2800" b="1" dirty="0" smtClean="0">
                <a:solidFill>
                  <a:schemeClr val="bg1"/>
                </a:solidFill>
                <a:effectLst>
                  <a:outerShdw blurRad="38100" dist="38100" dir="2700000" algn="tl">
                    <a:srgbClr val="000000">
                      <a:alpha val="43137"/>
                    </a:srgbClr>
                  </a:outerShdw>
                </a:effectLst>
              </a:rPr>
              <a:t>Questions</a:t>
            </a:r>
            <a:r>
              <a:rPr lang="en-US" sz="2800" b="1" dirty="0">
                <a:solidFill>
                  <a:schemeClr val="bg1"/>
                </a:solidFill>
                <a:effectLst>
                  <a:outerShdw blurRad="38100" dist="38100" dir="2700000" algn="tl">
                    <a:srgbClr val="000000">
                      <a:alpha val="43137"/>
                    </a:srgbClr>
                  </a:outerShdw>
                </a:effectLst>
              </a:rPr>
              <a:t>?</a:t>
            </a:r>
          </a:p>
          <a:p>
            <a:pPr marL="514350" indent="-514350" algn="l">
              <a:spcBef>
                <a:spcPts val="600"/>
              </a:spcBef>
              <a:spcAft>
                <a:spcPts val="600"/>
              </a:spcAft>
              <a:buFont typeface="+mj-lt"/>
              <a:buAutoNum type="arabicPeriod"/>
            </a:pPr>
            <a:endParaRPr lang="en-US" sz="2800" b="1" dirty="0">
              <a:solidFill>
                <a:schemeClr val="bg1"/>
              </a:solidFill>
              <a:effectLst>
                <a:outerShdw blurRad="38100" dist="38100" dir="2700000" algn="tl">
                  <a:srgbClr val="000000">
                    <a:alpha val="43137"/>
                  </a:srgbClr>
                </a:outerShdw>
              </a:effectLst>
            </a:endParaRPr>
          </a:p>
          <a:p>
            <a:pPr lvl="1" algn="l">
              <a:spcBef>
                <a:spcPts val="600"/>
              </a:spcBef>
              <a:spcAft>
                <a:spcPts val="600"/>
              </a:spcAft>
            </a:pP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132539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0"/>
            <a:ext cx="12191999" cy="6865638"/>
          </a:xfrm>
          <a:prstGeom prst="rect">
            <a:avLst/>
          </a:prstGeom>
        </p:spPr>
      </p:pic>
      <p:sp>
        <p:nvSpPr>
          <p:cNvPr id="2" name="Rectangle 1"/>
          <p:cNvSpPr/>
          <p:nvPr/>
        </p:nvSpPr>
        <p:spPr>
          <a:xfrm>
            <a:off x="3294918" y="1295381"/>
            <a:ext cx="7579028" cy="4591000"/>
          </a:xfrm>
          <a:prstGeom prst="rect">
            <a:avLst/>
          </a:prstGeom>
        </p:spPr>
        <p:txBody>
          <a:bodyPr wrap="square">
            <a:spAutoFit/>
          </a:bodyPr>
          <a:lstStyle/>
          <a:p>
            <a:pPr marL="214313" indent="-214313">
              <a:spcAft>
                <a:spcPts val="1350"/>
              </a:spcAft>
              <a:buFont typeface="Arial" panose="020B0604020202020204" pitchFamily="34" charset="0"/>
              <a:buChar char="•"/>
            </a:pPr>
            <a:r>
              <a:rPr lang="en-US" b="1" u="sng" dirty="0">
                <a:solidFill>
                  <a:srgbClr val="FFC000"/>
                </a:solidFill>
                <a:latin typeface="+mj-lt"/>
                <a:cs typeface="Helvetica" panose="020B0604020202020204" pitchFamily="34" charset="0"/>
              </a:rPr>
              <a:t>Tier 1: Strategic</a:t>
            </a:r>
            <a:r>
              <a:rPr lang="en-US" b="1" dirty="0">
                <a:solidFill>
                  <a:srgbClr val="FFC000"/>
                </a:solidFill>
                <a:latin typeface="+mj-lt"/>
                <a:cs typeface="Helvetica" panose="020B0604020202020204" pitchFamily="34" charset="0"/>
              </a:rPr>
              <a:t> </a:t>
            </a:r>
            <a:r>
              <a:rPr lang="en-US" dirty="0">
                <a:solidFill>
                  <a:schemeClr val="bg1"/>
                </a:solidFill>
                <a:latin typeface="+mj-lt"/>
                <a:cs typeface="Helvetica" panose="020B0604020202020204" pitchFamily="34" charset="0"/>
              </a:rPr>
              <a:t>– The </a:t>
            </a:r>
            <a:r>
              <a:rPr lang="en-US" i="1" dirty="0">
                <a:solidFill>
                  <a:schemeClr val="bg1"/>
                </a:solidFill>
                <a:latin typeface="+mj-lt"/>
                <a:cs typeface="Helvetica" panose="020B0604020202020204" pitchFamily="34" charset="0"/>
              </a:rPr>
              <a:t>ForWarn</a:t>
            </a:r>
            <a:r>
              <a:rPr lang="en-US" dirty="0">
                <a:solidFill>
                  <a:schemeClr val="bg1"/>
                </a:solidFill>
                <a:latin typeface="+mj-lt"/>
                <a:cs typeface="Helvetica" panose="020B0604020202020204" pitchFamily="34" charset="0"/>
              </a:rPr>
              <a:t> </a:t>
            </a:r>
            <a:r>
              <a:rPr lang="en-US" i="1" dirty="0">
                <a:solidFill>
                  <a:schemeClr val="bg1"/>
                </a:solidFill>
                <a:latin typeface="+mj-lt"/>
                <a:cs typeface="Helvetica" panose="020B0604020202020204" pitchFamily="34" charset="0"/>
              </a:rPr>
              <a:t>II</a:t>
            </a:r>
            <a:r>
              <a:rPr lang="en-US" dirty="0">
                <a:solidFill>
                  <a:schemeClr val="bg1"/>
                </a:solidFill>
                <a:latin typeface="+mj-lt"/>
                <a:cs typeface="Helvetica" panose="020B0604020202020204" pitchFamily="34" charset="0"/>
              </a:rPr>
              <a:t> system routinely monitors wide areas at coarse resolution, repeated frequently – it produces alerts or warnings that forest vegetation at particular locations may be affected by forest threats</a:t>
            </a:r>
            <a:br>
              <a:rPr lang="en-US" dirty="0">
                <a:solidFill>
                  <a:schemeClr val="bg1"/>
                </a:solidFill>
                <a:latin typeface="+mj-lt"/>
                <a:cs typeface="Helvetica" panose="020B0604020202020204" pitchFamily="34" charset="0"/>
              </a:rPr>
            </a:br>
            <a:r>
              <a:rPr lang="en-US" dirty="0">
                <a:solidFill>
                  <a:schemeClr val="bg1"/>
                </a:solidFill>
                <a:latin typeface="+mj-lt"/>
                <a:cs typeface="Helvetica" panose="020B0604020202020204" pitchFamily="34" charset="0"/>
              </a:rPr>
              <a:t/>
            </a:r>
            <a:br>
              <a:rPr lang="en-US" dirty="0">
                <a:solidFill>
                  <a:schemeClr val="bg1"/>
                </a:solidFill>
                <a:latin typeface="+mj-lt"/>
                <a:cs typeface="Helvetica" panose="020B0604020202020204" pitchFamily="34" charset="0"/>
              </a:rPr>
            </a:br>
            <a:r>
              <a:rPr lang="en-US" i="1" dirty="0">
                <a:solidFill>
                  <a:schemeClr val="bg1"/>
                </a:solidFill>
                <a:latin typeface="+mj-lt"/>
                <a:cs typeface="Helvetica" panose="020B0604020202020204" pitchFamily="34" charset="0"/>
              </a:rPr>
              <a:t>Tier 1 can be used to optimally direct the labor-intensive efforts of Tier 2, which are limited in coverage and frequency</a:t>
            </a:r>
            <a:endParaRPr lang="en-US" dirty="0">
              <a:solidFill>
                <a:schemeClr val="bg1"/>
              </a:solidFill>
              <a:latin typeface="+mj-lt"/>
              <a:cs typeface="Helvetica" panose="020B0604020202020204" pitchFamily="34" charset="0"/>
            </a:endParaRPr>
          </a:p>
          <a:p>
            <a:pPr>
              <a:spcAft>
                <a:spcPts val="1350"/>
              </a:spcAft>
            </a:pPr>
            <a:endParaRPr lang="en-US" dirty="0" smtClean="0">
              <a:solidFill>
                <a:schemeClr val="bg1"/>
              </a:solidFill>
              <a:latin typeface="+mj-lt"/>
              <a:cs typeface="Helvetica" panose="020B0604020202020204" pitchFamily="34" charset="0"/>
            </a:endParaRPr>
          </a:p>
          <a:p>
            <a:pPr>
              <a:spcAft>
                <a:spcPts val="1350"/>
              </a:spcAft>
            </a:pPr>
            <a:endParaRPr lang="en-US" dirty="0">
              <a:solidFill>
                <a:schemeClr val="bg1"/>
              </a:solidFill>
              <a:latin typeface="+mj-lt"/>
              <a:cs typeface="Helvetica" panose="020B0604020202020204" pitchFamily="34" charset="0"/>
            </a:endParaRPr>
          </a:p>
          <a:p>
            <a:pPr marL="214313" indent="-214313">
              <a:spcAft>
                <a:spcPts val="1350"/>
              </a:spcAft>
              <a:buFont typeface="Arial" panose="020B0604020202020204" pitchFamily="34" charset="0"/>
              <a:buChar char="•"/>
            </a:pPr>
            <a:r>
              <a:rPr lang="en-US" b="1" u="sng" dirty="0">
                <a:solidFill>
                  <a:srgbClr val="FFC000"/>
                </a:solidFill>
                <a:latin typeface="+mj-lt"/>
                <a:cs typeface="Helvetica" panose="020B0604020202020204" pitchFamily="34" charset="0"/>
              </a:rPr>
              <a:t>Tier 2: Tactical</a:t>
            </a:r>
            <a:r>
              <a:rPr lang="en-US" b="1" dirty="0">
                <a:solidFill>
                  <a:srgbClr val="FFC000"/>
                </a:solidFill>
                <a:latin typeface="+mj-lt"/>
                <a:cs typeface="Helvetica" panose="020B0604020202020204" pitchFamily="34" charset="0"/>
              </a:rPr>
              <a:t> </a:t>
            </a:r>
            <a:r>
              <a:rPr lang="en-US" dirty="0">
                <a:solidFill>
                  <a:schemeClr val="bg1"/>
                </a:solidFill>
                <a:latin typeface="+mj-lt"/>
                <a:cs typeface="Helvetica" panose="020B0604020202020204" pitchFamily="34" charset="0"/>
              </a:rPr>
              <a:t>– Airborne overflights and ground inspections of areas of potential interest are visited to determine if such warnings are confirmed and become alarms</a:t>
            </a:r>
          </a:p>
          <a:p>
            <a:pPr algn="ctr">
              <a:spcAft>
                <a:spcPts val="1350"/>
              </a:spcAft>
            </a:pPr>
            <a:endParaRPr lang="en-US" dirty="0" smtClean="0">
              <a:solidFill>
                <a:schemeClr val="bg1"/>
              </a:solidFill>
              <a:latin typeface="+mj-lt"/>
              <a:cs typeface="Helvetica" panose="020B0604020202020204" pitchFamily="34" charset="0"/>
            </a:endParaRPr>
          </a:p>
          <a:p>
            <a:pPr algn="ctr">
              <a:spcAft>
                <a:spcPts val="1350"/>
              </a:spcAft>
            </a:pPr>
            <a:r>
              <a:rPr lang="en-US" i="1" dirty="0" smtClean="0">
                <a:solidFill>
                  <a:schemeClr val="bg1"/>
                </a:solidFill>
                <a:latin typeface="+mj-lt"/>
                <a:cs typeface="Helvetica" panose="020B0604020202020204" pitchFamily="34" charset="0"/>
              </a:rPr>
              <a:t>The </a:t>
            </a:r>
            <a:r>
              <a:rPr lang="en-US" i="1" dirty="0">
                <a:solidFill>
                  <a:schemeClr val="bg1"/>
                </a:solidFill>
                <a:latin typeface="+mj-lt"/>
                <a:cs typeface="Helvetica" panose="020B0604020202020204" pitchFamily="34" charset="0"/>
              </a:rPr>
              <a:t>two tiers are complementary and support each other</a:t>
            </a:r>
          </a:p>
        </p:txBody>
      </p:sp>
      <p:pic>
        <p:nvPicPr>
          <p:cNvPr id="3074" name="Picture 2" descr="Image result for forest health aerial detection surve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071" y="3968560"/>
            <a:ext cx="1897606" cy="1343250"/>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1114537" y="1295381"/>
            <a:ext cx="1721709" cy="1721709"/>
          </a:xfrm>
          <a:prstGeom prst="rect">
            <a:avLst/>
          </a:prstGeom>
          <a:ln>
            <a:solidFill>
              <a:schemeClr val="bg1">
                <a:lumMod val="75000"/>
              </a:schemeClr>
            </a:solidFill>
          </a:ln>
        </p:spPr>
      </p:pic>
      <p:sp>
        <p:nvSpPr>
          <p:cNvPr id="8" name="Rectangle 7"/>
          <p:cNvSpPr/>
          <p:nvPr/>
        </p:nvSpPr>
        <p:spPr>
          <a:xfrm>
            <a:off x="786863" y="5311811"/>
            <a:ext cx="2179417" cy="507831"/>
          </a:xfrm>
          <a:prstGeom prst="rect">
            <a:avLst/>
          </a:prstGeom>
        </p:spPr>
        <p:txBody>
          <a:bodyPr wrap="square">
            <a:spAutoFit/>
          </a:bodyPr>
          <a:lstStyle/>
          <a:p>
            <a:pPr algn="ctr">
              <a:spcAft>
                <a:spcPts val="1350"/>
              </a:spcAft>
            </a:pPr>
            <a:r>
              <a:rPr lang="en-US" sz="1350" b="1" i="1" dirty="0">
                <a:solidFill>
                  <a:schemeClr val="bg1"/>
                </a:solidFill>
                <a:latin typeface="Helvetica" panose="020B0604020202020204" pitchFamily="34" charset="0"/>
                <a:cs typeface="Helvetica" panose="020B0604020202020204" pitchFamily="34" charset="0"/>
              </a:rPr>
              <a:t>Insect and Disease Surveys</a:t>
            </a:r>
            <a:endParaRPr lang="en-US" sz="1350" b="1" dirty="0">
              <a:solidFill>
                <a:schemeClr val="bg1"/>
              </a:solidFill>
              <a:latin typeface="Helvetica" panose="020B0604020202020204" pitchFamily="34" charset="0"/>
              <a:cs typeface="Helvetica" panose="020B0604020202020204" pitchFamily="34" charset="0"/>
            </a:endParaRPr>
          </a:p>
        </p:txBody>
      </p:sp>
      <p:sp>
        <p:nvSpPr>
          <p:cNvPr id="9" name="Rectangle 8"/>
          <p:cNvSpPr/>
          <p:nvPr/>
        </p:nvSpPr>
        <p:spPr>
          <a:xfrm>
            <a:off x="1114537" y="3006792"/>
            <a:ext cx="1721709" cy="300082"/>
          </a:xfrm>
          <a:prstGeom prst="rect">
            <a:avLst/>
          </a:prstGeom>
        </p:spPr>
        <p:txBody>
          <a:bodyPr wrap="square">
            <a:spAutoFit/>
          </a:bodyPr>
          <a:lstStyle/>
          <a:p>
            <a:pPr algn="ctr">
              <a:spcAft>
                <a:spcPts val="1350"/>
              </a:spcAft>
            </a:pPr>
            <a:r>
              <a:rPr lang="en-US" sz="1350" b="1" i="1" dirty="0">
                <a:solidFill>
                  <a:schemeClr val="bg1"/>
                </a:solidFill>
                <a:latin typeface="Helvetica" panose="020B0604020202020204" pitchFamily="34" charset="0"/>
                <a:cs typeface="Helvetica" panose="020B0604020202020204" pitchFamily="34" charset="0"/>
              </a:rPr>
              <a:t>ForWarn II</a:t>
            </a:r>
            <a:endParaRPr lang="en-US" sz="1350" b="1" dirty="0">
              <a:solidFill>
                <a:schemeClr val="bg1"/>
              </a:solidFill>
              <a:latin typeface="Helvetica" panose="020B0604020202020204" pitchFamily="34" charset="0"/>
              <a:cs typeface="Helvetica" panose="020B0604020202020204" pitchFamily="34" charset="0"/>
            </a:endParaRPr>
          </a:p>
        </p:txBody>
      </p:sp>
      <p:sp>
        <p:nvSpPr>
          <p:cNvPr id="13" name="Title 1"/>
          <p:cNvSpPr txBox="1">
            <a:spLocks/>
          </p:cNvSpPr>
          <p:nvPr/>
        </p:nvSpPr>
        <p:spPr>
          <a:xfrm>
            <a:off x="-182898" y="0"/>
            <a:ext cx="12374897" cy="100501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chemeClr val="bg1"/>
                </a:solidFill>
              </a:rPr>
              <a:t>     </a:t>
            </a:r>
            <a:r>
              <a:rPr lang="en-US" sz="2800" b="1" i="1" dirty="0">
                <a:solidFill>
                  <a:schemeClr val="bg1"/>
                </a:solidFill>
              </a:rPr>
              <a:t>ForWarn’s</a:t>
            </a:r>
            <a:r>
              <a:rPr lang="en-US" sz="2800" b="1" dirty="0">
                <a:solidFill>
                  <a:schemeClr val="bg1"/>
                </a:solidFill>
              </a:rPr>
              <a:t> </a:t>
            </a:r>
            <a:r>
              <a:rPr lang="en-US" sz="2800" dirty="0">
                <a:solidFill>
                  <a:schemeClr val="bg1"/>
                </a:solidFill>
              </a:rPr>
              <a:t>Context</a:t>
            </a:r>
          </a:p>
        </p:txBody>
      </p:sp>
    </p:spTree>
    <p:extLst>
      <p:ext uri="{BB962C8B-B14F-4D97-AF65-F5344CB8AC3E}">
        <p14:creationId xmlns:p14="http://schemas.microsoft.com/office/powerpoint/2010/main" val="29423780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65638"/>
          </a:xfrm>
          <a:prstGeom prst="rect">
            <a:avLst/>
          </a:prstGeom>
        </p:spPr>
      </p:pic>
      <p:sp>
        <p:nvSpPr>
          <p:cNvPr id="2" name="Title 1"/>
          <p:cNvSpPr>
            <a:spLocks noGrp="1"/>
          </p:cNvSpPr>
          <p:nvPr>
            <p:ph type="ctrTitle"/>
          </p:nvPr>
        </p:nvSpPr>
        <p:spPr>
          <a:xfrm>
            <a:off x="0" y="0"/>
            <a:ext cx="12192000" cy="782594"/>
          </a:xfrm>
        </p:spPr>
        <p:txBody>
          <a:bodyPr>
            <a:normAutofit/>
          </a:bodyPr>
          <a:lstStyle/>
          <a:p>
            <a:r>
              <a:rPr lang="en-US" sz="3600" b="1" i="1" dirty="0" smtClean="0">
                <a:solidFill>
                  <a:schemeClr val="bg1"/>
                </a:solidFill>
              </a:rPr>
              <a:t>ForWarn II </a:t>
            </a:r>
            <a:r>
              <a:rPr lang="en-US" sz="3600" dirty="0" smtClean="0">
                <a:solidFill>
                  <a:schemeClr val="bg1"/>
                </a:solidFill>
              </a:rPr>
              <a:t>Update and Recent Disturbance Assessments</a:t>
            </a:r>
            <a:endParaRPr lang="en-US" sz="3600" dirty="0">
              <a:solidFill>
                <a:schemeClr val="bg1"/>
              </a:solidFill>
            </a:endParaRPr>
          </a:p>
        </p:txBody>
      </p:sp>
      <p:sp>
        <p:nvSpPr>
          <p:cNvPr id="4" name="Title 1"/>
          <p:cNvSpPr txBox="1">
            <a:spLocks/>
          </p:cNvSpPr>
          <p:nvPr/>
        </p:nvSpPr>
        <p:spPr>
          <a:xfrm>
            <a:off x="-182897" y="5715000"/>
            <a:ext cx="1237489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t>     </a:t>
            </a:r>
            <a:r>
              <a:rPr lang="en-US" sz="1600" b="1" dirty="0">
                <a:solidFill>
                  <a:schemeClr val="bg1">
                    <a:lumMod val="50000"/>
                  </a:schemeClr>
                </a:solidFill>
              </a:rPr>
              <a:t>2019 SGSF GIS &amp; Forest Health Committee Annual Meeting</a:t>
            </a:r>
          </a:p>
          <a:p>
            <a:r>
              <a:rPr lang="en-US" sz="1600" dirty="0">
                <a:solidFill>
                  <a:schemeClr val="bg1">
                    <a:lumMod val="50000"/>
                  </a:schemeClr>
                </a:solidFill>
              </a:rPr>
              <a:t>    January 7-11, 2019      Savannah, GA</a:t>
            </a:r>
          </a:p>
        </p:txBody>
      </p:sp>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06" y="5867400"/>
            <a:ext cx="543321" cy="838200"/>
          </a:xfrm>
          <a:prstGeom prst="rect">
            <a:avLst/>
          </a:prstGeom>
        </p:spPr>
      </p:pic>
      <p:pic>
        <p:nvPicPr>
          <p:cNvPr id="6" name="Picture 5"/>
          <p:cNvPicPr>
            <a:picLocks noChangeAspect="1"/>
          </p:cNvPicPr>
          <p:nvPr/>
        </p:nvPicPr>
        <p:blipFill>
          <a:blip r:embed="rId5"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11308602" y="5973969"/>
            <a:ext cx="655193" cy="731631"/>
          </a:xfrm>
          <a:prstGeom prst="rect">
            <a:avLst/>
          </a:prstGeom>
        </p:spPr>
      </p:pic>
      <p:sp>
        <p:nvSpPr>
          <p:cNvPr id="7" name="Title 1"/>
          <p:cNvSpPr txBox="1">
            <a:spLocks/>
          </p:cNvSpPr>
          <p:nvPr/>
        </p:nvSpPr>
        <p:spPr>
          <a:xfrm>
            <a:off x="0" y="819662"/>
            <a:ext cx="12192000" cy="76870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dirty="0" smtClean="0">
                <a:solidFill>
                  <a:schemeClr val="bg1"/>
                </a:solidFill>
              </a:rPr>
              <a:t>Bill Christie, Steve Norman and Bill Hargrove</a:t>
            </a:r>
            <a:br>
              <a:rPr lang="en-US" sz="1600" dirty="0" smtClean="0">
                <a:solidFill>
                  <a:schemeClr val="bg1"/>
                </a:solidFill>
              </a:rPr>
            </a:br>
            <a:r>
              <a:rPr lang="en-US" sz="1600" dirty="0" smtClean="0">
                <a:solidFill>
                  <a:schemeClr val="bg1"/>
                </a:solidFill>
              </a:rPr>
              <a:t>Eastern Forest Environmental Threat Assessment Center</a:t>
            </a:r>
            <a:br>
              <a:rPr lang="en-US" sz="1600" dirty="0" smtClean="0">
                <a:solidFill>
                  <a:schemeClr val="bg1"/>
                </a:solidFill>
              </a:rPr>
            </a:br>
            <a:r>
              <a:rPr lang="en-US" sz="1600" dirty="0" smtClean="0">
                <a:solidFill>
                  <a:schemeClr val="bg1"/>
                </a:solidFill>
              </a:rPr>
              <a:t>USDA Forest Service, Southern Research Station, Asheville, NC</a:t>
            </a:r>
            <a:endParaRPr lang="en-US" sz="1600" dirty="0">
              <a:solidFill>
                <a:schemeClr val="bg1"/>
              </a:solidFill>
            </a:endParaRPr>
          </a:p>
        </p:txBody>
      </p:sp>
      <p:sp>
        <p:nvSpPr>
          <p:cNvPr id="9" name="Subtitle 2"/>
          <p:cNvSpPr>
            <a:spLocks noGrp="1"/>
          </p:cNvSpPr>
          <p:nvPr>
            <p:ph type="subTitle" idx="1"/>
          </p:nvPr>
        </p:nvSpPr>
        <p:spPr>
          <a:xfrm>
            <a:off x="2198605" y="1852776"/>
            <a:ext cx="7794790" cy="1224952"/>
          </a:xfrm>
        </p:spPr>
        <p:txBody>
          <a:bodyPr>
            <a:noAutofit/>
          </a:bodyPr>
          <a:lstStyle/>
          <a:p>
            <a:pPr marL="457200" indent="-457200" algn="l">
              <a:spcBef>
                <a:spcPts val="600"/>
              </a:spcBef>
              <a:spcAft>
                <a:spcPts val="600"/>
              </a:spcAft>
              <a:buFont typeface="Arial" panose="020B0604020202020204" pitchFamily="34" charset="0"/>
              <a:buChar char="•"/>
            </a:pPr>
            <a:r>
              <a:rPr lang="en-US" sz="3200" b="1" dirty="0" smtClean="0">
                <a:solidFill>
                  <a:schemeClr val="bg1"/>
                </a:solidFill>
                <a:effectLst>
                  <a:outerShdw blurRad="38100" dist="38100" dir="2700000" algn="tl">
                    <a:srgbClr val="000000">
                      <a:alpha val="43137"/>
                    </a:srgbClr>
                  </a:outerShdw>
                </a:effectLst>
              </a:rPr>
              <a:t>Questions about what been presented?</a:t>
            </a:r>
          </a:p>
          <a:p>
            <a:pPr marL="457200" indent="-457200" algn="l">
              <a:spcBef>
                <a:spcPts val="600"/>
              </a:spcBef>
              <a:spcAft>
                <a:spcPts val="600"/>
              </a:spcAft>
              <a:buFont typeface="Arial" panose="020B0604020202020204" pitchFamily="34" charset="0"/>
              <a:buChar char="•"/>
            </a:pPr>
            <a:r>
              <a:rPr lang="en-US" sz="3200" b="1" dirty="0" smtClean="0">
                <a:solidFill>
                  <a:schemeClr val="bg1"/>
                </a:solidFill>
                <a:effectLst>
                  <a:outerShdw blurRad="38100" dist="38100" dir="2700000" algn="tl">
                    <a:srgbClr val="000000">
                      <a:alpha val="43137"/>
                    </a:srgbClr>
                  </a:outerShdw>
                </a:effectLst>
              </a:rPr>
              <a:t>How can we help you do your job?</a:t>
            </a:r>
            <a:endParaRPr lang="en-US" sz="3200" b="1" dirty="0">
              <a:solidFill>
                <a:schemeClr val="bg1"/>
              </a:solidFill>
              <a:effectLst>
                <a:outerShdw blurRad="38100" dist="38100" dir="2700000" algn="tl">
                  <a:srgbClr val="000000">
                    <a:alpha val="43137"/>
                  </a:srgbClr>
                </a:outerShdw>
              </a:effectLst>
            </a:endParaRPr>
          </a:p>
          <a:p>
            <a:pPr marL="514350" indent="-514350" algn="l">
              <a:spcBef>
                <a:spcPts val="600"/>
              </a:spcBef>
              <a:spcAft>
                <a:spcPts val="600"/>
              </a:spcAft>
              <a:buFont typeface="+mj-lt"/>
              <a:buAutoNum type="arabicPeriod"/>
            </a:pPr>
            <a:endParaRPr lang="en-US" sz="2800" b="1" dirty="0">
              <a:solidFill>
                <a:schemeClr val="bg1"/>
              </a:solidFill>
              <a:effectLst>
                <a:outerShdw blurRad="38100" dist="38100" dir="2700000" algn="tl">
                  <a:srgbClr val="000000">
                    <a:alpha val="43137"/>
                  </a:srgbClr>
                </a:outerShdw>
              </a:effectLst>
            </a:endParaRPr>
          </a:p>
          <a:p>
            <a:pPr lvl="1" algn="l">
              <a:spcBef>
                <a:spcPts val="600"/>
              </a:spcBef>
              <a:spcAft>
                <a:spcPts val="600"/>
              </a:spcAft>
            </a:pPr>
            <a:endParaRPr lang="en-US" sz="2400"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6096388" y="3626870"/>
            <a:ext cx="3756454" cy="1323439"/>
          </a:xfrm>
          <a:prstGeom prst="rect">
            <a:avLst/>
          </a:prstGeom>
          <a:noFill/>
        </p:spPr>
        <p:txBody>
          <a:bodyPr wrap="square" rtlCol="0">
            <a:spAutoFit/>
          </a:bodyPr>
          <a:lstStyle/>
          <a:p>
            <a:pPr algn="ctr"/>
            <a:r>
              <a:rPr lang="en-US" sz="1600" b="1" spc="8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Bill Christie</a:t>
            </a:r>
          </a:p>
          <a:p>
            <a:pPr algn="ctr"/>
            <a:endParaRPr lang="en-US" sz="1600" b="1" spc="8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1600" b="1" spc="8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wchristie @ fs.fed.gov</a:t>
            </a:r>
          </a:p>
          <a:p>
            <a:pPr algn="ctr"/>
            <a:endParaRPr lang="en-US" sz="1600" b="1" spc="8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1600" b="1" spc="8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office (828) 257- 4370</a:t>
            </a:r>
          </a:p>
        </p:txBody>
      </p:sp>
      <p:sp>
        <p:nvSpPr>
          <p:cNvPr id="11" name="Subtitle 2"/>
          <p:cNvSpPr txBox="1">
            <a:spLocks/>
          </p:cNvSpPr>
          <p:nvPr/>
        </p:nvSpPr>
        <p:spPr>
          <a:xfrm>
            <a:off x="1785416" y="3414990"/>
            <a:ext cx="4729352" cy="208446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10000"/>
              </a:lnSpc>
              <a:spcBef>
                <a:spcPts val="0"/>
              </a:spcBef>
              <a:buNone/>
            </a:pPr>
            <a:r>
              <a:rPr lang="en-US" sz="2400" i="1" dirty="0" smtClean="0">
                <a:solidFill>
                  <a:srgbClr val="FFFF00"/>
                </a:solidFill>
              </a:rPr>
              <a:t>ForWarn II </a:t>
            </a:r>
            <a:r>
              <a:rPr lang="en-US" sz="2400" dirty="0" smtClean="0">
                <a:solidFill>
                  <a:srgbClr val="FFFF00"/>
                </a:solidFill>
              </a:rPr>
              <a:t>Website</a:t>
            </a:r>
          </a:p>
          <a:p>
            <a:pPr marL="0" indent="0" algn="ctr">
              <a:lnSpc>
                <a:spcPct val="110000"/>
              </a:lnSpc>
              <a:spcBef>
                <a:spcPts val="0"/>
              </a:spcBef>
              <a:buNone/>
            </a:pPr>
            <a:r>
              <a:rPr lang="en-US" sz="2000" dirty="0" smtClean="0">
                <a:solidFill>
                  <a:schemeClr val="bg1"/>
                </a:solidFill>
              </a:rPr>
              <a:t>https://</a:t>
            </a:r>
            <a:r>
              <a:rPr lang="en-US" sz="2000" dirty="0">
                <a:solidFill>
                  <a:schemeClr val="bg1"/>
                </a:solidFill>
              </a:rPr>
              <a:t>forwarn.</a:t>
            </a:r>
            <a:r>
              <a:rPr lang="en-US" sz="2000" dirty="0" smtClean="0">
                <a:solidFill>
                  <a:schemeClr val="bg1"/>
                </a:solidFill>
              </a:rPr>
              <a:t>forestthreats.org</a:t>
            </a:r>
          </a:p>
          <a:p>
            <a:pPr marL="0" indent="0" algn="ctr">
              <a:lnSpc>
                <a:spcPct val="110000"/>
              </a:lnSpc>
              <a:spcBef>
                <a:spcPts val="0"/>
              </a:spcBef>
              <a:buNone/>
            </a:pPr>
            <a:endParaRPr lang="en-US" sz="2000" dirty="0">
              <a:solidFill>
                <a:schemeClr val="bg1"/>
              </a:solidFill>
            </a:endParaRPr>
          </a:p>
          <a:p>
            <a:pPr marL="0" indent="0" algn="ctr">
              <a:lnSpc>
                <a:spcPct val="110000"/>
              </a:lnSpc>
              <a:spcBef>
                <a:spcPts val="0"/>
              </a:spcBef>
              <a:buNone/>
            </a:pPr>
            <a:r>
              <a:rPr lang="en-US" sz="2400" dirty="0" smtClean="0">
                <a:solidFill>
                  <a:srgbClr val="FFFF00"/>
                </a:solidFill>
              </a:rPr>
              <a:t>Forest Change Assessment Viewer</a:t>
            </a:r>
          </a:p>
          <a:p>
            <a:pPr marL="0" indent="0" algn="ctr">
              <a:lnSpc>
                <a:spcPct val="110000"/>
              </a:lnSpc>
              <a:spcBef>
                <a:spcPts val="0"/>
              </a:spcBef>
              <a:buNone/>
            </a:pPr>
            <a:r>
              <a:rPr lang="en-US" sz="2000" dirty="0" smtClean="0">
                <a:solidFill>
                  <a:schemeClr val="bg1"/>
                </a:solidFill>
              </a:rPr>
              <a:t>https</a:t>
            </a:r>
            <a:r>
              <a:rPr lang="en-US" sz="2000" dirty="0">
                <a:solidFill>
                  <a:schemeClr val="bg1"/>
                </a:solidFill>
              </a:rPr>
              <a:t>://forwarn.forestthreats.org/fcav2</a:t>
            </a:r>
          </a:p>
          <a:p>
            <a:pPr marL="0" indent="0" algn="ctr">
              <a:lnSpc>
                <a:spcPct val="110000"/>
              </a:lnSpc>
              <a:spcBef>
                <a:spcPts val="0"/>
              </a:spcBef>
              <a:buNone/>
            </a:pPr>
            <a:endParaRPr lang="en-US" sz="2000" b="1" dirty="0"/>
          </a:p>
        </p:txBody>
      </p:sp>
    </p:spTree>
    <p:extLst>
      <p:ext uri="{BB962C8B-B14F-4D97-AF65-F5344CB8AC3E}">
        <p14:creationId xmlns:p14="http://schemas.microsoft.com/office/powerpoint/2010/main" val="21303443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12192000" cy="6858000"/>
          </a:xfrm>
          <a:prstGeom prst="rect">
            <a:avLst/>
          </a:prstGeom>
        </p:spPr>
      </p:pic>
      <p:sp>
        <p:nvSpPr>
          <p:cNvPr id="5" name="Subtitle 2"/>
          <p:cNvSpPr txBox="1">
            <a:spLocks/>
          </p:cNvSpPr>
          <p:nvPr/>
        </p:nvSpPr>
        <p:spPr>
          <a:xfrm>
            <a:off x="1531980" y="381001"/>
            <a:ext cx="9128040" cy="7075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10000"/>
              </a:lnSpc>
              <a:spcBef>
                <a:spcPts val="0"/>
              </a:spcBef>
              <a:buNone/>
            </a:pPr>
            <a:r>
              <a:rPr lang="en-US" sz="2000" dirty="0">
                <a:solidFill>
                  <a:schemeClr val="bg1"/>
                </a:solidFill>
              </a:rPr>
              <a:t>https://forwarn.forestthreats.org/fcav2</a:t>
            </a:r>
          </a:p>
          <a:p>
            <a:pPr marL="0" indent="0" algn="ctr">
              <a:lnSpc>
                <a:spcPct val="110000"/>
              </a:lnSpc>
              <a:spcBef>
                <a:spcPts val="0"/>
              </a:spcBef>
              <a:buNone/>
            </a:pPr>
            <a:endParaRPr lang="en-US" sz="2000" b="1"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1" y="381000"/>
            <a:ext cx="1283751" cy="426142"/>
          </a:xfrm>
          <a:prstGeom prst="rect">
            <a:avLst/>
          </a:prstGeom>
        </p:spPr>
      </p:pic>
      <p:pic>
        <p:nvPicPr>
          <p:cNvPr id="4" name="Picture 3"/>
          <p:cNvPicPr>
            <a:picLocks noChangeAspect="1"/>
          </p:cNvPicPr>
          <p:nvPr/>
        </p:nvPicPr>
        <p:blipFill>
          <a:blip r:embed="rId5"/>
          <a:stretch>
            <a:fillRect/>
          </a:stretch>
        </p:blipFill>
        <p:spPr>
          <a:xfrm>
            <a:off x="127322" y="1007139"/>
            <a:ext cx="11936269" cy="5610944"/>
          </a:xfrm>
          <a:prstGeom prst="rect">
            <a:avLst/>
          </a:prstGeom>
        </p:spPr>
      </p:pic>
    </p:spTree>
    <p:extLst>
      <p:ext uri="{BB962C8B-B14F-4D97-AF65-F5344CB8AC3E}">
        <p14:creationId xmlns:p14="http://schemas.microsoft.com/office/powerpoint/2010/main" val="17658353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65638"/>
          </a:xfrm>
          <a:prstGeom prst="rect">
            <a:avLst/>
          </a:prstGeom>
        </p:spPr>
      </p:pic>
      <p:sp>
        <p:nvSpPr>
          <p:cNvPr id="2" name="Title 1"/>
          <p:cNvSpPr>
            <a:spLocks noGrp="1"/>
          </p:cNvSpPr>
          <p:nvPr>
            <p:ph type="ctrTitle"/>
          </p:nvPr>
        </p:nvSpPr>
        <p:spPr>
          <a:xfrm>
            <a:off x="0" y="0"/>
            <a:ext cx="12192000" cy="782594"/>
          </a:xfrm>
        </p:spPr>
        <p:txBody>
          <a:bodyPr>
            <a:normAutofit/>
          </a:bodyPr>
          <a:lstStyle/>
          <a:p>
            <a:r>
              <a:rPr lang="en-US" sz="3600" b="1" i="1" dirty="0" smtClean="0">
                <a:solidFill>
                  <a:schemeClr val="bg1"/>
                </a:solidFill>
              </a:rPr>
              <a:t>ForWarn II </a:t>
            </a:r>
            <a:r>
              <a:rPr lang="en-US" sz="3600" dirty="0" smtClean="0">
                <a:solidFill>
                  <a:schemeClr val="bg1"/>
                </a:solidFill>
              </a:rPr>
              <a:t>Update and Recent Disturbance Assessments</a:t>
            </a:r>
            <a:endParaRPr lang="en-US" sz="3600" dirty="0">
              <a:solidFill>
                <a:schemeClr val="bg1"/>
              </a:solidFill>
            </a:endParaRPr>
          </a:p>
        </p:txBody>
      </p:sp>
      <p:sp>
        <p:nvSpPr>
          <p:cNvPr id="4" name="Title 1"/>
          <p:cNvSpPr txBox="1">
            <a:spLocks/>
          </p:cNvSpPr>
          <p:nvPr/>
        </p:nvSpPr>
        <p:spPr>
          <a:xfrm>
            <a:off x="-182897" y="5715000"/>
            <a:ext cx="1237489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t>     </a:t>
            </a:r>
            <a:r>
              <a:rPr lang="en-US" sz="1600" b="1" dirty="0">
                <a:solidFill>
                  <a:schemeClr val="bg1">
                    <a:lumMod val="50000"/>
                  </a:schemeClr>
                </a:solidFill>
              </a:rPr>
              <a:t>2019 SGSF GIS &amp; Forest Health Committee Annual Meeting</a:t>
            </a:r>
          </a:p>
          <a:p>
            <a:r>
              <a:rPr lang="en-US" sz="1600" dirty="0">
                <a:solidFill>
                  <a:schemeClr val="bg1">
                    <a:lumMod val="50000"/>
                  </a:schemeClr>
                </a:solidFill>
              </a:rPr>
              <a:t>    January 7-11, 2019      Savannah, GA</a:t>
            </a:r>
          </a:p>
        </p:txBody>
      </p:sp>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06" y="5867400"/>
            <a:ext cx="543321" cy="838200"/>
          </a:xfrm>
          <a:prstGeom prst="rect">
            <a:avLst/>
          </a:prstGeom>
        </p:spPr>
      </p:pic>
      <p:pic>
        <p:nvPicPr>
          <p:cNvPr id="6" name="Picture 5"/>
          <p:cNvPicPr>
            <a:picLocks noChangeAspect="1"/>
          </p:cNvPicPr>
          <p:nvPr/>
        </p:nvPicPr>
        <p:blipFill>
          <a:blip r:embed="rId5"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11308602" y="5973969"/>
            <a:ext cx="655193" cy="731631"/>
          </a:xfrm>
          <a:prstGeom prst="rect">
            <a:avLst/>
          </a:prstGeom>
        </p:spPr>
      </p:pic>
      <p:sp>
        <p:nvSpPr>
          <p:cNvPr id="7" name="Title 1"/>
          <p:cNvSpPr txBox="1">
            <a:spLocks/>
          </p:cNvSpPr>
          <p:nvPr/>
        </p:nvSpPr>
        <p:spPr>
          <a:xfrm>
            <a:off x="0" y="819662"/>
            <a:ext cx="12192000" cy="76870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dirty="0" smtClean="0">
                <a:solidFill>
                  <a:schemeClr val="bg1"/>
                </a:solidFill>
              </a:rPr>
              <a:t>Bill Christie, Steve Norman and Bill Hargrove</a:t>
            </a:r>
            <a:br>
              <a:rPr lang="en-US" sz="1600" dirty="0" smtClean="0">
                <a:solidFill>
                  <a:schemeClr val="bg1"/>
                </a:solidFill>
              </a:rPr>
            </a:br>
            <a:r>
              <a:rPr lang="en-US" sz="1600" dirty="0" smtClean="0">
                <a:solidFill>
                  <a:schemeClr val="bg1"/>
                </a:solidFill>
              </a:rPr>
              <a:t>Eastern Forest Environmental Threat Assessment Center</a:t>
            </a:r>
            <a:br>
              <a:rPr lang="en-US" sz="1600" dirty="0" smtClean="0">
                <a:solidFill>
                  <a:schemeClr val="bg1"/>
                </a:solidFill>
              </a:rPr>
            </a:br>
            <a:r>
              <a:rPr lang="en-US" sz="1600" dirty="0" smtClean="0">
                <a:solidFill>
                  <a:schemeClr val="bg1"/>
                </a:solidFill>
              </a:rPr>
              <a:t>USDA Forest Service, Southern Research Station, Asheville, NC</a:t>
            </a:r>
            <a:endParaRPr lang="en-US" sz="1600" dirty="0">
              <a:solidFill>
                <a:schemeClr val="bg1"/>
              </a:solidFill>
            </a:endParaRPr>
          </a:p>
        </p:txBody>
      </p:sp>
      <p:sp>
        <p:nvSpPr>
          <p:cNvPr id="9" name="Subtitle 2"/>
          <p:cNvSpPr>
            <a:spLocks noGrp="1"/>
          </p:cNvSpPr>
          <p:nvPr>
            <p:ph type="subTitle" idx="1"/>
          </p:nvPr>
        </p:nvSpPr>
        <p:spPr>
          <a:xfrm>
            <a:off x="3200400" y="2160740"/>
            <a:ext cx="5791200" cy="3409881"/>
          </a:xfrm>
        </p:spPr>
        <p:txBody>
          <a:bodyPr>
            <a:noAutofit/>
          </a:bodyPr>
          <a:lstStyle/>
          <a:p>
            <a:pPr marL="514350" indent="-514350" algn="l">
              <a:spcBef>
                <a:spcPts val="600"/>
              </a:spcBef>
              <a:spcAft>
                <a:spcPts val="600"/>
              </a:spcAft>
              <a:buFont typeface="+mj-lt"/>
              <a:buAutoNum type="arabicPeriod"/>
            </a:pPr>
            <a:r>
              <a:rPr lang="en-US" sz="2800" dirty="0" smtClean="0">
                <a:solidFill>
                  <a:schemeClr val="bg1">
                    <a:lumMod val="50000"/>
                  </a:schemeClr>
                </a:solidFill>
                <a:effectLst>
                  <a:outerShdw blurRad="38100" dist="38100" dir="2700000" algn="tl">
                    <a:srgbClr val="000000">
                      <a:alpha val="43137"/>
                    </a:srgbClr>
                  </a:outerShdw>
                </a:effectLst>
              </a:rPr>
              <a:t>Introduction </a:t>
            </a:r>
            <a:r>
              <a:rPr lang="en-US" sz="1600" i="1" dirty="0">
                <a:solidFill>
                  <a:schemeClr val="bg1">
                    <a:lumMod val="50000"/>
                  </a:schemeClr>
                </a:solidFill>
                <a:effectLst>
                  <a:outerShdw blurRad="38100" dist="38100" dir="2700000" algn="tl">
                    <a:srgbClr val="000000">
                      <a:alpha val="43137"/>
                    </a:srgbClr>
                  </a:outerShdw>
                </a:effectLst>
              </a:rPr>
              <a:t>(for new </a:t>
            </a:r>
            <a:r>
              <a:rPr lang="en-US" sz="1600" i="1" dirty="0" smtClean="0">
                <a:solidFill>
                  <a:schemeClr val="bg1">
                    <a:lumMod val="50000"/>
                  </a:schemeClr>
                </a:solidFill>
                <a:effectLst>
                  <a:outerShdw blurRad="38100" dist="38100" dir="2700000" algn="tl">
                    <a:srgbClr val="000000">
                      <a:alpha val="43137"/>
                    </a:srgbClr>
                  </a:outerShdw>
                </a:effectLst>
              </a:rPr>
              <a:t>folks only) </a:t>
            </a:r>
            <a:endParaRPr lang="en-US" sz="1600" i="1" dirty="0">
              <a:solidFill>
                <a:schemeClr val="bg1">
                  <a:lumMod val="50000"/>
                </a:schemeClr>
              </a:solidFill>
              <a:effectLst>
                <a:outerShdw blurRad="38100" dist="38100" dir="2700000" algn="tl">
                  <a:srgbClr val="000000">
                    <a:alpha val="43137"/>
                  </a:srgbClr>
                </a:outerShdw>
              </a:effectLst>
            </a:endParaRPr>
          </a:p>
          <a:p>
            <a:pPr marL="514350" indent="-514350" algn="l">
              <a:spcBef>
                <a:spcPts val="600"/>
              </a:spcBef>
              <a:spcAft>
                <a:spcPts val="600"/>
              </a:spcAft>
              <a:buFont typeface="+mj-lt"/>
              <a:buAutoNum type="arabicPeriod"/>
            </a:pPr>
            <a:r>
              <a:rPr lang="en-US" sz="2800" dirty="0" smtClean="0">
                <a:solidFill>
                  <a:schemeClr val="bg1"/>
                </a:solidFill>
                <a:effectLst>
                  <a:outerShdw blurRad="38100" dist="38100" dir="2700000" algn="tl">
                    <a:srgbClr val="000000">
                      <a:alpha val="43137"/>
                    </a:srgbClr>
                  </a:outerShdw>
                </a:effectLst>
              </a:rPr>
              <a:t> </a:t>
            </a:r>
            <a:r>
              <a:rPr lang="en-US" sz="2800" b="1" i="1" dirty="0" smtClean="0">
                <a:solidFill>
                  <a:schemeClr val="bg1"/>
                </a:solidFill>
                <a:effectLst>
                  <a:outerShdw blurRad="38100" dist="38100" dir="2700000" algn="tl">
                    <a:srgbClr val="000000">
                      <a:alpha val="43137"/>
                    </a:srgbClr>
                  </a:outerShdw>
                </a:effectLst>
              </a:rPr>
              <a:t>ForWarn </a:t>
            </a:r>
            <a:r>
              <a:rPr lang="en-US" sz="2800" b="1" i="1" dirty="0">
                <a:solidFill>
                  <a:schemeClr val="bg1"/>
                </a:solidFill>
                <a:effectLst>
                  <a:outerShdw blurRad="38100" dist="38100" dir="2700000" algn="tl">
                    <a:srgbClr val="000000">
                      <a:alpha val="43137"/>
                    </a:srgbClr>
                  </a:outerShdw>
                </a:effectLst>
              </a:rPr>
              <a:t>II</a:t>
            </a:r>
            <a:r>
              <a:rPr lang="en-US" sz="2800" b="1" dirty="0">
                <a:solidFill>
                  <a:schemeClr val="bg1"/>
                </a:solidFill>
                <a:effectLst>
                  <a:outerShdw blurRad="38100" dist="38100" dir="2700000" algn="tl">
                    <a:srgbClr val="000000">
                      <a:alpha val="43137"/>
                    </a:srgbClr>
                  </a:outerShdw>
                </a:effectLst>
              </a:rPr>
              <a:t> </a:t>
            </a:r>
            <a:r>
              <a:rPr lang="en-US" sz="2800" b="1" dirty="0" smtClean="0">
                <a:solidFill>
                  <a:schemeClr val="bg1"/>
                </a:solidFill>
                <a:effectLst>
                  <a:outerShdw blurRad="38100" dist="38100" dir="2700000" algn="tl">
                    <a:srgbClr val="000000">
                      <a:alpha val="43137"/>
                    </a:srgbClr>
                  </a:outerShdw>
                </a:effectLst>
              </a:rPr>
              <a:t>Update</a:t>
            </a:r>
            <a:endParaRPr lang="en-US" sz="2800" b="1" dirty="0">
              <a:solidFill>
                <a:schemeClr val="bg1"/>
              </a:solidFill>
              <a:effectLst>
                <a:outerShdw blurRad="38100" dist="38100" dir="2700000" algn="tl">
                  <a:srgbClr val="000000">
                    <a:alpha val="43137"/>
                  </a:srgbClr>
                </a:outerShdw>
              </a:effectLst>
            </a:endParaRPr>
          </a:p>
          <a:p>
            <a:pPr marL="514350" indent="-514350" algn="l">
              <a:spcBef>
                <a:spcPts val="600"/>
              </a:spcBef>
              <a:spcAft>
                <a:spcPts val="600"/>
              </a:spcAft>
              <a:buFont typeface="+mj-lt"/>
              <a:buAutoNum type="arabicPeriod"/>
            </a:pPr>
            <a:r>
              <a:rPr lang="en-US" sz="2800" dirty="0">
                <a:solidFill>
                  <a:schemeClr val="bg1"/>
                </a:solidFill>
                <a:effectLst>
                  <a:outerShdw blurRad="38100" dist="38100" dir="2700000" algn="tl">
                    <a:srgbClr val="000000">
                      <a:alpha val="43137"/>
                    </a:srgbClr>
                  </a:outerShdw>
                </a:effectLst>
              </a:rPr>
              <a:t>Disturbance Assessments</a:t>
            </a:r>
            <a:endParaRPr lang="en-US" dirty="0">
              <a:solidFill>
                <a:schemeClr val="bg1"/>
              </a:solidFill>
              <a:effectLst>
                <a:outerShdw blurRad="38100" dist="38100" dir="2700000" algn="tl">
                  <a:srgbClr val="000000">
                    <a:alpha val="43137"/>
                  </a:srgbClr>
                </a:outerShdw>
              </a:effectLst>
            </a:endParaRPr>
          </a:p>
          <a:p>
            <a:pPr marL="971550" lvl="1" indent="-514350" algn="l">
              <a:spcBef>
                <a:spcPts val="600"/>
              </a:spcBef>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Hurricane Florence, NC-SC</a:t>
            </a:r>
          </a:p>
          <a:p>
            <a:pPr marL="971550" lvl="1" indent="-514350" algn="l">
              <a:spcBef>
                <a:spcPts val="600"/>
              </a:spcBef>
              <a:spcAft>
                <a:spcPts val="600"/>
              </a:spcAft>
              <a:buFont typeface="Arial" panose="020B0604020202020204" pitchFamily="34" charset="0"/>
              <a:buChar char="•"/>
            </a:pPr>
            <a:r>
              <a:rPr lang="en-US" sz="2400" dirty="0">
                <a:solidFill>
                  <a:schemeClr val="bg1"/>
                </a:solidFill>
                <a:effectLst>
                  <a:outerShdw blurRad="38100" dist="38100" dir="2700000" algn="tl">
                    <a:srgbClr val="000000">
                      <a:alpha val="43137"/>
                    </a:srgbClr>
                  </a:outerShdw>
                </a:effectLst>
              </a:rPr>
              <a:t>Hurricane Michael, FL-GA-AL</a:t>
            </a:r>
          </a:p>
          <a:p>
            <a:pPr marL="514350" indent="-514350" algn="l">
              <a:spcBef>
                <a:spcPts val="600"/>
              </a:spcBef>
              <a:spcAft>
                <a:spcPts val="600"/>
              </a:spcAft>
              <a:buFont typeface="+mj-lt"/>
              <a:buAutoNum type="arabicPeriod"/>
            </a:pPr>
            <a:r>
              <a:rPr lang="en-US" sz="2800" dirty="0" smtClean="0">
                <a:solidFill>
                  <a:schemeClr val="bg1"/>
                </a:solidFill>
                <a:effectLst>
                  <a:outerShdw blurRad="38100" dist="38100" dir="2700000" algn="tl">
                    <a:srgbClr val="000000">
                      <a:alpha val="43137"/>
                    </a:srgbClr>
                  </a:outerShdw>
                </a:effectLst>
              </a:rPr>
              <a:t>Questions</a:t>
            </a:r>
            <a:r>
              <a:rPr lang="en-US" sz="2800" dirty="0">
                <a:solidFill>
                  <a:schemeClr val="bg1"/>
                </a:solidFill>
                <a:effectLst>
                  <a:outerShdw blurRad="38100" dist="38100" dir="2700000" algn="tl">
                    <a:srgbClr val="000000">
                      <a:alpha val="43137"/>
                    </a:srgbClr>
                  </a:outerShdw>
                </a:effectLst>
              </a:rPr>
              <a:t>?</a:t>
            </a:r>
          </a:p>
          <a:p>
            <a:pPr marL="514350" indent="-514350" algn="l">
              <a:spcBef>
                <a:spcPts val="600"/>
              </a:spcBef>
              <a:spcAft>
                <a:spcPts val="600"/>
              </a:spcAft>
              <a:buFont typeface="+mj-lt"/>
              <a:buAutoNum type="arabicPeriod"/>
            </a:pPr>
            <a:endParaRPr lang="en-US" sz="2800" b="1" dirty="0">
              <a:solidFill>
                <a:schemeClr val="bg1"/>
              </a:solidFill>
              <a:effectLst>
                <a:outerShdw blurRad="38100" dist="38100" dir="2700000" algn="tl">
                  <a:srgbClr val="000000">
                    <a:alpha val="43137"/>
                  </a:srgbClr>
                </a:outerShdw>
              </a:effectLst>
            </a:endParaRPr>
          </a:p>
          <a:p>
            <a:pPr lvl="1" algn="l">
              <a:spcBef>
                <a:spcPts val="600"/>
              </a:spcBef>
              <a:spcAft>
                <a:spcPts val="600"/>
              </a:spcAft>
            </a:pP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866636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65638"/>
          </a:xfrm>
          <a:prstGeom prst="rect">
            <a:avLst/>
          </a:prstGeom>
        </p:spPr>
      </p:pic>
      <p:sp>
        <p:nvSpPr>
          <p:cNvPr id="4" name="Title 1"/>
          <p:cNvSpPr txBox="1">
            <a:spLocks/>
          </p:cNvSpPr>
          <p:nvPr/>
        </p:nvSpPr>
        <p:spPr>
          <a:xfrm>
            <a:off x="-182897" y="5715000"/>
            <a:ext cx="1237489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t>     </a:t>
            </a:r>
            <a:r>
              <a:rPr lang="en-US" sz="1600" b="1" dirty="0">
                <a:solidFill>
                  <a:schemeClr val="bg1">
                    <a:lumMod val="50000"/>
                  </a:schemeClr>
                </a:solidFill>
              </a:rPr>
              <a:t>2019 SGSF GIS &amp; Forest Health Committee Annual Meeting</a:t>
            </a:r>
          </a:p>
          <a:p>
            <a:r>
              <a:rPr lang="en-US" sz="1600" dirty="0">
                <a:solidFill>
                  <a:schemeClr val="bg1">
                    <a:lumMod val="50000"/>
                  </a:schemeClr>
                </a:solidFill>
              </a:rPr>
              <a:t>    January 7-11, 2019      Savannah, GA</a:t>
            </a:r>
          </a:p>
        </p:txBody>
      </p:sp>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06" y="5867400"/>
            <a:ext cx="543321" cy="838200"/>
          </a:xfrm>
          <a:prstGeom prst="rect">
            <a:avLst/>
          </a:prstGeom>
        </p:spPr>
      </p:pic>
      <p:pic>
        <p:nvPicPr>
          <p:cNvPr id="6" name="Picture 5"/>
          <p:cNvPicPr>
            <a:picLocks noChangeAspect="1"/>
          </p:cNvPicPr>
          <p:nvPr/>
        </p:nvPicPr>
        <p:blipFill>
          <a:blip r:embed="rId5" cstate="print">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11308602" y="5973969"/>
            <a:ext cx="655193" cy="731631"/>
          </a:xfrm>
          <a:prstGeom prst="rect">
            <a:avLst/>
          </a:prstGeom>
        </p:spPr>
      </p:pic>
      <p:sp>
        <p:nvSpPr>
          <p:cNvPr id="9" name="Subtitle 2"/>
          <p:cNvSpPr>
            <a:spLocks noGrp="1"/>
          </p:cNvSpPr>
          <p:nvPr>
            <p:ph type="subTitle" idx="1"/>
          </p:nvPr>
        </p:nvSpPr>
        <p:spPr>
          <a:xfrm>
            <a:off x="2427914" y="590619"/>
            <a:ext cx="7852908" cy="3937046"/>
          </a:xfrm>
        </p:spPr>
        <p:txBody>
          <a:bodyPr>
            <a:noAutofit/>
          </a:bodyPr>
          <a:lstStyle/>
          <a:p>
            <a:pPr marL="514350" indent="-514350" algn="l">
              <a:spcBef>
                <a:spcPts val="600"/>
              </a:spcBef>
              <a:spcAft>
                <a:spcPts val="600"/>
              </a:spcAft>
              <a:buFont typeface="+mj-lt"/>
              <a:buAutoNum type="arabicPeriod" startAt="2"/>
            </a:pPr>
            <a:r>
              <a:rPr lang="en-US" sz="2800" dirty="0" smtClean="0">
                <a:solidFill>
                  <a:schemeClr val="bg1"/>
                </a:solidFill>
                <a:effectLst>
                  <a:outerShdw blurRad="38100" dist="38100" dir="2700000" algn="tl">
                    <a:srgbClr val="000000">
                      <a:alpha val="43137"/>
                    </a:srgbClr>
                  </a:outerShdw>
                </a:effectLst>
              </a:rPr>
              <a:t> </a:t>
            </a:r>
            <a:r>
              <a:rPr lang="en-US" sz="2800" b="1" i="1" dirty="0" smtClean="0">
                <a:solidFill>
                  <a:schemeClr val="bg1"/>
                </a:solidFill>
                <a:effectLst>
                  <a:outerShdw blurRad="38100" dist="38100" dir="2700000" algn="tl">
                    <a:srgbClr val="000000">
                      <a:alpha val="43137"/>
                    </a:srgbClr>
                  </a:outerShdw>
                </a:effectLst>
              </a:rPr>
              <a:t>ForWarn </a:t>
            </a:r>
            <a:r>
              <a:rPr lang="en-US" sz="2800" b="1" i="1" dirty="0">
                <a:solidFill>
                  <a:schemeClr val="bg1"/>
                </a:solidFill>
                <a:effectLst>
                  <a:outerShdw blurRad="38100" dist="38100" dir="2700000" algn="tl">
                    <a:srgbClr val="000000">
                      <a:alpha val="43137"/>
                    </a:srgbClr>
                  </a:outerShdw>
                </a:effectLst>
              </a:rPr>
              <a:t>II </a:t>
            </a:r>
            <a:r>
              <a:rPr lang="en-US" sz="2800" b="1" dirty="0" smtClean="0">
                <a:solidFill>
                  <a:schemeClr val="bg1"/>
                </a:solidFill>
                <a:effectLst>
                  <a:outerShdw blurRad="38100" dist="38100" dir="2700000" algn="tl">
                    <a:srgbClr val="000000">
                      <a:alpha val="43137"/>
                    </a:srgbClr>
                  </a:outerShdw>
                </a:effectLst>
              </a:rPr>
              <a:t>Update</a:t>
            </a:r>
          </a:p>
          <a:p>
            <a:pPr marL="971550" lvl="1" indent="-514350" algn="l">
              <a:spcBef>
                <a:spcPts val="600"/>
              </a:spcBef>
              <a:spcAft>
                <a:spcPts val="600"/>
              </a:spcAft>
              <a:buFont typeface="+mj-lt"/>
              <a:buAutoNum type="alphaUcPeriod"/>
            </a:pPr>
            <a:r>
              <a:rPr lang="en-US" sz="2400" dirty="0" smtClean="0">
                <a:solidFill>
                  <a:schemeClr val="bg1"/>
                </a:solidFill>
                <a:effectLst>
                  <a:outerShdw blurRad="38100" dist="38100" dir="2700000" algn="tl">
                    <a:srgbClr val="000000">
                      <a:alpha val="43137"/>
                    </a:srgbClr>
                  </a:outerShdw>
                </a:effectLst>
              </a:rPr>
              <a:t>Relevant </a:t>
            </a:r>
            <a:r>
              <a:rPr lang="en-US" sz="2400" b="1" i="1" dirty="0" smtClean="0">
                <a:solidFill>
                  <a:schemeClr val="bg1"/>
                </a:solidFill>
                <a:effectLst>
                  <a:outerShdw blurRad="38100" dist="38100" dir="2700000" algn="tl">
                    <a:srgbClr val="000000">
                      <a:alpha val="43137"/>
                    </a:srgbClr>
                  </a:outerShdw>
                </a:effectLst>
              </a:rPr>
              <a:t>ForWarn II </a:t>
            </a:r>
            <a:r>
              <a:rPr lang="en-US" sz="2400" dirty="0" smtClean="0">
                <a:solidFill>
                  <a:schemeClr val="bg1"/>
                </a:solidFill>
                <a:effectLst>
                  <a:outerShdw blurRad="38100" dist="38100" dir="2700000" algn="tl">
                    <a:srgbClr val="000000">
                      <a:alpha val="43137"/>
                    </a:srgbClr>
                  </a:outerShdw>
                </a:effectLst>
              </a:rPr>
              <a:t>Improvements </a:t>
            </a:r>
            <a:r>
              <a:rPr lang="en-US" sz="1400" dirty="0" smtClean="0">
                <a:solidFill>
                  <a:schemeClr val="bg1"/>
                </a:solidFill>
                <a:effectLst>
                  <a:outerShdw blurRad="38100" dist="38100" dir="2700000" algn="tl">
                    <a:srgbClr val="000000">
                      <a:alpha val="43137"/>
                    </a:srgbClr>
                  </a:outerShdw>
                </a:effectLst>
              </a:rPr>
              <a:t>(reminder)</a:t>
            </a:r>
          </a:p>
          <a:p>
            <a:pPr marL="1428750" lvl="2" indent="-514350" algn="l">
              <a:spcBef>
                <a:spcPts val="600"/>
              </a:spcBef>
              <a:spcAft>
                <a:spcPts val="600"/>
              </a:spcAft>
              <a:buFont typeface="Arial" panose="020B0604020202020204" pitchFamily="34" charset="0"/>
              <a:buChar char="•"/>
            </a:pPr>
            <a:r>
              <a:rPr lang="en-US" sz="2000" dirty="0" smtClean="0">
                <a:solidFill>
                  <a:schemeClr val="bg1"/>
                </a:solidFill>
                <a:effectLst>
                  <a:outerShdw blurRad="38100" dist="38100" dir="2700000" algn="tl">
                    <a:srgbClr val="000000">
                      <a:alpha val="43137"/>
                    </a:srgbClr>
                  </a:outerShdw>
                </a:effectLst>
              </a:rPr>
              <a:t>New ‘large’ extent</a:t>
            </a:r>
          </a:p>
          <a:p>
            <a:pPr marL="1428750" lvl="2" indent="-514350" algn="l">
              <a:spcBef>
                <a:spcPts val="600"/>
              </a:spcBef>
              <a:spcAft>
                <a:spcPts val="600"/>
              </a:spcAft>
              <a:buFont typeface="Arial" panose="020B0604020202020204" pitchFamily="34" charset="0"/>
              <a:buChar char="•"/>
            </a:pPr>
            <a:r>
              <a:rPr lang="en-US" sz="2000" dirty="0" smtClean="0">
                <a:solidFill>
                  <a:schemeClr val="bg1"/>
                </a:solidFill>
                <a:effectLst>
                  <a:outerShdw blurRad="38100" dist="38100" dir="2700000" algn="tl">
                    <a:srgbClr val="000000">
                      <a:alpha val="43137"/>
                    </a:srgbClr>
                  </a:outerShdw>
                </a:effectLst>
              </a:rPr>
              <a:t>Legacy Products Retained</a:t>
            </a:r>
          </a:p>
          <a:p>
            <a:pPr marL="1428750" lvl="2" indent="-514350" algn="l">
              <a:spcBef>
                <a:spcPts val="600"/>
              </a:spcBef>
              <a:spcAft>
                <a:spcPts val="600"/>
              </a:spcAft>
              <a:buFont typeface="Arial" panose="020B0604020202020204" pitchFamily="34" charset="0"/>
              <a:buChar char="•"/>
            </a:pPr>
            <a:r>
              <a:rPr lang="en-US" dirty="0">
                <a:solidFill>
                  <a:schemeClr val="bg1"/>
                </a:solidFill>
                <a:effectLst>
                  <a:outerShdw blurRad="38100" dist="38100" dir="2700000" algn="tl">
                    <a:srgbClr val="000000">
                      <a:alpha val="43137"/>
                    </a:srgbClr>
                  </a:outerShdw>
                </a:effectLst>
              </a:rPr>
              <a:t>NEW PRODUCT </a:t>
            </a:r>
            <a:r>
              <a:rPr lang="en-US" sz="2000" dirty="0">
                <a:solidFill>
                  <a:schemeClr val="bg1"/>
                </a:solidFill>
                <a:effectLst>
                  <a:outerShdw blurRad="38100" dist="38100" dir="2700000" algn="tl">
                    <a:srgbClr val="000000">
                      <a:alpha val="43137"/>
                    </a:srgbClr>
                  </a:outerShdw>
                </a:effectLst>
              </a:rPr>
              <a:t>– </a:t>
            </a:r>
            <a:r>
              <a:rPr lang="en-US" sz="2000" b="1" dirty="0" smtClean="0">
                <a:solidFill>
                  <a:schemeClr val="bg1"/>
                </a:solidFill>
                <a:effectLst>
                  <a:outerShdw blurRad="38100" dist="38100" dir="2700000" algn="tl">
                    <a:srgbClr val="000000">
                      <a:alpha val="43137"/>
                    </a:srgbClr>
                  </a:outerShdw>
                </a:effectLst>
              </a:rPr>
              <a:t>Square Root Product</a:t>
            </a:r>
          </a:p>
          <a:p>
            <a:pPr marL="971550" lvl="1" indent="-514350" algn="l">
              <a:spcBef>
                <a:spcPts val="600"/>
              </a:spcBef>
              <a:spcAft>
                <a:spcPts val="600"/>
              </a:spcAft>
              <a:buFont typeface="+mj-lt"/>
              <a:buAutoNum type="alphaUcPeriod"/>
            </a:pPr>
            <a:r>
              <a:rPr lang="en-US" sz="2400" dirty="0" smtClean="0">
                <a:solidFill>
                  <a:schemeClr val="bg1"/>
                </a:solidFill>
                <a:effectLst>
                  <a:outerShdw blurRad="38100" dist="38100" dir="2700000" algn="tl">
                    <a:srgbClr val="000000">
                      <a:alpha val="43137"/>
                    </a:srgbClr>
                  </a:outerShdw>
                </a:effectLst>
              </a:rPr>
              <a:t>New stuff in the Viewer </a:t>
            </a:r>
            <a:r>
              <a:rPr lang="en-US" sz="1200" dirty="0" smtClean="0">
                <a:solidFill>
                  <a:schemeClr val="bg1"/>
                </a:solidFill>
                <a:effectLst>
                  <a:outerShdw blurRad="38100" dist="38100" dir="2700000" algn="tl">
                    <a:srgbClr val="000000">
                      <a:alpha val="43137"/>
                    </a:srgbClr>
                  </a:outerShdw>
                </a:effectLst>
              </a:rPr>
              <a:t>(and AGOL)</a:t>
            </a:r>
          </a:p>
          <a:p>
            <a:pPr marL="1428750" lvl="2" indent="-514350" algn="l">
              <a:spcBef>
                <a:spcPts val="600"/>
              </a:spcBef>
              <a:spcAft>
                <a:spcPts val="600"/>
              </a:spcAft>
              <a:buFont typeface="Arial" panose="020B0604020202020204" pitchFamily="34" charset="0"/>
              <a:buChar char="•"/>
            </a:pPr>
            <a:r>
              <a:rPr lang="en-US" sz="2000" dirty="0" smtClean="0">
                <a:solidFill>
                  <a:schemeClr val="bg1"/>
                </a:solidFill>
                <a:effectLst>
                  <a:outerShdw blurRad="38100" dist="38100" dir="2700000" algn="tl">
                    <a:srgbClr val="000000">
                      <a:alpha val="43137"/>
                    </a:srgbClr>
                  </a:outerShdw>
                </a:effectLst>
              </a:rPr>
              <a:t>Sentinel 2, 10m </a:t>
            </a:r>
          </a:p>
          <a:p>
            <a:pPr marL="1428750" lvl="2" indent="-514350" algn="l">
              <a:spcBef>
                <a:spcPts val="600"/>
              </a:spcBef>
              <a:spcAft>
                <a:spcPts val="600"/>
              </a:spcAft>
              <a:buFont typeface="Arial" panose="020B0604020202020204" pitchFamily="34" charset="0"/>
              <a:buChar char="•"/>
            </a:pPr>
            <a:r>
              <a:rPr lang="en-US" dirty="0" smtClean="0">
                <a:solidFill>
                  <a:schemeClr val="bg1"/>
                </a:solidFill>
                <a:effectLst>
                  <a:outerShdw blurRad="38100" dist="38100" dir="2700000" algn="tl">
                    <a:srgbClr val="000000">
                      <a:alpha val="43137"/>
                    </a:srgbClr>
                  </a:outerShdw>
                </a:effectLst>
              </a:rPr>
              <a:t>NEW PRODUCT </a:t>
            </a:r>
            <a:r>
              <a:rPr lang="en-US" sz="2000" dirty="0">
                <a:solidFill>
                  <a:schemeClr val="bg1"/>
                </a:solidFill>
                <a:effectLst>
                  <a:outerShdw blurRad="38100" dist="38100" dir="2700000" algn="tl">
                    <a:srgbClr val="000000">
                      <a:alpha val="43137"/>
                    </a:srgbClr>
                  </a:outerShdw>
                </a:effectLst>
              </a:rPr>
              <a:t>–</a:t>
            </a:r>
            <a:r>
              <a:rPr lang="en-US" sz="2000" dirty="0" smtClean="0">
                <a:solidFill>
                  <a:schemeClr val="bg1"/>
                </a:solidFill>
                <a:effectLst>
                  <a:outerShdw blurRad="38100" dist="38100" dir="2700000" algn="tl">
                    <a:srgbClr val="000000">
                      <a:alpha val="43137"/>
                    </a:srgbClr>
                  </a:outerShdw>
                </a:effectLst>
              </a:rPr>
              <a:t> </a:t>
            </a:r>
            <a:r>
              <a:rPr lang="en-US" sz="2000" b="1" dirty="0" smtClean="0">
                <a:solidFill>
                  <a:schemeClr val="bg1"/>
                </a:solidFill>
                <a:effectLst>
                  <a:outerShdw blurRad="38100" dist="38100" dir="2700000" algn="tl">
                    <a:srgbClr val="000000">
                      <a:alpha val="43137"/>
                    </a:srgbClr>
                  </a:outerShdw>
                </a:effectLst>
              </a:rPr>
              <a:t>Persistence, staged</a:t>
            </a:r>
            <a:endParaRPr lang="en-US" sz="2000" dirty="0" smtClean="0">
              <a:solidFill>
                <a:schemeClr val="bg1"/>
              </a:solidFill>
              <a:effectLst>
                <a:outerShdw blurRad="38100" dist="38100" dir="2700000" algn="tl">
                  <a:srgbClr val="000000">
                    <a:alpha val="43137"/>
                  </a:srgbClr>
                </a:outerShdw>
              </a:effectLst>
            </a:endParaRPr>
          </a:p>
          <a:p>
            <a:pPr marL="1428750" lvl="2" indent="-514350" algn="l">
              <a:spcBef>
                <a:spcPts val="600"/>
              </a:spcBef>
              <a:spcAft>
                <a:spcPts val="600"/>
              </a:spcAft>
              <a:buFont typeface="Arial" panose="020B0604020202020204" pitchFamily="34" charset="0"/>
              <a:buChar char="•"/>
            </a:pPr>
            <a:r>
              <a:rPr lang="en-US" dirty="0" smtClean="0">
                <a:solidFill>
                  <a:schemeClr val="bg1"/>
                </a:solidFill>
                <a:effectLst>
                  <a:outerShdw blurRad="38100" dist="38100" dir="2700000" algn="tl">
                    <a:srgbClr val="000000">
                      <a:alpha val="43137"/>
                    </a:srgbClr>
                  </a:outerShdw>
                </a:effectLst>
              </a:rPr>
              <a:t>NEW PRODUCT </a:t>
            </a:r>
            <a:r>
              <a:rPr lang="en-US" sz="2000" dirty="0" smtClean="0">
                <a:solidFill>
                  <a:schemeClr val="bg1"/>
                </a:solidFill>
                <a:effectLst>
                  <a:outerShdw blurRad="38100" dist="38100" dir="2700000" algn="tl">
                    <a:srgbClr val="000000">
                      <a:alpha val="43137"/>
                    </a:srgbClr>
                  </a:outerShdw>
                </a:effectLst>
              </a:rPr>
              <a:t>– </a:t>
            </a:r>
            <a:r>
              <a:rPr lang="en-US" sz="2000" b="1" dirty="0" smtClean="0">
                <a:solidFill>
                  <a:schemeClr val="bg1"/>
                </a:solidFill>
                <a:effectLst>
                  <a:outerShdw blurRad="38100" dist="38100" dir="2700000" algn="tl">
                    <a:srgbClr val="000000">
                      <a:alpha val="43137"/>
                    </a:srgbClr>
                  </a:outerShdw>
                </a:effectLst>
              </a:rPr>
              <a:t>Percent Seasonal Departure</a:t>
            </a:r>
          </a:p>
          <a:p>
            <a:pPr marL="1428750" lvl="2" indent="-514350" algn="l">
              <a:spcBef>
                <a:spcPts val="600"/>
              </a:spcBef>
              <a:spcAft>
                <a:spcPts val="600"/>
              </a:spcAft>
              <a:buFont typeface="Arial" panose="020B0604020202020204" pitchFamily="34" charset="0"/>
              <a:buChar char="•"/>
            </a:pPr>
            <a:r>
              <a:rPr lang="en-US" dirty="0" smtClean="0">
                <a:solidFill>
                  <a:schemeClr val="bg1"/>
                </a:solidFill>
                <a:effectLst>
                  <a:outerShdw blurRad="38100" dist="38100" dir="2700000" algn="tl">
                    <a:srgbClr val="000000">
                      <a:alpha val="43137"/>
                    </a:srgbClr>
                  </a:outerShdw>
                </a:effectLst>
              </a:rPr>
              <a:t>NEW </a:t>
            </a:r>
            <a:r>
              <a:rPr lang="en-US" dirty="0">
                <a:solidFill>
                  <a:schemeClr val="bg1"/>
                </a:solidFill>
                <a:effectLst>
                  <a:outerShdw blurRad="38100" dist="38100" dir="2700000" algn="tl">
                    <a:srgbClr val="000000">
                      <a:alpha val="43137"/>
                    </a:srgbClr>
                  </a:outerShdw>
                </a:effectLst>
              </a:rPr>
              <a:t>PRODUCT </a:t>
            </a:r>
            <a:r>
              <a:rPr lang="en-US" sz="2000" dirty="0" smtClean="0">
                <a:solidFill>
                  <a:schemeClr val="bg1"/>
                </a:solidFill>
                <a:effectLst>
                  <a:outerShdw blurRad="38100" dist="38100" dir="2700000" algn="tl">
                    <a:srgbClr val="000000">
                      <a:alpha val="43137"/>
                    </a:srgbClr>
                  </a:outerShdw>
                </a:effectLst>
              </a:rPr>
              <a:t>– </a:t>
            </a:r>
            <a:r>
              <a:rPr lang="en-US" sz="2000" b="1" dirty="0" smtClean="0">
                <a:solidFill>
                  <a:schemeClr val="bg1"/>
                </a:solidFill>
                <a:effectLst>
                  <a:outerShdw blurRad="38100" dist="38100" dir="2700000" algn="tl">
                    <a:srgbClr val="000000">
                      <a:alpha val="43137"/>
                    </a:srgbClr>
                  </a:outerShdw>
                </a:effectLst>
              </a:rPr>
              <a:t>Rank</a:t>
            </a:r>
            <a:r>
              <a:rPr lang="en-US" sz="2000" dirty="0" smtClean="0">
                <a:solidFill>
                  <a:schemeClr val="bg1"/>
                </a:solidFill>
                <a:effectLst>
                  <a:outerShdw blurRad="38100" dist="38100" dir="2700000" algn="tl">
                    <a:srgbClr val="000000">
                      <a:alpha val="43137"/>
                    </a:srgbClr>
                  </a:outerShdw>
                </a:effectLst>
              </a:rPr>
              <a:t>, </a:t>
            </a:r>
            <a:r>
              <a:rPr lang="en-US" sz="2000" i="1" dirty="0" smtClean="0">
                <a:solidFill>
                  <a:schemeClr val="bg1"/>
                </a:solidFill>
                <a:effectLst>
                  <a:outerShdw blurRad="38100" dist="38100" dir="2700000" algn="tl">
                    <a:srgbClr val="000000">
                      <a:alpha val="43137"/>
                    </a:srgbClr>
                  </a:outerShdw>
                </a:effectLst>
              </a:rPr>
              <a:t>Departure and Recovery</a:t>
            </a:r>
            <a:r>
              <a:rPr lang="en-US" sz="2000" dirty="0" smtClean="0">
                <a:solidFill>
                  <a:schemeClr val="bg1"/>
                </a:solidFill>
                <a:effectLst>
                  <a:outerShdw blurRad="38100" dist="38100" dir="2700000" algn="tl">
                    <a:srgbClr val="000000">
                      <a:alpha val="43137"/>
                    </a:srgbClr>
                  </a:outerShdw>
                </a:effectLst>
              </a:rPr>
              <a:t>, </a:t>
            </a:r>
            <a:r>
              <a:rPr lang="en-US" sz="2000" b="1" dirty="0" smtClean="0">
                <a:solidFill>
                  <a:schemeClr val="bg1"/>
                </a:solidFill>
                <a:effectLst>
                  <a:outerShdw blurRad="38100" dist="38100" dir="2700000" algn="tl">
                    <a:srgbClr val="000000">
                      <a:alpha val="43137"/>
                    </a:srgbClr>
                  </a:outerShdw>
                </a:effectLst>
              </a:rPr>
              <a:t>staged</a:t>
            </a:r>
            <a:endParaRPr lang="en-US" sz="2000" dirty="0" smtClean="0">
              <a:solidFill>
                <a:schemeClr val="bg1"/>
              </a:solidFill>
              <a:effectLst>
                <a:outerShdw blurRad="38100" dist="38100" dir="2700000" algn="tl">
                  <a:srgbClr val="000000">
                    <a:alpha val="43137"/>
                  </a:srgbClr>
                </a:outerShdw>
              </a:effectLst>
            </a:endParaRPr>
          </a:p>
          <a:p>
            <a:pPr marL="1428750" lvl="2" indent="-514350" algn="l">
              <a:spcBef>
                <a:spcPts val="600"/>
              </a:spcBef>
              <a:spcAft>
                <a:spcPts val="600"/>
              </a:spcAft>
              <a:buFont typeface="Arial" panose="020B0604020202020204" pitchFamily="34" charset="0"/>
              <a:buChar char="•"/>
            </a:pPr>
            <a:r>
              <a:rPr lang="en-US" sz="2000" dirty="0" smtClean="0">
                <a:solidFill>
                  <a:schemeClr val="bg1"/>
                </a:solidFill>
                <a:effectLst>
                  <a:outerShdw blurRad="38100" dist="38100" dir="2700000" algn="tl">
                    <a:srgbClr val="000000">
                      <a:alpha val="43137"/>
                    </a:srgbClr>
                  </a:outerShdw>
                </a:effectLst>
              </a:rPr>
              <a:t> </a:t>
            </a:r>
            <a:r>
              <a:rPr lang="en-US" sz="2000" b="1" i="1" dirty="0" smtClean="0">
                <a:solidFill>
                  <a:schemeClr val="bg1"/>
                </a:solidFill>
                <a:effectLst>
                  <a:outerShdw blurRad="38100" dist="38100" dir="2700000" algn="tl">
                    <a:srgbClr val="000000">
                      <a:alpha val="43137"/>
                    </a:srgbClr>
                  </a:outerShdw>
                </a:effectLst>
              </a:rPr>
              <a:t>ForWarn II </a:t>
            </a:r>
            <a:r>
              <a:rPr lang="en-US" sz="2000" dirty="0" smtClean="0">
                <a:solidFill>
                  <a:schemeClr val="bg1"/>
                </a:solidFill>
                <a:effectLst>
                  <a:outerShdw blurRad="38100" dist="38100" dir="2700000" algn="tl">
                    <a:srgbClr val="000000">
                      <a:alpha val="43137"/>
                    </a:srgbClr>
                  </a:outerShdw>
                </a:effectLst>
              </a:rPr>
              <a:t>products to ArcGIS Online</a:t>
            </a:r>
            <a:endParaRPr lang="en-US" dirty="0" smtClean="0">
              <a:solidFill>
                <a:schemeClr val="bg1"/>
              </a:solidFill>
              <a:effectLst>
                <a:outerShdw blurRad="38100" dist="38100" dir="2700000" algn="tl">
                  <a:srgbClr val="000000">
                    <a:alpha val="43137"/>
                  </a:srgbClr>
                </a:outerShdw>
              </a:effectLst>
            </a:endParaRPr>
          </a:p>
          <a:p>
            <a:pPr marL="1428750" lvl="2" indent="-514350" algn="l">
              <a:spcBef>
                <a:spcPts val="600"/>
              </a:spcBef>
              <a:spcAft>
                <a:spcPts val="600"/>
              </a:spcAft>
              <a:buFont typeface="+mj-lt"/>
              <a:buAutoNum type="arabicPeriod"/>
            </a:pPr>
            <a:endParaRPr lang="en-US" dirty="0" smtClean="0">
              <a:solidFill>
                <a:schemeClr val="bg1"/>
              </a:solidFill>
              <a:effectLst>
                <a:outerShdw blurRad="38100" dist="38100" dir="2700000" algn="tl">
                  <a:srgbClr val="000000">
                    <a:alpha val="43137"/>
                  </a:srgbClr>
                </a:outerShdw>
              </a:effectLst>
            </a:endParaRPr>
          </a:p>
          <a:p>
            <a:pPr marL="1428750" lvl="2" indent="-514350" algn="l">
              <a:spcBef>
                <a:spcPts val="600"/>
              </a:spcBef>
              <a:spcAft>
                <a:spcPts val="600"/>
              </a:spcAft>
              <a:buFont typeface="+mj-lt"/>
              <a:buAutoNum type="arabicPeriod"/>
            </a:pPr>
            <a:endParaRPr lang="en-US" dirty="0">
              <a:solidFill>
                <a:schemeClr val="bg1"/>
              </a:solidFill>
              <a:effectLst>
                <a:outerShdw blurRad="38100" dist="38100" dir="2700000" algn="tl">
                  <a:srgbClr val="000000">
                    <a:alpha val="43137"/>
                  </a:srgbClr>
                </a:outerShdw>
              </a:effectLst>
            </a:endParaRPr>
          </a:p>
          <a:p>
            <a:pPr lvl="1" algn="l">
              <a:spcBef>
                <a:spcPts val="600"/>
              </a:spcBef>
              <a:spcAft>
                <a:spcPts val="600"/>
              </a:spcAft>
            </a:pPr>
            <a:endParaRPr lang="en-US" sz="2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8634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65638"/>
          </a:xfrm>
          <a:prstGeom prst="rect">
            <a:avLst/>
          </a:prstGeom>
        </p:spPr>
      </p:pic>
      <p:sp>
        <p:nvSpPr>
          <p:cNvPr id="9" name="Subtitle 2"/>
          <p:cNvSpPr>
            <a:spLocks noGrp="1"/>
          </p:cNvSpPr>
          <p:nvPr>
            <p:ph type="subTitle" idx="1"/>
          </p:nvPr>
        </p:nvSpPr>
        <p:spPr>
          <a:xfrm>
            <a:off x="3305827" y="209466"/>
            <a:ext cx="8149094" cy="1561983"/>
          </a:xfrm>
        </p:spPr>
        <p:txBody>
          <a:bodyPr>
            <a:noAutofit/>
          </a:bodyPr>
          <a:lstStyle/>
          <a:p>
            <a:pPr marL="514350" indent="-514350" algn="l">
              <a:lnSpc>
                <a:spcPct val="100000"/>
              </a:lnSpc>
              <a:spcBef>
                <a:spcPts val="600"/>
              </a:spcBef>
              <a:spcAft>
                <a:spcPts val="600"/>
              </a:spcAft>
              <a:buFont typeface="+mj-lt"/>
              <a:buAutoNum type="arabicPeriod" startAt="2"/>
            </a:pPr>
            <a:r>
              <a:rPr lang="en-US" sz="2800" b="1" dirty="0" smtClean="0">
                <a:solidFill>
                  <a:schemeClr val="bg1"/>
                </a:solidFill>
                <a:effectLst>
                  <a:outerShdw blurRad="38100" dist="38100" dir="2700000" algn="tl">
                    <a:srgbClr val="000000">
                      <a:alpha val="43137"/>
                    </a:srgbClr>
                  </a:outerShdw>
                </a:effectLst>
              </a:rPr>
              <a:t> </a:t>
            </a:r>
            <a:r>
              <a:rPr lang="en-US" sz="2800" b="1" i="1" dirty="0" smtClean="0">
                <a:solidFill>
                  <a:schemeClr val="bg1"/>
                </a:solidFill>
                <a:effectLst>
                  <a:outerShdw blurRad="38100" dist="38100" dir="2700000" algn="tl">
                    <a:srgbClr val="000000">
                      <a:alpha val="43137"/>
                    </a:srgbClr>
                  </a:outerShdw>
                </a:effectLst>
              </a:rPr>
              <a:t>ForWarn </a:t>
            </a:r>
            <a:r>
              <a:rPr lang="en-US" sz="2800" b="1" i="1" dirty="0">
                <a:solidFill>
                  <a:schemeClr val="bg1"/>
                </a:solidFill>
                <a:effectLst>
                  <a:outerShdw blurRad="38100" dist="38100" dir="2700000" algn="tl">
                    <a:srgbClr val="000000">
                      <a:alpha val="43137"/>
                    </a:srgbClr>
                  </a:outerShdw>
                </a:effectLst>
              </a:rPr>
              <a:t>II</a:t>
            </a:r>
            <a:r>
              <a:rPr lang="en-US" sz="2800" b="1" dirty="0">
                <a:solidFill>
                  <a:schemeClr val="bg1"/>
                </a:solidFill>
                <a:effectLst>
                  <a:outerShdw blurRad="38100" dist="38100" dir="2700000" algn="tl">
                    <a:srgbClr val="000000">
                      <a:alpha val="43137"/>
                    </a:srgbClr>
                  </a:outerShdw>
                </a:effectLst>
              </a:rPr>
              <a:t> </a:t>
            </a:r>
            <a:r>
              <a:rPr lang="en-US" sz="2800" dirty="0" smtClean="0">
                <a:solidFill>
                  <a:schemeClr val="bg1"/>
                </a:solidFill>
                <a:effectLst>
                  <a:outerShdw blurRad="38100" dist="38100" dir="2700000" algn="tl">
                    <a:srgbClr val="000000">
                      <a:alpha val="43137"/>
                    </a:srgbClr>
                  </a:outerShdw>
                </a:effectLst>
              </a:rPr>
              <a:t>Update</a:t>
            </a:r>
          </a:p>
          <a:p>
            <a:pPr marL="971550" lvl="1" indent="-514350" algn="l">
              <a:lnSpc>
                <a:spcPct val="100000"/>
              </a:lnSpc>
              <a:spcBef>
                <a:spcPts val="600"/>
              </a:spcBef>
              <a:spcAft>
                <a:spcPts val="600"/>
              </a:spcAft>
              <a:buFont typeface="+mj-lt"/>
              <a:buAutoNum type="alphaUcPeriod"/>
            </a:pPr>
            <a:r>
              <a:rPr lang="en-US" dirty="0" smtClean="0">
                <a:solidFill>
                  <a:schemeClr val="bg1"/>
                </a:solidFill>
                <a:effectLst>
                  <a:outerShdw blurRad="38100" dist="38100" dir="2700000" algn="tl">
                    <a:srgbClr val="000000">
                      <a:alpha val="43137"/>
                    </a:srgbClr>
                  </a:outerShdw>
                </a:effectLst>
              </a:rPr>
              <a:t>Relevant </a:t>
            </a:r>
            <a:r>
              <a:rPr lang="en-US" b="1" i="1" dirty="0">
                <a:solidFill>
                  <a:schemeClr val="bg1"/>
                </a:solidFill>
                <a:effectLst>
                  <a:outerShdw blurRad="38100" dist="38100" dir="2700000" algn="tl">
                    <a:srgbClr val="000000">
                      <a:alpha val="43137"/>
                    </a:srgbClr>
                  </a:outerShdw>
                </a:effectLst>
              </a:rPr>
              <a:t>ForWarn II </a:t>
            </a:r>
            <a:r>
              <a:rPr lang="en-US" dirty="0">
                <a:solidFill>
                  <a:schemeClr val="bg1"/>
                </a:solidFill>
                <a:effectLst>
                  <a:outerShdw blurRad="38100" dist="38100" dir="2700000" algn="tl">
                    <a:srgbClr val="000000">
                      <a:alpha val="43137"/>
                    </a:srgbClr>
                  </a:outerShdw>
                </a:effectLst>
              </a:rPr>
              <a:t>Improvements </a:t>
            </a:r>
            <a:endParaRPr lang="en-US" dirty="0" smtClean="0">
              <a:solidFill>
                <a:schemeClr val="bg1"/>
              </a:solidFill>
              <a:effectLst>
                <a:outerShdw blurRad="38100" dist="38100" dir="2700000" algn="tl">
                  <a:srgbClr val="000000">
                    <a:alpha val="43137"/>
                  </a:srgbClr>
                </a:outerShdw>
              </a:effectLst>
            </a:endParaRPr>
          </a:p>
          <a:p>
            <a:pPr marL="1428750" lvl="2" indent="-514350" algn="l">
              <a:lnSpc>
                <a:spcPct val="100000"/>
              </a:lnSpc>
              <a:spcBef>
                <a:spcPts val="600"/>
              </a:spcBef>
              <a:spcAft>
                <a:spcPts val="600"/>
              </a:spcAft>
              <a:buFont typeface="Arial" panose="020B0604020202020204" pitchFamily="34" charset="0"/>
              <a:buChar char="•"/>
            </a:pPr>
            <a:r>
              <a:rPr lang="en-US" b="1" dirty="0" smtClean="0">
                <a:solidFill>
                  <a:schemeClr val="bg1"/>
                </a:solidFill>
                <a:effectLst>
                  <a:outerShdw blurRad="38100" dist="38100" dir="2700000" algn="tl">
                    <a:srgbClr val="000000">
                      <a:alpha val="43137"/>
                    </a:srgbClr>
                  </a:outerShdw>
                </a:effectLst>
              </a:rPr>
              <a:t>In-house production using a new data source with a larger extent</a:t>
            </a:r>
          </a:p>
          <a:p>
            <a:pPr lvl="1" algn="l">
              <a:spcBef>
                <a:spcPts val="600"/>
              </a:spcBef>
              <a:spcAft>
                <a:spcPts val="600"/>
              </a:spcAft>
            </a:pPr>
            <a:endParaRPr lang="en-US" sz="2400"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96253" y="4919909"/>
            <a:ext cx="3970421" cy="584775"/>
          </a:xfrm>
          <a:prstGeom prst="rect">
            <a:avLst/>
          </a:prstGeom>
          <a:noFill/>
        </p:spPr>
        <p:txBody>
          <a:bodyPr wrap="square" rtlCol="0" anchor="ctr">
            <a:spAutoFit/>
          </a:bodyPr>
          <a:lstStyle/>
          <a:p>
            <a:pPr algn="ctr"/>
            <a:r>
              <a:rPr lang="en-US" dirty="0" smtClean="0">
                <a:solidFill>
                  <a:schemeClr val="bg1"/>
                </a:solidFill>
                <a:effectLst>
                  <a:outerShdw blurRad="38100" dist="38100" dir="2700000" algn="tl">
                    <a:srgbClr val="000000">
                      <a:alpha val="43137"/>
                    </a:srgbClr>
                  </a:outerShdw>
                </a:effectLst>
              </a:rPr>
              <a:t>old extent, </a:t>
            </a:r>
            <a:r>
              <a:rPr lang="en-US" dirty="0">
                <a:solidFill>
                  <a:schemeClr val="bg1"/>
                </a:solidFill>
                <a:effectLst>
                  <a:outerShdw blurRad="38100" dist="38100" dir="2700000" algn="tl">
                    <a:srgbClr val="000000">
                      <a:alpha val="43137"/>
                    </a:srgbClr>
                  </a:outerShdw>
                </a:effectLst>
              </a:rPr>
              <a:t>clipped </a:t>
            </a:r>
            <a:r>
              <a:rPr lang="en-US" dirty="0" smtClean="0">
                <a:solidFill>
                  <a:schemeClr val="bg1"/>
                </a:solidFill>
                <a:effectLst>
                  <a:outerShdw blurRad="38100" dist="38100" dir="2700000" algn="tl">
                    <a:srgbClr val="000000">
                      <a:alpha val="43137"/>
                    </a:srgbClr>
                  </a:outerShdw>
                </a:effectLst>
              </a:rPr>
              <a:t>to CONUS </a:t>
            </a:r>
            <a:r>
              <a:rPr lang="en-US" sz="1400" dirty="0" smtClean="0">
                <a:solidFill>
                  <a:schemeClr val="bg1"/>
                </a:solidFill>
                <a:effectLst>
                  <a:outerShdw blurRad="38100" dist="38100" dir="2700000" algn="tl">
                    <a:srgbClr val="000000">
                      <a:alpha val="43137"/>
                    </a:srgbClr>
                  </a:outerShdw>
                </a:effectLst>
              </a:rPr>
              <a:t>( </a:t>
            </a:r>
            <a:r>
              <a:rPr lang="en-US" sz="1400" i="1" dirty="0" smtClean="0">
                <a:solidFill>
                  <a:schemeClr val="bg1"/>
                </a:solidFill>
                <a:effectLst>
                  <a:outerShdw blurRad="38100" dist="38100" dir="2700000" algn="tl">
                    <a:srgbClr val="000000">
                      <a:alpha val="43137"/>
                    </a:srgbClr>
                  </a:outerShdw>
                </a:effectLst>
              </a:rPr>
              <a:t>ForWarn I </a:t>
            </a:r>
            <a:r>
              <a:rPr lang="en-US" sz="1400" dirty="0" smtClean="0">
                <a:solidFill>
                  <a:schemeClr val="bg1"/>
                </a:solidFill>
                <a:effectLst>
                  <a:outerShdw blurRad="38100" dist="38100" dir="2700000" algn="tl">
                    <a:srgbClr val="000000">
                      <a:alpha val="43137"/>
                    </a:srgbClr>
                  </a:outerShdw>
                </a:effectLst>
              </a:rPr>
              <a:t>)</a:t>
            </a:r>
            <a:br>
              <a:rPr lang="en-US" sz="1400" dirty="0" smtClean="0">
                <a:solidFill>
                  <a:schemeClr val="bg1"/>
                </a:solidFill>
                <a:effectLst>
                  <a:outerShdw blurRad="38100" dist="38100" dir="2700000" algn="tl">
                    <a:srgbClr val="000000">
                      <a:alpha val="43137"/>
                    </a:srgbClr>
                  </a:outerShdw>
                </a:effectLst>
              </a:rPr>
            </a:br>
            <a:r>
              <a:rPr lang="en-US" sz="1400" dirty="0" smtClean="0">
                <a:solidFill>
                  <a:schemeClr val="bg1"/>
                </a:solidFill>
                <a:effectLst>
                  <a:outerShdw blurRad="38100" dist="38100" dir="2700000" algn="tl">
                    <a:srgbClr val="000000">
                      <a:alpha val="43137"/>
                    </a:srgbClr>
                  </a:outerShdw>
                </a:effectLst>
              </a:rPr>
              <a:t>Leidos Legacy</a:t>
            </a:r>
            <a:endParaRPr lang="en-US" sz="1400" dirty="0">
              <a:solidFill>
                <a:schemeClr val="bg1"/>
              </a:solidFill>
              <a:effectLst>
                <a:outerShdw blurRad="38100" dist="38100" dir="2700000" algn="tl">
                  <a:srgbClr val="000000">
                    <a:alpha val="43137"/>
                  </a:srgbClr>
                </a:outerShdw>
              </a:effectLst>
            </a:endParaRPr>
          </a:p>
        </p:txBody>
      </p:sp>
      <p:sp>
        <p:nvSpPr>
          <p:cNvPr id="14" name="TextBox 13"/>
          <p:cNvSpPr txBox="1"/>
          <p:nvPr/>
        </p:nvSpPr>
        <p:spPr>
          <a:xfrm>
            <a:off x="3968317" y="4922866"/>
            <a:ext cx="3800651" cy="369332"/>
          </a:xfrm>
          <a:prstGeom prst="rect">
            <a:avLst/>
          </a:prstGeom>
          <a:noFill/>
        </p:spPr>
        <p:txBody>
          <a:bodyPr wrap="square" rtlCol="0" anchor="ctr">
            <a:spAutoFit/>
          </a:bodyPr>
          <a:lstStyle/>
          <a:p>
            <a:pPr lvl="0" algn="ctr"/>
            <a:r>
              <a:rPr lang="en-US" dirty="0" smtClean="0">
                <a:solidFill>
                  <a:schemeClr val="bg1"/>
                </a:solidFill>
                <a:effectLst>
                  <a:outerShdw blurRad="38100" dist="38100" dir="2700000" algn="tl">
                    <a:srgbClr val="000000">
                      <a:alpha val="43137"/>
                    </a:srgbClr>
                  </a:outerShdw>
                </a:effectLst>
              </a:rPr>
              <a:t>existing, interim extent </a:t>
            </a:r>
            <a:r>
              <a:rPr lang="en-US" sz="1400" dirty="0" smtClean="0">
                <a:solidFill>
                  <a:prstClr val="white"/>
                </a:solidFill>
                <a:effectLst>
                  <a:outerShdw blurRad="38100" dist="38100" dir="2700000" algn="tl">
                    <a:srgbClr val="000000">
                      <a:alpha val="43137"/>
                    </a:srgbClr>
                  </a:outerShdw>
                </a:effectLst>
              </a:rPr>
              <a:t>( </a:t>
            </a:r>
            <a:r>
              <a:rPr lang="en-US" sz="1400" i="1" dirty="0" smtClean="0">
                <a:solidFill>
                  <a:prstClr val="white"/>
                </a:solidFill>
                <a:effectLst>
                  <a:outerShdw blurRad="38100" dist="38100" dir="2700000" algn="tl">
                    <a:srgbClr val="000000">
                      <a:alpha val="43137"/>
                    </a:srgbClr>
                  </a:outerShdw>
                </a:effectLst>
              </a:rPr>
              <a:t>ForWarn II </a:t>
            </a:r>
            <a:r>
              <a:rPr lang="en-US" sz="1400" dirty="0" smtClean="0">
                <a:solidFill>
                  <a:prstClr val="white"/>
                </a:solidFill>
                <a:effectLst>
                  <a:outerShdw blurRad="38100" dist="38100" dir="2700000" algn="tl">
                    <a:srgbClr val="000000">
                      <a:alpha val="43137"/>
                    </a:srgbClr>
                  </a:outerShdw>
                </a:effectLst>
              </a:rPr>
              <a:t>)</a:t>
            </a:r>
            <a:endParaRPr lang="en-US" sz="1400" dirty="0">
              <a:solidFill>
                <a:prstClr val="white"/>
              </a:solidFill>
              <a:effectLst>
                <a:outerShdw blurRad="38100" dist="38100" dir="2700000" algn="tl">
                  <a:srgbClr val="000000">
                    <a:alpha val="43137"/>
                  </a:srgbClr>
                </a:outerShdw>
              </a:effectLst>
            </a:endParaRPr>
          </a:p>
        </p:txBody>
      </p:sp>
      <p:sp>
        <p:nvSpPr>
          <p:cNvPr id="15" name="TextBox 14"/>
          <p:cNvSpPr txBox="1"/>
          <p:nvPr/>
        </p:nvSpPr>
        <p:spPr>
          <a:xfrm>
            <a:off x="7759484" y="4901369"/>
            <a:ext cx="4263852" cy="369332"/>
          </a:xfrm>
          <a:prstGeom prst="rect">
            <a:avLst/>
          </a:prstGeom>
          <a:noFill/>
        </p:spPr>
        <p:txBody>
          <a:bodyPr wrap="square" rtlCol="0" anchor="ctr">
            <a:spAutoFit/>
          </a:bodyPr>
          <a:lstStyle/>
          <a:p>
            <a:pPr algn="ctr"/>
            <a:r>
              <a:rPr lang="en-US" dirty="0" smtClean="0">
                <a:solidFill>
                  <a:srgbClr val="FFFF00"/>
                </a:solidFill>
                <a:effectLst>
                  <a:outerShdw blurRad="38100" dist="38100" dir="2700000" algn="tl">
                    <a:srgbClr val="000000">
                      <a:alpha val="43137"/>
                    </a:srgbClr>
                  </a:outerShdw>
                </a:effectLst>
              </a:rPr>
              <a:t>staged</a:t>
            </a:r>
            <a:endParaRPr lang="en-US" dirty="0">
              <a:solidFill>
                <a:srgbClr val="FFFF00"/>
              </a:solidFill>
              <a:effectLst>
                <a:outerShdw blurRad="38100" dist="38100" dir="2700000" algn="tl">
                  <a:srgbClr val="000000">
                    <a:alpha val="43137"/>
                  </a:srgbClr>
                </a:outerShdw>
              </a:effectLst>
            </a:endParaRPr>
          </a:p>
        </p:txBody>
      </p:sp>
      <p:grpSp>
        <p:nvGrpSpPr>
          <p:cNvPr id="18" name="Group 17"/>
          <p:cNvGrpSpPr>
            <a:grpSpLocks noChangeAspect="1"/>
          </p:cNvGrpSpPr>
          <p:nvPr/>
        </p:nvGrpSpPr>
        <p:grpSpPr>
          <a:xfrm>
            <a:off x="186637" y="1980370"/>
            <a:ext cx="11836699" cy="2733575"/>
            <a:chOff x="1395122" y="2474235"/>
            <a:chExt cx="9106755" cy="2103120"/>
          </a:xfrm>
        </p:grpSpPr>
        <p:pic>
          <p:nvPicPr>
            <p:cNvPr id="12" name="Picture 11"/>
            <p:cNvPicPr>
              <a:picLocks noChangeAspect="1"/>
            </p:cNvPicPr>
            <p:nvPr/>
          </p:nvPicPr>
          <p:blipFill>
            <a:blip r:embed="rId4"/>
            <a:stretch>
              <a:fillRect/>
            </a:stretch>
          </p:blipFill>
          <p:spPr>
            <a:xfrm>
              <a:off x="1395122" y="2474235"/>
              <a:ext cx="2909498" cy="2103120"/>
            </a:xfrm>
            <a:prstGeom prst="rect">
              <a:avLst/>
            </a:prstGeom>
            <a:ln>
              <a:solidFill>
                <a:schemeClr val="bg1">
                  <a:lumMod val="95000"/>
                </a:schemeClr>
              </a:solidFill>
            </a:ln>
          </p:spPr>
        </p:pic>
        <p:pic>
          <p:nvPicPr>
            <p:cNvPr id="13" name="Picture 12"/>
            <p:cNvPicPr>
              <a:picLocks noChangeAspect="1"/>
            </p:cNvPicPr>
            <p:nvPr/>
          </p:nvPicPr>
          <p:blipFill>
            <a:blip r:embed="rId5"/>
            <a:stretch>
              <a:fillRect/>
            </a:stretch>
          </p:blipFill>
          <p:spPr>
            <a:xfrm>
              <a:off x="4311916" y="2474235"/>
              <a:ext cx="2909498" cy="2103120"/>
            </a:xfrm>
            <a:prstGeom prst="rect">
              <a:avLst/>
            </a:prstGeom>
            <a:ln>
              <a:solidFill>
                <a:schemeClr val="bg1">
                  <a:lumMod val="95000"/>
                </a:schemeClr>
              </a:solidFill>
            </a:ln>
          </p:spPr>
        </p:pic>
        <p:pic>
          <p:nvPicPr>
            <p:cNvPr id="16" name="Picture 15"/>
            <p:cNvPicPr>
              <a:picLocks noChangeAspect="1"/>
            </p:cNvPicPr>
            <p:nvPr/>
          </p:nvPicPr>
          <p:blipFill>
            <a:blip r:embed="rId6"/>
            <a:stretch>
              <a:fillRect/>
            </a:stretch>
          </p:blipFill>
          <p:spPr>
            <a:xfrm>
              <a:off x="7228711" y="2474235"/>
              <a:ext cx="3273166" cy="2103120"/>
            </a:xfrm>
            <a:prstGeom prst="rect">
              <a:avLst/>
            </a:prstGeom>
            <a:ln>
              <a:solidFill>
                <a:schemeClr val="bg1">
                  <a:lumMod val="95000"/>
                </a:schemeClr>
              </a:solidFill>
            </a:ln>
          </p:spPr>
        </p:pic>
      </p:grpSp>
      <p:sp>
        <p:nvSpPr>
          <p:cNvPr id="17" name="TextBox 16"/>
          <p:cNvSpPr txBox="1"/>
          <p:nvPr/>
        </p:nvSpPr>
        <p:spPr>
          <a:xfrm>
            <a:off x="-182897" y="5827631"/>
            <a:ext cx="12374897" cy="369332"/>
          </a:xfrm>
          <a:prstGeom prst="rect">
            <a:avLst/>
          </a:prstGeom>
          <a:noFill/>
        </p:spPr>
        <p:txBody>
          <a:bodyPr wrap="square" rtlCol="0">
            <a:spAutoFit/>
          </a:bodyPr>
          <a:lstStyle/>
          <a:p>
            <a:pPr algn="ctr"/>
            <a:r>
              <a:rPr lang="en-US" b="1" u="sng" dirty="0" smtClean="0">
                <a:solidFill>
                  <a:schemeClr val="bg1"/>
                </a:solidFill>
                <a:effectLst>
                  <a:outerShdw blurRad="38100" dist="38100" dir="2700000" algn="tl">
                    <a:srgbClr val="000000">
                      <a:alpha val="43137"/>
                    </a:srgbClr>
                  </a:outerShdw>
                </a:effectLst>
              </a:rPr>
              <a:t>Advantage</a:t>
            </a:r>
            <a:r>
              <a:rPr lang="en-US" dirty="0" smtClean="0">
                <a:solidFill>
                  <a:schemeClr val="bg1"/>
                </a:solidFill>
                <a:effectLst>
                  <a:outerShdw blurRad="38100" dist="38100" dir="2700000" algn="tl">
                    <a:srgbClr val="000000">
                      <a:alpha val="43137"/>
                    </a:srgbClr>
                  </a:outerShdw>
                </a:effectLst>
              </a:rPr>
              <a:t> – gain cross-boarder visibility for potential (insect and disease) disturbances</a:t>
            </a:r>
            <a:endParaRPr lang="en-US" dirty="0">
              <a:solidFill>
                <a:schemeClr val="bg1"/>
              </a:solidFill>
              <a:effectLst>
                <a:outerShdw blurRad="38100" dist="38100" dir="2700000" algn="tl">
                  <a:srgbClr val="000000">
                    <a:alpha val="43137"/>
                  </a:srgbClr>
                </a:outerShdw>
              </a:effectLst>
            </a:endParaRPr>
          </a:p>
        </p:txBody>
      </p:sp>
      <p:grpSp>
        <p:nvGrpSpPr>
          <p:cNvPr id="2" name="Group 1"/>
          <p:cNvGrpSpPr>
            <a:grpSpLocks noChangeAspect="1"/>
          </p:cNvGrpSpPr>
          <p:nvPr/>
        </p:nvGrpSpPr>
        <p:grpSpPr>
          <a:xfrm>
            <a:off x="10128277" y="3008447"/>
            <a:ext cx="1610657" cy="1139552"/>
            <a:chOff x="9387153" y="2769794"/>
            <a:chExt cx="2351731" cy="1663868"/>
          </a:xfrm>
        </p:grpSpPr>
        <p:sp>
          <p:nvSpPr>
            <p:cNvPr id="19" name="Oval 18"/>
            <p:cNvSpPr/>
            <p:nvPr/>
          </p:nvSpPr>
          <p:spPr>
            <a:xfrm rot="20773915">
              <a:off x="10557633" y="2769794"/>
              <a:ext cx="1181251" cy="436333"/>
            </a:xfrm>
            <a:prstGeom prst="ellipse">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20773915">
              <a:off x="9387153" y="3897916"/>
              <a:ext cx="355008" cy="358960"/>
            </a:xfrm>
            <a:prstGeom prst="ellipse">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21406165">
              <a:off x="11329430" y="4238880"/>
              <a:ext cx="317131" cy="194782"/>
            </a:xfrm>
            <a:prstGeom prst="ellipse">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68274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2610</TotalTime>
  <Words>6663</Words>
  <Application>Microsoft Office PowerPoint</Application>
  <PresentationFormat>Widescreen</PresentationFormat>
  <Paragraphs>376</Paragraphs>
  <Slides>50</Slides>
  <Notes>48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Calibri Light</vt:lpstr>
      <vt:lpstr>Helvetica</vt:lpstr>
      <vt:lpstr>Office Theme</vt:lpstr>
      <vt:lpstr>ForWarn II Update and Recent Disturbance Assessments</vt:lpstr>
      <vt:lpstr>ForWarn II Update and Recent Disturbance Assessments</vt:lpstr>
      <vt:lpstr>PowerPoint Presentation</vt:lpstr>
      <vt:lpstr>PowerPoint Presentation</vt:lpstr>
      <vt:lpstr>PowerPoint Presentation</vt:lpstr>
      <vt:lpstr>PowerPoint Presentation</vt:lpstr>
      <vt:lpstr>ForWarn II Update and Recent Disturbance Assessments</vt:lpstr>
      <vt:lpstr>PowerPoint Presentation</vt:lpstr>
      <vt:lpstr>PowerPoint Presentation</vt:lpstr>
      <vt:lpstr>PowerPoint Presentation</vt:lpstr>
      <vt:lpstr>PowerPoint Presentation</vt:lpstr>
      <vt:lpstr>PowerPoint Presentation</vt:lpstr>
      <vt:lpstr>PowerPoint Presentation</vt:lpstr>
      <vt:lpstr>Comparison: 1yr-Max vs. 1yr-Max-SQRT (called “Muted Grass-Shrub” in the TOC)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ForWarn II Update and Recent Disturbance Assessments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ForWarn II Update and Recent Disturbance Assessments</vt:lpstr>
      <vt:lpstr>ForWarn II Update and Recent Disturbance Assessments</vt:lpstr>
    </vt:vector>
  </TitlesOfParts>
  <Company>U. S. Forest Service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ForWarn II Update and Recent Disturbance Assessments Bill Christie, Steve Norman and Bill Hargrove Eastern Forest Environmental Threzat Assessment Center USDA Forest Service, Southern Research Station, Asheville, NC</dc:title>
  <dc:creator>Christie, William M -FS</dc:creator>
  <cp:lastModifiedBy>Christie, William M -FS</cp:lastModifiedBy>
  <cp:revision>187</cp:revision>
  <dcterms:created xsi:type="dcterms:W3CDTF">2018-12-18T14:52:07Z</dcterms:created>
  <dcterms:modified xsi:type="dcterms:W3CDTF">2019-02-05T14:28:16Z</dcterms:modified>
</cp:coreProperties>
</file>