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6" r:id="rId2"/>
    <p:sldId id="314" r:id="rId3"/>
    <p:sldId id="315" r:id="rId4"/>
    <p:sldId id="257" r:id="rId5"/>
    <p:sldId id="303" r:id="rId6"/>
    <p:sldId id="305" r:id="rId7"/>
    <p:sldId id="306" r:id="rId8"/>
    <p:sldId id="310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290" r:id="rId17"/>
    <p:sldId id="311" r:id="rId18"/>
    <p:sldId id="318" r:id="rId19"/>
    <p:sldId id="293" r:id="rId20"/>
    <p:sldId id="295" r:id="rId21"/>
    <p:sldId id="312" r:id="rId22"/>
    <p:sldId id="309" r:id="rId23"/>
    <p:sldId id="307" r:id="rId24"/>
    <p:sldId id="313" r:id="rId25"/>
    <p:sldId id="31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6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0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EABC3-DFDE-49A6-B2E1-27F6EE35B175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2146C-A59A-4B60-8A15-3BE9076B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45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Self Intro</a:t>
            </a:r>
            <a:r>
              <a:rPr lang="en-US" baseline="0" dirty="0" smtClean="0"/>
              <a:t> </a:t>
            </a:r>
            <a:r>
              <a:rPr lang="en-US" baseline="0" dirty="0" smtClean="0"/>
              <a:t>(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wk’d</a:t>
            </a:r>
            <a:r>
              <a:rPr lang="en-US" baseline="0" dirty="0" smtClean="0"/>
              <a:t>, previous </a:t>
            </a:r>
            <a:r>
              <a:rPr lang="en-US" baseline="0" dirty="0" err="1" smtClean="0"/>
              <a:t>wk</a:t>
            </a:r>
            <a:r>
              <a:rPr lang="en-US" baseline="0" dirty="0" smtClean="0"/>
              <a:t>, primary </a:t>
            </a:r>
            <a:r>
              <a:rPr lang="en-US" baseline="0" dirty="0" err="1" smtClean="0"/>
              <a:t>respon</a:t>
            </a:r>
            <a:r>
              <a:rPr lang="en-US" baseline="0" dirty="0" smtClean="0"/>
              <a:t> – assist dev, maintain layers, perf outreach, query </a:t>
            </a:r>
            <a:r>
              <a:rPr lang="en-US" baseline="0" dirty="0" smtClean="0"/>
              <a:t>for new </a:t>
            </a:r>
            <a:r>
              <a:rPr lang="en-US" baseline="0" dirty="0" smtClean="0"/>
              <a:t>users brief intro, sources of info)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19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9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0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8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5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783A4-88C4-4ED9-81C4-0C1CFCFC1EFF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stthreats.org/fcav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stthreats.org/fcav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wchristie@fs.fed.us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christie@fs.fed.us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stthreats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36" y="647168"/>
            <a:ext cx="8161727" cy="6134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99240" y="76200"/>
            <a:ext cx="2548518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hlinkClick r:id="rId3"/>
              </a:rPr>
              <a:t>https://</a:t>
            </a:r>
            <a:r>
              <a:rPr lang="en-US" b="1" dirty="0" smtClean="0">
                <a:hlinkClick r:id="rId3"/>
              </a:rPr>
              <a:t>forestthreats.org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738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28"/>
          <a:stretch/>
        </p:blipFill>
        <p:spPr>
          <a:xfrm>
            <a:off x="0" y="1194354"/>
            <a:ext cx="9142563" cy="5663646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47799" y="232011"/>
            <a:ext cx="7694763" cy="707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Hurricane Matthew - </a:t>
            </a:r>
            <a:r>
              <a:rPr lang="en-US" sz="2000" dirty="0" smtClean="0"/>
              <a:t>flooding effects in the bottomland hardwoods</a:t>
            </a:r>
          </a:p>
          <a:p>
            <a:pPr marL="0" indent="0" algn="ctr">
              <a:buNone/>
            </a:pPr>
            <a:r>
              <a:rPr lang="en-US" sz="1600" i="1" dirty="0" smtClean="0"/>
              <a:t>‘Early Detect’ product - 10/14/2016 (forest mask applied)</a:t>
            </a:r>
            <a:endParaRPr lang="en-US" sz="1600" i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10" y="4495800"/>
            <a:ext cx="1022779" cy="21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73" y="129254"/>
            <a:ext cx="7765453" cy="65994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81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9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763000" cy="1981200"/>
          </a:xfrm>
        </p:spPr>
        <p:txBody>
          <a:bodyPr>
            <a:noAutofit/>
          </a:bodyPr>
          <a:lstStyle/>
          <a:p>
            <a:r>
              <a:rPr lang="en-US" sz="3200" i="1" dirty="0" err="1">
                <a:solidFill>
                  <a:schemeClr val="bg1"/>
                </a:solidFill>
              </a:rPr>
              <a:t>ForWarn</a:t>
            </a:r>
            <a:r>
              <a:rPr lang="en-US" sz="3200" dirty="0">
                <a:solidFill>
                  <a:schemeClr val="bg1"/>
                </a:solidFill>
              </a:rPr>
              <a:t> &amp; EFETAC </a:t>
            </a:r>
            <a:r>
              <a:rPr lang="en-US" sz="3200" dirty="0" smtClean="0">
                <a:solidFill>
                  <a:schemeClr val="bg1"/>
                </a:solidFill>
              </a:rPr>
              <a:t>Remote Sensing Projects </a:t>
            </a:r>
            <a:r>
              <a:rPr lang="en-US" sz="3200" dirty="0">
                <a:solidFill>
                  <a:schemeClr val="bg1"/>
                </a:solidFill>
              </a:rPr>
              <a:t>Update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Forest Environmental Threat Assessment Center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Forest Service, Southern Research St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ation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i="1" dirty="0" smtClean="0">
                <a:solidFill>
                  <a:srgbClr val="F9D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forwarn.forestthreats.org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7190" y="2330016"/>
            <a:ext cx="7620000" cy="2133600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Select 2016 Forest Disturbances 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LanDAT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Application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/ Open Forum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5300888"/>
            <a:ext cx="8839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     2017 SGSF GIS Committee Annual Meeting</a:t>
            </a:r>
          </a:p>
          <a:p>
            <a:r>
              <a:rPr lang="en-US" sz="1600" dirty="0" smtClean="0"/>
              <a:t>    February 9-11, 2016       Raleigh, NC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562600"/>
            <a:ext cx="691499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2" y="5638800"/>
            <a:ext cx="8188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26760"/>
            <a:ext cx="9144001" cy="471684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590800" y="381000"/>
            <a:ext cx="55626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 </a:t>
            </a:r>
            <a:r>
              <a:rPr lang="en-US" sz="2000" b="1" dirty="0"/>
              <a:t>Landscape Dynamics Assessment Tools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" y="159865"/>
            <a:ext cx="1438275" cy="636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9600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Lars </a:t>
            </a:r>
            <a:r>
              <a:rPr lang="en-US" dirty="0" smtClean="0"/>
              <a:t>Pomara</a:t>
            </a:r>
            <a:r>
              <a:rPr lang="en-US" dirty="0"/>
              <a:t>, Danny </a:t>
            </a:r>
            <a:r>
              <a:rPr lang="en-US" dirty="0" smtClean="0"/>
              <a:t>Lee</a:t>
            </a:r>
            <a:r>
              <a:rPr lang="en-US" dirty="0"/>
              <a:t>, Bjorn-Gustav Brooks, and William </a:t>
            </a:r>
            <a:r>
              <a:rPr lang="en-US" dirty="0" smtClean="0"/>
              <a:t>Hargrove</a:t>
            </a:r>
          </a:p>
          <a:p>
            <a:pPr algn="ctr"/>
            <a:r>
              <a:rPr lang="en-US" sz="1400" dirty="0" smtClean="0"/>
              <a:t>FS Southern Research Station, Eastern Threat Center, Asheville, NC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52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28040" cy="47244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303811"/>
            <a:ext cx="912804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>
                <a:hlinkClick r:id="rId3"/>
              </a:rPr>
              <a:t>https://forestthreats.org/fcav2</a:t>
            </a:r>
            <a:endParaRPr lang="en-US" sz="2000" b="1" dirty="0" smtClean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2400"/>
            <a:ext cx="1295400" cy="2675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5544" y="5874603"/>
            <a:ext cx="856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ForWarn</a:t>
            </a:r>
            <a:r>
              <a:rPr lang="en-US" sz="1200" b="1" dirty="0" smtClean="0"/>
              <a:t> point of </a:t>
            </a:r>
            <a:r>
              <a:rPr lang="en-US" sz="1200" b="1" dirty="0" smtClean="0"/>
              <a:t>contact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1200" dirty="0" smtClean="0"/>
              <a:t>Bill Christie, Eastern Forest Environmental Threat Assessment Center</a:t>
            </a:r>
          </a:p>
          <a:p>
            <a:pPr algn="ctr"/>
            <a:r>
              <a:rPr lang="en-US" sz="1200" dirty="0" smtClean="0">
                <a:hlinkClick r:id="rId6"/>
              </a:rPr>
              <a:t>wchristie@fs.fed.us</a:t>
            </a:r>
            <a:r>
              <a:rPr lang="en-US" sz="1200" dirty="0" smtClean="0"/>
              <a:t>     828.216.7443 cell</a:t>
            </a:r>
          </a:p>
        </p:txBody>
      </p:sp>
    </p:spTree>
    <p:extLst>
      <p:ext uri="{BB962C8B-B14F-4D97-AF65-F5344CB8AC3E}">
        <p14:creationId xmlns:p14="http://schemas.microsoft.com/office/powerpoint/2010/main" val="376155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" y="685800"/>
            <a:ext cx="8878956" cy="5943600"/>
          </a:xfrm>
          <a:prstGeom prst="rect">
            <a:avLst/>
          </a:prstGeom>
          <a:ln>
            <a:noFill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590800" y="381000"/>
            <a:ext cx="55626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 </a:t>
            </a:r>
            <a:r>
              <a:rPr lang="en-US" sz="2000" b="1" dirty="0"/>
              <a:t>Landscape Dynamics Assessment Tools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394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590800" y="381000"/>
            <a:ext cx="55626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 </a:t>
            </a:r>
            <a:r>
              <a:rPr lang="en-US" sz="2000" b="1" dirty="0"/>
              <a:t>Landscape Dynamics Assessment Tools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" y="159865"/>
            <a:ext cx="1438275" cy="636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54" y="1066800"/>
            <a:ext cx="6599492" cy="53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2" y="1339273"/>
            <a:ext cx="2775527" cy="2775527"/>
          </a:xfrm>
          <a:prstGeom prst="rect">
            <a:avLst/>
          </a:prstGeom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2235764" y="365864"/>
            <a:ext cx="6324600" cy="51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Measures used to derive landscape information metrics </a:t>
            </a:r>
            <a:endParaRPr lang="en-US" sz="20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" y="159865"/>
            <a:ext cx="1438275" cy="63695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950485" y="1609946"/>
            <a:ext cx="3883366" cy="3295041"/>
            <a:chOff x="5168309" y="3029559"/>
            <a:chExt cx="3883366" cy="329504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3648885"/>
              <a:ext cx="3565275" cy="2675715"/>
            </a:xfrm>
            <a:prstGeom prst="rect">
              <a:avLst/>
            </a:prstGeom>
          </p:spPr>
        </p:pic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5168309" y="3029559"/>
              <a:ext cx="3429000" cy="582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sz="1200" b="1" dirty="0" smtClean="0"/>
                <a:t>Phenological Completion Milestones</a:t>
              </a:r>
              <a:br>
                <a:rPr lang="en-US" sz="1200" b="1" dirty="0" smtClean="0"/>
              </a:br>
              <a:r>
                <a:rPr lang="en-US" sz="1200" b="1" dirty="0" smtClean="0"/>
                <a:t> </a:t>
              </a:r>
              <a:r>
                <a:rPr lang="en-US" sz="1200" dirty="0" smtClean="0"/>
                <a:t>(Polar Statistics from annual NDVI plots)</a:t>
              </a:r>
              <a:endParaRPr lang="en-US" sz="1200" dirty="0"/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</a:pPr>
              <a:endParaRPr lang="en-US" sz="2000" b="1" dirty="0" smtClean="0"/>
            </a:p>
          </p:txBody>
        </p:sp>
      </p:grpSp>
      <p:sp>
        <p:nvSpPr>
          <p:cNvPr id="29" name="Subtitle 2"/>
          <p:cNvSpPr txBox="1">
            <a:spLocks/>
          </p:cNvSpPr>
          <p:nvPr/>
        </p:nvSpPr>
        <p:spPr>
          <a:xfrm>
            <a:off x="512808" y="994425"/>
            <a:ext cx="3445912" cy="377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200" b="1" dirty="0" smtClean="0"/>
              <a:t>Phenological Ecoregions </a:t>
            </a:r>
            <a:r>
              <a:rPr lang="en-US" sz="1200" dirty="0" smtClean="0"/>
              <a:t>(clustering of NDVI)</a:t>
            </a:r>
            <a:endParaRPr lang="en-US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1766454" y="3011848"/>
            <a:ext cx="3184031" cy="2895600"/>
            <a:chOff x="2392614" y="2438400"/>
            <a:chExt cx="2927400" cy="2557664"/>
          </a:xfrm>
        </p:grpSpPr>
        <p:sp>
          <p:nvSpPr>
            <p:cNvPr id="27" name="Rectangle 26"/>
            <p:cNvSpPr/>
            <p:nvPr/>
          </p:nvSpPr>
          <p:spPr>
            <a:xfrm>
              <a:off x="2392614" y="2438400"/>
              <a:ext cx="2927400" cy="255766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ubtitle 2"/>
            <p:cNvSpPr txBox="1">
              <a:spLocks/>
            </p:cNvSpPr>
            <p:nvPr/>
          </p:nvSpPr>
          <p:spPr>
            <a:xfrm>
              <a:off x="2424970" y="2495132"/>
              <a:ext cx="2881322" cy="32044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sz="1200" b="1" dirty="0" smtClean="0"/>
                <a:t>Transition Matrices </a:t>
              </a:r>
              <a:r>
                <a:rPr lang="en-US" sz="1200" dirty="0" smtClean="0"/>
                <a:t>(of phenoregion shifts) </a:t>
              </a:r>
              <a:endParaRPr lang="en-US" sz="1200" dirty="0"/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</a:pPr>
              <a:endParaRPr lang="en-US" sz="2000" b="1" dirty="0" smtClean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4330" y="2743200"/>
              <a:ext cx="2624588" cy="2160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9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590800" y="381000"/>
            <a:ext cx="55626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 </a:t>
            </a:r>
            <a:r>
              <a:rPr lang="en-US" sz="2000" b="1" dirty="0"/>
              <a:t>Landscape Dynamics Assessment Tools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" y="159865"/>
            <a:ext cx="1438275" cy="636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219200"/>
            <a:ext cx="7696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LanDAT</a:t>
            </a:r>
            <a:r>
              <a:rPr lang="en-US" b="1" i="1" dirty="0"/>
              <a:t> is a system that uses the lens of land surface phenology to look at kinds and degrees of changes occurring across landscapes </a:t>
            </a:r>
            <a:r>
              <a:rPr lang="en-US" dirty="0"/>
              <a:t>(Brooks, 2017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b="1" dirty="0" err="1"/>
              <a:t>LanDAT</a:t>
            </a:r>
            <a:r>
              <a:rPr lang="en-US" b="1" dirty="0"/>
              <a:t> can be used to</a:t>
            </a:r>
            <a:r>
              <a:rPr lang="en-US" b="1" dirty="0" smtClean="0"/>
              <a:t>.....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 and interpret landscape change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Incorporate landscape resilience and vulnerability into planning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opportunities for restoration and other conservation actions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Spatially model for species and resources of concern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the shifting landscape mosaic through a 'systems' lens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drivers of landscape change in an integrative concept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7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4267200" y="392545"/>
            <a:ext cx="2667000" cy="4158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Rollout Timeline</a:t>
            </a:r>
            <a:endParaRPr lang="en-US" sz="20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" y="159865"/>
            <a:ext cx="1438275" cy="636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29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51402" y="1327726"/>
            <a:ext cx="6135398" cy="4395797"/>
            <a:chOff x="2514600" y="1295400"/>
            <a:chExt cx="6264183" cy="4610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1295400"/>
              <a:ext cx="6264183" cy="46105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400" y="1524000"/>
              <a:ext cx="2375044" cy="51701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52400" y="1545680"/>
            <a:ext cx="221781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smtClean="0"/>
              <a:t>LanDAT</a:t>
            </a:r>
            <a:r>
              <a:rPr lang="en-US" sz="1400" dirty="0" smtClean="0"/>
              <a:t> is still in the development stage, the ‘public’ rollout is  expected mid-late 2017</a:t>
            </a:r>
            <a:br>
              <a:rPr lang="en-US" sz="1400" dirty="0" smtClean="0"/>
            </a:b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Early </a:t>
            </a:r>
            <a:r>
              <a:rPr lang="en-US" sz="1400" dirty="0"/>
              <a:t>summer </a:t>
            </a:r>
            <a:r>
              <a:rPr lang="en-US" sz="1400" dirty="0" smtClean="0"/>
              <a:t>2017: </a:t>
            </a:r>
            <a:br>
              <a:rPr lang="en-US" sz="1400" dirty="0" smtClean="0"/>
            </a:br>
            <a:r>
              <a:rPr lang="en-US" sz="1400" dirty="0" smtClean="0"/>
              <a:t>(3) Workshops are planned within the App LCC region (north, central and south)</a:t>
            </a:r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Lars Pomara, Research Ecologist from the Eastern Threat Center, and UNC-Asheville’s NEMAC will facilitate meetings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62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9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763000" cy="1981200"/>
          </a:xfrm>
        </p:spPr>
        <p:txBody>
          <a:bodyPr>
            <a:noAutofit/>
          </a:bodyPr>
          <a:lstStyle/>
          <a:p>
            <a:r>
              <a:rPr lang="en-US" sz="3200" i="1" dirty="0" err="1">
                <a:solidFill>
                  <a:schemeClr val="bg1"/>
                </a:solidFill>
              </a:rPr>
              <a:t>ForWarn</a:t>
            </a:r>
            <a:r>
              <a:rPr lang="en-US" sz="3200" dirty="0">
                <a:solidFill>
                  <a:schemeClr val="bg1"/>
                </a:solidFill>
              </a:rPr>
              <a:t> &amp; EFETAC </a:t>
            </a:r>
            <a:r>
              <a:rPr lang="en-US" sz="3200" dirty="0" smtClean="0">
                <a:solidFill>
                  <a:schemeClr val="bg1"/>
                </a:solidFill>
              </a:rPr>
              <a:t>Remote Sensing Projects </a:t>
            </a:r>
            <a:r>
              <a:rPr lang="en-US" sz="3200" dirty="0">
                <a:solidFill>
                  <a:schemeClr val="bg1"/>
                </a:solidFill>
              </a:rPr>
              <a:t>Update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Forest Environmental Threat Assessment Center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Forest Service, Southern Research St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ation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i="1" dirty="0" smtClean="0">
                <a:solidFill>
                  <a:srgbClr val="F9D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forwarn.forestthreats.org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7190" y="2330016"/>
            <a:ext cx="7620000" cy="2133600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Select 2016 Forest Disturbances 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LanDAT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Application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/ Open Forum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562600"/>
            <a:ext cx="691499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2" y="5638800"/>
            <a:ext cx="818867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544" y="5646003"/>
            <a:ext cx="856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ForWarn</a:t>
            </a:r>
            <a:r>
              <a:rPr lang="en-US" sz="1200" b="1" dirty="0" smtClean="0"/>
              <a:t> point of </a:t>
            </a:r>
            <a:r>
              <a:rPr lang="en-US" sz="1200" b="1" dirty="0" smtClean="0"/>
              <a:t>contact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1200" dirty="0" smtClean="0"/>
              <a:t>Bill Christie, Eastern Forest Environmental Threat Assessment Center</a:t>
            </a:r>
          </a:p>
          <a:p>
            <a:pPr algn="ctr"/>
            <a:r>
              <a:rPr lang="en-US" sz="1200" dirty="0" smtClean="0">
                <a:hlinkClick r:id="rId6"/>
              </a:rPr>
              <a:t>wchristie@fs.fed.us</a:t>
            </a:r>
            <a:r>
              <a:rPr lang="en-US" sz="1200" dirty="0" smtClean="0"/>
              <a:t>     828.216.7443 cell</a:t>
            </a:r>
          </a:p>
        </p:txBody>
      </p:sp>
    </p:spTree>
    <p:extLst>
      <p:ext uri="{BB962C8B-B14F-4D97-AF65-F5344CB8AC3E}">
        <p14:creationId xmlns:p14="http://schemas.microsoft.com/office/powerpoint/2010/main" val="13800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799"/>
            <a:ext cx="7079403" cy="603913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152400"/>
            <a:ext cx="912804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>
                <a:hlinkClick r:id="rId3"/>
              </a:rPr>
              <a:t>https://forestthreats.org</a:t>
            </a:r>
            <a:endParaRPr lang="en-US" sz="2000" b="1" dirty="0" smtClean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3430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9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763000" cy="1981200"/>
          </a:xfrm>
        </p:spPr>
        <p:txBody>
          <a:bodyPr>
            <a:noAutofit/>
          </a:bodyPr>
          <a:lstStyle/>
          <a:p>
            <a:r>
              <a:rPr lang="en-US" sz="3200" i="1" dirty="0" err="1">
                <a:solidFill>
                  <a:schemeClr val="bg1"/>
                </a:solidFill>
              </a:rPr>
              <a:t>ForWarn</a:t>
            </a:r>
            <a:r>
              <a:rPr lang="en-US" sz="3200" dirty="0">
                <a:solidFill>
                  <a:schemeClr val="bg1"/>
                </a:solidFill>
              </a:rPr>
              <a:t> &amp; EFETAC </a:t>
            </a:r>
            <a:r>
              <a:rPr lang="en-US" sz="3200" dirty="0" smtClean="0">
                <a:solidFill>
                  <a:schemeClr val="bg1"/>
                </a:solidFill>
              </a:rPr>
              <a:t>Remote Sensing Projects </a:t>
            </a:r>
            <a:r>
              <a:rPr lang="en-US" sz="3200" dirty="0">
                <a:solidFill>
                  <a:schemeClr val="bg1"/>
                </a:solidFill>
              </a:rPr>
              <a:t>Update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Forest Environmental Threat Assessment Center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Forest Service, Southern Research St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ation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i="1" dirty="0" smtClean="0">
                <a:solidFill>
                  <a:srgbClr val="F9D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forwarn.forestthreats.org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7190" y="2330016"/>
            <a:ext cx="7620000" cy="2133600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Select 2016 Forest Disturbances 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LanDAT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Application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/ Open Forum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5300888"/>
            <a:ext cx="8839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     2017 SGSF GIS Committee Annual Meeting</a:t>
            </a:r>
          </a:p>
          <a:p>
            <a:r>
              <a:rPr lang="en-US" sz="1600" dirty="0" smtClean="0"/>
              <a:t>    February 9-11, 2016       Raleigh, NC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562600"/>
            <a:ext cx="691499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2" y="5638800"/>
            <a:ext cx="8188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67089" y="303811"/>
            <a:ext cx="66294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/>
              <a:t>2016 Gypsy Moth defoliation in the state of Rhode Island </a:t>
            </a:r>
            <a:endParaRPr lang="en-US" sz="2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4" y="831595"/>
            <a:ext cx="7315834" cy="5486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224" y="6400800"/>
            <a:ext cx="8401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 period observations can underestimate impacts because peak defoliations may not coincide.</a:t>
            </a:r>
          </a:p>
        </p:txBody>
      </p:sp>
    </p:spTree>
    <p:extLst>
      <p:ext uri="{BB962C8B-B14F-4D97-AF65-F5344CB8AC3E}">
        <p14:creationId xmlns:p14="http://schemas.microsoft.com/office/powerpoint/2010/main" val="621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52600" y="140525"/>
            <a:ext cx="6629400" cy="707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/>
              <a:t>2016 Tracking Gypsy Moth emergence and severity with magnitude and </a:t>
            </a:r>
            <a:r>
              <a:rPr lang="en-US" sz="2000" b="1" dirty="0" smtClean="0"/>
              <a:t>duration (PA)</a:t>
            </a:r>
            <a:endParaRPr lang="en-US" sz="20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03" y="6400799"/>
            <a:ext cx="8145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ForWarn's</a:t>
            </a:r>
            <a:r>
              <a:rPr lang="en-US" sz="1600" dirty="0"/>
              <a:t> Seasonal Duration products help discriminate the ephemeral from persistent impacts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34" y="921308"/>
            <a:ext cx="7140559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743200" y="303811"/>
            <a:ext cx="4114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Accessing the Duration Products</a:t>
            </a:r>
            <a:endParaRPr lang="en-US" sz="20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683" y="6156312"/>
            <a:ext cx="8302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Use the ‘Theme’ dropdown to select, then open the “Duration” tab to choose from the 4-periods.</a:t>
            </a:r>
          </a:p>
          <a:p>
            <a:pPr algn="ctr"/>
            <a:r>
              <a:rPr lang="en-US" sz="1600" dirty="0" smtClean="0"/>
              <a:t>Created throughout the growing season when the period’s completion date is reached.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03" y="990600"/>
            <a:ext cx="8086520" cy="50292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3657600" y="1600200"/>
            <a:ext cx="2286000" cy="1371600"/>
          </a:xfrm>
          <a:prstGeom prst="wedgeRectCallout">
            <a:avLst>
              <a:gd name="adj1" fmla="val -91986"/>
              <a:gd name="adj2" fmla="val -18071"/>
            </a:avLst>
          </a:prstGeom>
          <a:solidFill>
            <a:schemeClr val="tx1">
              <a:alpha val="34000"/>
            </a:schemeClr>
          </a:solidFill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 smtClean="0">
                <a:solidFill>
                  <a:schemeClr val="bg1"/>
                </a:solidFill>
              </a:rPr>
              <a:t>6-period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May 8 – June 17 </a:t>
            </a:r>
            <a:r>
              <a:rPr lang="en-US" sz="1000" dirty="0" smtClean="0">
                <a:solidFill>
                  <a:schemeClr val="bg1"/>
                </a:solidFill>
              </a:rPr>
              <a:t>(</a:t>
            </a:r>
            <a:r>
              <a:rPr lang="en-US" sz="1000" dirty="0">
                <a:solidFill>
                  <a:schemeClr val="bg1"/>
                </a:solidFill>
              </a:rPr>
              <a:t>for w. US) </a:t>
            </a:r>
            <a:endParaRPr lang="en-US" sz="1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June 24 – Aug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Aug 12 – Sept 21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b="1" u="sng" dirty="0" smtClean="0">
                <a:solidFill>
                  <a:schemeClr val="bg1"/>
                </a:solidFill>
              </a:rPr>
              <a:t>12-period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June 24 – Sept 21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828800"/>
            <a:ext cx="1436422" cy="65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022076"/>
            <a:ext cx="1435608" cy="8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1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990125"/>
            <a:ext cx="7315834" cy="548687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81200" y="303811"/>
            <a:ext cx="64008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Defoliation in NC's Roanoke River Bottomland Forests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6" y="303811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5533</TotalTime>
  <Words>483</Words>
  <Application>Microsoft Office PowerPoint</Application>
  <PresentationFormat>On-screen Show (4:3)</PresentationFormat>
  <Paragraphs>80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ForWarn &amp; EFETAC Remote Sensing Projects Update  Eastern Forest Environmental Threat Assessment Center USDA Forest Service, Southern Research Station forwarn.forestthreats.org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ForWarn &amp; EFETAC Remote Sensing Projects Update  Eastern Forest Environmental Threat Assessment Center USDA Forest Service, Southern Research Station forwarn.forestthreats.org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ForWarn &amp; EFETAC Remote Sensing Projects Update  Eastern Forest Environmental Threat Assessment Center USDA Forest Service, Southern Research Station forwarn.forestthreats.org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ForWarn’s Future</dc:title>
  <dc:creator>USDA Forest Service</dc:creator>
  <cp:lastModifiedBy>Christie, William M -FS</cp:lastModifiedBy>
  <cp:revision>184</cp:revision>
  <dcterms:created xsi:type="dcterms:W3CDTF">2015-02-02T15:12:55Z</dcterms:created>
  <dcterms:modified xsi:type="dcterms:W3CDTF">2017-02-08T15:19:54Z</dcterms:modified>
</cp:coreProperties>
</file>