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557" r:id="rId2"/>
    <p:sldId id="256" r:id="rId3"/>
    <p:sldId id="258" r:id="rId4"/>
    <p:sldId id="490" r:id="rId5"/>
    <p:sldId id="260" r:id="rId6"/>
    <p:sldId id="261" r:id="rId7"/>
    <p:sldId id="262" r:id="rId8"/>
    <p:sldId id="263" r:id="rId9"/>
    <p:sldId id="396" r:id="rId10"/>
    <p:sldId id="397" r:id="rId11"/>
    <p:sldId id="399" r:id="rId12"/>
    <p:sldId id="286" r:id="rId13"/>
    <p:sldId id="287" r:id="rId14"/>
    <p:sldId id="288" r:id="rId15"/>
    <p:sldId id="301" r:id="rId16"/>
    <p:sldId id="284" r:id="rId17"/>
    <p:sldId id="311" r:id="rId18"/>
    <p:sldId id="277" r:id="rId19"/>
    <p:sldId id="278" r:id="rId20"/>
    <p:sldId id="267" r:id="rId21"/>
    <p:sldId id="390" r:id="rId22"/>
    <p:sldId id="389" r:id="rId23"/>
    <p:sldId id="323" r:id="rId24"/>
    <p:sldId id="357" r:id="rId25"/>
    <p:sldId id="268" r:id="rId26"/>
    <p:sldId id="356" r:id="rId27"/>
    <p:sldId id="558" r:id="rId28"/>
    <p:sldId id="320" r:id="rId29"/>
    <p:sldId id="393" r:id="rId30"/>
    <p:sldId id="401" r:id="rId31"/>
    <p:sldId id="403" r:id="rId32"/>
    <p:sldId id="404" r:id="rId33"/>
    <p:sldId id="560" r:id="rId34"/>
    <p:sldId id="419" r:id="rId35"/>
    <p:sldId id="414" r:id="rId36"/>
    <p:sldId id="413" r:id="rId37"/>
    <p:sldId id="524" r:id="rId38"/>
    <p:sldId id="352" r:id="rId39"/>
    <p:sldId id="559" r:id="rId40"/>
    <p:sldId id="422" r:id="rId41"/>
    <p:sldId id="521" r:id="rId42"/>
    <p:sldId id="484" r:id="rId43"/>
    <p:sldId id="556" r:id="rId44"/>
    <p:sldId id="492" r:id="rId45"/>
  </p:sldIdLst>
  <p:sldSz cx="9144000" cy="6858000" type="screen4x3"/>
  <p:notesSz cx="6858000" cy="9144000"/>
  <p:defaultTextStyle>
    <a:defPPr>
      <a:defRPr lang="en-US"/>
    </a:defPPr>
    <a:lvl1pPr marL="0" algn="l" defTabSz="912304" rtl="0" eaLnBrk="1" latinLnBrk="0" hangingPunct="1">
      <a:defRPr sz="1800" kern="1200">
        <a:solidFill>
          <a:schemeClr val="tx1"/>
        </a:solidFill>
        <a:latin typeface="+mn-lt"/>
        <a:ea typeface="+mn-ea"/>
        <a:cs typeface="+mn-cs"/>
      </a:defRPr>
    </a:lvl1pPr>
    <a:lvl2pPr marL="456150" algn="l" defTabSz="912304" rtl="0" eaLnBrk="1" latinLnBrk="0" hangingPunct="1">
      <a:defRPr sz="1800" kern="1200">
        <a:solidFill>
          <a:schemeClr val="tx1"/>
        </a:solidFill>
        <a:latin typeface="+mn-lt"/>
        <a:ea typeface="+mn-ea"/>
        <a:cs typeface="+mn-cs"/>
      </a:defRPr>
    </a:lvl2pPr>
    <a:lvl3pPr marL="912304" algn="l" defTabSz="912304" rtl="0" eaLnBrk="1" latinLnBrk="0" hangingPunct="1">
      <a:defRPr sz="1800" kern="1200">
        <a:solidFill>
          <a:schemeClr val="tx1"/>
        </a:solidFill>
        <a:latin typeface="+mn-lt"/>
        <a:ea typeface="+mn-ea"/>
        <a:cs typeface="+mn-cs"/>
      </a:defRPr>
    </a:lvl3pPr>
    <a:lvl4pPr marL="1368455" algn="l" defTabSz="912304" rtl="0" eaLnBrk="1" latinLnBrk="0" hangingPunct="1">
      <a:defRPr sz="1800" kern="1200">
        <a:solidFill>
          <a:schemeClr val="tx1"/>
        </a:solidFill>
        <a:latin typeface="+mn-lt"/>
        <a:ea typeface="+mn-ea"/>
        <a:cs typeface="+mn-cs"/>
      </a:defRPr>
    </a:lvl4pPr>
    <a:lvl5pPr marL="1824607" algn="l" defTabSz="912304" rtl="0" eaLnBrk="1" latinLnBrk="0" hangingPunct="1">
      <a:defRPr sz="1800" kern="1200">
        <a:solidFill>
          <a:schemeClr val="tx1"/>
        </a:solidFill>
        <a:latin typeface="+mn-lt"/>
        <a:ea typeface="+mn-ea"/>
        <a:cs typeface="+mn-cs"/>
      </a:defRPr>
    </a:lvl5pPr>
    <a:lvl6pPr marL="2280759" algn="l" defTabSz="912304" rtl="0" eaLnBrk="1" latinLnBrk="0" hangingPunct="1">
      <a:defRPr sz="1800" kern="1200">
        <a:solidFill>
          <a:schemeClr val="tx1"/>
        </a:solidFill>
        <a:latin typeface="+mn-lt"/>
        <a:ea typeface="+mn-ea"/>
        <a:cs typeface="+mn-cs"/>
      </a:defRPr>
    </a:lvl6pPr>
    <a:lvl7pPr marL="2736911" algn="l" defTabSz="912304" rtl="0" eaLnBrk="1" latinLnBrk="0" hangingPunct="1">
      <a:defRPr sz="1800" kern="1200">
        <a:solidFill>
          <a:schemeClr val="tx1"/>
        </a:solidFill>
        <a:latin typeface="+mn-lt"/>
        <a:ea typeface="+mn-ea"/>
        <a:cs typeface="+mn-cs"/>
      </a:defRPr>
    </a:lvl7pPr>
    <a:lvl8pPr marL="3193062" algn="l" defTabSz="912304" rtl="0" eaLnBrk="1" latinLnBrk="0" hangingPunct="1">
      <a:defRPr sz="1800" kern="1200">
        <a:solidFill>
          <a:schemeClr val="tx1"/>
        </a:solidFill>
        <a:latin typeface="+mn-lt"/>
        <a:ea typeface="+mn-ea"/>
        <a:cs typeface="+mn-cs"/>
      </a:defRPr>
    </a:lvl8pPr>
    <a:lvl9pPr marL="3649215" algn="l" defTabSz="91230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9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63" autoAdjust="0"/>
    <p:restoredTop sz="94674" autoAdjust="0"/>
  </p:normalViewPr>
  <p:slideViewPr>
    <p:cSldViewPr>
      <p:cViewPr varScale="1">
        <p:scale>
          <a:sx n="83" d="100"/>
          <a:sy n="83" d="100"/>
        </p:scale>
        <p:origin x="1070" y="62"/>
      </p:cViewPr>
      <p:guideLst>
        <p:guide orient="horz" pos="2160"/>
        <p:guide pos="2880"/>
      </p:guideLst>
    </p:cSldViewPr>
  </p:slideViewPr>
  <p:notesTextViewPr>
    <p:cViewPr>
      <p:scale>
        <a:sx n="1" d="1"/>
        <a:sy n="1" d="1"/>
      </p:scale>
      <p:origin x="0" y="0"/>
    </p:cViewPr>
  </p:notesTextViewPr>
  <p:sorterViewPr>
    <p:cViewPr>
      <p:scale>
        <a:sx n="60" d="100"/>
        <a:sy n="60" d="100"/>
      </p:scale>
      <p:origin x="0" y="-2923"/>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150" indent="0" algn="ctr">
              <a:buNone/>
              <a:defRPr>
                <a:solidFill>
                  <a:schemeClr val="tx1">
                    <a:tint val="75000"/>
                  </a:schemeClr>
                </a:solidFill>
              </a:defRPr>
            </a:lvl2pPr>
            <a:lvl3pPr marL="912304" indent="0" algn="ctr">
              <a:buNone/>
              <a:defRPr>
                <a:solidFill>
                  <a:schemeClr val="tx1">
                    <a:tint val="75000"/>
                  </a:schemeClr>
                </a:solidFill>
              </a:defRPr>
            </a:lvl3pPr>
            <a:lvl4pPr marL="1368455" indent="0" algn="ctr">
              <a:buNone/>
              <a:defRPr>
                <a:solidFill>
                  <a:schemeClr val="tx1">
                    <a:tint val="75000"/>
                  </a:schemeClr>
                </a:solidFill>
              </a:defRPr>
            </a:lvl4pPr>
            <a:lvl5pPr marL="1824607" indent="0" algn="ctr">
              <a:buNone/>
              <a:defRPr>
                <a:solidFill>
                  <a:schemeClr val="tx1">
                    <a:tint val="75000"/>
                  </a:schemeClr>
                </a:solidFill>
              </a:defRPr>
            </a:lvl5pPr>
            <a:lvl6pPr marL="2280759" indent="0" algn="ctr">
              <a:buNone/>
              <a:defRPr>
                <a:solidFill>
                  <a:schemeClr val="tx1">
                    <a:tint val="75000"/>
                  </a:schemeClr>
                </a:solidFill>
              </a:defRPr>
            </a:lvl6pPr>
            <a:lvl7pPr marL="2736911" indent="0" algn="ctr">
              <a:buNone/>
              <a:defRPr>
                <a:solidFill>
                  <a:schemeClr val="tx1">
                    <a:tint val="75000"/>
                  </a:schemeClr>
                </a:solidFill>
              </a:defRPr>
            </a:lvl7pPr>
            <a:lvl8pPr marL="3193062" indent="0" algn="ctr">
              <a:buNone/>
              <a:defRPr>
                <a:solidFill>
                  <a:schemeClr val="tx1">
                    <a:tint val="75000"/>
                  </a:schemeClr>
                </a:solidFill>
              </a:defRPr>
            </a:lvl8pPr>
            <a:lvl9pPr marL="364921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FC5E780-72A0-4D19-AAD3-8EE7256BA41B}" type="datetimeFigureOut">
              <a:rPr lang="en-US" smtClean="0"/>
              <a:t>2/7/2016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43F501-6164-40C2-B3C5-E386FD47C5EC}" type="slidenum">
              <a:rPr lang="en-US" smtClean="0"/>
              <a:t>‹#›</a:t>
            </a:fld>
            <a:endParaRPr lang="en-US" dirty="0"/>
          </a:p>
        </p:txBody>
      </p:sp>
    </p:spTree>
    <p:extLst>
      <p:ext uri="{BB962C8B-B14F-4D97-AF65-F5344CB8AC3E}">
        <p14:creationId xmlns:p14="http://schemas.microsoft.com/office/powerpoint/2010/main" val="3032489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C5E780-72A0-4D19-AAD3-8EE7256BA41B}" type="datetimeFigureOut">
              <a:rPr lang="en-US" smtClean="0"/>
              <a:t>2/7/2016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43F501-6164-40C2-B3C5-E386FD47C5EC}" type="slidenum">
              <a:rPr lang="en-US" smtClean="0"/>
              <a:t>‹#›</a:t>
            </a:fld>
            <a:endParaRPr lang="en-US" dirty="0"/>
          </a:p>
        </p:txBody>
      </p:sp>
    </p:spTree>
    <p:extLst>
      <p:ext uri="{BB962C8B-B14F-4D97-AF65-F5344CB8AC3E}">
        <p14:creationId xmlns:p14="http://schemas.microsoft.com/office/powerpoint/2010/main" val="1485507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C5E780-72A0-4D19-AAD3-8EE7256BA41B}" type="datetimeFigureOut">
              <a:rPr lang="en-US" smtClean="0"/>
              <a:t>2/7/2016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43F501-6164-40C2-B3C5-E386FD47C5EC}" type="slidenum">
              <a:rPr lang="en-US" smtClean="0"/>
              <a:t>‹#›</a:t>
            </a:fld>
            <a:endParaRPr lang="en-US" dirty="0"/>
          </a:p>
        </p:txBody>
      </p:sp>
    </p:spTree>
    <p:extLst>
      <p:ext uri="{BB962C8B-B14F-4D97-AF65-F5344CB8AC3E}">
        <p14:creationId xmlns:p14="http://schemas.microsoft.com/office/powerpoint/2010/main" val="1851900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C5E780-72A0-4D19-AAD3-8EE7256BA41B}" type="datetimeFigureOut">
              <a:rPr lang="en-US" smtClean="0"/>
              <a:t>2/7/2016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43F501-6164-40C2-B3C5-E386FD47C5EC}" type="slidenum">
              <a:rPr lang="en-US" smtClean="0"/>
              <a:t>‹#›</a:t>
            </a:fld>
            <a:endParaRPr lang="en-US" dirty="0"/>
          </a:p>
        </p:txBody>
      </p:sp>
    </p:spTree>
    <p:extLst>
      <p:ext uri="{BB962C8B-B14F-4D97-AF65-F5344CB8AC3E}">
        <p14:creationId xmlns:p14="http://schemas.microsoft.com/office/powerpoint/2010/main" val="4279412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9"/>
            <a:ext cx="7772400" cy="1500187"/>
          </a:xfrm>
        </p:spPr>
        <p:txBody>
          <a:bodyPr anchor="b"/>
          <a:lstStyle>
            <a:lvl1pPr marL="0" indent="0">
              <a:buNone/>
              <a:defRPr sz="2000">
                <a:solidFill>
                  <a:schemeClr val="tx1">
                    <a:tint val="75000"/>
                  </a:schemeClr>
                </a:solidFill>
              </a:defRPr>
            </a:lvl1pPr>
            <a:lvl2pPr marL="456150" indent="0">
              <a:buNone/>
              <a:defRPr sz="1800">
                <a:solidFill>
                  <a:schemeClr val="tx1">
                    <a:tint val="75000"/>
                  </a:schemeClr>
                </a:solidFill>
              </a:defRPr>
            </a:lvl2pPr>
            <a:lvl3pPr marL="912304" indent="0">
              <a:buNone/>
              <a:defRPr sz="1600">
                <a:solidFill>
                  <a:schemeClr val="tx1">
                    <a:tint val="75000"/>
                  </a:schemeClr>
                </a:solidFill>
              </a:defRPr>
            </a:lvl3pPr>
            <a:lvl4pPr marL="1368455" indent="0">
              <a:buNone/>
              <a:defRPr sz="1400">
                <a:solidFill>
                  <a:schemeClr val="tx1">
                    <a:tint val="75000"/>
                  </a:schemeClr>
                </a:solidFill>
              </a:defRPr>
            </a:lvl4pPr>
            <a:lvl5pPr marL="1824607" indent="0">
              <a:buNone/>
              <a:defRPr sz="1400">
                <a:solidFill>
                  <a:schemeClr val="tx1">
                    <a:tint val="75000"/>
                  </a:schemeClr>
                </a:solidFill>
              </a:defRPr>
            </a:lvl5pPr>
            <a:lvl6pPr marL="2280759" indent="0">
              <a:buNone/>
              <a:defRPr sz="1400">
                <a:solidFill>
                  <a:schemeClr val="tx1">
                    <a:tint val="75000"/>
                  </a:schemeClr>
                </a:solidFill>
              </a:defRPr>
            </a:lvl6pPr>
            <a:lvl7pPr marL="2736911" indent="0">
              <a:buNone/>
              <a:defRPr sz="1400">
                <a:solidFill>
                  <a:schemeClr val="tx1">
                    <a:tint val="75000"/>
                  </a:schemeClr>
                </a:solidFill>
              </a:defRPr>
            </a:lvl7pPr>
            <a:lvl8pPr marL="3193062" indent="0">
              <a:buNone/>
              <a:defRPr sz="1400">
                <a:solidFill>
                  <a:schemeClr val="tx1">
                    <a:tint val="75000"/>
                  </a:schemeClr>
                </a:solidFill>
              </a:defRPr>
            </a:lvl8pPr>
            <a:lvl9pPr marL="364921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C5E780-72A0-4D19-AAD3-8EE7256BA41B}" type="datetimeFigureOut">
              <a:rPr lang="en-US" smtClean="0"/>
              <a:t>2/7/2016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43F501-6164-40C2-B3C5-E386FD47C5EC}" type="slidenum">
              <a:rPr lang="en-US" smtClean="0"/>
              <a:t>‹#›</a:t>
            </a:fld>
            <a:endParaRPr lang="en-US" dirty="0"/>
          </a:p>
        </p:txBody>
      </p:sp>
    </p:spTree>
    <p:extLst>
      <p:ext uri="{BB962C8B-B14F-4D97-AF65-F5344CB8AC3E}">
        <p14:creationId xmlns:p14="http://schemas.microsoft.com/office/powerpoint/2010/main" val="2574071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FC5E780-72A0-4D19-AAD3-8EE7256BA41B}" type="datetimeFigureOut">
              <a:rPr lang="en-US" smtClean="0"/>
              <a:t>2/7/2016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43F501-6164-40C2-B3C5-E386FD47C5EC}" type="slidenum">
              <a:rPr lang="en-US" smtClean="0"/>
              <a:t>‹#›</a:t>
            </a:fld>
            <a:endParaRPr lang="en-US" dirty="0"/>
          </a:p>
        </p:txBody>
      </p:sp>
    </p:spTree>
    <p:extLst>
      <p:ext uri="{BB962C8B-B14F-4D97-AF65-F5344CB8AC3E}">
        <p14:creationId xmlns:p14="http://schemas.microsoft.com/office/powerpoint/2010/main" val="1378482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150" indent="0">
              <a:buNone/>
              <a:defRPr sz="2000" b="1"/>
            </a:lvl2pPr>
            <a:lvl3pPr marL="912304" indent="0">
              <a:buNone/>
              <a:defRPr sz="1800" b="1"/>
            </a:lvl3pPr>
            <a:lvl4pPr marL="1368455" indent="0">
              <a:buNone/>
              <a:defRPr sz="1600" b="1"/>
            </a:lvl4pPr>
            <a:lvl5pPr marL="1824607" indent="0">
              <a:buNone/>
              <a:defRPr sz="1600" b="1"/>
            </a:lvl5pPr>
            <a:lvl6pPr marL="2280759" indent="0">
              <a:buNone/>
              <a:defRPr sz="1600" b="1"/>
            </a:lvl6pPr>
            <a:lvl7pPr marL="2736911" indent="0">
              <a:buNone/>
              <a:defRPr sz="1600" b="1"/>
            </a:lvl7pPr>
            <a:lvl8pPr marL="3193062" indent="0">
              <a:buNone/>
              <a:defRPr sz="1600" b="1"/>
            </a:lvl8pPr>
            <a:lvl9pPr marL="36492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150" indent="0">
              <a:buNone/>
              <a:defRPr sz="2000" b="1"/>
            </a:lvl2pPr>
            <a:lvl3pPr marL="912304" indent="0">
              <a:buNone/>
              <a:defRPr sz="1800" b="1"/>
            </a:lvl3pPr>
            <a:lvl4pPr marL="1368455" indent="0">
              <a:buNone/>
              <a:defRPr sz="1600" b="1"/>
            </a:lvl4pPr>
            <a:lvl5pPr marL="1824607" indent="0">
              <a:buNone/>
              <a:defRPr sz="1600" b="1"/>
            </a:lvl5pPr>
            <a:lvl6pPr marL="2280759" indent="0">
              <a:buNone/>
              <a:defRPr sz="1600" b="1"/>
            </a:lvl6pPr>
            <a:lvl7pPr marL="2736911" indent="0">
              <a:buNone/>
              <a:defRPr sz="1600" b="1"/>
            </a:lvl7pPr>
            <a:lvl8pPr marL="3193062" indent="0">
              <a:buNone/>
              <a:defRPr sz="1600" b="1"/>
            </a:lvl8pPr>
            <a:lvl9pPr marL="36492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FC5E780-72A0-4D19-AAD3-8EE7256BA41B}" type="datetimeFigureOut">
              <a:rPr lang="en-US" smtClean="0"/>
              <a:t>2/7/2016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43F501-6164-40C2-B3C5-E386FD47C5EC}" type="slidenum">
              <a:rPr lang="en-US" smtClean="0"/>
              <a:t>‹#›</a:t>
            </a:fld>
            <a:endParaRPr lang="en-US" dirty="0"/>
          </a:p>
        </p:txBody>
      </p:sp>
    </p:spTree>
    <p:extLst>
      <p:ext uri="{BB962C8B-B14F-4D97-AF65-F5344CB8AC3E}">
        <p14:creationId xmlns:p14="http://schemas.microsoft.com/office/powerpoint/2010/main" val="2619755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FC5E780-72A0-4D19-AAD3-8EE7256BA41B}" type="datetimeFigureOut">
              <a:rPr lang="en-US" smtClean="0"/>
              <a:t>2/7/2016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43F501-6164-40C2-B3C5-E386FD47C5EC}" type="slidenum">
              <a:rPr lang="en-US" smtClean="0"/>
              <a:t>‹#›</a:t>
            </a:fld>
            <a:endParaRPr lang="en-US" dirty="0"/>
          </a:p>
        </p:txBody>
      </p:sp>
    </p:spTree>
    <p:extLst>
      <p:ext uri="{BB962C8B-B14F-4D97-AF65-F5344CB8AC3E}">
        <p14:creationId xmlns:p14="http://schemas.microsoft.com/office/powerpoint/2010/main" val="1520015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C5E780-72A0-4D19-AAD3-8EE7256BA41B}" type="datetimeFigureOut">
              <a:rPr lang="en-US" smtClean="0"/>
              <a:t>2/7/2016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43F501-6164-40C2-B3C5-E386FD47C5EC}" type="slidenum">
              <a:rPr lang="en-US" smtClean="0"/>
              <a:t>‹#›</a:t>
            </a:fld>
            <a:endParaRPr lang="en-US" dirty="0"/>
          </a:p>
        </p:txBody>
      </p:sp>
    </p:spTree>
    <p:extLst>
      <p:ext uri="{BB962C8B-B14F-4D97-AF65-F5344CB8AC3E}">
        <p14:creationId xmlns:p14="http://schemas.microsoft.com/office/powerpoint/2010/main" val="2708561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6" y="1435106"/>
            <a:ext cx="3008313" cy="4691063"/>
          </a:xfrm>
        </p:spPr>
        <p:txBody>
          <a:bodyPr/>
          <a:lstStyle>
            <a:lvl1pPr marL="0" indent="0">
              <a:buNone/>
              <a:defRPr sz="1400"/>
            </a:lvl1pPr>
            <a:lvl2pPr marL="456150" indent="0">
              <a:buNone/>
              <a:defRPr sz="1200"/>
            </a:lvl2pPr>
            <a:lvl3pPr marL="912304" indent="0">
              <a:buNone/>
              <a:defRPr sz="1000"/>
            </a:lvl3pPr>
            <a:lvl4pPr marL="1368455" indent="0">
              <a:buNone/>
              <a:defRPr sz="900"/>
            </a:lvl4pPr>
            <a:lvl5pPr marL="1824607" indent="0">
              <a:buNone/>
              <a:defRPr sz="900"/>
            </a:lvl5pPr>
            <a:lvl6pPr marL="2280759" indent="0">
              <a:buNone/>
              <a:defRPr sz="900"/>
            </a:lvl6pPr>
            <a:lvl7pPr marL="2736911" indent="0">
              <a:buNone/>
              <a:defRPr sz="900"/>
            </a:lvl7pPr>
            <a:lvl8pPr marL="3193062" indent="0">
              <a:buNone/>
              <a:defRPr sz="900"/>
            </a:lvl8pPr>
            <a:lvl9pPr marL="364921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C5E780-72A0-4D19-AAD3-8EE7256BA41B}" type="datetimeFigureOut">
              <a:rPr lang="en-US" smtClean="0"/>
              <a:t>2/7/2016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43F501-6164-40C2-B3C5-E386FD47C5EC}" type="slidenum">
              <a:rPr lang="en-US" smtClean="0"/>
              <a:t>‹#›</a:t>
            </a:fld>
            <a:endParaRPr lang="en-US" dirty="0"/>
          </a:p>
        </p:txBody>
      </p:sp>
    </p:spTree>
    <p:extLst>
      <p:ext uri="{BB962C8B-B14F-4D97-AF65-F5344CB8AC3E}">
        <p14:creationId xmlns:p14="http://schemas.microsoft.com/office/powerpoint/2010/main" val="395110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150" indent="0">
              <a:buNone/>
              <a:defRPr sz="2800"/>
            </a:lvl2pPr>
            <a:lvl3pPr marL="912304" indent="0">
              <a:buNone/>
              <a:defRPr sz="2400"/>
            </a:lvl3pPr>
            <a:lvl4pPr marL="1368455" indent="0">
              <a:buNone/>
              <a:defRPr sz="2000"/>
            </a:lvl4pPr>
            <a:lvl5pPr marL="1824607" indent="0">
              <a:buNone/>
              <a:defRPr sz="2000"/>
            </a:lvl5pPr>
            <a:lvl6pPr marL="2280759" indent="0">
              <a:buNone/>
              <a:defRPr sz="2000"/>
            </a:lvl6pPr>
            <a:lvl7pPr marL="2736911" indent="0">
              <a:buNone/>
              <a:defRPr sz="2000"/>
            </a:lvl7pPr>
            <a:lvl8pPr marL="3193062" indent="0">
              <a:buNone/>
              <a:defRPr sz="2000"/>
            </a:lvl8pPr>
            <a:lvl9pPr marL="3649215"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150" indent="0">
              <a:buNone/>
              <a:defRPr sz="1200"/>
            </a:lvl2pPr>
            <a:lvl3pPr marL="912304" indent="0">
              <a:buNone/>
              <a:defRPr sz="1000"/>
            </a:lvl3pPr>
            <a:lvl4pPr marL="1368455" indent="0">
              <a:buNone/>
              <a:defRPr sz="900"/>
            </a:lvl4pPr>
            <a:lvl5pPr marL="1824607" indent="0">
              <a:buNone/>
              <a:defRPr sz="900"/>
            </a:lvl5pPr>
            <a:lvl6pPr marL="2280759" indent="0">
              <a:buNone/>
              <a:defRPr sz="900"/>
            </a:lvl6pPr>
            <a:lvl7pPr marL="2736911" indent="0">
              <a:buNone/>
              <a:defRPr sz="900"/>
            </a:lvl7pPr>
            <a:lvl8pPr marL="3193062" indent="0">
              <a:buNone/>
              <a:defRPr sz="900"/>
            </a:lvl8pPr>
            <a:lvl9pPr marL="364921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C5E780-72A0-4D19-AAD3-8EE7256BA41B}" type="datetimeFigureOut">
              <a:rPr lang="en-US" smtClean="0"/>
              <a:t>2/7/2016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43F501-6164-40C2-B3C5-E386FD47C5EC}" type="slidenum">
              <a:rPr lang="en-US" smtClean="0"/>
              <a:t>‹#›</a:t>
            </a:fld>
            <a:endParaRPr lang="en-US" dirty="0"/>
          </a:p>
        </p:txBody>
      </p:sp>
    </p:spTree>
    <p:extLst>
      <p:ext uri="{BB962C8B-B14F-4D97-AF65-F5344CB8AC3E}">
        <p14:creationId xmlns:p14="http://schemas.microsoft.com/office/powerpoint/2010/main" val="1443684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30" tIns="45615" rIns="91230" bIns="456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230" tIns="45615" rIns="91230" bIns="456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6"/>
            <a:ext cx="2133600" cy="365125"/>
          </a:xfrm>
          <a:prstGeom prst="rect">
            <a:avLst/>
          </a:prstGeom>
        </p:spPr>
        <p:txBody>
          <a:bodyPr vert="horz" lIns="91230" tIns="45615" rIns="91230" bIns="45615" rtlCol="0" anchor="ctr"/>
          <a:lstStyle>
            <a:lvl1pPr algn="l">
              <a:defRPr sz="1200">
                <a:solidFill>
                  <a:schemeClr val="tx1">
                    <a:tint val="75000"/>
                  </a:schemeClr>
                </a:solidFill>
              </a:defRPr>
            </a:lvl1pPr>
          </a:lstStyle>
          <a:p>
            <a:fld id="{CFC5E780-72A0-4D19-AAD3-8EE7256BA41B}" type="datetimeFigureOut">
              <a:rPr lang="en-US" smtClean="0"/>
              <a:t>2/7/2016</a:t>
            </a:fld>
            <a:endParaRPr lang="en-US" dirty="0"/>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230" tIns="45615" rIns="91230" bIns="45615"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230" tIns="45615" rIns="91230" bIns="45615" rtlCol="0" anchor="ctr"/>
          <a:lstStyle>
            <a:lvl1pPr algn="r">
              <a:defRPr sz="1200">
                <a:solidFill>
                  <a:schemeClr val="tx1">
                    <a:tint val="75000"/>
                  </a:schemeClr>
                </a:solidFill>
              </a:defRPr>
            </a:lvl1pPr>
          </a:lstStyle>
          <a:p>
            <a:fld id="{3A43F501-6164-40C2-B3C5-E386FD47C5EC}" type="slidenum">
              <a:rPr lang="en-US" smtClean="0"/>
              <a:t>‹#›</a:t>
            </a:fld>
            <a:endParaRPr lang="en-US" dirty="0"/>
          </a:p>
        </p:txBody>
      </p:sp>
    </p:spTree>
    <p:extLst>
      <p:ext uri="{BB962C8B-B14F-4D97-AF65-F5344CB8AC3E}">
        <p14:creationId xmlns:p14="http://schemas.microsoft.com/office/powerpoint/2010/main" val="12120848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2304" rtl="0" eaLnBrk="1" latinLnBrk="0" hangingPunct="1">
        <a:spcBef>
          <a:spcPct val="0"/>
        </a:spcBef>
        <a:buNone/>
        <a:defRPr sz="4400" kern="1200">
          <a:solidFill>
            <a:schemeClr val="tx1"/>
          </a:solidFill>
          <a:latin typeface="+mj-lt"/>
          <a:ea typeface="+mj-ea"/>
          <a:cs typeface="+mj-cs"/>
        </a:defRPr>
      </a:lvl1pPr>
    </p:titleStyle>
    <p:bodyStyle>
      <a:lvl1pPr marL="342114" indent="-342114" algn="l" defTabSz="91230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246" indent="-285096" algn="l" defTabSz="91230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0380" indent="-228078" algn="l" defTabSz="91230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6532" indent="-228078" algn="l" defTabSz="91230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2683" indent="-228078" algn="l" defTabSz="91230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8835" indent="-228078" algn="l" defTabSz="91230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4987" indent="-228078" algn="l" defTabSz="91230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1140" indent="-228078" algn="l" defTabSz="91230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7291" indent="-228078" algn="l" defTabSz="91230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304" rtl="0" eaLnBrk="1" latinLnBrk="0" hangingPunct="1">
        <a:defRPr sz="1800" kern="1200">
          <a:solidFill>
            <a:schemeClr val="tx1"/>
          </a:solidFill>
          <a:latin typeface="+mn-lt"/>
          <a:ea typeface="+mn-ea"/>
          <a:cs typeface="+mn-cs"/>
        </a:defRPr>
      </a:lvl1pPr>
      <a:lvl2pPr marL="456150" algn="l" defTabSz="912304" rtl="0" eaLnBrk="1" latinLnBrk="0" hangingPunct="1">
        <a:defRPr sz="1800" kern="1200">
          <a:solidFill>
            <a:schemeClr val="tx1"/>
          </a:solidFill>
          <a:latin typeface="+mn-lt"/>
          <a:ea typeface="+mn-ea"/>
          <a:cs typeface="+mn-cs"/>
        </a:defRPr>
      </a:lvl2pPr>
      <a:lvl3pPr marL="912304" algn="l" defTabSz="912304" rtl="0" eaLnBrk="1" latinLnBrk="0" hangingPunct="1">
        <a:defRPr sz="1800" kern="1200">
          <a:solidFill>
            <a:schemeClr val="tx1"/>
          </a:solidFill>
          <a:latin typeface="+mn-lt"/>
          <a:ea typeface="+mn-ea"/>
          <a:cs typeface="+mn-cs"/>
        </a:defRPr>
      </a:lvl3pPr>
      <a:lvl4pPr marL="1368455" algn="l" defTabSz="912304" rtl="0" eaLnBrk="1" latinLnBrk="0" hangingPunct="1">
        <a:defRPr sz="1800" kern="1200">
          <a:solidFill>
            <a:schemeClr val="tx1"/>
          </a:solidFill>
          <a:latin typeface="+mn-lt"/>
          <a:ea typeface="+mn-ea"/>
          <a:cs typeface="+mn-cs"/>
        </a:defRPr>
      </a:lvl4pPr>
      <a:lvl5pPr marL="1824607" algn="l" defTabSz="912304" rtl="0" eaLnBrk="1" latinLnBrk="0" hangingPunct="1">
        <a:defRPr sz="1800" kern="1200">
          <a:solidFill>
            <a:schemeClr val="tx1"/>
          </a:solidFill>
          <a:latin typeface="+mn-lt"/>
          <a:ea typeface="+mn-ea"/>
          <a:cs typeface="+mn-cs"/>
        </a:defRPr>
      </a:lvl5pPr>
      <a:lvl6pPr marL="2280759" algn="l" defTabSz="912304" rtl="0" eaLnBrk="1" latinLnBrk="0" hangingPunct="1">
        <a:defRPr sz="1800" kern="1200">
          <a:solidFill>
            <a:schemeClr val="tx1"/>
          </a:solidFill>
          <a:latin typeface="+mn-lt"/>
          <a:ea typeface="+mn-ea"/>
          <a:cs typeface="+mn-cs"/>
        </a:defRPr>
      </a:lvl6pPr>
      <a:lvl7pPr marL="2736911" algn="l" defTabSz="912304" rtl="0" eaLnBrk="1" latinLnBrk="0" hangingPunct="1">
        <a:defRPr sz="1800" kern="1200">
          <a:solidFill>
            <a:schemeClr val="tx1"/>
          </a:solidFill>
          <a:latin typeface="+mn-lt"/>
          <a:ea typeface="+mn-ea"/>
          <a:cs typeface="+mn-cs"/>
        </a:defRPr>
      </a:lvl7pPr>
      <a:lvl8pPr marL="3193062" algn="l" defTabSz="912304" rtl="0" eaLnBrk="1" latinLnBrk="0" hangingPunct="1">
        <a:defRPr sz="1800" kern="1200">
          <a:solidFill>
            <a:schemeClr val="tx1"/>
          </a:solidFill>
          <a:latin typeface="+mn-lt"/>
          <a:ea typeface="+mn-ea"/>
          <a:cs typeface="+mn-cs"/>
        </a:defRPr>
      </a:lvl8pPr>
      <a:lvl9pPr marL="3649215" algn="l" defTabSz="91230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jpeg"/><Relationship Id="rId2" Type="http://schemas.openxmlformats.org/officeDocument/2006/relationships/hyperlink" Target="http://ews.forestthreats.org/gis/ews_gis.html?theme=CONUS_Vegetation_Monitoring_Tools&amp;layers=US_Jurisdictions_Layer2,WMS_Layer4,&amp;alphas=1,1,&amp;basemap=Streets&amp;extent=-9167187.310316604,4503257.667731432,-8581985.421765577,4749384.898809582" TargetMode="Externa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hyperlink" Target="http://ews.forestthreats.org/" TargetMode="Externa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ews.forestthreats.org/gis/ews_gis.html?theme=CONUS_Vegetation_Monitoring_Tools&amp;layers=US_Jurisdictions_Layer2,WMS_Layer4,&amp;alphas=1,1,&amp;basemap=Streets&amp;extent=-9167187.310316604,4503257.667731432,-8581985.421765577,4749384.898809582" TargetMode="Externa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hyperlink" Target="http://ews.forestthreats.org/" TargetMode="Externa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aterdata.usgs.gov/"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hyperlink" Target="http://forwarn.forestthreats.org/fcav/" TargetMode="Externa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181" y="1685925"/>
            <a:ext cx="7104063" cy="288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5562600"/>
            <a:ext cx="753682" cy="84603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5638800"/>
            <a:ext cx="903111" cy="685800"/>
          </a:xfrm>
          <a:prstGeom prst="rect">
            <a:avLst/>
          </a:prstGeom>
        </p:spPr>
      </p:pic>
      <p:sp>
        <p:nvSpPr>
          <p:cNvPr id="2" name="TextBox 1"/>
          <p:cNvSpPr txBox="1"/>
          <p:nvPr/>
        </p:nvSpPr>
        <p:spPr>
          <a:xfrm>
            <a:off x="803561" y="1080889"/>
            <a:ext cx="7426039" cy="1169551"/>
          </a:xfrm>
          <a:prstGeom prst="rect">
            <a:avLst/>
          </a:prstGeom>
          <a:solidFill>
            <a:schemeClr val="bg1"/>
          </a:solidFill>
        </p:spPr>
        <p:txBody>
          <a:bodyPr wrap="square" rtlCol="0">
            <a:spAutoFit/>
          </a:bodyPr>
          <a:lstStyle/>
          <a:p>
            <a:pPr algn="ctr"/>
            <a:endParaRPr lang="en-US" sz="2200" b="1" i="1" dirty="0" smtClean="0"/>
          </a:p>
          <a:p>
            <a:pPr algn="ctr"/>
            <a:r>
              <a:rPr lang="en-US" sz="2200" b="1" i="1" dirty="0" smtClean="0"/>
              <a:t>ForWarn</a:t>
            </a:r>
            <a:r>
              <a:rPr lang="en-US" sz="2200" b="1" dirty="0" smtClean="0"/>
              <a:t>: </a:t>
            </a:r>
            <a:r>
              <a:rPr lang="en-US" sz="2400" dirty="0"/>
              <a:t>Detecting Forest Disturbance </a:t>
            </a:r>
            <a:r>
              <a:rPr lang="en-US" sz="2400" dirty="0" smtClean="0"/>
              <a:t/>
            </a:r>
            <a:br>
              <a:rPr lang="en-US" sz="2400" dirty="0" smtClean="0"/>
            </a:br>
            <a:r>
              <a:rPr lang="en-US" sz="2400" dirty="0" smtClean="0"/>
              <a:t>from Satellite </a:t>
            </a:r>
            <a:r>
              <a:rPr lang="en-US" sz="2400" dirty="0"/>
              <a:t>in Near-Real-Time</a:t>
            </a:r>
            <a:endParaRPr lang="en-US" sz="2200" dirty="0" smtClean="0"/>
          </a:p>
        </p:txBody>
      </p:sp>
    </p:spTree>
    <p:extLst>
      <p:ext uri="{BB962C8B-B14F-4D97-AF65-F5344CB8AC3E}">
        <p14:creationId xmlns:p14="http://schemas.microsoft.com/office/powerpoint/2010/main" val="32704226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 y="509588"/>
            <a:ext cx="9141737" cy="5510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27231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Examples of forest disturbance, or recovery,</a:t>
            </a:r>
            <a:br>
              <a:rPr lang="en-US" sz="2800" b="1" dirty="0"/>
            </a:br>
            <a:r>
              <a:rPr lang="en-US" sz="2800" b="1" dirty="0"/>
              <a:t>seen in the </a:t>
            </a:r>
            <a:r>
              <a:rPr lang="en-US" sz="2800" b="1" i="1" dirty="0"/>
              <a:t>ForWarn</a:t>
            </a:r>
            <a:r>
              <a:rPr lang="en-US" sz="2800" b="1" dirty="0"/>
              <a:t> forest change images</a:t>
            </a:r>
          </a:p>
        </p:txBody>
      </p:sp>
      <p:pic>
        <p:nvPicPr>
          <p:cNvPr id="1075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836" y="1719263"/>
            <a:ext cx="3857625"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6276" y="1748947"/>
            <a:ext cx="4429125"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3838581"/>
            <a:ext cx="2819400" cy="187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762000" y="5715000"/>
            <a:ext cx="7696200" cy="1143000"/>
          </a:xfrm>
          <a:prstGeom prst="rect">
            <a:avLst/>
          </a:prstGeom>
        </p:spPr>
        <p:txBody>
          <a:bodyPr vert="horz" lIns="91230" tIns="45615" rIns="91230" bIns="45615"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i="1" dirty="0"/>
              <a:t>Forest disturbance events </a:t>
            </a:r>
            <a:r>
              <a:rPr lang="en-US" sz="1800" i="1" dirty="0" smtClean="0"/>
              <a:t>often display </a:t>
            </a:r>
            <a:r>
              <a:rPr lang="en-US" sz="1800" i="1" dirty="0"/>
              <a:t>degrees of </a:t>
            </a:r>
            <a:r>
              <a:rPr lang="en-US" sz="1800" i="1" dirty="0" smtClean="0"/>
              <a:t>severity.  </a:t>
            </a:r>
            <a:br>
              <a:rPr lang="en-US" sz="1800" i="1" dirty="0" smtClean="0"/>
            </a:br>
            <a:r>
              <a:rPr lang="en-US" sz="1800" i="1" dirty="0" smtClean="0"/>
              <a:t>Variation in rates of recovery can </a:t>
            </a:r>
            <a:r>
              <a:rPr lang="en-US" sz="1800" i="1" dirty="0"/>
              <a:t>relate to ecological, or vegetative </a:t>
            </a:r>
            <a:r>
              <a:rPr lang="en-US" sz="1800" i="1" dirty="0" smtClean="0"/>
              <a:t>resilience.</a:t>
            </a:r>
            <a:endParaRPr lang="en-US" sz="1800" i="1" dirty="0"/>
          </a:p>
        </p:txBody>
      </p:sp>
    </p:spTree>
    <p:extLst>
      <p:ext uri="{BB962C8B-B14F-4D97-AF65-F5344CB8AC3E}">
        <p14:creationId xmlns:p14="http://schemas.microsoft.com/office/powerpoint/2010/main" val="29425672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994" y="266700"/>
            <a:ext cx="7818437"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09030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469" y="609600"/>
            <a:ext cx="7837487"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09030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44" y="314325"/>
            <a:ext cx="7856537" cy="622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09030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94" y="309563"/>
            <a:ext cx="7056437" cy="623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51407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919" y="61913"/>
            <a:ext cx="8256587" cy="673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09030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6" y="381000"/>
            <a:ext cx="7427913"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92398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44" y="214313"/>
            <a:ext cx="7856537" cy="642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descr="http://www.ldaf.state.la.us/portal/Portals/_default/Skins/LDAF/space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593725"/>
            <a:ext cx="1962150" cy="1238250"/>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http://www.ldaf.state.la.us/portal/Portals/_default/Skins/LDAF/space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441325"/>
            <a:ext cx="1962150" cy="12382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t1.gstatic.com/images?q=tbn:ANd9GcSJ9O2PSXFroKRBTltwnUyJSHhFdtniN7laual96FEvM4yn2rI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5800" y="6096000"/>
            <a:ext cx="685800" cy="68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9030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369" y="400050"/>
            <a:ext cx="7151687" cy="605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http://t1.gstatic.com/images?q=tbn:ANd9GcSJ9O2PSXFroKRBTltwnUyJSHhFdtniN7laual96FEvM4yn2r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5800" y="6096000"/>
            <a:ext cx="685800" cy="68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9030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913" y="1571625"/>
            <a:ext cx="7494587" cy="421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3225" y="266700"/>
            <a:ext cx="3257550"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27905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1" y="66681"/>
            <a:ext cx="8285163" cy="672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09030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sp>
        <p:nvSpPr>
          <p:cNvPr id="5" name="Title 1"/>
          <p:cNvSpPr txBox="1">
            <a:spLocks/>
          </p:cNvSpPr>
          <p:nvPr/>
        </p:nvSpPr>
        <p:spPr>
          <a:xfrm>
            <a:off x="228600" y="5791200"/>
            <a:ext cx="8686800" cy="1066800"/>
          </a:xfrm>
          <a:prstGeom prst="rect">
            <a:avLst/>
          </a:prstGeom>
        </p:spPr>
        <p:txBody>
          <a:bodyPr vert="horz" lIns="91230" tIns="45615" rIns="91230" bIns="45615" rtlCol="0" anchor="ctr">
            <a:noAutofit/>
          </a:bodyPr>
          <a:lstStyle/>
          <a:p>
            <a:pPr lvl="0" algn="ctr">
              <a:spcBef>
                <a:spcPct val="0"/>
              </a:spcBef>
            </a:pPr>
            <a:r>
              <a:rPr lang="en-US" sz="2300" dirty="0">
                <a:latin typeface="+mj-lt"/>
                <a:ea typeface="+mj-ea"/>
                <a:cs typeface="+mj-cs"/>
                <a:hlinkClick r:id="rId2"/>
              </a:rPr>
              <a:t/>
            </a:r>
            <a:br>
              <a:rPr lang="en-US" sz="2300" dirty="0">
                <a:latin typeface="+mj-lt"/>
                <a:ea typeface="+mj-ea"/>
                <a:cs typeface="+mj-cs"/>
                <a:hlinkClick r:id="rId2"/>
              </a:rPr>
            </a:br>
            <a:r>
              <a:rPr lang="en-US" sz="1200" dirty="0">
                <a:latin typeface="+mj-lt"/>
                <a:ea typeface="+mj-ea"/>
                <a:cs typeface="+mj-cs"/>
              </a:rPr>
              <a:t>Allegheny National Forest</a:t>
            </a:r>
          </a:p>
          <a:p>
            <a:pPr lvl="0" algn="ctr">
              <a:spcBef>
                <a:spcPct val="0"/>
              </a:spcBef>
            </a:pPr>
            <a:r>
              <a:rPr lang="en-US" sz="1200" dirty="0">
                <a:latin typeface="+mj-lt"/>
                <a:ea typeface="+mj-ea"/>
                <a:cs typeface="+mj-cs"/>
              </a:rPr>
              <a:t>Hickory Creek Wilderness area</a:t>
            </a:r>
          </a:p>
          <a:p>
            <a:pPr lvl="0" algn="ctr">
              <a:spcBef>
                <a:spcPct val="0"/>
              </a:spcBef>
            </a:pPr>
            <a:r>
              <a:rPr lang="en-US" sz="1200" dirty="0">
                <a:latin typeface="+mj-lt"/>
                <a:ea typeface="+mj-ea"/>
                <a:cs typeface="+mj-cs"/>
              </a:rPr>
              <a:t>Forest Change Assessment Viewer (FCAV)</a:t>
            </a:r>
          </a:p>
          <a:p>
            <a:pPr lvl="0" algn="ctr">
              <a:spcBef>
                <a:spcPct val="0"/>
              </a:spcBef>
            </a:pPr>
            <a:r>
              <a:rPr lang="en-US" sz="1200" b="1" dirty="0">
                <a:latin typeface="+mj-lt"/>
                <a:ea typeface="+mj-ea"/>
                <a:cs typeface="+mj-cs"/>
              </a:rPr>
              <a:t>09/13/2011</a:t>
            </a:r>
            <a:r>
              <a:rPr lang="en-US" sz="1200" dirty="0">
                <a:latin typeface="+mj-lt"/>
                <a:ea typeface="+mj-ea"/>
                <a:cs typeface="+mj-cs"/>
              </a:rPr>
              <a:t> 1-yr baseline</a:t>
            </a:r>
          </a:p>
          <a:p>
            <a:pPr lvl="0">
              <a:spcBef>
                <a:spcPct val="0"/>
              </a:spcBef>
            </a:pPr>
            <a:endParaRPr lang="en-US" sz="1200" dirty="0">
              <a:latin typeface="+mj-lt"/>
              <a:ea typeface="+mj-ea"/>
              <a:cs typeface="+mj-cs"/>
            </a:endParaRPr>
          </a:p>
          <a:p>
            <a:pPr lvl="0">
              <a:spcBef>
                <a:spcPct val="0"/>
              </a:spcBef>
            </a:pPr>
            <a:r>
              <a:rPr lang="en-US" sz="1200" dirty="0">
                <a:latin typeface="+mj-lt"/>
                <a:ea typeface="+mj-ea"/>
                <a:cs typeface="+mj-cs"/>
              </a:rPr>
              <a:t/>
            </a:r>
            <a:br>
              <a:rPr lang="en-US" sz="1200" dirty="0">
                <a:latin typeface="+mj-lt"/>
                <a:ea typeface="+mj-ea"/>
                <a:cs typeface="+mj-cs"/>
              </a:rPr>
            </a:br>
            <a:endParaRPr lang="en-US" sz="1200" dirty="0">
              <a:latin typeface="+mj-lt"/>
              <a:ea typeface="+mj-ea"/>
              <a:cs typeface="+mj-cs"/>
            </a:endParaRPr>
          </a:p>
        </p:txBody>
      </p:sp>
      <p:pic>
        <p:nvPicPr>
          <p:cNvPr id="6" name="Picture 5" descr="Forest_Service_logo.png"/>
          <p:cNvPicPr>
            <a:picLocks noChangeAspect="1"/>
          </p:cNvPicPr>
          <p:nvPr/>
        </p:nvPicPr>
        <p:blipFill>
          <a:blip r:embed="rId3" cstate="print"/>
          <a:stretch>
            <a:fillRect/>
          </a:stretch>
        </p:blipFill>
        <p:spPr>
          <a:xfrm>
            <a:off x="609601" y="6019806"/>
            <a:ext cx="457200" cy="432955"/>
          </a:xfrm>
          <a:prstGeom prst="rect">
            <a:avLst/>
          </a:prstGeom>
        </p:spPr>
      </p:pic>
      <p:pic>
        <p:nvPicPr>
          <p:cNvPr id="7" name="Picture 6" descr="nasa1.jpg"/>
          <p:cNvPicPr>
            <a:picLocks noChangeAspect="1"/>
          </p:cNvPicPr>
          <p:nvPr/>
        </p:nvPicPr>
        <p:blipFill>
          <a:blip r:embed="rId4" cstate="print"/>
          <a:stretch>
            <a:fillRect/>
          </a:stretch>
        </p:blipFill>
        <p:spPr>
          <a:xfrm>
            <a:off x="8305802" y="6065997"/>
            <a:ext cx="609599" cy="529388"/>
          </a:xfrm>
          <a:prstGeom prst="rect">
            <a:avLst/>
          </a:prstGeom>
        </p:spPr>
      </p:pic>
      <p:sp>
        <p:nvSpPr>
          <p:cNvPr id="8" name="TextBox 7"/>
          <p:cNvSpPr txBox="1"/>
          <p:nvPr/>
        </p:nvSpPr>
        <p:spPr>
          <a:xfrm>
            <a:off x="-76200" y="6418558"/>
            <a:ext cx="1905000" cy="230620"/>
          </a:xfrm>
          <a:prstGeom prst="rect">
            <a:avLst/>
          </a:prstGeom>
          <a:noFill/>
        </p:spPr>
        <p:txBody>
          <a:bodyPr wrap="square" lIns="91230" tIns="45615" rIns="91230" bIns="45615" rtlCol="0">
            <a:spAutoFit/>
          </a:bodyPr>
          <a:lstStyle/>
          <a:p>
            <a:pPr algn="ctr"/>
            <a:r>
              <a:rPr lang="en-US" sz="900" i="1" dirty="0">
                <a:solidFill>
                  <a:schemeClr val="bg1">
                    <a:lumMod val="50000"/>
                  </a:schemeClr>
                </a:solidFill>
                <a:hlinkClick r:id="rId5"/>
              </a:rPr>
              <a:t>http://ews.forestthreats.org</a:t>
            </a:r>
            <a:endParaRPr lang="en-US" sz="900" i="1" dirty="0">
              <a:solidFill>
                <a:schemeClr val="bg1">
                  <a:lumMod val="50000"/>
                </a:schemeClr>
              </a:solidFill>
            </a:endParaRPr>
          </a:p>
        </p:txBody>
      </p:sp>
      <p:pic>
        <p:nvPicPr>
          <p:cNvPr id="2050" name="Picture 2"/>
          <p:cNvPicPr>
            <a:picLocks noChangeAspect="1" noChangeArrowheads="1"/>
          </p:cNvPicPr>
          <p:nvPr/>
        </p:nvPicPr>
        <p:blipFill>
          <a:blip r:embed="rId6" cstate="print"/>
          <a:srcRect l="26611" t="18039" r="1455" b="7451"/>
          <a:stretch>
            <a:fillRect/>
          </a:stretch>
        </p:blipFill>
        <p:spPr bwMode="auto">
          <a:xfrm>
            <a:off x="0" y="0"/>
            <a:ext cx="9158438" cy="5638800"/>
          </a:xfrm>
          <a:prstGeom prst="rect">
            <a:avLst/>
          </a:prstGeom>
          <a:noFill/>
          <a:ln w="9525">
            <a:noFill/>
            <a:miter lim="800000"/>
            <a:headEnd/>
            <a:tailEnd/>
          </a:ln>
        </p:spPr>
      </p:pic>
      <p:pic>
        <p:nvPicPr>
          <p:cNvPr id="10" name="Picture 9" descr="ews_legend.jpg"/>
          <p:cNvPicPr>
            <a:picLocks noChangeAspect="1"/>
          </p:cNvPicPr>
          <p:nvPr/>
        </p:nvPicPr>
        <p:blipFill>
          <a:blip r:embed="rId7" cstate="print"/>
          <a:stretch>
            <a:fillRect/>
          </a:stretch>
        </p:blipFill>
        <p:spPr>
          <a:xfrm>
            <a:off x="6172201" y="1371600"/>
            <a:ext cx="1073865" cy="2367206"/>
          </a:xfrm>
          <a:prstGeom prst="rect">
            <a:avLst/>
          </a:prstGeom>
        </p:spPr>
      </p:pic>
      <p:sp>
        <p:nvSpPr>
          <p:cNvPr id="11" name="TextBox 10"/>
          <p:cNvSpPr txBox="1"/>
          <p:nvPr/>
        </p:nvSpPr>
        <p:spPr>
          <a:xfrm>
            <a:off x="3810000" y="3581403"/>
            <a:ext cx="2819400" cy="953895"/>
          </a:xfrm>
          <a:prstGeom prst="rect">
            <a:avLst/>
          </a:prstGeom>
          <a:noFill/>
        </p:spPr>
        <p:txBody>
          <a:bodyPr wrap="square" lIns="91230" tIns="45615" rIns="91230" bIns="45615" rtlCol="0">
            <a:spAutoFit/>
          </a:bodyPr>
          <a:lstStyle/>
          <a:p>
            <a:pPr algn="ctr"/>
            <a:r>
              <a:rPr lang="en-US" sz="1400" dirty="0">
                <a:solidFill>
                  <a:schemeClr val="bg1"/>
                </a:solidFill>
              </a:rPr>
              <a:t>Area of vegetative</a:t>
            </a:r>
          </a:p>
          <a:p>
            <a:pPr algn="ctr"/>
            <a:r>
              <a:rPr lang="en-US" sz="1400" dirty="0">
                <a:solidFill>
                  <a:schemeClr val="bg1"/>
                </a:solidFill>
              </a:rPr>
              <a:t>recovery  from </a:t>
            </a:r>
          </a:p>
          <a:p>
            <a:pPr algn="ctr"/>
            <a:r>
              <a:rPr lang="en-US" sz="1400" dirty="0">
                <a:solidFill>
                  <a:schemeClr val="bg1"/>
                </a:solidFill>
              </a:rPr>
              <a:t>forest disturbance</a:t>
            </a:r>
          </a:p>
          <a:p>
            <a:pPr algn="ctr"/>
            <a:r>
              <a:rPr lang="en-US" sz="1400" dirty="0">
                <a:solidFill>
                  <a:schemeClr val="bg1"/>
                </a:solidFill>
              </a:rPr>
              <a:t>pre-2010</a:t>
            </a:r>
          </a:p>
        </p:txBody>
      </p:sp>
      <p:cxnSp>
        <p:nvCxnSpPr>
          <p:cNvPr id="12" name="Straight Arrow Connector 11"/>
          <p:cNvCxnSpPr/>
          <p:nvPr/>
        </p:nvCxnSpPr>
        <p:spPr>
          <a:xfrm flipH="1">
            <a:off x="3581400" y="3352800"/>
            <a:ext cx="2667000" cy="45720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04457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sp>
        <p:nvSpPr>
          <p:cNvPr id="5" name="Title 1"/>
          <p:cNvSpPr txBox="1">
            <a:spLocks/>
          </p:cNvSpPr>
          <p:nvPr/>
        </p:nvSpPr>
        <p:spPr>
          <a:xfrm>
            <a:off x="228600" y="5791200"/>
            <a:ext cx="8686800" cy="838200"/>
          </a:xfrm>
          <a:prstGeom prst="rect">
            <a:avLst/>
          </a:prstGeom>
        </p:spPr>
        <p:txBody>
          <a:bodyPr vert="horz" lIns="91230" tIns="45615" rIns="91230" bIns="45615" rtlCol="0" anchor="ctr">
            <a:noAutofit/>
          </a:bodyPr>
          <a:lstStyle/>
          <a:p>
            <a:pPr lvl="0" algn="ctr">
              <a:spcBef>
                <a:spcPct val="0"/>
              </a:spcBef>
            </a:pPr>
            <a:r>
              <a:rPr lang="en-US" sz="2300" dirty="0">
                <a:latin typeface="+mj-lt"/>
                <a:ea typeface="+mj-ea"/>
                <a:cs typeface="+mj-cs"/>
                <a:hlinkClick r:id="rId2"/>
              </a:rPr>
              <a:t/>
            </a:r>
            <a:br>
              <a:rPr lang="en-US" sz="2300" dirty="0">
                <a:latin typeface="+mj-lt"/>
                <a:ea typeface="+mj-ea"/>
                <a:cs typeface="+mj-cs"/>
                <a:hlinkClick r:id="rId2"/>
              </a:rPr>
            </a:br>
            <a:r>
              <a:rPr lang="en-US" sz="1200" dirty="0">
                <a:latin typeface="+mj-lt"/>
                <a:ea typeface="+mj-ea"/>
                <a:cs typeface="+mj-cs"/>
              </a:rPr>
              <a:t>Allegheny National Forest</a:t>
            </a:r>
          </a:p>
          <a:p>
            <a:pPr lvl="0" algn="ctr">
              <a:spcBef>
                <a:spcPct val="0"/>
              </a:spcBef>
            </a:pPr>
            <a:r>
              <a:rPr lang="en-US" sz="1200" dirty="0">
                <a:latin typeface="+mj-lt"/>
                <a:ea typeface="+mj-ea"/>
                <a:cs typeface="+mj-cs"/>
              </a:rPr>
              <a:t>Hickory Creek Wilderness area</a:t>
            </a:r>
          </a:p>
          <a:p>
            <a:pPr lvl="0" algn="ctr">
              <a:spcBef>
                <a:spcPct val="0"/>
              </a:spcBef>
            </a:pPr>
            <a:r>
              <a:rPr lang="en-US" sz="1200" dirty="0">
                <a:latin typeface="+mj-lt"/>
                <a:ea typeface="+mj-ea"/>
                <a:cs typeface="+mj-cs"/>
              </a:rPr>
              <a:t>Landsat 7TM on </a:t>
            </a:r>
            <a:r>
              <a:rPr lang="en-US" sz="1200" b="1" dirty="0">
                <a:latin typeface="+mj-lt"/>
                <a:ea typeface="+mj-ea"/>
                <a:cs typeface="+mj-cs"/>
              </a:rPr>
              <a:t>09/13/2011</a:t>
            </a:r>
            <a:r>
              <a:rPr lang="en-US" sz="1200" dirty="0"/>
              <a:t> , 453 RGB</a:t>
            </a:r>
            <a:endParaRPr lang="en-US" sz="1200" b="1" dirty="0">
              <a:latin typeface="+mj-lt"/>
              <a:ea typeface="+mj-ea"/>
              <a:cs typeface="+mj-cs"/>
            </a:endParaRPr>
          </a:p>
          <a:p>
            <a:pPr lvl="0">
              <a:spcBef>
                <a:spcPct val="0"/>
              </a:spcBef>
            </a:pPr>
            <a:endParaRPr lang="en-US" sz="1200" dirty="0">
              <a:latin typeface="+mj-lt"/>
              <a:ea typeface="+mj-ea"/>
              <a:cs typeface="+mj-cs"/>
            </a:endParaRPr>
          </a:p>
          <a:p>
            <a:pPr lvl="0">
              <a:spcBef>
                <a:spcPct val="0"/>
              </a:spcBef>
            </a:pPr>
            <a:r>
              <a:rPr lang="en-US" sz="1200" dirty="0">
                <a:latin typeface="+mj-lt"/>
                <a:ea typeface="+mj-ea"/>
                <a:cs typeface="+mj-cs"/>
              </a:rPr>
              <a:t/>
            </a:r>
            <a:br>
              <a:rPr lang="en-US" sz="1200" dirty="0">
                <a:latin typeface="+mj-lt"/>
                <a:ea typeface="+mj-ea"/>
                <a:cs typeface="+mj-cs"/>
              </a:rPr>
            </a:br>
            <a:endParaRPr lang="en-US" sz="1200" dirty="0">
              <a:latin typeface="+mj-lt"/>
              <a:ea typeface="+mj-ea"/>
              <a:cs typeface="+mj-cs"/>
            </a:endParaRPr>
          </a:p>
        </p:txBody>
      </p:sp>
      <p:pic>
        <p:nvPicPr>
          <p:cNvPr id="6" name="Picture 5" descr="Forest_Service_logo.png"/>
          <p:cNvPicPr>
            <a:picLocks noChangeAspect="1"/>
          </p:cNvPicPr>
          <p:nvPr/>
        </p:nvPicPr>
        <p:blipFill>
          <a:blip r:embed="rId3" cstate="print"/>
          <a:stretch>
            <a:fillRect/>
          </a:stretch>
        </p:blipFill>
        <p:spPr>
          <a:xfrm>
            <a:off x="609601" y="6019806"/>
            <a:ext cx="457200" cy="432955"/>
          </a:xfrm>
          <a:prstGeom prst="rect">
            <a:avLst/>
          </a:prstGeom>
        </p:spPr>
      </p:pic>
      <p:pic>
        <p:nvPicPr>
          <p:cNvPr id="7" name="Picture 6" descr="nasa1.jpg"/>
          <p:cNvPicPr>
            <a:picLocks noChangeAspect="1"/>
          </p:cNvPicPr>
          <p:nvPr/>
        </p:nvPicPr>
        <p:blipFill>
          <a:blip r:embed="rId4" cstate="print"/>
          <a:stretch>
            <a:fillRect/>
          </a:stretch>
        </p:blipFill>
        <p:spPr>
          <a:xfrm>
            <a:off x="8305802" y="6065997"/>
            <a:ext cx="609599" cy="529388"/>
          </a:xfrm>
          <a:prstGeom prst="rect">
            <a:avLst/>
          </a:prstGeom>
        </p:spPr>
      </p:pic>
      <p:sp>
        <p:nvSpPr>
          <p:cNvPr id="8" name="TextBox 7"/>
          <p:cNvSpPr txBox="1"/>
          <p:nvPr/>
        </p:nvSpPr>
        <p:spPr>
          <a:xfrm>
            <a:off x="-76200" y="6418558"/>
            <a:ext cx="1905000" cy="230620"/>
          </a:xfrm>
          <a:prstGeom prst="rect">
            <a:avLst/>
          </a:prstGeom>
          <a:noFill/>
        </p:spPr>
        <p:txBody>
          <a:bodyPr wrap="square" lIns="91230" tIns="45615" rIns="91230" bIns="45615" rtlCol="0">
            <a:spAutoFit/>
          </a:bodyPr>
          <a:lstStyle/>
          <a:p>
            <a:pPr algn="ctr"/>
            <a:r>
              <a:rPr lang="en-US" sz="900" i="1" dirty="0">
                <a:solidFill>
                  <a:schemeClr val="bg1">
                    <a:lumMod val="50000"/>
                  </a:schemeClr>
                </a:solidFill>
                <a:hlinkClick r:id="rId5"/>
              </a:rPr>
              <a:t>http://ews.forestthreats.org</a:t>
            </a:r>
            <a:endParaRPr lang="en-US" sz="900" i="1" dirty="0">
              <a:solidFill>
                <a:schemeClr val="bg1">
                  <a:lumMod val="50000"/>
                </a:schemeClr>
              </a:solidFill>
            </a:endParaRPr>
          </a:p>
        </p:txBody>
      </p:sp>
      <p:pic>
        <p:nvPicPr>
          <p:cNvPr id="1027" name="Picture 3"/>
          <p:cNvPicPr>
            <a:picLocks noChangeAspect="1" noChangeArrowheads="1"/>
          </p:cNvPicPr>
          <p:nvPr/>
        </p:nvPicPr>
        <p:blipFill>
          <a:blip r:embed="rId6" cstate="print"/>
          <a:srcRect l="26715" t="17843" r="1351" b="7647"/>
          <a:stretch>
            <a:fillRect/>
          </a:stretch>
        </p:blipFill>
        <p:spPr bwMode="auto">
          <a:xfrm>
            <a:off x="0" y="0"/>
            <a:ext cx="9158438" cy="5638800"/>
          </a:xfrm>
          <a:prstGeom prst="rect">
            <a:avLst/>
          </a:prstGeom>
          <a:noFill/>
          <a:ln w="9525">
            <a:noFill/>
            <a:miter lim="800000"/>
            <a:headEnd/>
            <a:tailEnd/>
          </a:ln>
        </p:spPr>
      </p:pic>
    </p:spTree>
    <p:extLst>
      <p:ext uri="{BB962C8B-B14F-4D97-AF65-F5344CB8AC3E}">
        <p14:creationId xmlns:p14="http://schemas.microsoft.com/office/powerpoint/2010/main" val="39562915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981" y="276225"/>
            <a:ext cx="7256463" cy="630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562600" y="277688"/>
            <a:ext cx="2851049" cy="446892"/>
          </a:xfrm>
          <a:prstGeom prst="rect">
            <a:avLst/>
          </a:prstGeom>
          <a:noFill/>
        </p:spPr>
        <p:txBody>
          <a:bodyPr wrap="none" rtlCol="0">
            <a:spAutoFit/>
          </a:bodyPr>
          <a:lstStyle/>
          <a:p>
            <a:r>
              <a:rPr lang="en-US" b="1" dirty="0" smtClean="0"/>
              <a:t>forwarn.forestthreats.org</a:t>
            </a:r>
            <a:endParaRPr lang="en-US" b="1" dirty="0"/>
          </a:p>
        </p:txBody>
      </p:sp>
    </p:spTree>
    <p:extLst>
      <p:ext uri="{BB962C8B-B14F-4D97-AF65-F5344CB8AC3E}">
        <p14:creationId xmlns:p14="http://schemas.microsoft.com/office/powerpoint/2010/main" val="31392398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294" y="476250"/>
            <a:ext cx="7589837" cy="590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66782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31" y="914406"/>
            <a:ext cx="8361363" cy="347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09030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094" y="200031"/>
            <a:ext cx="7742237" cy="581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1" y="6096000"/>
            <a:ext cx="8839200" cy="738452"/>
          </a:xfrm>
          <a:prstGeom prst="rect">
            <a:avLst/>
          </a:prstGeom>
          <a:noFill/>
        </p:spPr>
        <p:txBody>
          <a:bodyPr wrap="square" lIns="91230" tIns="45615" rIns="91230" bIns="45615" rtlCol="0">
            <a:spAutoFit/>
          </a:bodyPr>
          <a:lstStyle/>
          <a:p>
            <a:r>
              <a:rPr lang="en-US" sz="800" dirty="0"/>
              <a:t>The Atchafalaya basin's forests thrive with seasonal flooding, yet high water is normally a spring phenomenon there. During the past month, unusually high water levels have inundated wetlands and forests along and near the Mississippi River basin. From space, floodwaters appear to decrease existing vegetation, as water masks low lying plant cover. According to the USGS, river discharge at Morgan City, Louisiana was 145,000 ft3/sec on January 16, 2012 compared to 84,000 ft3/sec the prior year. (See </a:t>
            </a:r>
            <a:r>
              <a:rPr lang="en-US" sz="800" dirty="0">
                <a:hlinkClick r:id="rId3"/>
              </a:rPr>
              <a:t>http://waterdata.usgs.gov</a:t>
            </a:r>
            <a:r>
              <a:rPr lang="en-US" sz="800" dirty="0"/>
              <a:t>.)</a:t>
            </a:r>
          </a:p>
          <a:p>
            <a:endParaRPr lang="en-US" dirty="0"/>
          </a:p>
        </p:txBody>
      </p:sp>
    </p:spTree>
    <p:extLst>
      <p:ext uri="{BB962C8B-B14F-4D97-AF65-F5344CB8AC3E}">
        <p14:creationId xmlns:p14="http://schemas.microsoft.com/office/powerpoint/2010/main" val="22566782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469" y="47631"/>
            <a:ext cx="7837487" cy="676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53582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694" y="528638"/>
            <a:ext cx="8047037" cy="580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92398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90600" y="212120"/>
            <a:ext cx="7176809" cy="64008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xtBox 1"/>
          <p:cNvSpPr txBox="1"/>
          <p:nvPr/>
        </p:nvSpPr>
        <p:spPr>
          <a:xfrm>
            <a:off x="533400" y="152400"/>
            <a:ext cx="2591863" cy="369332"/>
          </a:xfrm>
          <a:prstGeom prst="rect">
            <a:avLst/>
          </a:prstGeom>
          <a:solidFill>
            <a:srgbClr val="FFFF00"/>
          </a:solidFill>
          <a:ln>
            <a:solidFill>
              <a:schemeClr val="tx1"/>
            </a:solidFill>
          </a:ln>
        </p:spPr>
        <p:txBody>
          <a:bodyPr wrap="none" rtlCol="0">
            <a:spAutoFit/>
          </a:bodyPr>
          <a:lstStyle/>
          <a:p>
            <a:r>
              <a:rPr lang="en-US" b="1" dirty="0" smtClean="0"/>
              <a:t>forwarn.forestthreats.org</a:t>
            </a:r>
            <a:endParaRPr lang="en-US" b="1" dirty="0"/>
          </a:p>
        </p:txBody>
      </p:sp>
    </p:spTree>
    <p:extLst>
      <p:ext uri="{BB962C8B-B14F-4D97-AF65-F5344CB8AC3E}">
        <p14:creationId xmlns:p14="http://schemas.microsoft.com/office/powerpoint/2010/main" val="4881846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369" y="195263"/>
            <a:ext cx="7913687" cy="646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09030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8236" y="152400"/>
            <a:ext cx="6314165"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48406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6" y="152400"/>
            <a:ext cx="6614967"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56686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7890"/>
          <a:stretch/>
        </p:blipFill>
        <p:spPr bwMode="auto">
          <a:xfrm>
            <a:off x="1219206" y="228600"/>
            <a:ext cx="6759043"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56686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90" y="485775"/>
            <a:ext cx="9088135" cy="55340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61028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685800" y="685800"/>
            <a:ext cx="2590800" cy="381000"/>
          </a:xfrm>
          <a:prstGeom prst="rect">
            <a:avLst/>
          </a:prstGeom>
        </p:spPr>
        <p:txBody>
          <a:bodyPr vert="horz" lIns="91230" tIns="45615" rIns="91230" bIns="45615" rtlCol="0">
            <a:normAutofit fontScale="92500"/>
          </a:bodyPr>
          <a:lstStyle>
            <a:lvl1pPr marL="342114" indent="-342114" algn="l" defTabSz="91230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246" indent="-285096" algn="l" defTabSz="91230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0380" indent="-228078" algn="l" defTabSz="91230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6532" indent="-228078" algn="l" defTabSz="91230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2683" indent="-228078" algn="l" defTabSz="91230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8835" indent="-228078" algn="l" defTabSz="91230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4987" indent="-228078" algn="l" defTabSz="91230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1140" indent="-228078" algn="l" defTabSz="91230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7291" indent="-228078" algn="l" defTabSz="91230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i="1" u="sng" dirty="0" smtClean="0"/>
              <a:t>ForWarn</a:t>
            </a:r>
            <a:r>
              <a:rPr lang="en-US" sz="1800" u="sng" dirty="0" smtClean="0"/>
              <a:t> Quick Start Guide</a:t>
            </a:r>
            <a:endParaRPr lang="en-US" sz="1800" dirty="0" smtClean="0"/>
          </a:p>
        </p:txBody>
      </p:sp>
      <p:pic>
        <p:nvPicPr>
          <p:cNvPr id="7" name="Picture 2"/>
          <p:cNvPicPr>
            <a:picLocks noChangeAspect="1" noChangeArrowheads="1"/>
          </p:cNvPicPr>
          <p:nvPr/>
        </p:nvPicPr>
        <p:blipFill>
          <a:blip r:embed="rId2" cstate="print">
            <a:lum bright="35000" contrast="-69000"/>
          </a:blip>
          <a:srcRect/>
          <a:stretch>
            <a:fillRect/>
          </a:stretch>
        </p:blipFill>
        <p:spPr bwMode="auto">
          <a:xfrm>
            <a:off x="3380559" y="1600200"/>
            <a:ext cx="5306241" cy="2590800"/>
          </a:xfrm>
          <a:prstGeom prst="rect">
            <a:avLst/>
          </a:prstGeom>
          <a:noFill/>
          <a:ln w="9525">
            <a:solidFill>
              <a:schemeClr val="tx1">
                <a:lumMod val="65000"/>
                <a:lumOff val="35000"/>
              </a:schemeClr>
            </a:solidFill>
            <a:miter lim="800000"/>
            <a:headEnd/>
            <a:tailEnd/>
          </a:ln>
        </p:spPr>
      </p:pic>
      <p:sp>
        <p:nvSpPr>
          <p:cNvPr id="8" name="Subtitle 2"/>
          <p:cNvSpPr txBox="1">
            <a:spLocks/>
          </p:cNvSpPr>
          <p:nvPr/>
        </p:nvSpPr>
        <p:spPr>
          <a:xfrm>
            <a:off x="6755295" y="1143000"/>
            <a:ext cx="1905000" cy="304800"/>
          </a:xfrm>
          <a:prstGeom prst="rect">
            <a:avLst/>
          </a:prstGeom>
        </p:spPr>
        <p:txBody>
          <a:bodyPr vert="horz" lIns="91440" tIns="45720" rIns="91440" bIns="45720" rtlCol="0">
            <a:normAutofit fontScale="55000" lnSpcReduction="20000"/>
          </a:body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300" b="0" i="1" u="none" strike="noStrike" kern="1200" cap="none" spc="0" normalizeH="0" baseline="0" noProof="0" dirty="0" smtClean="0">
                <a:ln>
                  <a:noFill/>
                </a:ln>
                <a:effectLst/>
                <a:uLnTx/>
                <a:uFillTx/>
                <a:latin typeface="+mn-lt"/>
                <a:ea typeface="+mn-ea"/>
                <a:cs typeface="+mn-cs"/>
              </a:rPr>
              <a:t>Table of Contents</a:t>
            </a: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300" b="0" i="1" u="none" strike="noStrike" kern="1200" cap="none" spc="0" normalizeH="0" baseline="0" noProof="0" dirty="0" smtClean="0">
                <a:ln>
                  <a:noFill/>
                </a:ln>
                <a:effectLst/>
                <a:uLnTx/>
                <a:uFillTx/>
                <a:latin typeface="+mn-lt"/>
                <a:ea typeface="+mn-ea"/>
                <a:cs typeface="+mn-cs"/>
              </a:rPr>
              <a:t> window</a:t>
            </a:r>
            <a:r>
              <a:rPr kumimoji="0" lang="en-US" sz="1300" b="0" i="1" u="none" strike="noStrike" kern="1200" cap="none" spc="0" normalizeH="0" noProof="0" dirty="0" smtClean="0">
                <a:ln>
                  <a:noFill/>
                </a:ln>
                <a:effectLst/>
                <a:uLnTx/>
                <a:uFillTx/>
                <a:latin typeface="+mn-lt"/>
                <a:ea typeface="+mn-ea"/>
                <a:cs typeface="+mn-cs"/>
              </a:rPr>
              <a:t> expanded</a:t>
            </a:r>
            <a:endParaRPr kumimoji="0" lang="en-US" sz="1300" b="0" i="1" u="none" strike="noStrike" kern="1200" cap="none" spc="0" normalizeH="0" baseline="0" noProof="0" dirty="0" smtClean="0">
              <a:ln>
                <a:noFill/>
              </a:ln>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800" b="0" i="0" u="none" strike="noStrike" kern="1200" cap="none" spc="0" normalizeH="0" baseline="0" noProof="0" dirty="0" smtClean="0">
              <a:ln>
                <a:noFill/>
              </a:ln>
              <a:solidFill>
                <a:schemeClr val="tx1">
                  <a:tint val="75000"/>
                </a:schemeClr>
              </a:solidFill>
              <a:effectLst/>
              <a:uLnTx/>
              <a:uFillTx/>
              <a:latin typeface="+mn-lt"/>
              <a:ea typeface="+mn-ea"/>
              <a:cs typeface="+mn-cs"/>
            </a:endParaRPr>
          </a:p>
        </p:txBody>
      </p:sp>
      <p:pic>
        <p:nvPicPr>
          <p:cNvPr id="9" name="Picture 2"/>
          <p:cNvPicPr>
            <a:picLocks noChangeAspect="1" noChangeArrowheads="1"/>
          </p:cNvPicPr>
          <p:nvPr/>
        </p:nvPicPr>
        <p:blipFill rotWithShape="1">
          <a:blip r:embed="rId3" cstate="print"/>
          <a:srcRect l="83459" t="28011" r="7913" b="42409"/>
          <a:stretch/>
        </p:blipFill>
        <p:spPr bwMode="auto">
          <a:xfrm>
            <a:off x="7924800" y="1915424"/>
            <a:ext cx="670776" cy="1437376"/>
          </a:xfrm>
          <a:prstGeom prst="rect">
            <a:avLst/>
          </a:prstGeom>
          <a:ln>
            <a:noFill/>
          </a:ln>
          <a:effectLst>
            <a:outerShdw blurRad="190500" algn="tl" rotWithShape="0">
              <a:srgbClr val="000000">
                <a:alpha val="70000"/>
              </a:srgbClr>
            </a:outerShdw>
          </a:effectLst>
        </p:spPr>
      </p:pic>
      <p:cxnSp>
        <p:nvCxnSpPr>
          <p:cNvPr id="10" name="Straight Connector 9"/>
          <p:cNvCxnSpPr/>
          <p:nvPr/>
        </p:nvCxnSpPr>
        <p:spPr>
          <a:xfrm>
            <a:off x="4523560" y="3352800"/>
            <a:ext cx="12192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151960" y="1828800"/>
            <a:ext cx="1219200" cy="114300"/>
          </a:xfrm>
          <a:prstGeom prst="straightConnector1">
            <a:avLst/>
          </a:prstGeom>
          <a:ln w="19050">
            <a:solidFill>
              <a:srgbClr val="FF0000"/>
            </a:solidFill>
            <a:tailEnd type="arrow"/>
          </a:ln>
          <a:effectLst>
            <a:innerShdw blurRad="63500" dist="50800" dir="2700000">
              <a:schemeClr val="bg1"/>
            </a:innerShdw>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3228160" y="2438400"/>
            <a:ext cx="1143000" cy="49567"/>
          </a:xfrm>
          <a:prstGeom prst="straightConnector1">
            <a:avLst/>
          </a:prstGeom>
          <a:ln w="15875">
            <a:solidFill>
              <a:srgbClr val="FF0000"/>
            </a:solidFill>
            <a:tailEnd type="arrow"/>
          </a:ln>
          <a:effectLst>
            <a:innerShdw blurRad="63500" dist="50800" dir="2700000">
              <a:schemeClr val="bg1"/>
            </a:innerShdw>
          </a:effectLst>
        </p:spPr>
        <p:style>
          <a:lnRef idx="1">
            <a:schemeClr val="accent1"/>
          </a:lnRef>
          <a:fillRef idx="0">
            <a:schemeClr val="accent1"/>
          </a:fillRef>
          <a:effectRef idx="0">
            <a:schemeClr val="accent1"/>
          </a:effectRef>
          <a:fontRef idx="minor">
            <a:schemeClr val="tx1"/>
          </a:fontRef>
        </p:style>
      </p:cxnSp>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2640" y="1234736"/>
            <a:ext cx="2317292" cy="386676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Straight Arrow Connector 13"/>
          <p:cNvCxnSpPr/>
          <p:nvPr/>
        </p:nvCxnSpPr>
        <p:spPr>
          <a:xfrm flipV="1">
            <a:off x="3228160" y="3168118"/>
            <a:ext cx="1143000" cy="260882"/>
          </a:xfrm>
          <a:prstGeom prst="straightConnector1">
            <a:avLst/>
          </a:prstGeom>
          <a:ln w="15875">
            <a:solidFill>
              <a:srgbClr val="FF0000"/>
            </a:solidFill>
            <a:tailEnd type="arrow"/>
          </a:ln>
          <a:effectLst>
            <a:innerShdw blurRad="63500" dist="50800" dir="2700000">
              <a:schemeClr val="bg1"/>
            </a:innerShdw>
          </a:effectLst>
        </p:spPr>
        <p:style>
          <a:lnRef idx="1">
            <a:schemeClr val="accent1"/>
          </a:lnRef>
          <a:fillRef idx="0">
            <a:schemeClr val="accent1"/>
          </a:fillRef>
          <a:effectRef idx="0">
            <a:schemeClr val="accent1"/>
          </a:effectRef>
          <a:fontRef idx="minor">
            <a:schemeClr val="tx1"/>
          </a:fontRef>
        </p:style>
      </p:cxnSp>
      <p:sp>
        <p:nvSpPr>
          <p:cNvPr id="15" name="Subtitle 2"/>
          <p:cNvSpPr txBox="1">
            <a:spLocks/>
          </p:cNvSpPr>
          <p:nvPr/>
        </p:nvSpPr>
        <p:spPr>
          <a:xfrm>
            <a:off x="342900" y="1219200"/>
            <a:ext cx="3009900" cy="3886200"/>
          </a:xfrm>
          <a:prstGeom prst="rect">
            <a:avLst/>
          </a:prstGeom>
        </p:spPr>
        <p:txBody>
          <a:bodyPr vert="horz" lIns="91440" tIns="45720" rIns="91440" bIns="45720" rtlCol="0">
            <a:noAutofit/>
          </a:bodyPr>
          <a:lstStyle/>
          <a:p>
            <a:pPr marL="342900" indent="-342900">
              <a:spcBef>
                <a:spcPts val="600"/>
              </a:spcBef>
              <a:spcAft>
                <a:spcPts val="600"/>
              </a:spcAft>
              <a:buFont typeface="+mj-lt"/>
              <a:buAutoNum type="arabicPeriod"/>
            </a:pPr>
            <a:r>
              <a:rPr lang="en-US" sz="900" dirty="0" smtClean="0"/>
              <a:t>Open this URL in a web browser    </a:t>
            </a:r>
            <a:r>
              <a:rPr lang="en-US" sz="900" i="1" dirty="0" smtClean="0">
                <a:solidFill>
                  <a:schemeClr val="tx2">
                    <a:lumMod val="60000"/>
                    <a:lumOff val="40000"/>
                  </a:schemeClr>
                </a:solidFill>
                <a:hlinkClick r:id="rId5"/>
              </a:rPr>
              <a:t>http://forwarn.forestthreats.org/fcav</a:t>
            </a:r>
            <a:endParaRPr lang="en-US" sz="900" i="1" dirty="0" smtClean="0">
              <a:solidFill>
                <a:schemeClr val="tx2">
                  <a:lumMod val="60000"/>
                  <a:lumOff val="40000"/>
                </a:schemeClr>
              </a:solidFill>
            </a:endParaRPr>
          </a:p>
          <a:p>
            <a:pPr marL="342900" indent="-342900">
              <a:spcBef>
                <a:spcPts val="600"/>
              </a:spcBef>
              <a:spcAft>
                <a:spcPts val="600"/>
              </a:spcAft>
              <a:buFont typeface="+mj-lt"/>
              <a:buAutoNum type="arabicPeriod"/>
            </a:pPr>
            <a:r>
              <a:rPr lang="en-US" sz="900" dirty="0" smtClean="0"/>
              <a:t>In the Table of Contents window, click on the tab heading </a:t>
            </a:r>
            <a:r>
              <a:rPr lang="en-US" sz="900" b="1" dirty="0" smtClean="0"/>
              <a:t>“Forest Disturbance Detection Maps”</a:t>
            </a:r>
            <a:r>
              <a:rPr lang="en-US" sz="900" dirty="0" smtClean="0"/>
              <a:t> to expand and view the data layers (NRT – near real time)</a:t>
            </a:r>
          </a:p>
          <a:p>
            <a:pPr marL="342900" indent="-342900">
              <a:spcBef>
                <a:spcPts val="600"/>
              </a:spcBef>
              <a:spcAft>
                <a:spcPts val="600"/>
              </a:spcAft>
              <a:buFont typeface="+mj-lt"/>
              <a:buAutoNum type="arabicPeriod"/>
            </a:pPr>
            <a:r>
              <a:rPr lang="en-US" sz="900" dirty="0" smtClean="0"/>
              <a:t>By default, the most recent forest change image in the “All-Year” baseline will be displayed.  This image is a result of comparing  the most recent </a:t>
            </a:r>
            <a:r>
              <a:rPr lang="en-US" sz="900" dirty="0"/>
              <a:t>MODIS NDVI image </a:t>
            </a:r>
            <a:r>
              <a:rPr lang="en-US" sz="900" dirty="0" smtClean="0"/>
              <a:t>to the maximum NDVI value over the entire MODIS NDVI history (12+ years), and shows all forest disturbances over the entire historical period.</a:t>
            </a:r>
          </a:p>
          <a:p>
            <a:pPr marL="342900" indent="-342900">
              <a:spcBef>
                <a:spcPts val="600"/>
              </a:spcBef>
              <a:spcAft>
                <a:spcPts val="600"/>
              </a:spcAft>
              <a:buFont typeface="+mj-lt"/>
              <a:buAutoNum type="arabicPeriod"/>
            </a:pPr>
            <a:r>
              <a:rPr lang="en-US" sz="900" dirty="0" smtClean="0"/>
              <a:t>Turn-off the most recent “All-Year” baseline image and turn-on the most recent in the “1-Year” baseline group.  This allows one to view only forest disturbance, or recovery, that has occurred within just the past one year (for this specific time period).</a:t>
            </a:r>
          </a:p>
          <a:p>
            <a:pPr marL="342900" indent="-342900">
              <a:spcBef>
                <a:spcPts val="600"/>
              </a:spcBef>
              <a:spcAft>
                <a:spcPts val="600"/>
              </a:spcAft>
              <a:buFont typeface="+mj-lt"/>
              <a:buAutoNum type="arabicPeriod"/>
            </a:pPr>
            <a:r>
              <a:rPr lang="en-US" sz="900" dirty="0" smtClean="0"/>
              <a:t>Use the map controls to zoom and pan, or type the name of a county in the “Find Area” box in the top-right area of the FCAV viewer window</a:t>
            </a:r>
          </a:p>
          <a:p>
            <a:pPr marL="342900" indent="-342900">
              <a:spcBef>
                <a:spcPts val="600"/>
              </a:spcBef>
              <a:spcAft>
                <a:spcPts val="600"/>
              </a:spcAft>
              <a:buFont typeface="+mj-lt"/>
              <a:buAutoNum type="arabicPeriod"/>
            </a:pPr>
            <a:r>
              <a:rPr lang="en-US" sz="900" dirty="0" smtClean="0"/>
              <a:t>Use the ‘wrench’ icon to adjust the transparency of any layer to better view the basemap , or other layers </a:t>
            </a:r>
          </a:p>
          <a:p>
            <a:pPr marL="342900" indent="-342900">
              <a:spcBef>
                <a:spcPct val="20000"/>
              </a:spcBef>
              <a:buFont typeface="+mj-lt"/>
              <a:buAutoNum type="arabicPeriod"/>
            </a:pPr>
            <a:endParaRPr lang="en-US" sz="1200" i="1" dirty="0" smtClean="0">
              <a:solidFill>
                <a:schemeClr val="tx2">
                  <a:lumMod val="60000"/>
                  <a:lumOff val="40000"/>
                </a:schemeClr>
              </a:solidFill>
            </a:endParaRPr>
          </a:p>
          <a:p>
            <a:pPr marL="342900" marR="0" lvl="0" indent="-342900" algn="l" defTabSz="914400" rtl="0" eaLnBrk="1" fontAlgn="auto" latinLnBrk="0" hangingPunct="1">
              <a:lnSpc>
                <a:spcPct val="100000"/>
              </a:lnSpc>
              <a:spcBef>
                <a:spcPct val="20000"/>
              </a:spcBef>
              <a:spcAft>
                <a:spcPts val="0"/>
              </a:spcAft>
              <a:buClrTx/>
              <a:buSzTx/>
              <a:buFont typeface="+mj-lt"/>
              <a:buAutoNum type="arabicPeriod"/>
              <a:tabLst/>
              <a:defRPr/>
            </a:pPr>
            <a:endParaRPr lang="en-US" sz="1200" dirty="0" smtClean="0">
              <a:solidFill>
                <a:schemeClr val="tx1">
                  <a:tint val="75000"/>
                </a:schemeClr>
              </a:solidFill>
            </a:endParaRPr>
          </a:p>
          <a:p>
            <a:pPr marL="342900" marR="0" lvl="0" indent="-342900" algn="l" defTabSz="914400" rtl="0" eaLnBrk="1" fontAlgn="auto" latinLnBrk="0" hangingPunct="1">
              <a:lnSpc>
                <a:spcPct val="100000"/>
              </a:lnSpc>
              <a:spcBef>
                <a:spcPct val="20000"/>
              </a:spcBef>
              <a:spcAft>
                <a:spcPts val="0"/>
              </a:spcAft>
              <a:buClrTx/>
              <a:buSzTx/>
              <a:buFont typeface="+mj-lt"/>
              <a:buAutoNum type="arabicPeriod"/>
              <a:tabLst/>
              <a:defRPr/>
            </a:pPr>
            <a:endParaRPr lang="en-US" sz="1200" dirty="0" smtClean="0">
              <a:solidFill>
                <a:schemeClr val="tx1">
                  <a:tint val="75000"/>
                </a:schemeClr>
              </a:solidFill>
            </a:endParaRPr>
          </a:p>
          <a:p>
            <a:pPr marL="342900" marR="0" lvl="0" indent="-342900" algn="l" defTabSz="914400" rtl="0" eaLnBrk="1" fontAlgn="auto" latinLnBrk="0" hangingPunct="1">
              <a:lnSpc>
                <a:spcPct val="100000"/>
              </a:lnSpc>
              <a:spcBef>
                <a:spcPct val="20000"/>
              </a:spcBef>
              <a:spcAft>
                <a:spcPts val="0"/>
              </a:spcAft>
              <a:buClrTx/>
              <a:buSzTx/>
              <a:buFont typeface="+mj-lt"/>
              <a:buAutoNum type="arabicPeriod"/>
              <a:tabLst/>
              <a:defRPr/>
            </a:pPr>
            <a:endParaRPr lang="en-US" sz="1200" dirty="0" smtClean="0">
              <a:solidFill>
                <a:schemeClr val="tx1">
                  <a:tint val="75000"/>
                </a:schemeClr>
              </a:solidFill>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800" b="0" i="0" u="none" strike="noStrike" kern="1200" cap="none" spc="0" normalizeH="0" baseline="0" noProof="0" dirty="0" smtClean="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39079026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44" y="457200"/>
            <a:ext cx="8847137" cy="470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67373"/>
            <a:ext cx="6248400" cy="342061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487633" y="2907685"/>
            <a:ext cx="381000" cy="292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H="1" flipV="1">
            <a:off x="5666267" y="2165499"/>
            <a:ext cx="1039333" cy="1066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99671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4025" y="5257806"/>
            <a:ext cx="569595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340" y="685800"/>
            <a:ext cx="8746347"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1458433" y="4789967"/>
            <a:ext cx="838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230" tIns="45615" rIns="91230" bIns="45615" rtlCol="0" anchor="ctr"/>
          <a:lstStyle/>
          <a:p>
            <a:pPr algn="ctr"/>
            <a:endParaRPr lang="en-US" dirty="0"/>
          </a:p>
        </p:txBody>
      </p:sp>
      <p:sp>
        <p:nvSpPr>
          <p:cNvPr id="5" name="TextBox 4"/>
          <p:cNvSpPr txBox="1"/>
          <p:nvPr/>
        </p:nvSpPr>
        <p:spPr>
          <a:xfrm>
            <a:off x="381000" y="152400"/>
            <a:ext cx="3733800" cy="369332"/>
          </a:xfrm>
          <a:prstGeom prst="rect">
            <a:avLst/>
          </a:prstGeom>
          <a:noFill/>
        </p:spPr>
        <p:txBody>
          <a:bodyPr wrap="square" rtlCol="0">
            <a:spAutoFit/>
          </a:bodyPr>
          <a:lstStyle/>
          <a:p>
            <a:r>
              <a:rPr lang="en-US" b="1" dirty="0" smtClean="0"/>
              <a:t>forwarn.forestthreats.org/</a:t>
            </a:r>
            <a:r>
              <a:rPr lang="en-US" b="1" dirty="0" err="1" smtClean="0"/>
              <a:t>fcav</a:t>
            </a:r>
            <a:endParaRPr lang="en-US" b="1" dirty="0"/>
          </a:p>
        </p:txBody>
      </p:sp>
      <p:sp>
        <p:nvSpPr>
          <p:cNvPr id="3" name="Rectangle 2"/>
          <p:cNvSpPr/>
          <p:nvPr/>
        </p:nvSpPr>
        <p:spPr>
          <a:xfrm>
            <a:off x="1724025" y="5299074"/>
            <a:ext cx="6124575" cy="923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29153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994" y="1066800"/>
            <a:ext cx="7818437" cy="415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61993" y="521380"/>
            <a:ext cx="7818437" cy="892552"/>
          </a:xfrm>
          <a:prstGeom prst="rect">
            <a:avLst/>
          </a:prstGeom>
          <a:solidFill>
            <a:schemeClr val="bg1"/>
          </a:solidFill>
        </p:spPr>
        <p:txBody>
          <a:bodyPr wrap="square" rtlCol="0">
            <a:spAutoFit/>
          </a:bodyPr>
          <a:lstStyle/>
          <a:p>
            <a:pPr algn="ctr"/>
            <a:r>
              <a:rPr lang="en-US" sz="2800" b="1" dirty="0" smtClean="0"/>
              <a:t>Application Limitation</a:t>
            </a:r>
          </a:p>
          <a:p>
            <a:pPr algn="ctr"/>
            <a:r>
              <a:rPr lang="en-US" sz="2400" b="1" i="1" dirty="0" smtClean="0"/>
              <a:t> - Detection delay due to compositing method -</a:t>
            </a:r>
            <a:endParaRPr lang="en-US" sz="2400" b="1" i="1" dirty="0"/>
          </a:p>
        </p:txBody>
      </p:sp>
      <p:sp>
        <p:nvSpPr>
          <p:cNvPr id="4" name="TextBox 3"/>
          <p:cNvSpPr txBox="1"/>
          <p:nvPr/>
        </p:nvSpPr>
        <p:spPr>
          <a:xfrm>
            <a:off x="1066800" y="5219700"/>
            <a:ext cx="7162800" cy="1323439"/>
          </a:xfrm>
          <a:prstGeom prst="rect">
            <a:avLst/>
          </a:prstGeom>
          <a:solidFill>
            <a:schemeClr val="bg1"/>
          </a:solidFill>
        </p:spPr>
        <p:txBody>
          <a:bodyPr wrap="square" rtlCol="0">
            <a:spAutoFit/>
          </a:bodyPr>
          <a:lstStyle/>
          <a:p>
            <a:pPr algn="ctr"/>
            <a:r>
              <a:rPr lang="en-US" sz="2000" b="1" i="1" dirty="0" smtClean="0">
                <a:solidFill>
                  <a:srgbClr val="C00000"/>
                </a:solidFill>
              </a:rPr>
              <a:t>Three additional change products now available: </a:t>
            </a:r>
            <a:br>
              <a:rPr lang="en-US" sz="2000" b="1" i="1" dirty="0" smtClean="0">
                <a:solidFill>
                  <a:srgbClr val="C00000"/>
                </a:solidFill>
              </a:rPr>
            </a:br>
            <a:r>
              <a:rPr lang="en-US" sz="2000" b="1" i="1" dirty="0" smtClean="0">
                <a:solidFill>
                  <a:srgbClr val="C00000"/>
                </a:solidFill>
              </a:rPr>
              <a:t>(1) derived from an ‘Adaptive Length Compositing’ method, and </a:t>
            </a:r>
            <a:br>
              <a:rPr lang="en-US" sz="2000" b="1" i="1" dirty="0" smtClean="0">
                <a:solidFill>
                  <a:srgbClr val="C00000"/>
                </a:solidFill>
              </a:rPr>
            </a:br>
            <a:r>
              <a:rPr lang="en-US" sz="2000" b="1" i="1" dirty="0" smtClean="0">
                <a:solidFill>
                  <a:srgbClr val="C00000"/>
                </a:solidFill>
              </a:rPr>
              <a:t>(2) called Seasonally Adjusted, which mitigates annual seasonal variations in the timing of spring and fall</a:t>
            </a:r>
            <a:endParaRPr lang="en-US" sz="2000" b="1" i="1" dirty="0">
              <a:solidFill>
                <a:srgbClr val="C00000"/>
              </a:solidFill>
            </a:endParaRPr>
          </a:p>
        </p:txBody>
      </p:sp>
    </p:spTree>
    <p:extLst>
      <p:ext uri="{BB962C8B-B14F-4D97-AF65-F5344CB8AC3E}">
        <p14:creationId xmlns:p14="http://schemas.microsoft.com/office/powerpoint/2010/main" val="22464778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295400"/>
            <a:ext cx="6737872" cy="5048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http://t3.gstatic.com/images?q=tbn:ANd9GcSXy6KRJUexqv_ZgaEskcNqwtDrsjlf8zWDWWDsHl_r8MFj7iI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5791200"/>
            <a:ext cx="613513" cy="86488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81200" y="250448"/>
            <a:ext cx="5486400" cy="892552"/>
          </a:xfrm>
          <a:prstGeom prst="rect">
            <a:avLst/>
          </a:prstGeom>
          <a:solidFill>
            <a:schemeClr val="bg1"/>
          </a:solidFill>
        </p:spPr>
        <p:txBody>
          <a:bodyPr wrap="square" rtlCol="0">
            <a:spAutoFit/>
          </a:bodyPr>
          <a:lstStyle/>
          <a:p>
            <a:pPr algn="ctr"/>
            <a:r>
              <a:rPr lang="en-US" sz="2800" b="1" dirty="0" smtClean="0"/>
              <a:t>Application Limitation</a:t>
            </a:r>
          </a:p>
          <a:p>
            <a:pPr algn="ctr"/>
            <a:r>
              <a:rPr lang="en-US" sz="2400" b="1" i="1" dirty="0" smtClean="0"/>
              <a:t> - Spatial resolution -</a:t>
            </a:r>
            <a:endParaRPr lang="en-US" sz="2400" b="1" i="1" dirty="0"/>
          </a:p>
        </p:txBody>
      </p:sp>
    </p:spTree>
    <p:extLst>
      <p:ext uri="{BB962C8B-B14F-4D97-AF65-F5344CB8AC3E}">
        <p14:creationId xmlns:p14="http://schemas.microsoft.com/office/powerpoint/2010/main" val="28714000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990600" y="1219200"/>
            <a:ext cx="7162800" cy="50197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30101" y="250448"/>
            <a:ext cx="7651899" cy="892552"/>
          </a:xfrm>
          <a:prstGeom prst="rect">
            <a:avLst/>
          </a:prstGeom>
          <a:solidFill>
            <a:schemeClr val="bg1"/>
          </a:solidFill>
        </p:spPr>
        <p:txBody>
          <a:bodyPr wrap="square" rtlCol="0">
            <a:spAutoFit/>
          </a:bodyPr>
          <a:lstStyle/>
          <a:p>
            <a:pPr algn="ctr"/>
            <a:r>
              <a:rPr lang="en-US" sz="2800" b="1" dirty="0" smtClean="0"/>
              <a:t>Application </a:t>
            </a:r>
            <a:r>
              <a:rPr lang="en-US" sz="2800" strike="sngStrike" dirty="0" smtClean="0">
                <a:solidFill>
                  <a:schemeClr val="bg1">
                    <a:lumMod val="75000"/>
                  </a:schemeClr>
                </a:solidFill>
              </a:rPr>
              <a:t>Limitation</a:t>
            </a:r>
            <a:r>
              <a:rPr lang="en-US" sz="2800" b="1" dirty="0" smtClean="0"/>
              <a:t> Awareness</a:t>
            </a:r>
          </a:p>
          <a:p>
            <a:pPr algn="ctr"/>
            <a:r>
              <a:rPr lang="en-US" sz="2400" b="1" i="1" dirty="0" smtClean="0"/>
              <a:t> - “Edge-of-the-mask” mixed pixels -</a:t>
            </a:r>
            <a:endParaRPr lang="en-US" sz="2400" b="1" i="1" dirty="0"/>
          </a:p>
        </p:txBody>
      </p:sp>
      <p:sp>
        <p:nvSpPr>
          <p:cNvPr id="6" name="TextBox 5"/>
          <p:cNvSpPr txBox="1"/>
          <p:nvPr/>
        </p:nvSpPr>
        <p:spPr>
          <a:xfrm>
            <a:off x="2328555" y="6324600"/>
            <a:ext cx="4529445" cy="369332"/>
          </a:xfrm>
          <a:prstGeom prst="rect">
            <a:avLst/>
          </a:prstGeom>
          <a:noFill/>
        </p:spPr>
        <p:txBody>
          <a:bodyPr wrap="none" rtlCol="0">
            <a:spAutoFit/>
          </a:bodyPr>
          <a:lstStyle/>
          <a:p>
            <a:r>
              <a:rPr lang="en-US" b="1" i="1" dirty="0" smtClean="0">
                <a:solidFill>
                  <a:srgbClr val="C00000"/>
                </a:solidFill>
              </a:rPr>
              <a:t>Drought Sensitivity at the </a:t>
            </a:r>
            <a:r>
              <a:rPr lang="en-US" b="1" i="1" dirty="0">
                <a:solidFill>
                  <a:srgbClr val="C00000"/>
                </a:solidFill>
              </a:rPr>
              <a:t>‘edge-of-the-mask’ </a:t>
            </a:r>
          </a:p>
        </p:txBody>
      </p:sp>
    </p:spTree>
    <p:extLst>
      <p:ext uri="{BB962C8B-B14F-4D97-AF65-F5344CB8AC3E}">
        <p14:creationId xmlns:p14="http://schemas.microsoft.com/office/powerpoint/2010/main" val="39259083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85749" y="580598"/>
            <a:ext cx="8024857" cy="5515402"/>
            <a:chOff x="609600" y="504398"/>
            <a:chExt cx="8024857" cy="5515402"/>
          </a:xfrm>
        </p:grpSpPr>
        <p:grpSp>
          <p:nvGrpSpPr>
            <p:cNvPr id="2" name="Group 1"/>
            <p:cNvGrpSpPr/>
            <p:nvPr/>
          </p:nvGrpSpPr>
          <p:grpSpPr>
            <a:xfrm>
              <a:off x="609600" y="504398"/>
              <a:ext cx="5751513" cy="4601002"/>
              <a:chOff x="324643" y="381000"/>
              <a:chExt cx="5751513" cy="4601002"/>
            </a:xfrm>
          </p:grpSpPr>
          <p:pic>
            <p:nvPicPr>
              <p:cNvPr id="1034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643" y="381000"/>
                <a:ext cx="5751513" cy="460100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22959" r="16576" b="43015"/>
              <a:stretch/>
            </p:blipFill>
            <p:spPr bwMode="auto">
              <a:xfrm>
                <a:off x="331089" y="2991763"/>
                <a:ext cx="4814999" cy="1562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34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371600"/>
              <a:ext cx="3224257" cy="4648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0741153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66" y="771531"/>
            <a:ext cx="9075737" cy="494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924800" y="5133975"/>
            <a:ext cx="1219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230" tIns="45615" rIns="91230" bIns="45615" rtlCol="0" anchor="ctr"/>
          <a:lstStyle/>
          <a:p>
            <a:pPr algn="ctr"/>
            <a:endParaRPr lang="en-US"/>
          </a:p>
        </p:txBody>
      </p:sp>
      <p:sp>
        <p:nvSpPr>
          <p:cNvPr id="5" name="Subtitle 2"/>
          <p:cNvSpPr txBox="1">
            <a:spLocks/>
          </p:cNvSpPr>
          <p:nvPr/>
        </p:nvSpPr>
        <p:spPr>
          <a:xfrm>
            <a:off x="1066800" y="533400"/>
            <a:ext cx="6858000" cy="685800"/>
          </a:xfrm>
          <a:prstGeom prst="rect">
            <a:avLst/>
          </a:prstGeom>
          <a:solidFill>
            <a:schemeClr val="bg1"/>
          </a:solidFill>
        </p:spPr>
        <p:txBody>
          <a:bodyPr vert="horz" lIns="91230" tIns="45615" rIns="91230" bIns="45615" rtlCol="0">
            <a:normAutofit/>
          </a:bodyPr>
          <a:lstStyle/>
          <a:p>
            <a:pPr algn="ctr">
              <a:spcBef>
                <a:spcPct val="20000"/>
              </a:spcBef>
              <a:defRPr/>
            </a:pPr>
            <a:r>
              <a:rPr lang="en-US" sz="2800" b="1" dirty="0"/>
              <a:t>Forest Disturbance </a:t>
            </a:r>
            <a:r>
              <a:rPr lang="en-US" sz="2800" b="1" dirty="0" smtClean="0"/>
              <a:t>Assessment Layers</a:t>
            </a:r>
            <a:endParaRPr lang="en-US" sz="2800" b="1" dirty="0"/>
          </a:p>
          <a:p>
            <a:pPr>
              <a:spcBef>
                <a:spcPct val="20000"/>
              </a:spcBef>
              <a:defRPr/>
            </a:pPr>
            <a:endParaRPr lang="en-US" dirty="0">
              <a:solidFill>
                <a:schemeClr val="tx1">
                  <a:tint val="75000"/>
                </a:schemeClr>
              </a:solidFill>
            </a:endParaRPr>
          </a:p>
          <a:p>
            <a:pPr>
              <a:spcBef>
                <a:spcPct val="20000"/>
              </a:spcBef>
              <a:defRPr/>
            </a:pPr>
            <a:endParaRPr lang="en-US" dirty="0">
              <a:solidFill>
                <a:schemeClr val="tx1">
                  <a:tint val="75000"/>
                </a:schemeClr>
              </a:solidFill>
            </a:endParaRPr>
          </a:p>
        </p:txBody>
      </p:sp>
    </p:spTree>
    <p:extLst>
      <p:ext uri="{BB962C8B-B14F-4D97-AF65-F5344CB8AC3E}">
        <p14:creationId xmlns:p14="http://schemas.microsoft.com/office/powerpoint/2010/main" val="39079026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229600" cy="1143000"/>
          </a:xfrm>
        </p:spPr>
        <p:txBody>
          <a:bodyPr>
            <a:normAutofit/>
          </a:bodyPr>
          <a:lstStyle/>
          <a:p>
            <a:r>
              <a:rPr lang="en-US" sz="2800" b="1" dirty="0" smtClean="0"/>
              <a:t>Forest </a:t>
            </a:r>
            <a:r>
              <a:rPr lang="en-US" sz="2800" b="1" dirty="0"/>
              <a:t>Disturbance </a:t>
            </a:r>
            <a:r>
              <a:rPr lang="en-US" sz="2800" b="1" dirty="0" smtClean="0"/>
              <a:t>Assessment Process</a:t>
            </a:r>
            <a:endParaRPr lang="en-US" sz="1800" b="1" i="1" dirty="0"/>
          </a:p>
        </p:txBody>
      </p:sp>
      <p:sp>
        <p:nvSpPr>
          <p:cNvPr id="3" name="Content Placeholder 2"/>
          <p:cNvSpPr>
            <a:spLocks noGrp="1"/>
          </p:cNvSpPr>
          <p:nvPr>
            <p:ph idx="1"/>
          </p:nvPr>
        </p:nvSpPr>
        <p:spPr>
          <a:xfrm>
            <a:off x="762000" y="1143000"/>
            <a:ext cx="8305800" cy="4800600"/>
          </a:xfrm>
        </p:spPr>
        <p:txBody>
          <a:bodyPr>
            <a:noAutofit/>
          </a:bodyPr>
          <a:lstStyle/>
          <a:p>
            <a:pPr marL="457200" indent="-457200">
              <a:buFont typeface="+mj-lt"/>
              <a:buAutoNum type="arabicPeriod"/>
            </a:pPr>
            <a:r>
              <a:rPr lang="en-US" sz="2400" i="1" dirty="0" smtClean="0"/>
              <a:t>Locate </a:t>
            </a:r>
            <a:r>
              <a:rPr lang="en-US" sz="1600" i="1" dirty="0" smtClean="0"/>
              <a:t>(understand geographic </a:t>
            </a:r>
            <a:r>
              <a:rPr lang="en-US" sz="1600" i="1" dirty="0"/>
              <a:t>site and situation)</a:t>
            </a:r>
          </a:p>
          <a:p>
            <a:pPr lvl="1"/>
            <a:r>
              <a:rPr lang="en-US" sz="1800" b="1" dirty="0"/>
              <a:t>Land cover / land use </a:t>
            </a:r>
            <a:r>
              <a:rPr lang="en-US" sz="1800" dirty="0"/>
              <a:t>(recent aerials)</a:t>
            </a:r>
          </a:p>
          <a:p>
            <a:pPr lvl="1"/>
            <a:r>
              <a:rPr lang="en-US" sz="1800" b="1" dirty="0"/>
              <a:t>Topographic position </a:t>
            </a:r>
            <a:r>
              <a:rPr lang="en-US" sz="1800" dirty="0"/>
              <a:t>(in mountainous terrain elevation and aspect may </a:t>
            </a:r>
            <a:r>
              <a:rPr lang="en-US" sz="1800" dirty="0" smtClean="0"/>
              <a:t/>
            </a:r>
            <a:br>
              <a:rPr lang="en-US" sz="1800" dirty="0" smtClean="0"/>
            </a:br>
            <a:r>
              <a:rPr lang="en-US" sz="1800" dirty="0" smtClean="0"/>
              <a:t>be </a:t>
            </a:r>
            <a:r>
              <a:rPr lang="en-US" sz="1800" dirty="0"/>
              <a:t>important, use topographic maps, hill shade)</a:t>
            </a:r>
          </a:p>
          <a:p>
            <a:pPr marL="457200" indent="-457200">
              <a:buFont typeface="+mj-lt"/>
              <a:buAutoNum type="arabicPeriod"/>
            </a:pPr>
            <a:r>
              <a:rPr lang="en-US" sz="2400" i="1" dirty="0" smtClean="0"/>
              <a:t>Characterize </a:t>
            </a:r>
            <a:r>
              <a:rPr lang="en-US" sz="1600" i="1" dirty="0" smtClean="0"/>
              <a:t>(NDVI departure)</a:t>
            </a:r>
            <a:endParaRPr lang="en-US" sz="1600" i="1" dirty="0"/>
          </a:p>
          <a:p>
            <a:pPr lvl="1"/>
            <a:r>
              <a:rPr lang="en-US" sz="1800" b="1" dirty="0"/>
              <a:t>Progression speed </a:t>
            </a:r>
            <a:r>
              <a:rPr lang="en-US" sz="1800" b="1" dirty="0" smtClean="0"/>
              <a:t>and duration </a:t>
            </a:r>
            <a:r>
              <a:rPr lang="en-US" sz="1800" dirty="0" smtClean="0"/>
              <a:t>(fast </a:t>
            </a:r>
            <a:r>
              <a:rPr lang="en-US" sz="1800" dirty="0"/>
              <a:t>vs. </a:t>
            </a:r>
            <a:r>
              <a:rPr lang="en-US" sz="1800" dirty="0" smtClean="0"/>
              <a:t>slow, obs. successive images)</a:t>
            </a:r>
            <a:endParaRPr lang="en-US" sz="1800" dirty="0"/>
          </a:p>
          <a:p>
            <a:pPr lvl="1"/>
            <a:r>
              <a:rPr lang="en-US" sz="1800" b="1" dirty="0"/>
              <a:t>Severity, </a:t>
            </a:r>
            <a:r>
              <a:rPr lang="en-US" sz="1800" b="1" dirty="0" smtClean="0"/>
              <a:t>or percent </a:t>
            </a:r>
            <a:r>
              <a:rPr lang="en-US" sz="1800" b="1" dirty="0"/>
              <a:t>NDVI change </a:t>
            </a:r>
            <a:r>
              <a:rPr lang="en-US" sz="1800" dirty="0"/>
              <a:t>(</a:t>
            </a:r>
            <a:r>
              <a:rPr lang="en-US" sz="1800" dirty="0" smtClean="0"/>
              <a:t>positive or negative, light-to-heavy</a:t>
            </a:r>
            <a:r>
              <a:rPr lang="en-US" sz="1800" dirty="0"/>
              <a:t>)</a:t>
            </a:r>
          </a:p>
          <a:p>
            <a:pPr lvl="1"/>
            <a:r>
              <a:rPr lang="en-US" sz="1800" b="1" dirty="0"/>
              <a:t>Spatial extent </a:t>
            </a:r>
            <a:r>
              <a:rPr lang="en-US" sz="1800" dirty="0"/>
              <a:t>(large area </a:t>
            </a:r>
            <a:r>
              <a:rPr lang="en-US" sz="1800" dirty="0" smtClean="0"/>
              <a:t>or localized</a:t>
            </a:r>
            <a:r>
              <a:rPr lang="en-US" sz="1800" dirty="0"/>
              <a:t>)</a:t>
            </a:r>
          </a:p>
          <a:p>
            <a:pPr lvl="1"/>
            <a:r>
              <a:rPr lang="en-US" sz="1800" b="1" dirty="0"/>
              <a:t>Pattern and shape </a:t>
            </a:r>
            <a:r>
              <a:rPr lang="en-US" sz="1800" dirty="0"/>
              <a:t>(spotty/scattered, bulls-eye, target-like, linearity)</a:t>
            </a:r>
          </a:p>
          <a:p>
            <a:pPr lvl="1"/>
            <a:r>
              <a:rPr lang="en-US" sz="1800" b="1" dirty="0"/>
              <a:t>Edges</a:t>
            </a:r>
            <a:r>
              <a:rPr lang="en-US" sz="1800" dirty="0"/>
              <a:t> (</a:t>
            </a:r>
            <a:r>
              <a:rPr lang="en-US" sz="1800" dirty="0" smtClean="0"/>
              <a:t>hard, well </a:t>
            </a:r>
            <a:r>
              <a:rPr lang="en-US" sz="1800" dirty="0"/>
              <a:t>defined or trails-off, feathers out with less departure) </a:t>
            </a:r>
          </a:p>
          <a:p>
            <a:pPr lvl="1"/>
            <a:r>
              <a:rPr lang="en-US" sz="1800" b="1" dirty="0"/>
              <a:t>Seasonality</a:t>
            </a:r>
            <a:r>
              <a:rPr lang="en-US" sz="1800" dirty="0"/>
              <a:t> (in spring and </a:t>
            </a:r>
            <a:r>
              <a:rPr lang="en-US" sz="1800" dirty="0" smtClean="0"/>
              <a:t>fall, the regional </a:t>
            </a:r>
            <a:r>
              <a:rPr lang="en-US" sz="1800" dirty="0"/>
              <a:t>variation in annual phenology </a:t>
            </a:r>
            <a:r>
              <a:rPr lang="en-US" sz="1800" dirty="0" smtClean="0"/>
              <a:t/>
            </a:r>
            <a:br>
              <a:rPr lang="en-US" sz="1800" dirty="0" smtClean="0"/>
            </a:br>
            <a:r>
              <a:rPr lang="en-US" sz="1800" dirty="0" smtClean="0"/>
              <a:t>can cause </a:t>
            </a:r>
            <a:r>
              <a:rPr lang="en-US" sz="1800" dirty="0"/>
              <a:t>NDVI </a:t>
            </a:r>
            <a:r>
              <a:rPr lang="en-US" sz="1800" dirty="0" smtClean="0"/>
              <a:t>departure, positive </a:t>
            </a:r>
            <a:r>
              <a:rPr lang="en-US" sz="1800" dirty="0"/>
              <a:t>or negative </a:t>
            </a:r>
            <a:r>
              <a:rPr lang="en-US" sz="1800" dirty="0" smtClean="0"/>
              <a:t>)</a:t>
            </a:r>
            <a:endParaRPr lang="en-US" sz="1800" i="1" dirty="0"/>
          </a:p>
          <a:p>
            <a:pPr marL="457200" indent="-457200">
              <a:buFont typeface="+mj-lt"/>
              <a:buAutoNum type="arabicPeriod"/>
            </a:pPr>
            <a:r>
              <a:rPr lang="en-US" sz="2400" i="1" dirty="0" smtClean="0"/>
              <a:t>Assess </a:t>
            </a:r>
            <a:r>
              <a:rPr lang="en-US" sz="1600" i="1" dirty="0" smtClean="0"/>
              <a:t>(using data layers in the Forest Change Assessment Viewer)</a:t>
            </a:r>
            <a:endParaRPr lang="en-US" sz="1800" dirty="0"/>
          </a:p>
          <a:p>
            <a:pPr lvl="1"/>
            <a:r>
              <a:rPr lang="en-US" sz="1800" b="1" dirty="0"/>
              <a:t>Use ancillary data layers in the ‘Viewer’ to vet </a:t>
            </a:r>
            <a:r>
              <a:rPr lang="en-US" sz="1800" b="1" dirty="0" smtClean="0"/>
              <a:t>disturbance or recovery</a:t>
            </a:r>
            <a:endParaRPr lang="en-US" sz="1800" b="1" dirty="0"/>
          </a:p>
          <a:p>
            <a:pPr lvl="1"/>
            <a:r>
              <a:rPr lang="en-US" sz="1800" b="1" dirty="0" smtClean="0"/>
              <a:t>Reference </a:t>
            </a:r>
            <a:r>
              <a:rPr lang="en-US" sz="1800" b="1" dirty="0"/>
              <a:t>‘Disturbance Protocol’ </a:t>
            </a:r>
            <a:r>
              <a:rPr lang="en-US" sz="1800" b="1" dirty="0" smtClean="0"/>
              <a:t>document</a:t>
            </a:r>
            <a:endParaRPr lang="en-US" sz="1800" b="1" dirty="0"/>
          </a:p>
        </p:txBody>
      </p:sp>
    </p:spTree>
    <p:extLst>
      <p:ext uri="{BB962C8B-B14F-4D97-AF65-F5344CB8AC3E}">
        <p14:creationId xmlns:p14="http://schemas.microsoft.com/office/powerpoint/2010/main" val="17524362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31" y="481013"/>
            <a:ext cx="7599363" cy="589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755252" y="1447800"/>
            <a:ext cx="3550548" cy="4077827"/>
          </a:xfrm>
          <a:prstGeom prst="rect">
            <a:avLst/>
          </a:prstGeom>
        </p:spPr>
        <p:txBody>
          <a:bodyPr wrap="none" lIns="91230" tIns="45615" rIns="91230" bIns="45615">
            <a:spAutoFit/>
          </a:bodyPr>
          <a:lstStyle/>
          <a:p>
            <a:pPr marL="285750" indent="-285750">
              <a:lnSpc>
                <a:spcPct val="150000"/>
              </a:lnSpc>
              <a:spcAft>
                <a:spcPts val="600"/>
              </a:spcAft>
              <a:buFont typeface="Arial" pitchFamily="34" charset="0"/>
              <a:buChar char="•"/>
            </a:pPr>
            <a:r>
              <a:rPr lang="en-US" sz="1600" dirty="0" smtClean="0">
                <a:latin typeface="Times" pitchFamily="18" charset="0"/>
              </a:rPr>
              <a:t>NLCD-based </a:t>
            </a:r>
            <a:r>
              <a:rPr lang="en-US" sz="1600" dirty="0">
                <a:latin typeface="Times" pitchFamily="18" charset="0"/>
              </a:rPr>
              <a:t>“Masks”</a:t>
            </a:r>
          </a:p>
          <a:p>
            <a:pPr marL="285750" indent="-285750">
              <a:lnSpc>
                <a:spcPct val="150000"/>
              </a:lnSpc>
              <a:spcAft>
                <a:spcPts val="600"/>
              </a:spcAft>
              <a:buFont typeface="Arial" pitchFamily="34" charset="0"/>
              <a:buChar char="•"/>
            </a:pPr>
            <a:r>
              <a:rPr lang="en-US" sz="1600" dirty="0" smtClean="0">
                <a:latin typeface="Times" pitchFamily="18" charset="0"/>
              </a:rPr>
              <a:t>New Open-Source “FCAV Viewer</a:t>
            </a:r>
            <a:r>
              <a:rPr lang="en-US" sz="1600" dirty="0">
                <a:latin typeface="Times" pitchFamily="18" charset="0"/>
              </a:rPr>
              <a:t>”</a:t>
            </a:r>
          </a:p>
          <a:p>
            <a:pPr marL="285750" indent="-285750">
              <a:lnSpc>
                <a:spcPct val="150000"/>
              </a:lnSpc>
              <a:spcAft>
                <a:spcPts val="600"/>
              </a:spcAft>
              <a:buFont typeface="Arial" pitchFamily="34" charset="0"/>
              <a:buChar char="•"/>
            </a:pPr>
            <a:r>
              <a:rPr lang="en-US" sz="1600" dirty="0" smtClean="0">
                <a:latin typeface="Times" pitchFamily="18" charset="0"/>
              </a:rPr>
              <a:t>Clip</a:t>
            </a:r>
            <a:r>
              <a:rPr lang="en-US" sz="1600" dirty="0">
                <a:latin typeface="Times" pitchFamily="18" charset="0"/>
              </a:rPr>
              <a:t>, Zip and </a:t>
            </a:r>
            <a:r>
              <a:rPr lang="en-US" sz="1600" dirty="0" smtClean="0">
                <a:latin typeface="Times" pitchFamily="18" charset="0"/>
              </a:rPr>
              <a:t>Ship functionality</a:t>
            </a:r>
            <a:endParaRPr lang="en-US" sz="1600" dirty="0">
              <a:latin typeface="Times" pitchFamily="18" charset="0"/>
            </a:endParaRPr>
          </a:p>
          <a:p>
            <a:pPr marL="285750" indent="-285750">
              <a:lnSpc>
                <a:spcPct val="150000"/>
              </a:lnSpc>
              <a:spcAft>
                <a:spcPts val="600"/>
              </a:spcAft>
              <a:buFont typeface="Arial" pitchFamily="34" charset="0"/>
              <a:buChar char="•"/>
            </a:pPr>
            <a:r>
              <a:rPr lang="en-US" sz="1600" dirty="0">
                <a:latin typeface="Times" pitchFamily="18" charset="0"/>
              </a:rPr>
              <a:t>Download </a:t>
            </a:r>
            <a:r>
              <a:rPr lang="en-US" sz="1600" dirty="0" smtClean="0">
                <a:latin typeface="Times" pitchFamily="18" charset="0"/>
              </a:rPr>
              <a:t>data by point/line/polygon</a:t>
            </a:r>
            <a:endParaRPr lang="en-US" sz="1600" dirty="0">
              <a:latin typeface="Times" pitchFamily="18" charset="0"/>
            </a:endParaRPr>
          </a:p>
          <a:p>
            <a:pPr marL="285750" indent="-285750">
              <a:lnSpc>
                <a:spcPct val="150000"/>
              </a:lnSpc>
              <a:spcAft>
                <a:spcPts val="600"/>
              </a:spcAft>
              <a:buFont typeface="Arial" pitchFamily="34" charset="0"/>
              <a:buChar char="•"/>
            </a:pPr>
            <a:r>
              <a:rPr lang="en-US" sz="1600" dirty="0" smtClean="0">
                <a:latin typeface="Times" pitchFamily="18" charset="0"/>
              </a:rPr>
              <a:t>User-shapefile upload</a:t>
            </a:r>
            <a:endParaRPr lang="en-US" sz="1600" dirty="0">
              <a:latin typeface="Times" pitchFamily="18" charset="0"/>
            </a:endParaRPr>
          </a:p>
          <a:p>
            <a:pPr marL="285750" indent="-285750">
              <a:lnSpc>
                <a:spcPct val="150000"/>
              </a:lnSpc>
              <a:spcAft>
                <a:spcPts val="600"/>
              </a:spcAft>
              <a:buFont typeface="Arial" pitchFamily="34" charset="0"/>
              <a:buChar char="•"/>
            </a:pPr>
            <a:r>
              <a:rPr lang="en-US" sz="1600" dirty="0">
                <a:latin typeface="Times" pitchFamily="18" charset="0"/>
              </a:rPr>
              <a:t>Disturbance </a:t>
            </a:r>
            <a:r>
              <a:rPr lang="en-US" sz="1600" dirty="0" smtClean="0">
                <a:latin typeface="Times" pitchFamily="18" charset="0"/>
              </a:rPr>
              <a:t>auto-detect</a:t>
            </a:r>
          </a:p>
          <a:p>
            <a:pPr marL="285750" indent="-285750">
              <a:lnSpc>
                <a:spcPct val="150000"/>
              </a:lnSpc>
              <a:spcAft>
                <a:spcPts val="600"/>
              </a:spcAft>
              <a:buFont typeface="Arial" pitchFamily="34" charset="0"/>
              <a:buChar char="•"/>
            </a:pPr>
            <a:r>
              <a:rPr lang="en-US" sz="1600" dirty="0" smtClean="0">
                <a:latin typeface="Times" pitchFamily="18" charset="0"/>
              </a:rPr>
              <a:t>Disturbance auto-notify via </a:t>
            </a:r>
            <a:r>
              <a:rPr lang="en-US" sz="1600" dirty="0">
                <a:latin typeface="Times" pitchFamily="18" charset="0"/>
              </a:rPr>
              <a:t>any </a:t>
            </a:r>
            <a:r>
              <a:rPr lang="en-US" sz="1600" dirty="0" smtClean="0">
                <a:latin typeface="Times" pitchFamily="18" charset="0"/>
              </a:rPr>
              <a:t/>
            </a:r>
            <a:br>
              <a:rPr lang="en-US" sz="1600" dirty="0" smtClean="0">
                <a:latin typeface="Times" pitchFamily="18" charset="0"/>
              </a:rPr>
            </a:br>
            <a:r>
              <a:rPr lang="en-US" sz="1600" dirty="0" smtClean="0">
                <a:latin typeface="Times" pitchFamily="18" charset="0"/>
              </a:rPr>
              <a:t>social </a:t>
            </a:r>
            <a:r>
              <a:rPr lang="en-US" sz="1600" dirty="0">
                <a:latin typeface="Times" pitchFamily="18" charset="0"/>
              </a:rPr>
              <a:t>media format</a:t>
            </a:r>
          </a:p>
          <a:p>
            <a:pPr marL="285096" indent="-285096">
              <a:buFontTx/>
              <a:buChar char="-"/>
            </a:pPr>
            <a:endParaRPr lang="en-US" sz="1600" dirty="0">
              <a:latin typeface="Times" pitchFamily="18" charset="0"/>
            </a:endParaRPr>
          </a:p>
          <a:p>
            <a:pPr marL="285096" indent="-285096">
              <a:buFontTx/>
              <a:buChar char="-"/>
            </a:pPr>
            <a:endParaRPr lang="en-US" sz="1600" dirty="0">
              <a:latin typeface="Times" pitchFamily="18" charset="0"/>
            </a:endParaRPr>
          </a:p>
        </p:txBody>
      </p:sp>
      <p:cxnSp>
        <p:nvCxnSpPr>
          <p:cNvPr id="4" name="Straight Connector 3"/>
          <p:cNvCxnSpPr/>
          <p:nvPr/>
        </p:nvCxnSpPr>
        <p:spPr>
          <a:xfrm>
            <a:off x="5105400" y="1697184"/>
            <a:ext cx="2057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5119260" y="2133600"/>
            <a:ext cx="2957940" cy="3002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42526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466731"/>
            <a:ext cx="25336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171581"/>
            <a:ext cx="4114800"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0249" y="2871926"/>
            <a:ext cx="4933951" cy="2842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07294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994" y="619125"/>
            <a:ext cx="7818437" cy="56197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5469" b="7481"/>
          <a:stretch/>
        </p:blipFill>
        <p:spPr bwMode="auto">
          <a:xfrm>
            <a:off x="914401" y="457200"/>
            <a:ext cx="2305051" cy="179754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9450" y="6324600"/>
            <a:ext cx="2705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7253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844" y="876300"/>
            <a:ext cx="7932737" cy="430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09030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331" y="990606"/>
            <a:ext cx="7751763" cy="425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09030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319" y="304800"/>
            <a:ext cx="7951787" cy="258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2693" y="2743200"/>
            <a:ext cx="1305107" cy="2876952"/>
          </a:xfrm>
          <a:prstGeom prst="rect">
            <a:avLst/>
          </a:prstGeom>
        </p:spPr>
      </p:pic>
    </p:spTree>
    <p:extLst>
      <p:ext uri="{BB962C8B-B14F-4D97-AF65-F5344CB8AC3E}">
        <p14:creationId xmlns:p14="http://schemas.microsoft.com/office/powerpoint/2010/main" val="17509030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844" y="1066806"/>
            <a:ext cx="7932737"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09030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14350"/>
            <a:ext cx="9148761" cy="550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77524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2884</TotalTime>
  <Words>453</Words>
  <Application>Microsoft Office PowerPoint</Application>
  <PresentationFormat>On-screen Show (4:3)</PresentationFormat>
  <Paragraphs>67</Paragraphs>
  <Slides>44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Arial</vt:lpstr>
      <vt:lpstr>Calibri</vt:lpstr>
      <vt:lpstr>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Examples of forest disturbance, or recovery, seen in the ForWarn forest change images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Forest Disturbance Assessment Process</vt:lpstr>
      <vt:lpstr>PowerPoint Presentation</vt:lpstr>
      <vt:lpstr>PowerPoint Presentation</vt:lpstr>
      <vt:lpstr>PowerPoint Presentation</vt:lpstr>
    </vt:vector>
  </TitlesOfParts>
  <Company>Forest Service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Christie, William M -FS</dc:creator>
  <cp:lastModifiedBy>Christie, William M -FS</cp:lastModifiedBy>
  <cp:revision>184</cp:revision>
  <dcterms:created xsi:type="dcterms:W3CDTF">2013-01-14T14:55:42Z</dcterms:created>
  <dcterms:modified xsi:type="dcterms:W3CDTF">2016-02-07T18:11:42Z</dcterms:modified>
</cp:coreProperties>
</file>