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2918400" cy="21945600"/>
  <p:notesSz cx="43434000" cy="32461200"/>
  <p:defaultTextStyle>
    <a:defPPr>
      <a:defRPr lang="en-US"/>
    </a:defPPr>
    <a:lvl1pPr marL="0" algn="l" defTabSz="3135020" rtl="0" eaLnBrk="1" latinLnBrk="0" hangingPunct="1">
      <a:defRPr sz="6200" kern="1200">
        <a:solidFill>
          <a:schemeClr val="tx1"/>
        </a:solidFill>
        <a:latin typeface="+mn-lt"/>
        <a:ea typeface="+mn-ea"/>
        <a:cs typeface="+mn-cs"/>
      </a:defRPr>
    </a:lvl1pPr>
    <a:lvl2pPr marL="1567510" algn="l" defTabSz="3135020" rtl="0" eaLnBrk="1" latinLnBrk="0" hangingPunct="1">
      <a:defRPr sz="6200" kern="1200">
        <a:solidFill>
          <a:schemeClr val="tx1"/>
        </a:solidFill>
        <a:latin typeface="+mn-lt"/>
        <a:ea typeface="+mn-ea"/>
        <a:cs typeface="+mn-cs"/>
      </a:defRPr>
    </a:lvl2pPr>
    <a:lvl3pPr marL="3135020" algn="l" defTabSz="3135020" rtl="0" eaLnBrk="1" latinLnBrk="0" hangingPunct="1">
      <a:defRPr sz="6200" kern="1200">
        <a:solidFill>
          <a:schemeClr val="tx1"/>
        </a:solidFill>
        <a:latin typeface="+mn-lt"/>
        <a:ea typeface="+mn-ea"/>
        <a:cs typeface="+mn-cs"/>
      </a:defRPr>
    </a:lvl3pPr>
    <a:lvl4pPr marL="4702531" algn="l" defTabSz="3135020" rtl="0" eaLnBrk="1" latinLnBrk="0" hangingPunct="1">
      <a:defRPr sz="6200" kern="1200">
        <a:solidFill>
          <a:schemeClr val="tx1"/>
        </a:solidFill>
        <a:latin typeface="+mn-lt"/>
        <a:ea typeface="+mn-ea"/>
        <a:cs typeface="+mn-cs"/>
      </a:defRPr>
    </a:lvl4pPr>
    <a:lvl5pPr marL="6270041" algn="l" defTabSz="3135020" rtl="0" eaLnBrk="1" latinLnBrk="0" hangingPunct="1">
      <a:defRPr sz="6200" kern="1200">
        <a:solidFill>
          <a:schemeClr val="tx1"/>
        </a:solidFill>
        <a:latin typeface="+mn-lt"/>
        <a:ea typeface="+mn-ea"/>
        <a:cs typeface="+mn-cs"/>
      </a:defRPr>
    </a:lvl5pPr>
    <a:lvl6pPr marL="7837551" algn="l" defTabSz="3135020" rtl="0" eaLnBrk="1" latinLnBrk="0" hangingPunct="1">
      <a:defRPr sz="6200" kern="1200">
        <a:solidFill>
          <a:schemeClr val="tx1"/>
        </a:solidFill>
        <a:latin typeface="+mn-lt"/>
        <a:ea typeface="+mn-ea"/>
        <a:cs typeface="+mn-cs"/>
      </a:defRPr>
    </a:lvl6pPr>
    <a:lvl7pPr marL="9405061" algn="l" defTabSz="3135020" rtl="0" eaLnBrk="1" latinLnBrk="0" hangingPunct="1">
      <a:defRPr sz="6200" kern="1200">
        <a:solidFill>
          <a:schemeClr val="tx1"/>
        </a:solidFill>
        <a:latin typeface="+mn-lt"/>
        <a:ea typeface="+mn-ea"/>
        <a:cs typeface="+mn-cs"/>
      </a:defRPr>
    </a:lvl7pPr>
    <a:lvl8pPr marL="10972571" algn="l" defTabSz="3135020" rtl="0" eaLnBrk="1" latinLnBrk="0" hangingPunct="1">
      <a:defRPr sz="6200" kern="1200">
        <a:solidFill>
          <a:schemeClr val="tx1"/>
        </a:solidFill>
        <a:latin typeface="+mn-lt"/>
        <a:ea typeface="+mn-ea"/>
        <a:cs typeface="+mn-cs"/>
      </a:defRPr>
    </a:lvl8pPr>
    <a:lvl9pPr marL="12540082" algn="l" defTabSz="3135020" rtl="0" eaLnBrk="1" latinLnBrk="0" hangingPunct="1">
      <a:defRPr sz="6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66" d="100"/>
          <a:sy n="66" d="100"/>
        </p:scale>
        <p:origin x="-72" y="1224"/>
      </p:cViewPr>
      <p:guideLst>
        <p:guide orient="horz" pos="6912"/>
        <p:guide pos="1036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2"/>
            <a:ext cx="2798064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567510" indent="0" algn="ctr">
              <a:buNone/>
              <a:defRPr>
                <a:solidFill>
                  <a:schemeClr val="tx1">
                    <a:tint val="75000"/>
                  </a:schemeClr>
                </a:solidFill>
              </a:defRPr>
            </a:lvl2pPr>
            <a:lvl3pPr marL="3135020" indent="0" algn="ctr">
              <a:buNone/>
              <a:defRPr>
                <a:solidFill>
                  <a:schemeClr val="tx1">
                    <a:tint val="75000"/>
                  </a:schemeClr>
                </a:solidFill>
              </a:defRPr>
            </a:lvl3pPr>
            <a:lvl4pPr marL="4702531" indent="0" algn="ctr">
              <a:buNone/>
              <a:defRPr>
                <a:solidFill>
                  <a:schemeClr val="tx1">
                    <a:tint val="75000"/>
                  </a:schemeClr>
                </a:solidFill>
              </a:defRPr>
            </a:lvl4pPr>
            <a:lvl5pPr marL="6270041" indent="0" algn="ctr">
              <a:buNone/>
              <a:defRPr>
                <a:solidFill>
                  <a:schemeClr val="tx1">
                    <a:tint val="75000"/>
                  </a:schemeClr>
                </a:solidFill>
              </a:defRPr>
            </a:lvl5pPr>
            <a:lvl6pPr marL="7837551" indent="0" algn="ctr">
              <a:buNone/>
              <a:defRPr>
                <a:solidFill>
                  <a:schemeClr val="tx1">
                    <a:tint val="75000"/>
                  </a:schemeClr>
                </a:solidFill>
              </a:defRPr>
            </a:lvl6pPr>
            <a:lvl7pPr marL="9405061" indent="0" algn="ctr">
              <a:buNone/>
              <a:defRPr>
                <a:solidFill>
                  <a:schemeClr val="tx1">
                    <a:tint val="75000"/>
                  </a:schemeClr>
                </a:solidFill>
              </a:defRPr>
            </a:lvl7pPr>
            <a:lvl8pPr marL="10972571" indent="0" algn="ctr">
              <a:buNone/>
              <a:defRPr>
                <a:solidFill>
                  <a:schemeClr val="tx1">
                    <a:tint val="75000"/>
                  </a:schemeClr>
                </a:solidFill>
              </a:defRPr>
            </a:lvl8pPr>
            <a:lvl9pPr marL="125400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C2569B-213E-468A-B21C-57B779224EF1}" type="datetimeFigureOut">
              <a:rPr lang="en-US" smtClean="0"/>
              <a:pPr/>
              <a:t>4/4/2012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91D23-4015-49B4-9734-1886F0EA36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C2569B-213E-468A-B21C-57B779224EF1}" type="datetimeFigureOut">
              <a:rPr lang="en-US" smtClean="0"/>
              <a:pPr/>
              <a:t>4/4/2012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91D23-4015-49B4-9734-1886F0EA36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878843"/>
            <a:ext cx="7406640" cy="187248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5920" y="878843"/>
            <a:ext cx="21671280" cy="187248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C2569B-213E-468A-B21C-57B779224EF1}" type="datetimeFigureOut">
              <a:rPr lang="en-US" smtClean="0"/>
              <a:pPr/>
              <a:t>4/4/2012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91D23-4015-49B4-9734-1886F0EA36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C2569B-213E-468A-B21C-57B779224EF1}" type="datetimeFigureOut">
              <a:rPr lang="en-US" smtClean="0"/>
              <a:pPr/>
              <a:t>4/4/2012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91D23-4015-49B4-9734-1886F0EA36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14102082"/>
            <a:ext cx="27980640" cy="4358640"/>
          </a:xfrm>
        </p:spPr>
        <p:txBody>
          <a:bodyPr anchor="t"/>
          <a:lstStyle>
            <a:lvl1pPr algn="l">
              <a:defRPr sz="137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9301483"/>
            <a:ext cx="27980640" cy="4800598"/>
          </a:xfrm>
        </p:spPr>
        <p:txBody>
          <a:bodyPr anchor="b"/>
          <a:lstStyle>
            <a:lvl1pPr marL="0" indent="0">
              <a:buNone/>
              <a:defRPr sz="6900">
                <a:solidFill>
                  <a:schemeClr val="tx1">
                    <a:tint val="75000"/>
                  </a:schemeClr>
                </a:solidFill>
              </a:defRPr>
            </a:lvl1pPr>
            <a:lvl2pPr marL="1567510" indent="0">
              <a:buNone/>
              <a:defRPr sz="6200">
                <a:solidFill>
                  <a:schemeClr val="tx1">
                    <a:tint val="75000"/>
                  </a:schemeClr>
                </a:solidFill>
              </a:defRPr>
            </a:lvl2pPr>
            <a:lvl3pPr marL="3135020" indent="0">
              <a:buNone/>
              <a:defRPr sz="5500">
                <a:solidFill>
                  <a:schemeClr val="tx1">
                    <a:tint val="75000"/>
                  </a:schemeClr>
                </a:solidFill>
              </a:defRPr>
            </a:lvl3pPr>
            <a:lvl4pPr marL="4702531" indent="0">
              <a:buNone/>
              <a:defRPr sz="4800">
                <a:solidFill>
                  <a:schemeClr val="tx1">
                    <a:tint val="75000"/>
                  </a:schemeClr>
                </a:solidFill>
              </a:defRPr>
            </a:lvl4pPr>
            <a:lvl5pPr marL="6270041" indent="0">
              <a:buNone/>
              <a:defRPr sz="4800">
                <a:solidFill>
                  <a:schemeClr val="tx1">
                    <a:tint val="75000"/>
                  </a:schemeClr>
                </a:solidFill>
              </a:defRPr>
            </a:lvl5pPr>
            <a:lvl6pPr marL="7837551" indent="0">
              <a:buNone/>
              <a:defRPr sz="4800">
                <a:solidFill>
                  <a:schemeClr val="tx1">
                    <a:tint val="75000"/>
                  </a:schemeClr>
                </a:solidFill>
              </a:defRPr>
            </a:lvl6pPr>
            <a:lvl7pPr marL="9405061" indent="0">
              <a:buNone/>
              <a:defRPr sz="4800">
                <a:solidFill>
                  <a:schemeClr val="tx1">
                    <a:tint val="75000"/>
                  </a:schemeClr>
                </a:solidFill>
              </a:defRPr>
            </a:lvl7pPr>
            <a:lvl8pPr marL="10972571" indent="0">
              <a:buNone/>
              <a:defRPr sz="4800">
                <a:solidFill>
                  <a:schemeClr val="tx1">
                    <a:tint val="75000"/>
                  </a:schemeClr>
                </a:solidFill>
              </a:defRPr>
            </a:lvl8pPr>
            <a:lvl9pPr marL="12540082" indent="0">
              <a:buNone/>
              <a:defRPr sz="4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C2569B-213E-468A-B21C-57B779224EF1}" type="datetimeFigureOut">
              <a:rPr lang="en-US" smtClean="0"/>
              <a:pPr/>
              <a:t>4/4/2012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91D23-4015-49B4-9734-1886F0EA36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5920" y="5120641"/>
            <a:ext cx="14538960" cy="1448308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733520" y="5120641"/>
            <a:ext cx="14538960" cy="1448308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C2569B-213E-468A-B21C-57B779224EF1}" type="datetimeFigureOut">
              <a:rPr lang="en-US" smtClean="0"/>
              <a:pPr/>
              <a:t>4/4/2012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91D23-4015-49B4-9734-1886F0EA36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4912362"/>
            <a:ext cx="14544677" cy="2047238"/>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US" smtClean="0"/>
              <a:t>Click to edit Master text styles</a:t>
            </a:r>
          </a:p>
        </p:txBody>
      </p:sp>
      <p:sp>
        <p:nvSpPr>
          <p:cNvPr id="4" name="Content Placeholder 3"/>
          <p:cNvSpPr>
            <a:spLocks noGrp="1"/>
          </p:cNvSpPr>
          <p:nvPr>
            <p:ph sz="half" idx="2"/>
          </p:nvPr>
        </p:nvSpPr>
        <p:spPr>
          <a:xfrm>
            <a:off x="1645920" y="6959600"/>
            <a:ext cx="14544677" cy="1264412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4912362"/>
            <a:ext cx="14550390" cy="2047238"/>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US" smtClean="0"/>
              <a:t>Click to edit Master text styles</a:t>
            </a:r>
          </a:p>
        </p:txBody>
      </p:sp>
      <p:sp>
        <p:nvSpPr>
          <p:cNvPr id="6" name="Content Placeholder 5"/>
          <p:cNvSpPr>
            <a:spLocks noGrp="1"/>
          </p:cNvSpPr>
          <p:nvPr>
            <p:ph sz="quarter" idx="4"/>
          </p:nvPr>
        </p:nvSpPr>
        <p:spPr>
          <a:xfrm>
            <a:off x="16722092" y="6959600"/>
            <a:ext cx="14550390" cy="1264412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C2569B-213E-468A-B21C-57B779224EF1}" type="datetimeFigureOut">
              <a:rPr lang="en-US" smtClean="0"/>
              <a:pPr/>
              <a:t>4/4/2012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D91D23-4015-49B4-9734-1886F0EA36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C2569B-213E-468A-B21C-57B779224EF1}" type="datetimeFigureOut">
              <a:rPr lang="en-US" smtClean="0"/>
              <a:pPr/>
              <a:t>4/4/2012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D91D23-4015-49B4-9734-1886F0EA36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C2569B-213E-468A-B21C-57B779224EF1}" type="datetimeFigureOut">
              <a:rPr lang="en-US" smtClean="0"/>
              <a:pPr/>
              <a:t>4/4/2012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D91D23-4015-49B4-9734-1886F0EA36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873760"/>
            <a:ext cx="10829927" cy="3718560"/>
          </a:xfrm>
        </p:spPr>
        <p:txBody>
          <a:bodyPr anchor="b"/>
          <a:lstStyle>
            <a:lvl1pPr algn="l">
              <a:defRPr sz="6900" b="1"/>
            </a:lvl1pPr>
          </a:lstStyle>
          <a:p>
            <a:r>
              <a:rPr lang="en-US" smtClean="0"/>
              <a:t>Click to edit Master title style</a:t>
            </a:r>
            <a:endParaRPr lang="en-US"/>
          </a:p>
        </p:txBody>
      </p:sp>
      <p:sp>
        <p:nvSpPr>
          <p:cNvPr id="3" name="Content Placeholder 2"/>
          <p:cNvSpPr>
            <a:spLocks noGrp="1"/>
          </p:cNvSpPr>
          <p:nvPr>
            <p:ph idx="1"/>
          </p:nvPr>
        </p:nvSpPr>
        <p:spPr>
          <a:xfrm>
            <a:off x="12870180" y="873761"/>
            <a:ext cx="18402300" cy="18729962"/>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4592321"/>
            <a:ext cx="10829927" cy="15011402"/>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C2569B-213E-468A-B21C-57B779224EF1}" type="datetimeFigureOut">
              <a:rPr lang="en-US" smtClean="0"/>
              <a:pPr/>
              <a:t>4/4/2012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91D23-4015-49B4-9734-1886F0EA36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2"/>
          </a:xfrm>
        </p:spPr>
        <p:txBody>
          <a:bodyPr anchor="b"/>
          <a:lstStyle>
            <a:lvl1pPr algn="l">
              <a:defRPr sz="6900" b="1"/>
            </a:lvl1pPr>
          </a:lstStyle>
          <a:p>
            <a:r>
              <a:rPr lang="en-US" smtClean="0"/>
              <a:t>Click to edit Master title style</a:t>
            </a:r>
            <a:endParaRPr lang="en-US"/>
          </a:p>
        </p:txBody>
      </p:sp>
      <p:sp>
        <p:nvSpPr>
          <p:cNvPr id="3" name="Picture Placeholder 2"/>
          <p:cNvSpPr>
            <a:spLocks noGrp="1"/>
          </p:cNvSpPr>
          <p:nvPr>
            <p:ph type="pic" idx="1"/>
          </p:nvPr>
        </p:nvSpPr>
        <p:spPr>
          <a:xfrm>
            <a:off x="6452237" y="1960880"/>
            <a:ext cx="19751040" cy="13167360"/>
          </a:xfrm>
        </p:spPr>
        <p:txBody>
          <a:bodyPr/>
          <a:lstStyle>
            <a:lvl1pPr marL="0" indent="0">
              <a:buNone/>
              <a:defRPr sz="11000"/>
            </a:lvl1pPr>
            <a:lvl2pPr marL="1567510" indent="0">
              <a:buNone/>
              <a:defRPr sz="9600"/>
            </a:lvl2pPr>
            <a:lvl3pPr marL="3135020" indent="0">
              <a:buNone/>
              <a:defRPr sz="8200"/>
            </a:lvl3pPr>
            <a:lvl4pPr marL="4702531" indent="0">
              <a:buNone/>
              <a:defRPr sz="6900"/>
            </a:lvl4pPr>
            <a:lvl5pPr marL="6270041" indent="0">
              <a:buNone/>
              <a:defRPr sz="6900"/>
            </a:lvl5pPr>
            <a:lvl6pPr marL="7837551" indent="0">
              <a:buNone/>
              <a:defRPr sz="6900"/>
            </a:lvl6pPr>
            <a:lvl7pPr marL="9405061" indent="0">
              <a:buNone/>
              <a:defRPr sz="6900"/>
            </a:lvl7pPr>
            <a:lvl8pPr marL="10972571" indent="0">
              <a:buNone/>
              <a:defRPr sz="6900"/>
            </a:lvl8pPr>
            <a:lvl9pPr marL="12540082" indent="0">
              <a:buNone/>
              <a:defRPr sz="6900"/>
            </a:lvl9pPr>
          </a:lstStyle>
          <a:p>
            <a:endParaRPr lang="en-US"/>
          </a:p>
        </p:txBody>
      </p:sp>
      <p:sp>
        <p:nvSpPr>
          <p:cNvPr id="4" name="Text Placeholder 3"/>
          <p:cNvSpPr>
            <a:spLocks noGrp="1"/>
          </p:cNvSpPr>
          <p:nvPr>
            <p:ph type="body" sz="half" idx="2"/>
          </p:nvPr>
        </p:nvSpPr>
        <p:spPr>
          <a:xfrm>
            <a:off x="6452237" y="17175482"/>
            <a:ext cx="19751040" cy="2575558"/>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C2569B-213E-468A-B21C-57B779224EF1}" type="datetimeFigureOut">
              <a:rPr lang="en-US" smtClean="0"/>
              <a:pPr/>
              <a:t>4/4/2012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91D23-4015-49B4-9734-1886F0EA36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0" cy="3657600"/>
          </a:xfrm>
          <a:prstGeom prst="rect">
            <a:avLst/>
          </a:prstGeom>
        </p:spPr>
        <p:txBody>
          <a:bodyPr vert="horz" lIns="313502" tIns="156751" rIns="313502" bIns="15675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5120641"/>
            <a:ext cx="29626560" cy="14483082"/>
          </a:xfrm>
          <a:prstGeom prst="rect">
            <a:avLst/>
          </a:prstGeom>
        </p:spPr>
        <p:txBody>
          <a:bodyPr vert="horz" lIns="313502" tIns="156751" rIns="313502" bIns="1567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20340322"/>
            <a:ext cx="7680960" cy="1168400"/>
          </a:xfrm>
          <a:prstGeom prst="rect">
            <a:avLst/>
          </a:prstGeom>
        </p:spPr>
        <p:txBody>
          <a:bodyPr vert="horz" lIns="313502" tIns="156751" rIns="313502" bIns="156751" rtlCol="0" anchor="ctr"/>
          <a:lstStyle>
            <a:lvl1pPr algn="l">
              <a:defRPr sz="4100">
                <a:solidFill>
                  <a:schemeClr val="tx1">
                    <a:tint val="75000"/>
                  </a:schemeClr>
                </a:solidFill>
              </a:defRPr>
            </a:lvl1pPr>
          </a:lstStyle>
          <a:p>
            <a:fld id="{F8C2569B-213E-468A-B21C-57B779224EF1}" type="datetimeFigureOut">
              <a:rPr lang="en-US" smtClean="0"/>
              <a:pPr/>
              <a:t>4/4/2012</a:t>
            </a:fld>
            <a:endParaRPr lang="en-US"/>
          </a:p>
        </p:txBody>
      </p:sp>
      <p:sp>
        <p:nvSpPr>
          <p:cNvPr id="5" name="Footer Placeholder 4"/>
          <p:cNvSpPr>
            <a:spLocks noGrp="1"/>
          </p:cNvSpPr>
          <p:nvPr>
            <p:ph type="ftr" sz="quarter" idx="3"/>
          </p:nvPr>
        </p:nvSpPr>
        <p:spPr>
          <a:xfrm>
            <a:off x="11247120" y="20340322"/>
            <a:ext cx="10424160" cy="1168400"/>
          </a:xfrm>
          <a:prstGeom prst="rect">
            <a:avLst/>
          </a:prstGeom>
        </p:spPr>
        <p:txBody>
          <a:bodyPr vert="horz" lIns="313502" tIns="156751" rIns="313502" bIns="156751" rtlCol="0" anchor="ctr"/>
          <a:lstStyle>
            <a:lvl1pPr algn="ctr">
              <a:defRPr sz="4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20340322"/>
            <a:ext cx="7680960" cy="1168400"/>
          </a:xfrm>
          <a:prstGeom prst="rect">
            <a:avLst/>
          </a:prstGeom>
        </p:spPr>
        <p:txBody>
          <a:bodyPr vert="horz" lIns="313502" tIns="156751" rIns="313502" bIns="156751" rtlCol="0" anchor="ctr"/>
          <a:lstStyle>
            <a:lvl1pPr algn="r">
              <a:defRPr sz="4100">
                <a:solidFill>
                  <a:schemeClr val="tx1">
                    <a:tint val="75000"/>
                  </a:schemeClr>
                </a:solidFill>
              </a:defRPr>
            </a:lvl1pPr>
          </a:lstStyle>
          <a:p>
            <a:fld id="{44D91D23-4015-49B4-9734-1886F0EA36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35020" rtl="0" eaLnBrk="1" latinLnBrk="0" hangingPunct="1">
        <a:spcBef>
          <a:spcPct val="0"/>
        </a:spcBef>
        <a:buNone/>
        <a:defRPr sz="15100" kern="1200">
          <a:solidFill>
            <a:schemeClr val="tx1"/>
          </a:solidFill>
          <a:latin typeface="+mj-lt"/>
          <a:ea typeface="+mj-ea"/>
          <a:cs typeface="+mj-cs"/>
        </a:defRPr>
      </a:lvl1pPr>
    </p:titleStyle>
    <p:bodyStyle>
      <a:lvl1pPr marL="1175633" indent="-1175633" algn="l" defTabSz="3135020"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7204" indent="-979694" algn="l" defTabSz="3135020"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776" indent="-783755" algn="l" defTabSz="3135020" rtl="0" eaLnBrk="1" latinLnBrk="0" hangingPunct="1">
        <a:spcBef>
          <a:spcPct val="20000"/>
        </a:spcBef>
        <a:buFont typeface="Arial" pitchFamily="34" charset="0"/>
        <a:buChar char="•"/>
        <a:defRPr sz="8200" kern="1200">
          <a:solidFill>
            <a:schemeClr val="tx1"/>
          </a:solidFill>
          <a:latin typeface="+mn-lt"/>
          <a:ea typeface="+mn-ea"/>
          <a:cs typeface="+mn-cs"/>
        </a:defRPr>
      </a:lvl3pPr>
      <a:lvl4pPr marL="548628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379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130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881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6327"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3837"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5020" rtl="0" eaLnBrk="1" latinLnBrk="0" hangingPunct="1">
        <a:defRPr sz="6200" kern="1200">
          <a:solidFill>
            <a:schemeClr val="tx1"/>
          </a:solidFill>
          <a:latin typeface="+mn-lt"/>
          <a:ea typeface="+mn-ea"/>
          <a:cs typeface="+mn-cs"/>
        </a:defRPr>
      </a:lvl1pPr>
      <a:lvl2pPr marL="1567510" algn="l" defTabSz="3135020" rtl="0" eaLnBrk="1" latinLnBrk="0" hangingPunct="1">
        <a:defRPr sz="6200" kern="1200">
          <a:solidFill>
            <a:schemeClr val="tx1"/>
          </a:solidFill>
          <a:latin typeface="+mn-lt"/>
          <a:ea typeface="+mn-ea"/>
          <a:cs typeface="+mn-cs"/>
        </a:defRPr>
      </a:lvl2pPr>
      <a:lvl3pPr marL="3135020" algn="l" defTabSz="3135020" rtl="0" eaLnBrk="1" latinLnBrk="0" hangingPunct="1">
        <a:defRPr sz="6200" kern="1200">
          <a:solidFill>
            <a:schemeClr val="tx1"/>
          </a:solidFill>
          <a:latin typeface="+mn-lt"/>
          <a:ea typeface="+mn-ea"/>
          <a:cs typeface="+mn-cs"/>
        </a:defRPr>
      </a:lvl3pPr>
      <a:lvl4pPr marL="4702531" algn="l" defTabSz="3135020" rtl="0" eaLnBrk="1" latinLnBrk="0" hangingPunct="1">
        <a:defRPr sz="6200" kern="1200">
          <a:solidFill>
            <a:schemeClr val="tx1"/>
          </a:solidFill>
          <a:latin typeface="+mn-lt"/>
          <a:ea typeface="+mn-ea"/>
          <a:cs typeface="+mn-cs"/>
        </a:defRPr>
      </a:lvl4pPr>
      <a:lvl5pPr marL="6270041" algn="l" defTabSz="3135020" rtl="0" eaLnBrk="1" latinLnBrk="0" hangingPunct="1">
        <a:defRPr sz="6200" kern="1200">
          <a:solidFill>
            <a:schemeClr val="tx1"/>
          </a:solidFill>
          <a:latin typeface="+mn-lt"/>
          <a:ea typeface="+mn-ea"/>
          <a:cs typeface="+mn-cs"/>
        </a:defRPr>
      </a:lvl5pPr>
      <a:lvl6pPr marL="7837551" algn="l" defTabSz="3135020" rtl="0" eaLnBrk="1" latinLnBrk="0" hangingPunct="1">
        <a:defRPr sz="6200" kern="1200">
          <a:solidFill>
            <a:schemeClr val="tx1"/>
          </a:solidFill>
          <a:latin typeface="+mn-lt"/>
          <a:ea typeface="+mn-ea"/>
          <a:cs typeface="+mn-cs"/>
        </a:defRPr>
      </a:lvl6pPr>
      <a:lvl7pPr marL="9405061" algn="l" defTabSz="3135020" rtl="0" eaLnBrk="1" latinLnBrk="0" hangingPunct="1">
        <a:defRPr sz="6200" kern="1200">
          <a:solidFill>
            <a:schemeClr val="tx1"/>
          </a:solidFill>
          <a:latin typeface="+mn-lt"/>
          <a:ea typeface="+mn-ea"/>
          <a:cs typeface="+mn-cs"/>
        </a:defRPr>
      </a:lvl7pPr>
      <a:lvl8pPr marL="10972571" algn="l" defTabSz="3135020" rtl="0" eaLnBrk="1" latinLnBrk="0" hangingPunct="1">
        <a:defRPr sz="6200" kern="1200">
          <a:solidFill>
            <a:schemeClr val="tx1"/>
          </a:solidFill>
          <a:latin typeface="+mn-lt"/>
          <a:ea typeface="+mn-ea"/>
          <a:cs typeface="+mn-cs"/>
        </a:defRPr>
      </a:lvl8pPr>
      <a:lvl9pPr marL="12540082" algn="l" defTabSz="3135020" rtl="0" eaLnBrk="1" latinLnBrk="0" hangingPunct="1">
        <a:defRPr sz="6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hyperlink" Target="mailto:hnw@geobabble.org" TargetMode="External"/><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hyperlink" Target="http://forwarn.forestthreats.org/fcav" TargetMode="External"/><Relationship Id="rId16"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png"/><Relationship Id="rId1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1.jpe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381000" y="76200"/>
            <a:ext cx="32080200" cy="3657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801100" y="4038600"/>
            <a:ext cx="7010400" cy="461665"/>
          </a:xfrm>
          <a:prstGeom prst="rect">
            <a:avLst/>
          </a:prstGeom>
          <a:noFill/>
        </p:spPr>
        <p:txBody>
          <a:bodyPr wrap="square" rtlCol="0">
            <a:spAutoFit/>
          </a:bodyPr>
          <a:lstStyle/>
          <a:p>
            <a:pPr algn="ctr"/>
            <a:r>
              <a:rPr lang="en-US" sz="2400" b="1" dirty="0" smtClean="0"/>
              <a:t>Introduction</a:t>
            </a:r>
          </a:p>
        </p:txBody>
      </p:sp>
      <p:sp>
        <p:nvSpPr>
          <p:cNvPr id="48" name="Content Placeholder 2"/>
          <p:cNvSpPr>
            <a:spLocks noGrp="1"/>
          </p:cNvSpPr>
          <p:nvPr/>
        </p:nvSpPr>
        <p:spPr bwMode="auto">
          <a:xfrm>
            <a:off x="8458200" y="10210800"/>
            <a:ext cx="7315200" cy="571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15000"/>
              </a:spcAft>
              <a:buChar char="•"/>
              <a:defRPr sz="2400">
                <a:solidFill>
                  <a:schemeClr val="tx1"/>
                </a:solidFill>
                <a:latin typeface="+mn-lt"/>
                <a:ea typeface="+mn-ea"/>
                <a:cs typeface="+mn-cs"/>
              </a:defRPr>
            </a:lvl1pPr>
            <a:lvl2pPr marL="742950" indent="-285750" algn="l" rtl="0" eaLnBrk="1" fontAlgn="base" hangingPunct="1">
              <a:spcBef>
                <a:spcPct val="0"/>
              </a:spcBef>
              <a:spcAft>
                <a:spcPct val="15000"/>
              </a:spcAft>
              <a:buChar char="–"/>
              <a:defRPr sz="2200">
                <a:solidFill>
                  <a:schemeClr val="tx1"/>
                </a:solidFill>
                <a:latin typeface="+mn-lt"/>
              </a:defRPr>
            </a:lvl2pPr>
            <a:lvl3pPr marL="1143000" indent="-228600" algn="l" rtl="0" eaLnBrk="1" fontAlgn="base" hangingPunct="1">
              <a:spcBef>
                <a:spcPct val="0"/>
              </a:spcBef>
              <a:spcAft>
                <a:spcPct val="15000"/>
              </a:spcAft>
              <a:buChar char="•"/>
              <a:defRPr sz="2400">
                <a:solidFill>
                  <a:schemeClr val="tx1"/>
                </a:solidFill>
                <a:latin typeface="+mn-lt"/>
              </a:defRPr>
            </a:lvl3pPr>
            <a:lvl4pPr marL="1600200" indent="-228600" algn="l" rtl="0" eaLnBrk="1" fontAlgn="base" hangingPunct="1">
              <a:spcBef>
                <a:spcPct val="0"/>
              </a:spcBef>
              <a:spcAft>
                <a:spcPct val="15000"/>
              </a:spcAft>
              <a:buChar char="–"/>
              <a:defRPr sz="2000">
                <a:solidFill>
                  <a:schemeClr val="tx1"/>
                </a:solidFill>
                <a:latin typeface="+mn-lt"/>
              </a:defRPr>
            </a:lvl4pPr>
            <a:lvl5pPr marL="2057400" indent="-228600" algn="l" rtl="0" eaLnBrk="1" fontAlgn="base" hangingPunct="1">
              <a:spcBef>
                <a:spcPct val="0"/>
              </a:spcBef>
              <a:spcAft>
                <a:spcPct val="15000"/>
              </a:spcAft>
              <a:buChar char="•"/>
              <a:defRPr sz="2000">
                <a:solidFill>
                  <a:schemeClr val="tx1"/>
                </a:solidFill>
                <a:latin typeface="+mn-lt"/>
              </a:defRPr>
            </a:lvl5pPr>
            <a:lvl6pPr marL="2514600" indent="-228600" algn="l" rtl="0" eaLnBrk="1" fontAlgn="base" hangingPunct="1">
              <a:spcBef>
                <a:spcPct val="0"/>
              </a:spcBef>
              <a:spcAft>
                <a:spcPct val="15000"/>
              </a:spcAft>
              <a:buChar char="•"/>
              <a:defRPr>
                <a:solidFill>
                  <a:schemeClr val="tx1"/>
                </a:solidFill>
                <a:latin typeface="+mn-lt"/>
              </a:defRPr>
            </a:lvl6pPr>
            <a:lvl7pPr marL="2971800" indent="-228600" algn="l" rtl="0" eaLnBrk="1" fontAlgn="base" hangingPunct="1">
              <a:spcBef>
                <a:spcPct val="0"/>
              </a:spcBef>
              <a:spcAft>
                <a:spcPct val="15000"/>
              </a:spcAft>
              <a:buChar char="•"/>
              <a:defRPr>
                <a:solidFill>
                  <a:schemeClr val="tx1"/>
                </a:solidFill>
                <a:latin typeface="+mn-lt"/>
              </a:defRPr>
            </a:lvl7pPr>
            <a:lvl8pPr marL="3429000" indent="-228600" algn="l" rtl="0" eaLnBrk="1" fontAlgn="base" hangingPunct="1">
              <a:spcBef>
                <a:spcPct val="0"/>
              </a:spcBef>
              <a:spcAft>
                <a:spcPct val="15000"/>
              </a:spcAft>
              <a:buChar char="•"/>
              <a:defRPr>
                <a:solidFill>
                  <a:schemeClr val="tx1"/>
                </a:solidFill>
                <a:latin typeface="+mn-lt"/>
              </a:defRPr>
            </a:lvl8pPr>
            <a:lvl9pPr marL="3886200" indent="-228600" algn="l" rtl="0" eaLnBrk="1" fontAlgn="base" hangingPunct="1">
              <a:spcBef>
                <a:spcPct val="0"/>
              </a:spcBef>
              <a:spcAft>
                <a:spcPct val="15000"/>
              </a:spcAft>
              <a:buChar char="•"/>
              <a:defRPr>
                <a:solidFill>
                  <a:schemeClr val="tx1"/>
                </a:solidFill>
                <a:latin typeface="+mn-lt"/>
              </a:defRPr>
            </a:lvl9pPr>
          </a:lstStyle>
          <a:p>
            <a:r>
              <a:rPr lang="en-US" sz="1800" dirty="0" smtClean="0"/>
              <a:t>Acquired and applied MODIS NDVI data to compute near real time “weekly” % change in forest  NDVI products, based on 24 day temporal composite products that are refreshed every 8 days.</a:t>
            </a:r>
          </a:p>
          <a:p>
            <a:r>
              <a:rPr lang="en-US" sz="1800" dirty="0" smtClean="0"/>
              <a:t>Historical MODIS NDVI products were derived from temporal processing and fusion of MODIS Aqua and Terra NDVI.</a:t>
            </a:r>
          </a:p>
          <a:p>
            <a:r>
              <a:rPr lang="en-US" sz="1800" dirty="0" smtClean="0"/>
              <a:t>Current eMODIS NDVI data was used  to compute current NDVI and MOD13 NDVI products were used to compute historical baselines.</a:t>
            </a:r>
          </a:p>
          <a:p>
            <a:r>
              <a:rPr lang="en-US" sz="1800" dirty="0" smtClean="0"/>
              <a:t>Historical NDVI baseline products were computed for 2010, 2008-2010 and 2003-2010 time frames.</a:t>
            </a:r>
          </a:p>
          <a:p>
            <a:r>
              <a:rPr lang="en-US" sz="1800" dirty="0" smtClean="0"/>
              <a:t>Computed forest % NDVI change products for each 24 day analysis window, comparing current year NDVI to that from each baseline. </a:t>
            </a:r>
          </a:p>
          <a:p>
            <a:r>
              <a:rPr lang="en-US" sz="1800" dirty="0" smtClean="0"/>
              <a:t>Change products are posted in ForWarn, a near real time on forest threat EWS tool that includes the U.S. Forest Change Assessment Viewer (FCAV) – see </a:t>
            </a:r>
            <a:r>
              <a:rPr lang="en-US" sz="1800" dirty="0" smtClean="0">
                <a:hlinkClick r:id="rId2"/>
              </a:rPr>
              <a:t>http://forwarn.forestthreats.org/fcav</a:t>
            </a:r>
            <a:r>
              <a:rPr lang="en-US" sz="1800" dirty="0" smtClean="0"/>
              <a:t> (Figures </a:t>
            </a:r>
            <a:r>
              <a:rPr lang="en-US" sz="1800" dirty="0" smtClean="0"/>
              <a:t>1-8).</a:t>
            </a:r>
            <a:endParaRPr lang="en-US" sz="1800" dirty="0" smtClean="0"/>
          </a:p>
          <a:p>
            <a:r>
              <a:rPr lang="en-US" sz="1800" dirty="0" smtClean="0"/>
              <a:t>Also </a:t>
            </a:r>
            <a:r>
              <a:rPr lang="en-US" sz="1800" smtClean="0"/>
              <a:t>supplied </a:t>
            </a:r>
            <a:r>
              <a:rPr lang="en-US" sz="1800" smtClean="0"/>
              <a:t>forest change </a:t>
            </a:r>
            <a:r>
              <a:rPr lang="en-US" sz="1800" dirty="0" smtClean="0"/>
              <a:t>products to USFS FHTET Forest Disturbance Mapper (FDM) tool to assist 2011 aerial disturbance detection surveys.</a:t>
            </a:r>
          </a:p>
          <a:p>
            <a:r>
              <a:rPr lang="en-US" sz="1800" dirty="0" smtClean="0"/>
              <a:t>Assessed apparent disturbances compared to available reference data (Landsat, aerial, and ground-based geospatial data) and through communications with federal and state agency forest health specialists.</a:t>
            </a:r>
            <a:endParaRPr lang="en-US" sz="1800" dirty="0"/>
          </a:p>
        </p:txBody>
      </p:sp>
      <p:sp>
        <p:nvSpPr>
          <p:cNvPr id="50" name="Content Placeholder 2"/>
          <p:cNvSpPr>
            <a:spLocks noGrp="1"/>
          </p:cNvSpPr>
          <p:nvPr/>
        </p:nvSpPr>
        <p:spPr bwMode="auto">
          <a:xfrm>
            <a:off x="8534400" y="4572000"/>
            <a:ext cx="73152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15000"/>
              </a:spcAft>
              <a:buChar char="•"/>
              <a:defRPr sz="2400">
                <a:solidFill>
                  <a:schemeClr val="tx1"/>
                </a:solidFill>
                <a:latin typeface="+mn-lt"/>
                <a:ea typeface="+mn-ea"/>
                <a:cs typeface="+mn-cs"/>
              </a:defRPr>
            </a:lvl1pPr>
            <a:lvl2pPr marL="742950" indent="-285750" algn="l" rtl="0" eaLnBrk="1" fontAlgn="base" hangingPunct="1">
              <a:spcBef>
                <a:spcPct val="0"/>
              </a:spcBef>
              <a:spcAft>
                <a:spcPct val="15000"/>
              </a:spcAft>
              <a:buChar char="–"/>
              <a:defRPr sz="2200">
                <a:solidFill>
                  <a:schemeClr val="tx1"/>
                </a:solidFill>
                <a:latin typeface="+mn-lt"/>
              </a:defRPr>
            </a:lvl2pPr>
            <a:lvl3pPr marL="1143000" indent="-228600" algn="l" rtl="0" eaLnBrk="1" fontAlgn="base" hangingPunct="1">
              <a:spcBef>
                <a:spcPct val="0"/>
              </a:spcBef>
              <a:spcAft>
                <a:spcPct val="15000"/>
              </a:spcAft>
              <a:buChar char="•"/>
              <a:defRPr sz="2400">
                <a:solidFill>
                  <a:schemeClr val="tx1"/>
                </a:solidFill>
                <a:latin typeface="+mn-lt"/>
              </a:defRPr>
            </a:lvl3pPr>
            <a:lvl4pPr marL="1600200" indent="-228600" algn="l" rtl="0" eaLnBrk="1" fontAlgn="base" hangingPunct="1">
              <a:spcBef>
                <a:spcPct val="0"/>
              </a:spcBef>
              <a:spcAft>
                <a:spcPct val="15000"/>
              </a:spcAft>
              <a:buChar char="–"/>
              <a:defRPr sz="2000">
                <a:solidFill>
                  <a:schemeClr val="tx1"/>
                </a:solidFill>
                <a:latin typeface="+mn-lt"/>
              </a:defRPr>
            </a:lvl4pPr>
            <a:lvl5pPr marL="2057400" indent="-228600" algn="l" rtl="0" eaLnBrk="1" fontAlgn="base" hangingPunct="1">
              <a:spcBef>
                <a:spcPct val="0"/>
              </a:spcBef>
              <a:spcAft>
                <a:spcPct val="15000"/>
              </a:spcAft>
              <a:buChar char="•"/>
              <a:defRPr sz="2000">
                <a:solidFill>
                  <a:schemeClr val="tx1"/>
                </a:solidFill>
                <a:latin typeface="+mn-lt"/>
              </a:defRPr>
            </a:lvl5pPr>
            <a:lvl6pPr marL="2514600" indent="-228600" algn="l" rtl="0" eaLnBrk="1" fontAlgn="base" hangingPunct="1">
              <a:spcBef>
                <a:spcPct val="0"/>
              </a:spcBef>
              <a:spcAft>
                <a:spcPct val="15000"/>
              </a:spcAft>
              <a:buChar char="•"/>
              <a:defRPr>
                <a:solidFill>
                  <a:schemeClr val="tx1"/>
                </a:solidFill>
                <a:latin typeface="+mn-lt"/>
              </a:defRPr>
            </a:lvl6pPr>
            <a:lvl7pPr marL="2971800" indent="-228600" algn="l" rtl="0" eaLnBrk="1" fontAlgn="base" hangingPunct="1">
              <a:spcBef>
                <a:spcPct val="0"/>
              </a:spcBef>
              <a:spcAft>
                <a:spcPct val="15000"/>
              </a:spcAft>
              <a:buChar char="•"/>
              <a:defRPr>
                <a:solidFill>
                  <a:schemeClr val="tx1"/>
                </a:solidFill>
                <a:latin typeface="+mn-lt"/>
              </a:defRPr>
            </a:lvl7pPr>
            <a:lvl8pPr marL="3429000" indent="-228600" algn="l" rtl="0" eaLnBrk="1" fontAlgn="base" hangingPunct="1">
              <a:spcBef>
                <a:spcPct val="0"/>
              </a:spcBef>
              <a:spcAft>
                <a:spcPct val="15000"/>
              </a:spcAft>
              <a:buChar char="•"/>
              <a:defRPr>
                <a:solidFill>
                  <a:schemeClr val="tx1"/>
                </a:solidFill>
                <a:latin typeface="+mn-lt"/>
              </a:defRPr>
            </a:lvl8pPr>
            <a:lvl9pPr marL="3886200" indent="-228600" algn="l" rtl="0" eaLnBrk="1" fontAlgn="base" hangingPunct="1">
              <a:spcBef>
                <a:spcPct val="0"/>
              </a:spcBef>
              <a:spcAft>
                <a:spcPct val="15000"/>
              </a:spcAft>
              <a:buChar char="•"/>
              <a:defRPr>
                <a:solidFill>
                  <a:schemeClr val="tx1"/>
                </a:solidFill>
                <a:latin typeface="+mn-lt"/>
              </a:defRPr>
            </a:lvl9pPr>
          </a:lstStyle>
          <a:p>
            <a:r>
              <a:rPr lang="en-US" sz="1800" dirty="0" smtClean="0"/>
              <a:t>This poster discusses near real time (NRT) 2011 MODIS forest disturbance detection products within the ForWarn system for forest change recognition and tracking.  This system is being  developed by the U.S. Forest Service (USFS) Eastern and Western Threat Centers with help from NASA, ORNL, and the USGS (Hargrove et al., 2009). </a:t>
            </a:r>
          </a:p>
          <a:p>
            <a:r>
              <a:rPr lang="en-US" sz="1800" dirty="0" smtClean="0"/>
              <a:t>Forests occur on approximately 751 million acres of the United States, representing almost a third of the entire U.S. land base. Such forests can be negatively impacted or threatened by disturbances from biotic and abiotic factors, some of which are associated with climate change (e.g., drought, fire, insect attacks).</a:t>
            </a:r>
          </a:p>
          <a:p>
            <a:r>
              <a:rPr lang="en-US" sz="1800" dirty="0" smtClean="0"/>
              <a:t>Current geospatial information on forest disturbances is a crucial component of ForWarn as part of a national forest threat EWS.</a:t>
            </a:r>
          </a:p>
          <a:p>
            <a:r>
              <a:rPr lang="en-US" sz="1800" dirty="0" smtClean="0"/>
              <a:t>Temporally processed daily MODIS satellite data was used in the EWS to monitor 2011 forest disturbances at broad regional to CONUS scales.</a:t>
            </a:r>
          </a:p>
          <a:p>
            <a:r>
              <a:rPr lang="en-US" sz="1800" dirty="0" smtClean="0"/>
              <a:t>The 2011 national forest disturbance detection products build upon previous work  since 2006 , as discussed by Hargrove et al. (2009).</a:t>
            </a:r>
          </a:p>
          <a:p>
            <a:r>
              <a:rPr lang="en-US" sz="1800" dirty="0" smtClean="0"/>
              <a:t>These products use USGS eMODIS expedited NDVI data for 2011 and pre 2011 MOD13 NDVI products for computing historical NDVI baselines.</a:t>
            </a:r>
          </a:p>
        </p:txBody>
      </p:sp>
      <p:sp>
        <p:nvSpPr>
          <p:cNvPr id="51" name="TextBox 50"/>
          <p:cNvSpPr txBox="1"/>
          <p:nvPr/>
        </p:nvSpPr>
        <p:spPr>
          <a:xfrm>
            <a:off x="8801100" y="9749135"/>
            <a:ext cx="7010400" cy="461665"/>
          </a:xfrm>
          <a:prstGeom prst="rect">
            <a:avLst/>
          </a:prstGeom>
          <a:noFill/>
        </p:spPr>
        <p:txBody>
          <a:bodyPr wrap="square" rtlCol="0">
            <a:spAutoFit/>
          </a:bodyPr>
          <a:lstStyle/>
          <a:p>
            <a:pPr algn="ctr"/>
            <a:r>
              <a:rPr lang="en-US" sz="2400" b="1" dirty="0" smtClean="0"/>
              <a:t>Methods</a:t>
            </a:r>
          </a:p>
        </p:txBody>
      </p:sp>
      <p:sp>
        <p:nvSpPr>
          <p:cNvPr id="52" name="TextBox 51"/>
          <p:cNvSpPr txBox="1"/>
          <p:nvPr/>
        </p:nvSpPr>
        <p:spPr>
          <a:xfrm>
            <a:off x="16992600" y="4038600"/>
            <a:ext cx="7010400" cy="461665"/>
          </a:xfrm>
          <a:prstGeom prst="rect">
            <a:avLst/>
          </a:prstGeom>
          <a:noFill/>
        </p:spPr>
        <p:txBody>
          <a:bodyPr wrap="square" rtlCol="0">
            <a:spAutoFit/>
          </a:bodyPr>
          <a:lstStyle/>
          <a:p>
            <a:pPr algn="ctr"/>
            <a:r>
              <a:rPr lang="en-US" sz="2400" b="1" dirty="0" smtClean="0"/>
              <a:t>Results and Discussion</a:t>
            </a:r>
          </a:p>
        </p:txBody>
      </p:sp>
      <p:sp>
        <p:nvSpPr>
          <p:cNvPr id="53" name="TextBox 52"/>
          <p:cNvSpPr txBox="1"/>
          <p:nvPr/>
        </p:nvSpPr>
        <p:spPr>
          <a:xfrm>
            <a:off x="16992600" y="8606135"/>
            <a:ext cx="7010400" cy="461665"/>
          </a:xfrm>
          <a:prstGeom prst="rect">
            <a:avLst/>
          </a:prstGeom>
          <a:noFill/>
        </p:spPr>
        <p:txBody>
          <a:bodyPr wrap="square" rtlCol="0">
            <a:spAutoFit/>
          </a:bodyPr>
          <a:lstStyle/>
          <a:p>
            <a:pPr algn="ctr"/>
            <a:r>
              <a:rPr lang="en-US" sz="2400" b="1" dirty="0" smtClean="0"/>
              <a:t>Conclusions and Future Work</a:t>
            </a:r>
          </a:p>
        </p:txBody>
      </p:sp>
      <p:sp>
        <p:nvSpPr>
          <p:cNvPr id="54" name="TextBox 53"/>
          <p:cNvSpPr txBox="1"/>
          <p:nvPr/>
        </p:nvSpPr>
        <p:spPr>
          <a:xfrm>
            <a:off x="16764000" y="14325600"/>
            <a:ext cx="7010400" cy="461665"/>
          </a:xfrm>
          <a:prstGeom prst="rect">
            <a:avLst/>
          </a:prstGeom>
          <a:noFill/>
        </p:spPr>
        <p:txBody>
          <a:bodyPr wrap="square" rtlCol="0">
            <a:spAutoFit/>
          </a:bodyPr>
          <a:lstStyle/>
          <a:p>
            <a:pPr algn="ctr"/>
            <a:r>
              <a:rPr lang="en-US" sz="2400" b="1" dirty="0" smtClean="0"/>
              <a:t>References</a:t>
            </a:r>
          </a:p>
        </p:txBody>
      </p:sp>
      <p:sp>
        <p:nvSpPr>
          <p:cNvPr id="1026" name="Rectangle 2"/>
          <p:cNvSpPr>
            <a:spLocks noChangeArrowheads="1"/>
          </p:cNvSpPr>
          <p:nvPr/>
        </p:nvSpPr>
        <p:spPr bwMode="auto">
          <a:xfrm>
            <a:off x="1764022" y="138987"/>
            <a:ext cx="29554177"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lang="en-US" sz="4800" b="1" dirty="0" smtClean="0">
                <a:latin typeface="Arial" pitchFamily="34" charset="0"/>
                <a:ea typeface="Times New Roman" pitchFamily="18" charset="0"/>
              </a:rPr>
              <a:t>Example 2011 Forest Disturbance Detections Using MODIS Satellite Data Products </a:t>
            </a:r>
          </a:p>
          <a:p>
            <a:pPr lvl="0" algn="ctr" defTabSz="914400" fontAlgn="base">
              <a:spcBef>
                <a:spcPct val="0"/>
              </a:spcBef>
              <a:spcAft>
                <a:spcPct val="0"/>
              </a:spcAft>
            </a:pPr>
            <a:r>
              <a:rPr lang="en-US" sz="4800" b="1" dirty="0" smtClean="0">
                <a:latin typeface="Arial" pitchFamily="34" charset="0"/>
                <a:ea typeface="Times New Roman" pitchFamily="18" charset="0"/>
              </a:rPr>
              <a:t>Resident to the US Forest Service ForWarn System</a:t>
            </a:r>
            <a:endParaRPr kumimoji="0" lang="en-US" sz="4800" b="0" i="0" u="none" strike="noStrike" cap="none" normalizeH="0" baseline="0" dirty="0" smtClean="0">
              <a:ln>
                <a:noFill/>
              </a:ln>
              <a:solidFill>
                <a:schemeClr val="tx1"/>
              </a:solidFill>
              <a:effectLst/>
              <a:latin typeface="Arial" pitchFamily="34" charset="0"/>
            </a:endParaRPr>
          </a:p>
        </p:txBody>
      </p:sp>
      <p:sp>
        <p:nvSpPr>
          <p:cNvPr id="1027" name="Rectangle 3"/>
          <p:cNvSpPr>
            <a:spLocks noChangeArrowheads="1"/>
          </p:cNvSpPr>
          <p:nvPr/>
        </p:nvSpPr>
        <p:spPr bwMode="auto">
          <a:xfrm>
            <a:off x="9372600" y="1736973"/>
            <a:ext cx="141732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lang="en-US" sz="2600" i="1" u="sng" dirty="0" smtClean="0">
                <a:latin typeface="Arial" pitchFamily="34" charset="0"/>
                <a:ea typeface="Times New Roman" pitchFamily="18" charset="0"/>
              </a:rPr>
              <a:t>W.H. Hargrove</a:t>
            </a:r>
            <a:r>
              <a:rPr lang="en-US" sz="2600" i="1" spc="300" baseline="30000" dirty="0" smtClean="0">
                <a:latin typeface="Arial" pitchFamily="34" charset="0"/>
                <a:ea typeface="Times New Roman" pitchFamily="18" charset="0"/>
              </a:rPr>
              <a:t>1</a:t>
            </a:r>
            <a:r>
              <a:rPr lang="en-US" sz="2600" i="1" dirty="0" smtClean="0">
                <a:latin typeface="Arial" pitchFamily="34" charset="0"/>
                <a:ea typeface="Times New Roman" pitchFamily="18" charset="0"/>
              </a:rPr>
              <a:t>;</a:t>
            </a:r>
            <a:r>
              <a:rPr lang="en-US" sz="2600" i="1" spc="300" baseline="30000" dirty="0" smtClean="0">
                <a:latin typeface="Arial" pitchFamily="34" charset="0"/>
                <a:ea typeface="Times New Roman" pitchFamily="18" charset="0"/>
              </a:rPr>
              <a:t> </a:t>
            </a:r>
            <a:r>
              <a:rPr kumimoji="0" lang="en-US" sz="2600" i="1" strike="noStrike" cap="none" normalizeH="0" baseline="0" dirty="0" smtClean="0">
                <a:ln>
                  <a:noFill/>
                </a:ln>
                <a:solidFill>
                  <a:schemeClr val="tx1"/>
                </a:solidFill>
                <a:effectLst/>
                <a:latin typeface="Arial" pitchFamily="34" charset="0"/>
                <a:ea typeface="Times New Roman" pitchFamily="18" charset="0"/>
              </a:rPr>
              <a:t>J. Spruce</a:t>
            </a:r>
            <a:r>
              <a:rPr kumimoji="0" lang="en-US" sz="2600" b="0" i="1" strike="noStrike" cap="none" spc="300" normalizeH="0" baseline="30000" dirty="0" smtClean="0">
                <a:ln>
                  <a:noFill/>
                </a:ln>
                <a:solidFill>
                  <a:schemeClr val="tx1"/>
                </a:solidFill>
                <a:effectLst/>
                <a:latin typeface="Arial" pitchFamily="34" charset="0"/>
                <a:ea typeface="Times New Roman" pitchFamily="18" charset="0"/>
              </a:rPr>
              <a:t>2</a:t>
            </a:r>
            <a:r>
              <a:rPr lang="en-US" sz="2600" i="1" dirty="0" smtClean="0">
                <a:latin typeface="Arial" pitchFamily="34" charset="0"/>
                <a:ea typeface="Times New Roman" pitchFamily="18" charset="0"/>
              </a:rPr>
              <a:t>; G.</a:t>
            </a:r>
            <a:r>
              <a:rPr kumimoji="0" lang="en-US" sz="2600" b="0" i="1" u="none" strike="noStrike" cap="none" normalizeH="0" baseline="0" dirty="0" smtClean="0">
                <a:ln>
                  <a:noFill/>
                </a:ln>
                <a:solidFill>
                  <a:schemeClr val="tx1"/>
                </a:solidFill>
                <a:effectLst/>
                <a:latin typeface="Arial" pitchFamily="34" charset="0"/>
                <a:ea typeface="Times New Roman" pitchFamily="18" charset="0"/>
              </a:rPr>
              <a:t> Gasse</a:t>
            </a:r>
            <a:r>
              <a:rPr kumimoji="0" lang="en-US" sz="2600" b="0" i="1" u="none" strike="noStrike" cap="none" spc="300" normalizeH="0" baseline="0" dirty="0" smtClean="0">
                <a:ln>
                  <a:noFill/>
                </a:ln>
                <a:solidFill>
                  <a:schemeClr val="tx1"/>
                </a:solidFill>
                <a:effectLst/>
                <a:latin typeface="Arial" pitchFamily="34" charset="0"/>
                <a:ea typeface="Times New Roman" pitchFamily="18" charset="0"/>
              </a:rPr>
              <a:t>r</a:t>
            </a:r>
            <a:r>
              <a:rPr kumimoji="0" lang="en-US" sz="2600" b="0" i="1" u="none" strike="noStrike" cap="none" spc="300" normalizeH="0" baseline="30000" dirty="0" smtClean="0">
                <a:ln>
                  <a:noFill/>
                </a:ln>
                <a:solidFill>
                  <a:schemeClr val="tx1"/>
                </a:solidFill>
                <a:effectLst/>
                <a:latin typeface="Arial" pitchFamily="34" charset="0"/>
                <a:ea typeface="Times New Roman" pitchFamily="18" charset="0"/>
              </a:rPr>
              <a:t>3</a:t>
            </a:r>
            <a:r>
              <a:rPr kumimoji="0" lang="en-US" sz="2600" b="0" i="1" u="none" strike="noStrike" cap="none" normalizeH="0" baseline="0" dirty="0" smtClean="0">
                <a:ln>
                  <a:noFill/>
                </a:ln>
                <a:solidFill>
                  <a:schemeClr val="tx1"/>
                </a:solidFill>
                <a:effectLst/>
                <a:latin typeface="Arial" pitchFamily="34" charset="0"/>
                <a:ea typeface="Times New Roman" pitchFamily="18" charset="0"/>
              </a:rPr>
              <a:t>; J. Smoo</a:t>
            </a:r>
            <a:r>
              <a:rPr kumimoji="0" lang="en-US" sz="2600" b="0" i="1" u="none" strike="noStrike" cap="none" spc="300" normalizeH="0" baseline="0" dirty="0" smtClean="0">
                <a:ln>
                  <a:noFill/>
                </a:ln>
                <a:solidFill>
                  <a:schemeClr val="tx1"/>
                </a:solidFill>
                <a:effectLst/>
                <a:latin typeface="Arial" pitchFamily="34" charset="0"/>
                <a:ea typeface="Times New Roman" pitchFamily="18" charset="0"/>
              </a:rPr>
              <a:t>t</a:t>
            </a:r>
            <a:r>
              <a:rPr kumimoji="0" lang="en-US" sz="2600" b="0" i="1" u="none" strike="noStrike" cap="none" spc="300" normalizeH="0" baseline="30000" dirty="0" smtClean="0">
                <a:ln>
                  <a:noFill/>
                </a:ln>
                <a:solidFill>
                  <a:schemeClr val="tx1"/>
                </a:solidFill>
                <a:effectLst/>
                <a:latin typeface="Arial" pitchFamily="34" charset="0"/>
                <a:ea typeface="Times New Roman" pitchFamily="18" charset="0"/>
              </a:rPr>
              <a:t>2</a:t>
            </a:r>
            <a:r>
              <a:rPr kumimoji="0" lang="en-US" sz="2600" b="0" i="1" u="none" strike="noStrike" cap="none" normalizeH="0" baseline="0" dirty="0" smtClean="0">
                <a:ln>
                  <a:noFill/>
                </a:ln>
                <a:solidFill>
                  <a:schemeClr val="tx1"/>
                </a:solidFill>
                <a:effectLst/>
                <a:latin typeface="Arial" pitchFamily="34" charset="0"/>
                <a:ea typeface="Times New Roman" pitchFamily="18" charset="0"/>
              </a:rPr>
              <a:t>; P. Kupe</a:t>
            </a:r>
            <a:r>
              <a:rPr kumimoji="0" lang="en-US" sz="2600" b="0" i="1" u="none" strike="noStrike" cap="none" spc="300" normalizeH="0" baseline="0" dirty="0" smtClean="0">
                <a:ln>
                  <a:noFill/>
                </a:ln>
                <a:solidFill>
                  <a:schemeClr val="tx1"/>
                </a:solidFill>
                <a:effectLst/>
                <a:latin typeface="Arial" pitchFamily="34" charset="0"/>
                <a:ea typeface="Times New Roman" pitchFamily="18" charset="0"/>
              </a:rPr>
              <a:t>r</a:t>
            </a:r>
            <a:r>
              <a:rPr kumimoji="0" lang="en-US" sz="2600" b="0" i="1" u="none" strike="noStrike" cap="none" spc="300" normalizeH="0" baseline="30000" dirty="0" smtClean="0">
                <a:ln>
                  <a:noFill/>
                </a:ln>
                <a:solidFill>
                  <a:schemeClr val="tx1"/>
                </a:solidFill>
                <a:effectLst/>
                <a:latin typeface="Arial" pitchFamily="34" charset="0"/>
                <a:ea typeface="Times New Roman" pitchFamily="18" charset="0"/>
              </a:rPr>
              <a:t>2</a:t>
            </a:r>
            <a:r>
              <a:rPr kumimoji="0" lang="en-US" sz="2600" b="0" i="0" u="none" strike="noStrike" cap="none" normalizeH="0" baseline="0" dirty="0" smtClean="0">
                <a:ln>
                  <a:noFill/>
                </a:ln>
                <a:solidFill>
                  <a:schemeClr val="tx1"/>
                </a:solidFill>
                <a:effectLst/>
                <a:latin typeface="Arial" pitchFamily="34" charset="0"/>
                <a:ea typeface="Times New Roman" pitchFamily="18" charset="0"/>
              </a:rPr>
              <a:t> </a:t>
            </a:r>
            <a:br>
              <a:rPr kumimoji="0" lang="en-US" sz="2600" b="0" i="0" u="none" strike="noStrike" cap="none" normalizeH="0" baseline="0" dirty="0" smtClean="0">
                <a:ln>
                  <a:noFill/>
                </a:ln>
                <a:solidFill>
                  <a:schemeClr val="tx1"/>
                </a:solidFill>
                <a:effectLst/>
                <a:latin typeface="Arial" pitchFamily="34" charset="0"/>
                <a:ea typeface="Times New Roman" pitchFamily="18" charset="0"/>
              </a:rPr>
            </a:br>
            <a:r>
              <a:rPr kumimoji="0" lang="en-US" sz="1800" b="0" i="0" u="none" strike="noStrike" cap="none" normalizeH="0" baseline="0" dirty="0" smtClean="0">
                <a:ln>
                  <a:noFill/>
                </a:ln>
                <a:solidFill>
                  <a:schemeClr val="tx1"/>
                </a:solidFill>
                <a:effectLst/>
                <a:latin typeface="Arial" pitchFamily="34" charset="0"/>
                <a:ea typeface="Times New Roman" pitchFamily="18" charset="0"/>
              </a:rPr>
              <a:t>1.</a:t>
            </a:r>
            <a:r>
              <a:rPr lang="en-US" sz="1800" dirty="0" smtClean="0">
                <a:latin typeface="Arial" pitchFamily="34" charset="0"/>
                <a:ea typeface="Times New Roman" pitchFamily="18" charset="0"/>
              </a:rPr>
              <a:t> Eastern Forest Environmental Threat Assessment Center, USDA Forest Service, Asheville, NC, USA </a:t>
            </a:r>
            <a:endParaRPr kumimoji="0" lang="en-US" sz="1800" b="0" i="0" u="none" strike="noStrike" cap="none" normalizeH="0" baseline="0" dirty="0" smtClean="0">
              <a:ln>
                <a:noFill/>
              </a:ln>
              <a:solidFill>
                <a:schemeClr val="tx1"/>
              </a:solidFill>
              <a:effectLst/>
              <a:latin typeface="Arial" pitchFamily="34" charset="0"/>
              <a:ea typeface="Times New Roman" pitchFamily="18" charset="0"/>
            </a:endParaRPr>
          </a:p>
          <a:p>
            <a:pPr lvl="0" defTabSz="914400" fontAlgn="base">
              <a:spcBef>
                <a:spcPct val="0"/>
              </a:spcBef>
              <a:spcAft>
                <a:spcPct val="0"/>
              </a:spcAft>
            </a:pPr>
            <a:r>
              <a:rPr kumimoji="0" lang="en-US" sz="1800" b="0" i="0" u="none" strike="noStrike" cap="none" normalizeH="0" baseline="0" dirty="0" smtClean="0">
                <a:ln>
                  <a:noFill/>
                </a:ln>
                <a:solidFill>
                  <a:schemeClr val="tx1"/>
                </a:solidFill>
                <a:effectLst/>
                <a:latin typeface="Arial" pitchFamily="34" charset="0"/>
                <a:ea typeface="Times New Roman" pitchFamily="18" charset="0"/>
              </a:rPr>
              <a:t>2. </a:t>
            </a:r>
            <a:r>
              <a:rPr lang="en-US" sz="1800" dirty="0" smtClean="0">
                <a:latin typeface="Arial" pitchFamily="34" charset="0"/>
                <a:ea typeface="Times New Roman" pitchFamily="18" charset="0"/>
              </a:rPr>
              <a:t>Computer Science Corporation, Contractor to NASA Applied Science and Technology Project Office, Stennis Space Center, MS, USA </a:t>
            </a:r>
            <a:endParaRPr kumimoji="0" lang="en-US" sz="1800" b="0" i="0" u="none" strike="noStrike" cap="none" normalizeH="0" baseline="0" dirty="0" smtClean="0">
              <a:ln>
                <a:noFill/>
              </a:ln>
              <a:solidFill>
                <a:schemeClr val="tx1"/>
              </a:solidFill>
              <a:effectLst/>
              <a:latin typeface="Arial" pitchFamily="34" charset="0"/>
              <a:ea typeface="Times New Roman" pitchFamily="18" charset="0"/>
            </a:endParaRPr>
          </a:p>
          <a:p>
            <a:pPr lvl="0" defTabSz="914400" fontAlgn="base">
              <a:spcBef>
                <a:spcPct val="0"/>
              </a:spcBef>
              <a:spcAft>
                <a:spcPct val="0"/>
              </a:spcAft>
            </a:pPr>
            <a:r>
              <a:rPr kumimoji="0" lang="en-US" sz="1800" b="0" i="0" u="none" strike="noStrike" cap="none" normalizeH="0" baseline="0" dirty="0" smtClean="0">
                <a:ln>
                  <a:noFill/>
                </a:ln>
                <a:solidFill>
                  <a:schemeClr val="tx1"/>
                </a:solidFill>
                <a:effectLst/>
                <a:latin typeface="Arial" pitchFamily="34" charset="0"/>
                <a:ea typeface="Times New Roman" pitchFamily="18" charset="0"/>
              </a:rPr>
              <a:t>3. Lockheed Martin Civil Programs, Stennis Space Center, MS, USA</a:t>
            </a:r>
          </a:p>
          <a:p>
            <a:pPr lvl="0" defTabSz="914400" fontAlgn="base">
              <a:spcBef>
                <a:spcPct val="0"/>
              </a:spcBef>
              <a:spcAft>
                <a:spcPct val="0"/>
              </a:spcAft>
            </a:pPr>
            <a:r>
              <a:rPr lang="en-US" sz="1800" dirty="0" smtClean="0">
                <a:latin typeface="Arial" pitchFamily="34" charset="0"/>
              </a:rPr>
              <a:t>POC Email: </a:t>
            </a:r>
            <a:r>
              <a:rPr lang="en-US" sz="1800" dirty="0" smtClean="0">
                <a:latin typeface="Arial" pitchFamily="34" charset="0"/>
                <a:hlinkClick r:id="rId3"/>
              </a:rPr>
              <a:t>hnw@geobabble.org</a:t>
            </a:r>
            <a:r>
              <a:rPr lang="en-US" sz="1800" dirty="0" smtClean="0">
                <a:latin typeface="Arial"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21" name="Content Placeholder 2"/>
          <p:cNvSpPr>
            <a:spLocks noGrp="1"/>
          </p:cNvSpPr>
          <p:nvPr/>
        </p:nvSpPr>
        <p:spPr bwMode="auto">
          <a:xfrm>
            <a:off x="16459200" y="4495800"/>
            <a:ext cx="8001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15000"/>
              </a:spcAft>
              <a:buChar char="•"/>
              <a:defRPr sz="2400">
                <a:solidFill>
                  <a:schemeClr val="tx1"/>
                </a:solidFill>
                <a:latin typeface="+mn-lt"/>
                <a:ea typeface="+mn-ea"/>
                <a:cs typeface="+mn-cs"/>
              </a:defRPr>
            </a:lvl1pPr>
            <a:lvl2pPr marL="742950" indent="-285750" algn="l" rtl="0" eaLnBrk="1" fontAlgn="base" hangingPunct="1">
              <a:spcBef>
                <a:spcPct val="0"/>
              </a:spcBef>
              <a:spcAft>
                <a:spcPct val="15000"/>
              </a:spcAft>
              <a:buChar char="–"/>
              <a:defRPr sz="2200">
                <a:solidFill>
                  <a:schemeClr val="tx1"/>
                </a:solidFill>
                <a:latin typeface="+mn-lt"/>
              </a:defRPr>
            </a:lvl2pPr>
            <a:lvl3pPr marL="1143000" indent="-228600" algn="l" rtl="0" eaLnBrk="1" fontAlgn="base" hangingPunct="1">
              <a:spcBef>
                <a:spcPct val="0"/>
              </a:spcBef>
              <a:spcAft>
                <a:spcPct val="15000"/>
              </a:spcAft>
              <a:buChar char="•"/>
              <a:defRPr sz="2400">
                <a:solidFill>
                  <a:schemeClr val="tx1"/>
                </a:solidFill>
                <a:latin typeface="+mn-lt"/>
              </a:defRPr>
            </a:lvl3pPr>
            <a:lvl4pPr marL="1600200" indent="-228600" algn="l" rtl="0" eaLnBrk="1" fontAlgn="base" hangingPunct="1">
              <a:spcBef>
                <a:spcPct val="0"/>
              </a:spcBef>
              <a:spcAft>
                <a:spcPct val="15000"/>
              </a:spcAft>
              <a:buChar char="–"/>
              <a:defRPr sz="2000">
                <a:solidFill>
                  <a:schemeClr val="tx1"/>
                </a:solidFill>
                <a:latin typeface="+mn-lt"/>
              </a:defRPr>
            </a:lvl4pPr>
            <a:lvl5pPr marL="2057400" indent="-228600" algn="l" rtl="0" eaLnBrk="1" fontAlgn="base" hangingPunct="1">
              <a:spcBef>
                <a:spcPct val="0"/>
              </a:spcBef>
              <a:spcAft>
                <a:spcPct val="15000"/>
              </a:spcAft>
              <a:buChar char="•"/>
              <a:defRPr sz="2000">
                <a:solidFill>
                  <a:schemeClr val="tx1"/>
                </a:solidFill>
                <a:latin typeface="+mn-lt"/>
              </a:defRPr>
            </a:lvl5pPr>
            <a:lvl6pPr marL="2514600" indent="-228600" algn="l" rtl="0" eaLnBrk="1" fontAlgn="base" hangingPunct="1">
              <a:spcBef>
                <a:spcPct val="0"/>
              </a:spcBef>
              <a:spcAft>
                <a:spcPct val="15000"/>
              </a:spcAft>
              <a:buChar char="•"/>
              <a:defRPr>
                <a:solidFill>
                  <a:schemeClr val="tx1"/>
                </a:solidFill>
                <a:latin typeface="+mn-lt"/>
              </a:defRPr>
            </a:lvl6pPr>
            <a:lvl7pPr marL="2971800" indent="-228600" algn="l" rtl="0" eaLnBrk="1" fontAlgn="base" hangingPunct="1">
              <a:spcBef>
                <a:spcPct val="0"/>
              </a:spcBef>
              <a:spcAft>
                <a:spcPct val="15000"/>
              </a:spcAft>
              <a:buChar char="•"/>
              <a:defRPr>
                <a:solidFill>
                  <a:schemeClr val="tx1"/>
                </a:solidFill>
                <a:latin typeface="+mn-lt"/>
              </a:defRPr>
            </a:lvl7pPr>
            <a:lvl8pPr marL="3429000" indent="-228600" algn="l" rtl="0" eaLnBrk="1" fontAlgn="base" hangingPunct="1">
              <a:spcBef>
                <a:spcPct val="0"/>
              </a:spcBef>
              <a:spcAft>
                <a:spcPct val="15000"/>
              </a:spcAft>
              <a:buChar char="•"/>
              <a:defRPr>
                <a:solidFill>
                  <a:schemeClr val="tx1"/>
                </a:solidFill>
                <a:latin typeface="+mn-lt"/>
              </a:defRPr>
            </a:lvl8pPr>
            <a:lvl9pPr marL="3886200" indent="-228600" algn="l" rtl="0" eaLnBrk="1" fontAlgn="base" hangingPunct="1">
              <a:spcBef>
                <a:spcPct val="0"/>
              </a:spcBef>
              <a:spcAft>
                <a:spcPct val="15000"/>
              </a:spcAft>
              <a:buChar char="•"/>
              <a:defRPr>
                <a:solidFill>
                  <a:schemeClr val="tx1"/>
                </a:solidFill>
                <a:latin typeface="+mn-lt"/>
              </a:defRPr>
            </a:lvl9pPr>
          </a:lstStyle>
          <a:p>
            <a:r>
              <a:rPr lang="en-US" sz="1800" dirty="0" smtClean="0"/>
              <a:t>MODIS-based NRT and other geospatial visualization products were posted each week on the EWS’s FCAV that depicted regionally evident 2011 forest disturbances (e.g., damage from insects, storms, and fire).</a:t>
            </a:r>
          </a:p>
          <a:p>
            <a:r>
              <a:rPr lang="en-US" sz="1800" dirty="0" smtClean="0"/>
              <a:t>Computed forest change products from multiple baseline enabled many current, recent, and longer term disturbances to be assessed (Figures 1, 3-6, and 8).</a:t>
            </a:r>
          </a:p>
          <a:p>
            <a:r>
              <a:rPr lang="en-US" sz="1800" dirty="0" smtClean="0"/>
              <a:t>More severe disturbance (e.g., mortality from fire and beetles) usually showed higher NDVI drops than ephemeral disturbance (e.g., caterpillar defoliation).</a:t>
            </a:r>
          </a:p>
          <a:p>
            <a:r>
              <a:rPr lang="en-US" sz="1800" dirty="0" smtClean="0"/>
              <a:t>The 24 day compositing period and the fusion of MODIS Aqua and Terra data helped to mitigate cloud contamination effects, though product sometimes showed false NDVI drops apparently due to frequent bad weather.</a:t>
            </a:r>
          </a:p>
          <a:p>
            <a:r>
              <a:rPr lang="en-US" sz="1800" dirty="0" smtClean="0"/>
              <a:t>The use of rainbow color tables on the % NDVI change products within the FCAV aided the visualization of regionally evident forest disturbances.</a:t>
            </a:r>
          </a:p>
          <a:p>
            <a:r>
              <a:rPr lang="en-US" sz="1800" dirty="0" smtClean="0"/>
              <a:t>Effective NRT regional products were posted typically with low latencies of 1 -2 days after last collection date.</a:t>
            </a:r>
          </a:p>
        </p:txBody>
      </p:sp>
      <p:sp>
        <p:nvSpPr>
          <p:cNvPr id="22" name="Content Placeholder 2"/>
          <p:cNvSpPr>
            <a:spLocks noGrp="1"/>
          </p:cNvSpPr>
          <p:nvPr/>
        </p:nvSpPr>
        <p:spPr bwMode="auto">
          <a:xfrm>
            <a:off x="16459200" y="9067800"/>
            <a:ext cx="80010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15000"/>
              </a:spcAft>
              <a:buChar char="•"/>
              <a:defRPr sz="2400">
                <a:solidFill>
                  <a:schemeClr val="tx1"/>
                </a:solidFill>
                <a:latin typeface="+mn-lt"/>
                <a:ea typeface="+mn-ea"/>
                <a:cs typeface="+mn-cs"/>
              </a:defRPr>
            </a:lvl1pPr>
            <a:lvl2pPr marL="742950" indent="-285750" algn="l" rtl="0" eaLnBrk="1" fontAlgn="base" hangingPunct="1">
              <a:spcBef>
                <a:spcPct val="0"/>
              </a:spcBef>
              <a:spcAft>
                <a:spcPct val="15000"/>
              </a:spcAft>
              <a:buChar char="–"/>
              <a:defRPr sz="2200">
                <a:solidFill>
                  <a:schemeClr val="tx1"/>
                </a:solidFill>
                <a:latin typeface="+mn-lt"/>
              </a:defRPr>
            </a:lvl2pPr>
            <a:lvl3pPr marL="1143000" indent="-228600" algn="l" rtl="0" eaLnBrk="1" fontAlgn="base" hangingPunct="1">
              <a:spcBef>
                <a:spcPct val="0"/>
              </a:spcBef>
              <a:spcAft>
                <a:spcPct val="15000"/>
              </a:spcAft>
              <a:buChar char="•"/>
              <a:defRPr sz="2400">
                <a:solidFill>
                  <a:schemeClr val="tx1"/>
                </a:solidFill>
                <a:latin typeface="+mn-lt"/>
              </a:defRPr>
            </a:lvl3pPr>
            <a:lvl4pPr marL="1600200" indent="-228600" algn="l" rtl="0" eaLnBrk="1" fontAlgn="base" hangingPunct="1">
              <a:spcBef>
                <a:spcPct val="0"/>
              </a:spcBef>
              <a:spcAft>
                <a:spcPct val="15000"/>
              </a:spcAft>
              <a:buChar char="–"/>
              <a:defRPr sz="2000">
                <a:solidFill>
                  <a:schemeClr val="tx1"/>
                </a:solidFill>
                <a:latin typeface="+mn-lt"/>
              </a:defRPr>
            </a:lvl4pPr>
            <a:lvl5pPr marL="2057400" indent="-228600" algn="l" rtl="0" eaLnBrk="1" fontAlgn="base" hangingPunct="1">
              <a:spcBef>
                <a:spcPct val="0"/>
              </a:spcBef>
              <a:spcAft>
                <a:spcPct val="15000"/>
              </a:spcAft>
              <a:buChar char="•"/>
              <a:defRPr sz="2000">
                <a:solidFill>
                  <a:schemeClr val="tx1"/>
                </a:solidFill>
                <a:latin typeface="+mn-lt"/>
              </a:defRPr>
            </a:lvl5pPr>
            <a:lvl6pPr marL="2514600" indent="-228600" algn="l" rtl="0" eaLnBrk="1" fontAlgn="base" hangingPunct="1">
              <a:spcBef>
                <a:spcPct val="0"/>
              </a:spcBef>
              <a:spcAft>
                <a:spcPct val="15000"/>
              </a:spcAft>
              <a:buChar char="•"/>
              <a:defRPr>
                <a:solidFill>
                  <a:schemeClr val="tx1"/>
                </a:solidFill>
                <a:latin typeface="+mn-lt"/>
              </a:defRPr>
            </a:lvl6pPr>
            <a:lvl7pPr marL="2971800" indent="-228600" algn="l" rtl="0" eaLnBrk="1" fontAlgn="base" hangingPunct="1">
              <a:spcBef>
                <a:spcPct val="0"/>
              </a:spcBef>
              <a:spcAft>
                <a:spcPct val="15000"/>
              </a:spcAft>
              <a:buChar char="•"/>
              <a:defRPr>
                <a:solidFill>
                  <a:schemeClr val="tx1"/>
                </a:solidFill>
                <a:latin typeface="+mn-lt"/>
              </a:defRPr>
            </a:lvl7pPr>
            <a:lvl8pPr marL="3429000" indent="-228600" algn="l" rtl="0" eaLnBrk="1" fontAlgn="base" hangingPunct="1">
              <a:spcBef>
                <a:spcPct val="0"/>
              </a:spcBef>
              <a:spcAft>
                <a:spcPct val="15000"/>
              </a:spcAft>
              <a:buChar char="•"/>
              <a:defRPr>
                <a:solidFill>
                  <a:schemeClr val="tx1"/>
                </a:solidFill>
                <a:latin typeface="+mn-lt"/>
              </a:defRPr>
            </a:lvl8pPr>
            <a:lvl9pPr marL="3886200" indent="-228600" algn="l" rtl="0" eaLnBrk="1" fontAlgn="base" hangingPunct="1">
              <a:spcBef>
                <a:spcPct val="0"/>
              </a:spcBef>
              <a:spcAft>
                <a:spcPct val="15000"/>
              </a:spcAft>
              <a:buChar char="•"/>
              <a:defRPr>
                <a:solidFill>
                  <a:schemeClr val="tx1"/>
                </a:solidFill>
                <a:latin typeface="+mn-lt"/>
              </a:defRPr>
            </a:lvl9pPr>
          </a:lstStyle>
          <a:p>
            <a:r>
              <a:rPr lang="en-US" sz="1800" dirty="0" smtClean="0"/>
              <a:t>The results for 2011 included multiple examples in which MODIS NRT forest change products showed regionally evident forest disturbances</a:t>
            </a:r>
          </a:p>
          <a:p>
            <a:r>
              <a:rPr lang="en-US" sz="1800" dirty="0" smtClean="0"/>
              <a:t>The on-line posting of refreshed NRT geospatial products into the FCAV enabled end-users with a means to view and track regionally evident forest disturbance.</a:t>
            </a:r>
          </a:p>
          <a:p>
            <a:r>
              <a:rPr lang="en-US" sz="1800" dirty="0" smtClean="0"/>
              <a:t>The MODIS NRT % change in forest NDVI products enabled many extensive forest disturbances to be viewed and tracked during the 2011 growing season.</a:t>
            </a:r>
          </a:p>
          <a:p>
            <a:r>
              <a:rPr lang="en-US" sz="1800" dirty="0" smtClean="0"/>
              <a:t>Forest change products based on 3 baselines was useful for assessing forest disturbance vintage and persistence, both for single and multiyear events.</a:t>
            </a:r>
          </a:p>
          <a:p>
            <a:r>
              <a:rPr lang="en-US" sz="1800" dirty="0" smtClean="0"/>
              <a:t>Additional research is being done to assess whether MODIS phenology products such as these could be further applied to identify and quantify the areal extent of forest disturbance across CONUS.</a:t>
            </a:r>
          </a:p>
          <a:p>
            <a:r>
              <a:rPr lang="en-US" sz="1800" dirty="0" smtClean="0"/>
              <a:t>Future work will include efforts to further automate forest disturbance detection and attribution.  GIS techniques are being used to assess disturbance persistence and the year in which a given disturbance initially occurred. </a:t>
            </a:r>
          </a:p>
          <a:p>
            <a:r>
              <a:rPr lang="en-US" sz="1800" dirty="0" smtClean="0"/>
              <a:t>These products also have potential for aiding climate change studies, such as research on forest mortality associated with prolonged drought.</a:t>
            </a:r>
          </a:p>
          <a:p>
            <a:r>
              <a:rPr lang="en-US" sz="1800" dirty="0" smtClean="0"/>
              <a:t>Several other  MODIS phenological products are being assessed for aiding forest disturbance monitoring needs of ForWarn, including cumulative NDVI products.</a:t>
            </a:r>
          </a:p>
        </p:txBody>
      </p:sp>
      <p:sp>
        <p:nvSpPr>
          <p:cNvPr id="73" name="Content Placeholder 2"/>
          <p:cNvSpPr>
            <a:spLocks noGrp="1"/>
          </p:cNvSpPr>
          <p:nvPr/>
        </p:nvSpPr>
        <p:spPr bwMode="auto">
          <a:xfrm>
            <a:off x="16459200" y="14782800"/>
            <a:ext cx="79248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15000"/>
              </a:spcAft>
              <a:buChar char="•"/>
              <a:defRPr sz="2400">
                <a:solidFill>
                  <a:schemeClr val="tx1"/>
                </a:solidFill>
                <a:latin typeface="+mn-lt"/>
                <a:ea typeface="+mn-ea"/>
                <a:cs typeface="+mn-cs"/>
              </a:defRPr>
            </a:lvl1pPr>
            <a:lvl2pPr marL="742950" indent="-285750" algn="l" rtl="0" eaLnBrk="1" fontAlgn="base" hangingPunct="1">
              <a:spcBef>
                <a:spcPct val="0"/>
              </a:spcBef>
              <a:spcAft>
                <a:spcPct val="15000"/>
              </a:spcAft>
              <a:buChar char="–"/>
              <a:defRPr sz="2200">
                <a:solidFill>
                  <a:schemeClr val="tx1"/>
                </a:solidFill>
                <a:latin typeface="+mn-lt"/>
              </a:defRPr>
            </a:lvl2pPr>
            <a:lvl3pPr marL="1143000" indent="-228600" algn="l" rtl="0" eaLnBrk="1" fontAlgn="base" hangingPunct="1">
              <a:spcBef>
                <a:spcPct val="0"/>
              </a:spcBef>
              <a:spcAft>
                <a:spcPct val="15000"/>
              </a:spcAft>
              <a:buChar char="•"/>
              <a:defRPr sz="2400">
                <a:solidFill>
                  <a:schemeClr val="tx1"/>
                </a:solidFill>
                <a:latin typeface="+mn-lt"/>
              </a:defRPr>
            </a:lvl3pPr>
            <a:lvl4pPr marL="1600200" indent="-228600" algn="l" rtl="0" eaLnBrk="1" fontAlgn="base" hangingPunct="1">
              <a:spcBef>
                <a:spcPct val="0"/>
              </a:spcBef>
              <a:spcAft>
                <a:spcPct val="15000"/>
              </a:spcAft>
              <a:buChar char="–"/>
              <a:defRPr sz="2000">
                <a:solidFill>
                  <a:schemeClr val="tx1"/>
                </a:solidFill>
                <a:latin typeface="+mn-lt"/>
              </a:defRPr>
            </a:lvl4pPr>
            <a:lvl5pPr marL="2057400" indent="-228600" algn="l" rtl="0" eaLnBrk="1" fontAlgn="base" hangingPunct="1">
              <a:spcBef>
                <a:spcPct val="0"/>
              </a:spcBef>
              <a:spcAft>
                <a:spcPct val="15000"/>
              </a:spcAft>
              <a:buChar char="•"/>
              <a:defRPr sz="2000">
                <a:solidFill>
                  <a:schemeClr val="tx1"/>
                </a:solidFill>
                <a:latin typeface="+mn-lt"/>
              </a:defRPr>
            </a:lvl5pPr>
            <a:lvl6pPr marL="2514600" indent="-228600" algn="l" rtl="0" eaLnBrk="1" fontAlgn="base" hangingPunct="1">
              <a:spcBef>
                <a:spcPct val="0"/>
              </a:spcBef>
              <a:spcAft>
                <a:spcPct val="15000"/>
              </a:spcAft>
              <a:buChar char="•"/>
              <a:defRPr>
                <a:solidFill>
                  <a:schemeClr val="tx1"/>
                </a:solidFill>
                <a:latin typeface="+mn-lt"/>
              </a:defRPr>
            </a:lvl6pPr>
            <a:lvl7pPr marL="2971800" indent="-228600" algn="l" rtl="0" eaLnBrk="1" fontAlgn="base" hangingPunct="1">
              <a:spcBef>
                <a:spcPct val="0"/>
              </a:spcBef>
              <a:spcAft>
                <a:spcPct val="15000"/>
              </a:spcAft>
              <a:buChar char="•"/>
              <a:defRPr>
                <a:solidFill>
                  <a:schemeClr val="tx1"/>
                </a:solidFill>
                <a:latin typeface="+mn-lt"/>
              </a:defRPr>
            </a:lvl7pPr>
            <a:lvl8pPr marL="3429000" indent="-228600" algn="l" rtl="0" eaLnBrk="1" fontAlgn="base" hangingPunct="1">
              <a:spcBef>
                <a:spcPct val="0"/>
              </a:spcBef>
              <a:spcAft>
                <a:spcPct val="15000"/>
              </a:spcAft>
              <a:buChar char="•"/>
              <a:defRPr>
                <a:solidFill>
                  <a:schemeClr val="tx1"/>
                </a:solidFill>
                <a:latin typeface="+mn-lt"/>
              </a:defRPr>
            </a:lvl8pPr>
            <a:lvl9pPr marL="3886200" indent="-228600" algn="l" rtl="0" eaLnBrk="1" fontAlgn="base" hangingPunct="1">
              <a:spcBef>
                <a:spcPct val="0"/>
              </a:spcBef>
              <a:spcAft>
                <a:spcPct val="15000"/>
              </a:spcAft>
              <a:buChar char="•"/>
              <a:defRPr>
                <a:solidFill>
                  <a:schemeClr val="tx1"/>
                </a:solidFill>
                <a:latin typeface="+mn-lt"/>
              </a:defRPr>
            </a:lvl9pPr>
          </a:lstStyle>
          <a:p>
            <a:r>
              <a:rPr lang="en-US" sz="1800" dirty="0" smtClean="0"/>
              <a:t>Hargrove, William W., Joseph P. Spruce, Gerald E. Gasser, and Forrest M. Hoffman (2009). Toward a national early warning system for forest disturbances using remotely sensed canopy phenology. </a:t>
            </a:r>
            <a:r>
              <a:rPr lang="en-US" sz="1800" i="1" dirty="0" smtClean="0"/>
              <a:t>Photogrammetric Engineering &amp; Remote Sensing</a:t>
            </a:r>
            <a:r>
              <a:rPr lang="en-US" sz="1800" dirty="0" smtClean="0"/>
              <a:t>, 75:1150-1156.</a:t>
            </a:r>
            <a:endParaRPr lang="en-US" sz="1800" dirty="0"/>
          </a:p>
        </p:txBody>
      </p:sp>
      <p:pic>
        <p:nvPicPr>
          <p:cNvPr id="71" name="Picture 70" descr="NASA_Flat_RGB_PPT.jpg"/>
          <p:cNvPicPr>
            <a:picLocks noChangeAspect="1"/>
          </p:cNvPicPr>
          <p:nvPr/>
        </p:nvPicPr>
        <p:blipFill>
          <a:blip r:embed="rId4" cstate="print"/>
          <a:stretch>
            <a:fillRect/>
          </a:stretch>
        </p:blipFill>
        <p:spPr>
          <a:xfrm>
            <a:off x="29870400" y="762000"/>
            <a:ext cx="2133600" cy="1761998"/>
          </a:xfrm>
          <a:prstGeom prst="rect">
            <a:avLst/>
          </a:prstGeom>
        </p:spPr>
      </p:pic>
      <p:pic>
        <p:nvPicPr>
          <p:cNvPr id="74" name="Picture 73" descr="d1 713x749 US_Forest_Service_logo4.png"/>
          <p:cNvPicPr>
            <a:picLocks noChangeAspect="1"/>
          </p:cNvPicPr>
          <p:nvPr/>
        </p:nvPicPr>
        <p:blipFill>
          <a:blip r:embed="rId5" cstate="print"/>
          <a:stretch>
            <a:fillRect/>
          </a:stretch>
        </p:blipFill>
        <p:spPr>
          <a:xfrm>
            <a:off x="910831" y="762000"/>
            <a:ext cx="1679969" cy="1764792"/>
          </a:xfrm>
          <a:prstGeom prst="rect">
            <a:avLst/>
          </a:prstGeom>
        </p:spPr>
      </p:pic>
      <p:grpSp>
        <p:nvGrpSpPr>
          <p:cNvPr id="40" name="Group 39"/>
          <p:cNvGrpSpPr/>
          <p:nvPr/>
        </p:nvGrpSpPr>
        <p:grpSpPr>
          <a:xfrm>
            <a:off x="304800" y="4038600"/>
            <a:ext cx="32385000" cy="17805975"/>
            <a:chOff x="304800" y="4038600"/>
            <a:chExt cx="32385000" cy="17805975"/>
          </a:xfrm>
        </p:grpSpPr>
        <p:grpSp>
          <p:nvGrpSpPr>
            <p:cNvPr id="37" name="Group 36"/>
            <p:cNvGrpSpPr/>
            <p:nvPr/>
          </p:nvGrpSpPr>
          <p:grpSpPr>
            <a:xfrm>
              <a:off x="304800" y="4038600"/>
              <a:ext cx="8077200" cy="17805975"/>
              <a:chOff x="304800" y="4038600"/>
              <a:chExt cx="8077200" cy="17805975"/>
            </a:xfrm>
          </p:grpSpPr>
          <p:pic>
            <p:nvPicPr>
              <p:cNvPr id="78" name="Picture 77" descr="Figure_3_2010_LA_FTC.jpg"/>
              <p:cNvPicPr>
                <a:picLocks noChangeAspect="1"/>
              </p:cNvPicPr>
              <p:nvPr/>
            </p:nvPicPr>
            <p:blipFill>
              <a:blip r:embed="rId6" cstate="print"/>
              <a:stretch>
                <a:fillRect/>
              </a:stretch>
            </p:blipFill>
            <p:spPr>
              <a:xfrm>
                <a:off x="304800" y="16002000"/>
                <a:ext cx="7832849" cy="5257800"/>
              </a:xfrm>
              <a:prstGeom prst="rect">
                <a:avLst/>
              </a:prstGeom>
            </p:spPr>
          </p:pic>
          <p:pic>
            <p:nvPicPr>
              <p:cNvPr id="80" name="Picture 79" descr="Figure2_NLCD_2006_LA_FTC.jpg"/>
              <p:cNvPicPr>
                <a:picLocks noChangeAspect="1"/>
              </p:cNvPicPr>
              <p:nvPr/>
            </p:nvPicPr>
            <p:blipFill>
              <a:blip r:embed="rId7" cstate="print"/>
              <a:stretch>
                <a:fillRect/>
              </a:stretch>
            </p:blipFill>
            <p:spPr>
              <a:xfrm>
                <a:off x="396751" y="9906000"/>
                <a:ext cx="7832849" cy="5257800"/>
              </a:xfrm>
              <a:prstGeom prst="rect">
                <a:avLst/>
              </a:prstGeom>
            </p:spPr>
          </p:pic>
          <p:pic>
            <p:nvPicPr>
              <p:cNvPr id="79" name="Picture 78" descr="Figure1_2011_LA_FTC.jpg"/>
              <p:cNvPicPr>
                <a:picLocks noChangeAspect="1"/>
              </p:cNvPicPr>
              <p:nvPr/>
            </p:nvPicPr>
            <p:blipFill>
              <a:blip r:embed="rId8" cstate="print"/>
              <a:stretch>
                <a:fillRect/>
              </a:stretch>
            </p:blipFill>
            <p:spPr>
              <a:xfrm>
                <a:off x="381000" y="4038600"/>
                <a:ext cx="7832849" cy="5257800"/>
              </a:xfrm>
              <a:prstGeom prst="rect">
                <a:avLst/>
              </a:prstGeom>
            </p:spPr>
          </p:pic>
          <p:sp>
            <p:nvSpPr>
              <p:cNvPr id="23" name="TextBox 22"/>
              <p:cNvSpPr txBox="1"/>
              <p:nvPr/>
            </p:nvSpPr>
            <p:spPr>
              <a:xfrm>
                <a:off x="381000" y="9296400"/>
                <a:ext cx="7848600" cy="584775"/>
              </a:xfrm>
              <a:prstGeom prst="rect">
                <a:avLst/>
              </a:prstGeom>
              <a:noFill/>
            </p:spPr>
            <p:txBody>
              <a:bodyPr wrap="square" rtlCol="0">
                <a:spAutoFit/>
              </a:bodyPr>
              <a:lstStyle/>
              <a:p>
                <a:r>
                  <a:rPr lang="en-US" sz="1600" dirty="0" smtClean="0"/>
                  <a:t>Figure 1. ForWarn forest change product showing coastal Louisiana spring 2011 swamp forest defoliation (hot colors) for date ending 5/8/2011, incorporating a 2008-2010 baseline . </a:t>
                </a:r>
                <a:endParaRPr lang="en-US" sz="1600" dirty="0"/>
              </a:p>
            </p:txBody>
          </p:sp>
          <p:sp>
            <p:nvSpPr>
              <p:cNvPr id="24" name="TextBox 23"/>
              <p:cNvSpPr txBox="1"/>
              <p:nvPr/>
            </p:nvSpPr>
            <p:spPr>
              <a:xfrm>
                <a:off x="304800" y="15163800"/>
                <a:ext cx="8077200" cy="584775"/>
              </a:xfrm>
              <a:prstGeom prst="rect">
                <a:avLst/>
              </a:prstGeom>
              <a:noFill/>
            </p:spPr>
            <p:txBody>
              <a:bodyPr wrap="square" rtlCol="0">
                <a:spAutoFit/>
              </a:bodyPr>
              <a:lstStyle/>
              <a:p>
                <a:r>
                  <a:rPr lang="en-US" sz="1600" dirty="0" smtClean="0"/>
                  <a:t>Figure 2. ForWarn circa 2006 land cover map from the National Land Cover Database for southeastern Louisiana.  This product is </a:t>
                </a:r>
                <a:r>
                  <a:rPr lang="en-US" sz="1600" dirty="0" err="1" smtClean="0"/>
                  <a:t>resampled</a:t>
                </a:r>
                <a:r>
                  <a:rPr lang="en-US" sz="1600" dirty="0" smtClean="0"/>
                  <a:t> to the MODIS 231.66 meter cell size.</a:t>
                </a:r>
                <a:endParaRPr lang="en-US" sz="1600" dirty="0"/>
              </a:p>
            </p:txBody>
          </p:sp>
          <p:sp>
            <p:nvSpPr>
              <p:cNvPr id="25" name="TextBox 24"/>
              <p:cNvSpPr txBox="1"/>
              <p:nvPr/>
            </p:nvSpPr>
            <p:spPr>
              <a:xfrm>
                <a:off x="304800" y="21259800"/>
                <a:ext cx="7772400" cy="584775"/>
              </a:xfrm>
              <a:prstGeom prst="rect">
                <a:avLst/>
              </a:prstGeom>
              <a:noFill/>
            </p:spPr>
            <p:txBody>
              <a:bodyPr wrap="square" rtlCol="0">
                <a:spAutoFit/>
              </a:bodyPr>
              <a:lstStyle/>
              <a:p>
                <a:r>
                  <a:rPr lang="en-US" sz="1600" dirty="0" smtClean="0"/>
                  <a:t>Figure 3. ForWarn forest change product showing Louisiana spring 2010 swamp forest defoliation in hot colors for date ending 5/8/2010, incorporating 2007-2009 baseline. </a:t>
                </a:r>
                <a:endParaRPr lang="en-US" sz="1600" dirty="0"/>
              </a:p>
            </p:txBody>
          </p:sp>
        </p:grpSp>
        <p:grpSp>
          <p:nvGrpSpPr>
            <p:cNvPr id="38" name="Group 37"/>
            <p:cNvGrpSpPr/>
            <p:nvPr/>
          </p:nvGrpSpPr>
          <p:grpSpPr>
            <a:xfrm>
              <a:off x="24612600" y="4038600"/>
              <a:ext cx="8077200" cy="17805975"/>
              <a:chOff x="24612600" y="4038600"/>
              <a:chExt cx="8077200" cy="17805975"/>
            </a:xfrm>
          </p:grpSpPr>
          <p:pic>
            <p:nvPicPr>
              <p:cNvPr id="93" name="Picture 92" descr="uintas_gap_landfire_map.jpg"/>
              <p:cNvPicPr>
                <a:picLocks noChangeAspect="1"/>
              </p:cNvPicPr>
              <p:nvPr/>
            </p:nvPicPr>
            <p:blipFill>
              <a:blip r:embed="rId9" cstate="print"/>
              <a:stretch>
                <a:fillRect/>
              </a:stretch>
            </p:blipFill>
            <p:spPr>
              <a:xfrm>
                <a:off x="24688800" y="9906000"/>
                <a:ext cx="7832849" cy="5257800"/>
              </a:xfrm>
              <a:prstGeom prst="rect">
                <a:avLst/>
              </a:prstGeom>
            </p:spPr>
          </p:pic>
          <p:pic>
            <p:nvPicPr>
              <p:cNvPr id="97" name="Picture 96" descr="uintas_2011_3yr_bl_de_9-5-2011.jpg"/>
              <p:cNvPicPr>
                <a:picLocks noChangeAspect="1"/>
              </p:cNvPicPr>
              <p:nvPr/>
            </p:nvPicPr>
            <p:blipFill>
              <a:blip r:embed="rId10" cstate="print"/>
              <a:stretch>
                <a:fillRect/>
              </a:stretch>
            </p:blipFill>
            <p:spPr>
              <a:xfrm>
                <a:off x="24688800" y="16002000"/>
                <a:ext cx="7832849" cy="5257800"/>
              </a:xfrm>
              <a:prstGeom prst="rect">
                <a:avLst/>
              </a:prstGeom>
            </p:spPr>
          </p:pic>
          <p:pic>
            <p:nvPicPr>
              <p:cNvPr id="92" name="Picture 91" descr="uintas_2011_1yr_bl_de_9-5-2011.jpg"/>
              <p:cNvPicPr>
                <a:picLocks noChangeAspect="1"/>
              </p:cNvPicPr>
              <p:nvPr/>
            </p:nvPicPr>
            <p:blipFill>
              <a:blip r:embed="rId11" cstate="print"/>
              <a:stretch>
                <a:fillRect/>
              </a:stretch>
            </p:blipFill>
            <p:spPr>
              <a:xfrm>
                <a:off x="24688800" y="4038600"/>
                <a:ext cx="7832849" cy="5257800"/>
              </a:xfrm>
              <a:prstGeom prst="rect">
                <a:avLst/>
              </a:prstGeom>
            </p:spPr>
          </p:pic>
          <p:sp>
            <p:nvSpPr>
              <p:cNvPr id="28" name="TextBox 27"/>
              <p:cNvSpPr txBox="1"/>
              <p:nvPr/>
            </p:nvSpPr>
            <p:spPr>
              <a:xfrm>
                <a:off x="24612600" y="21259800"/>
                <a:ext cx="7924800" cy="584775"/>
              </a:xfrm>
              <a:prstGeom prst="rect">
                <a:avLst/>
              </a:prstGeom>
              <a:noFill/>
            </p:spPr>
            <p:txBody>
              <a:bodyPr wrap="square" rtlCol="0">
                <a:spAutoFit/>
              </a:bodyPr>
              <a:lstStyle/>
              <a:p>
                <a:r>
                  <a:rPr lang="en-US" sz="1600" dirty="0" smtClean="0"/>
                  <a:t>Figure 8. ForWarn MODIS forest change product view of the Uinta Mountains, showing change versus a 2008-2010 baseline.  This product is for date ending 9/5/2011.</a:t>
                </a:r>
                <a:endParaRPr lang="en-US" sz="1600" dirty="0"/>
              </a:p>
            </p:txBody>
          </p:sp>
          <p:sp>
            <p:nvSpPr>
              <p:cNvPr id="89" name="TextBox 88"/>
              <p:cNvSpPr txBox="1"/>
              <p:nvPr/>
            </p:nvSpPr>
            <p:spPr>
              <a:xfrm>
                <a:off x="24688800" y="9296400"/>
                <a:ext cx="7848600" cy="584775"/>
              </a:xfrm>
              <a:prstGeom prst="rect">
                <a:avLst/>
              </a:prstGeom>
              <a:noFill/>
            </p:spPr>
            <p:txBody>
              <a:bodyPr wrap="square" rtlCol="0">
                <a:spAutoFit/>
              </a:bodyPr>
              <a:lstStyle/>
              <a:p>
                <a:r>
                  <a:rPr lang="en-US" sz="1600" dirty="0" smtClean="0"/>
                  <a:t>Figure 6. ForWarn forest change product for the Uinta Mountains showing fresh change in bark beetle damaged forests.  This map is for date ending 9/5/2011, using a 2010 baseline.  </a:t>
                </a:r>
                <a:endParaRPr lang="en-US" sz="1600" dirty="0"/>
              </a:p>
            </p:txBody>
          </p:sp>
          <p:sp>
            <p:nvSpPr>
              <p:cNvPr id="90" name="TextBox 89"/>
              <p:cNvSpPr txBox="1"/>
              <p:nvPr/>
            </p:nvSpPr>
            <p:spPr>
              <a:xfrm>
                <a:off x="24612600" y="15163800"/>
                <a:ext cx="8077200" cy="584775"/>
              </a:xfrm>
              <a:prstGeom prst="rect">
                <a:avLst/>
              </a:prstGeom>
              <a:noFill/>
            </p:spPr>
            <p:txBody>
              <a:bodyPr wrap="square" rtlCol="0">
                <a:spAutoFit/>
              </a:bodyPr>
              <a:lstStyle/>
              <a:p>
                <a:r>
                  <a:rPr lang="en-US" sz="1600" dirty="0" smtClean="0"/>
                  <a:t>Figure 7. ForWarn circa 2001 high specificity land cover map from the GAP/</a:t>
                </a:r>
                <a:r>
                  <a:rPr lang="en-US" sz="1600" dirty="0" err="1" smtClean="0"/>
                  <a:t>Landfire</a:t>
                </a:r>
                <a:r>
                  <a:rPr lang="en-US" sz="1600" dirty="0" smtClean="0"/>
                  <a:t> programs. This product shows forest types for disturbed areas in Figures 6 and 8.</a:t>
                </a:r>
                <a:endParaRPr lang="en-US" sz="1600" dirty="0"/>
              </a:p>
            </p:txBody>
          </p:sp>
        </p:grpSp>
        <p:grpSp>
          <p:nvGrpSpPr>
            <p:cNvPr id="39" name="Group 38"/>
            <p:cNvGrpSpPr/>
            <p:nvPr/>
          </p:nvGrpSpPr>
          <p:grpSpPr>
            <a:xfrm>
              <a:off x="8382000" y="16002000"/>
              <a:ext cx="15925800" cy="5842575"/>
              <a:chOff x="8382000" y="16002000"/>
              <a:chExt cx="15925800" cy="5842575"/>
            </a:xfrm>
          </p:grpSpPr>
          <p:pic>
            <p:nvPicPr>
              <p:cNvPr id="60" name="Picture 59" descr="w13_la_ftc_right.jpg"/>
              <p:cNvPicPr>
                <a:picLocks noChangeAspect="1"/>
              </p:cNvPicPr>
              <p:nvPr/>
            </p:nvPicPr>
            <p:blipFill>
              <a:blip r:embed="rId12" cstate="print"/>
              <a:stretch>
                <a:fillRect/>
              </a:stretch>
            </p:blipFill>
            <p:spPr>
              <a:xfrm>
                <a:off x="20469009" y="16002000"/>
                <a:ext cx="3838791" cy="5257800"/>
              </a:xfrm>
              <a:prstGeom prst="rect">
                <a:avLst/>
              </a:prstGeom>
            </p:spPr>
          </p:pic>
          <p:sp>
            <p:nvSpPr>
              <p:cNvPr id="27" name="TextBox 26"/>
              <p:cNvSpPr txBox="1"/>
              <p:nvPr/>
            </p:nvSpPr>
            <p:spPr>
              <a:xfrm>
                <a:off x="16535400" y="21259800"/>
                <a:ext cx="7772400" cy="584775"/>
              </a:xfrm>
              <a:prstGeom prst="rect">
                <a:avLst/>
              </a:prstGeom>
              <a:noFill/>
            </p:spPr>
            <p:txBody>
              <a:bodyPr wrap="square" rtlCol="0">
                <a:spAutoFit/>
              </a:bodyPr>
              <a:lstStyle/>
              <a:p>
                <a:r>
                  <a:rPr lang="en-US" sz="1600" dirty="0" smtClean="0"/>
                  <a:t>Figure 5. ForWarn circa 2001 high specificity land cover map from the GAP/</a:t>
                </a:r>
                <a:r>
                  <a:rPr lang="en-US" sz="1600" dirty="0" err="1" smtClean="0"/>
                  <a:t>Landfire</a:t>
                </a:r>
                <a:r>
                  <a:rPr lang="en-US" sz="1600" dirty="0" smtClean="0"/>
                  <a:t> programs.  This shows the forest types for disturbed areas in Figure 4.</a:t>
                </a:r>
                <a:endParaRPr lang="en-US" sz="1600" dirty="0"/>
              </a:p>
            </p:txBody>
          </p:sp>
          <p:pic>
            <p:nvPicPr>
              <p:cNvPr id="57" name="Picture 56" descr="w13_la_ftc_left.jpg"/>
              <p:cNvPicPr>
                <a:picLocks noChangeAspect="1"/>
              </p:cNvPicPr>
              <p:nvPr/>
            </p:nvPicPr>
            <p:blipFill>
              <a:blip r:embed="rId13" cstate="print"/>
              <a:stretch>
                <a:fillRect/>
              </a:stretch>
            </p:blipFill>
            <p:spPr>
              <a:xfrm>
                <a:off x="16535400" y="16002000"/>
                <a:ext cx="3844735" cy="5257800"/>
              </a:xfrm>
              <a:prstGeom prst="rect">
                <a:avLst/>
              </a:prstGeom>
            </p:spPr>
          </p:pic>
          <p:sp>
            <p:nvSpPr>
              <p:cNvPr id="26" name="TextBox 25"/>
              <p:cNvSpPr txBox="1"/>
              <p:nvPr/>
            </p:nvSpPr>
            <p:spPr>
              <a:xfrm>
                <a:off x="8382000" y="21259800"/>
                <a:ext cx="8001000" cy="584775"/>
              </a:xfrm>
              <a:prstGeom prst="rect">
                <a:avLst/>
              </a:prstGeom>
              <a:noFill/>
            </p:spPr>
            <p:txBody>
              <a:bodyPr wrap="square" rtlCol="0">
                <a:spAutoFit/>
              </a:bodyPr>
              <a:lstStyle/>
              <a:p>
                <a:r>
                  <a:rPr lang="en-US" sz="1600" dirty="0" smtClean="0"/>
                  <a:t>Figure 4. ForWarn forest change product for Oregon’s Blue Mountains showing NDVI drops in area defoliated by pine butterflies.  For date ending 9/5/2011, product uses a 2010 baseline.</a:t>
                </a:r>
                <a:endParaRPr lang="en-US" sz="1600" dirty="0"/>
              </a:p>
            </p:txBody>
          </p:sp>
          <p:pic>
            <p:nvPicPr>
              <p:cNvPr id="96" name="Picture 95" descr="blue_mts_oregon_pb_gap_landfire.jpg"/>
              <p:cNvPicPr>
                <a:picLocks noChangeAspect="1"/>
              </p:cNvPicPr>
              <p:nvPr/>
            </p:nvPicPr>
            <p:blipFill>
              <a:blip r:embed="rId14" cstate="print"/>
              <a:stretch>
                <a:fillRect/>
              </a:stretch>
            </p:blipFill>
            <p:spPr>
              <a:xfrm>
                <a:off x="16474951" y="16002000"/>
                <a:ext cx="7832849" cy="5257800"/>
              </a:xfrm>
              <a:prstGeom prst="rect">
                <a:avLst/>
              </a:prstGeom>
            </p:spPr>
          </p:pic>
          <p:grpSp>
            <p:nvGrpSpPr>
              <p:cNvPr id="36" name="Group 35"/>
              <p:cNvGrpSpPr/>
              <p:nvPr/>
            </p:nvGrpSpPr>
            <p:grpSpPr>
              <a:xfrm>
                <a:off x="8382000" y="16002000"/>
                <a:ext cx="7832849" cy="5257800"/>
                <a:chOff x="8382000" y="16002000"/>
                <a:chExt cx="7832849" cy="5257800"/>
              </a:xfrm>
            </p:grpSpPr>
            <p:pic>
              <p:nvPicPr>
                <p:cNvPr id="95" name="Picture 94" descr="blue_mtns_pine_butterfly_2011_de_9-5-2011.jpg"/>
                <p:cNvPicPr>
                  <a:picLocks noChangeAspect="1"/>
                </p:cNvPicPr>
                <p:nvPr/>
              </p:nvPicPr>
              <p:blipFill>
                <a:blip r:embed="rId15" cstate="print"/>
                <a:stretch>
                  <a:fillRect/>
                </a:stretch>
              </p:blipFill>
              <p:spPr>
                <a:xfrm>
                  <a:off x="8382000" y="16002000"/>
                  <a:ext cx="7832849" cy="5257800"/>
                </a:xfrm>
                <a:prstGeom prst="rect">
                  <a:avLst/>
                </a:prstGeom>
              </p:spPr>
            </p:pic>
            <p:pic>
              <p:nvPicPr>
                <p:cNvPr id="35" name="Picture 34" descr="1_pine butterfly malheur nf dmg map for 2011 - schmitt 2011.jpg"/>
                <p:cNvPicPr>
                  <a:picLocks noChangeAspect="1"/>
                </p:cNvPicPr>
                <p:nvPr/>
              </p:nvPicPr>
              <p:blipFill>
                <a:blip r:embed="rId16" cstate="print"/>
                <a:srcRect l="6932" r="6932"/>
                <a:stretch>
                  <a:fillRect/>
                </a:stretch>
              </p:blipFill>
              <p:spPr>
                <a:xfrm>
                  <a:off x="14249400" y="17449800"/>
                  <a:ext cx="1826201" cy="2743200"/>
                </a:xfrm>
                <a:prstGeom prst="rect">
                  <a:avLst/>
                </a:prstGeom>
              </p:spPr>
            </p:pic>
          </p:grpSp>
        </p:gr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6736</TotalTime>
  <Words>1113</Words>
  <Application>Microsoft Office PowerPoint</Application>
  <PresentationFormat>Custom</PresentationFormat>
  <Paragraphs>48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LMIT/ODIN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jspruce</dc:creator>
  <cp:lastModifiedBy>jspruce</cp:lastModifiedBy>
  <cp:revision>433</cp:revision>
  <dcterms:created xsi:type="dcterms:W3CDTF">2009-11-22T18:56:17Z</dcterms:created>
  <dcterms:modified xsi:type="dcterms:W3CDTF">2012-04-04T23:57:02Z</dcterms:modified>
</cp:coreProperties>
</file>