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92" r:id="rId2"/>
    <p:sldId id="256" r:id="rId3"/>
    <p:sldId id="257" r:id="rId4"/>
    <p:sldId id="491" r:id="rId5"/>
    <p:sldId id="258" r:id="rId6"/>
    <p:sldId id="260" r:id="rId7"/>
    <p:sldId id="263" r:id="rId8"/>
    <p:sldId id="396" r:id="rId9"/>
    <p:sldId id="397" r:id="rId10"/>
    <p:sldId id="399" r:id="rId11"/>
    <p:sldId id="264" r:id="rId12"/>
    <p:sldId id="276" r:id="rId13"/>
    <p:sldId id="457" r:id="rId14"/>
    <p:sldId id="458" r:id="rId15"/>
    <p:sldId id="277" r:id="rId16"/>
    <p:sldId id="278" r:id="rId17"/>
    <p:sldId id="461" r:id="rId18"/>
    <p:sldId id="348" r:id="rId19"/>
    <p:sldId id="349" r:id="rId20"/>
    <p:sldId id="350" r:id="rId21"/>
    <p:sldId id="282" r:id="rId22"/>
    <p:sldId id="393" r:id="rId23"/>
    <p:sldId id="401" r:id="rId24"/>
    <p:sldId id="402" r:id="rId25"/>
    <p:sldId id="403" r:id="rId26"/>
    <p:sldId id="464" r:id="rId27"/>
    <p:sldId id="476" r:id="rId28"/>
    <p:sldId id="475" r:id="rId29"/>
    <p:sldId id="474" r:id="rId30"/>
    <p:sldId id="463" r:id="rId31"/>
    <p:sldId id="404" r:id="rId32"/>
    <p:sldId id="405" r:id="rId33"/>
    <p:sldId id="413" r:id="rId34"/>
    <p:sldId id="406" r:id="rId35"/>
    <p:sldId id="407" r:id="rId36"/>
    <p:sldId id="408" r:id="rId37"/>
    <p:sldId id="409" r:id="rId38"/>
    <p:sldId id="410" r:id="rId39"/>
    <p:sldId id="411" r:id="rId40"/>
    <p:sldId id="412" r:id="rId41"/>
    <p:sldId id="414" r:id="rId42"/>
    <p:sldId id="415" r:id="rId43"/>
    <p:sldId id="416" r:id="rId44"/>
    <p:sldId id="417" r:id="rId45"/>
    <p:sldId id="418" r:id="rId46"/>
    <p:sldId id="419" r:id="rId47"/>
    <p:sldId id="423" r:id="rId48"/>
    <p:sldId id="335" r:id="rId49"/>
    <p:sldId id="521" r:id="rId50"/>
    <p:sldId id="422" r:id="rId51"/>
    <p:sldId id="444" r:id="rId52"/>
    <p:sldId id="443" r:id="rId53"/>
    <p:sldId id="445" r:id="rId54"/>
    <p:sldId id="449" r:id="rId55"/>
    <p:sldId id="448" r:id="rId56"/>
    <p:sldId id="496" r:id="rId57"/>
    <p:sldId id="497" r:id="rId58"/>
    <p:sldId id="511" r:id="rId59"/>
    <p:sldId id="517" r:id="rId60"/>
    <p:sldId id="501" r:id="rId61"/>
    <p:sldId id="499" r:id="rId62"/>
    <p:sldId id="500" r:id="rId63"/>
    <p:sldId id="513" r:id="rId64"/>
    <p:sldId id="516" r:id="rId65"/>
    <p:sldId id="514" r:id="rId66"/>
    <p:sldId id="515" r:id="rId67"/>
    <p:sldId id="480" r:id="rId68"/>
    <p:sldId id="485" r:id="rId69"/>
    <p:sldId id="486" r:id="rId70"/>
    <p:sldId id="487" r:id="rId71"/>
    <p:sldId id="488" r:id="rId72"/>
    <p:sldId id="489" r:id="rId73"/>
    <p:sldId id="462" r:id="rId74"/>
  </p:sldIdLst>
  <p:sldSz cx="9144000" cy="6858000" type="screen4x3"/>
  <p:notesSz cx="6858000" cy="9144000"/>
  <p:defaultTextStyle>
    <a:defPPr>
      <a:defRPr lang="en-US"/>
    </a:defPPr>
    <a:lvl1pPr marL="0" algn="l" defTabSz="9123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150" algn="l" defTabSz="9123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304" algn="l" defTabSz="9123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455" algn="l" defTabSz="9123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4607" algn="l" defTabSz="9123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0759" algn="l" defTabSz="9123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6911" algn="l" defTabSz="9123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3062" algn="l" defTabSz="9123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9215" algn="l" defTabSz="9123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63" autoAdjust="0"/>
    <p:restoredTop sz="94660"/>
  </p:normalViewPr>
  <p:slideViewPr>
    <p:cSldViewPr>
      <p:cViewPr>
        <p:scale>
          <a:sx n="113" d="100"/>
          <a:sy n="113" d="100"/>
        </p:scale>
        <p:origin x="-182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54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5E780-72A0-4D19-AAD3-8EE7256BA41B}" type="datetimeFigureOut">
              <a:rPr lang="en-US" smtClean="0"/>
              <a:t>1/15/2015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3F501-6164-40C2-B3C5-E386FD47C5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489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5E780-72A0-4D19-AAD3-8EE7256BA41B}" type="datetimeFigureOut">
              <a:rPr lang="en-US" smtClean="0"/>
              <a:t>1/15/2015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3F501-6164-40C2-B3C5-E386FD47C5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507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5E780-72A0-4D19-AAD3-8EE7256BA41B}" type="datetimeFigureOut">
              <a:rPr lang="en-US" smtClean="0"/>
              <a:t>1/15/2015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3F501-6164-40C2-B3C5-E386FD47C5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900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5E780-72A0-4D19-AAD3-8EE7256BA41B}" type="datetimeFigureOut">
              <a:rPr lang="en-US" smtClean="0"/>
              <a:t>1/15/2015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3F501-6164-40C2-B3C5-E386FD47C5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412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1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3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4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6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07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69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2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5E780-72A0-4D19-AAD3-8EE7256BA41B}" type="datetimeFigureOut">
              <a:rPr lang="en-US" smtClean="0"/>
              <a:t>1/15/2015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3F501-6164-40C2-B3C5-E386FD47C5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071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5E780-72A0-4D19-AAD3-8EE7256BA41B}" type="datetimeFigureOut">
              <a:rPr lang="en-US" smtClean="0"/>
              <a:t>1/15/2015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3F501-6164-40C2-B3C5-E386FD47C5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482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50" indent="0">
              <a:buNone/>
              <a:defRPr sz="2000" b="1"/>
            </a:lvl2pPr>
            <a:lvl3pPr marL="912304" indent="0">
              <a:buNone/>
              <a:defRPr sz="1800" b="1"/>
            </a:lvl3pPr>
            <a:lvl4pPr marL="1368455" indent="0">
              <a:buNone/>
              <a:defRPr sz="1600" b="1"/>
            </a:lvl4pPr>
            <a:lvl5pPr marL="1824607" indent="0">
              <a:buNone/>
              <a:defRPr sz="1600" b="1"/>
            </a:lvl5pPr>
            <a:lvl6pPr marL="2280759" indent="0">
              <a:buNone/>
              <a:defRPr sz="1600" b="1"/>
            </a:lvl6pPr>
            <a:lvl7pPr marL="2736911" indent="0">
              <a:buNone/>
              <a:defRPr sz="1600" b="1"/>
            </a:lvl7pPr>
            <a:lvl8pPr marL="3193062" indent="0">
              <a:buNone/>
              <a:defRPr sz="1600" b="1"/>
            </a:lvl8pPr>
            <a:lvl9pPr marL="364921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50" indent="0">
              <a:buNone/>
              <a:defRPr sz="2000" b="1"/>
            </a:lvl2pPr>
            <a:lvl3pPr marL="912304" indent="0">
              <a:buNone/>
              <a:defRPr sz="1800" b="1"/>
            </a:lvl3pPr>
            <a:lvl4pPr marL="1368455" indent="0">
              <a:buNone/>
              <a:defRPr sz="1600" b="1"/>
            </a:lvl4pPr>
            <a:lvl5pPr marL="1824607" indent="0">
              <a:buNone/>
              <a:defRPr sz="1600" b="1"/>
            </a:lvl5pPr>
            <a:lvl6pPr marL="2280759" indent="0">
              <a:buNone/>
              <a:defRPr sz="1600" b="1"/>
            </a:lvl6pPr>
            <a:lvl7pPr marL="2736911" indent="0">
              <a:buNone/>
              <a:defRPr sz="1600" b="1"/>
            </a:lvl7pPr>
            <a:lvl8pPr marL="3193062" indent="0">
              <a:buNone/>
              <a:defRPr sz="1600" b="1"/>
            </a:lvl8pPr>
            <a:lvl9pPr marL="364921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5E780-72A0-4D19-AAD3-8EE7256BA41B}" type="datetimeFigureOut">
              <a:rPr lang="en-US" smtClean="0"/>
              <a:t>1/15/2015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3F501-6164-40C2-B3C5-E386FD47C5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755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5E780-72A0-4D19-AAD3-8EE7256BA41B}" type="datetimeFigureOut">
              <a:rPr lang="en-US" smtClean="0"/>
              <a:t>1/15/2015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3F501-6164-40C2-B3C5-E386FD47C5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015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5E780-72A0-4D19-AAD3-8EE7256BA41B}" type="datetimeFigureOut">
              <a:rPr lang="en-US" smtClean="0"/>
              <a:t>1/15/2015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3F501-6164-40C2-B3C5-E386FD47C5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561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150" indent="0">
              <a:buNone/>
              <a:defRPr sz="1200"/>
            </a:lvl2pPr>
            <a:lvl3pPr marL="912304" indent="0">
              <a:buNone/>
              <a:defRPr sz="1000"/>
            </a:lvl3pPr>
            <a:lvl4pPr marL="1368455" indent="0">
              <a:buNone/>
              <a:defRPr sz="900"/>
            </a:lvl4pPr>
            <a:lvl5pPr marL="1824607" indent="0">
              <a:buNone/>
              <a:defRPr sz="900"/>
            </a:lvl5pPr>
            <a:lvl6pPr marL="2280759" indent="0">
              <a:buNone/>
              <a:defRPr sz="900"/>
            </a:lvl6pPr>
            <a:lvl7pPr marL="2736911" indent="0">
              <a:buNone/>
              <a:defRPr sz="900"/>
            </a:lvl7pPr>
            <a:lvl8pPr marL="3193062" indent="0">
              <a:buNone/>
              <a:defRPr sz="900"/>
            </a:lvl8pPr>
            <a:lvl9pPr marL="364921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5E780-72A0-4D19-AAD3-8EE7256BA41B}" type="datetimeFigureOut">
              <a:rPr lang="en-US" smtClean="0"/>
              <a:t>1/15/2015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3F501-6164-40C2-B3C5-E386FD47C5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150" indent="0">
              <a:buNone/>
              <a:defRPr sz="2800"/>
            </a:lvl2pPr>
            <a:lvl3pPr marL="912304" indent="0">
              <a:buNone/>
              <a:defRPr sz="2400"/>
            </a:lvl3pPr>
            <a:lvl4pPr marL="1368455" indent="0">
              <a:buNone/>
              <a:defRPr sz="2000"/>
            </a:lvl4pPr>
            <a:lvl5pPr marL="1824607" indent="0">
              <a:buNone/>
              <a:defRPr sz="2000"/>
            </a:lvl5pPr>
            <a:lvl6pPr marL="2280759" indent="0">
              <a:buNone/>
              <a:defRPr sz="2000"/>
            </a:lvl6pPr>
            <a:lvl7pPr marL="2736911" indent="0">
              <a:buNone/>
              <a:defRPr sz="2000"/>
            </a:lvl7pPr>
            <a:lvl8pPr marL="3193062" indent="0">
              <a:buNone/>
              <a:defRPr sz="2000"/>
            </a:lvl8pPr>
            <a:lvl9pPr marL="3649215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150" indent="0">
              <a:buNone/>
              <a:defRPr sz="1200"/>
            </a:lvl2pPr>
            <a:lvl3pPr marL="912304" indent="0">
              <a:buNone/>
              <a:defRPr sz="1000"/>
            </a:lvl3pPr>
            <a:lvl4pPr marL="1368455" indent="0">
              <a:buNone/>
              <a:defRPr sz="900"/>
            </a:lvl4pPr>
            <a:lvl5pPr marL="1824607" indent="0">
              <a:buNone/>
              <a:defRPr sz="900"/>
            </a:lvl5pPr>
            <a:lvl6pPr marL="2280759" indent="0">
              <a:buNone/>
              <a:defRPr sz="900"/>
            </a:lvl6pPr>
            <a:lvl7pPr marL="2736911" indent="0">
              <a:buNone/>
              <a:defRPr sz="900"/>
            </a:lvl7pPr>
            <a:lvl8pPr marL="3193062" indent="0">
              <a:buNone/>
              <a:defRPr sz="900"/>
            </a:lvl8pPr>
            <a:lvl9pPr marL="364921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5E780-72A0-4D19-AAD3-8EE7256BA41B}" type="datetimeFigureOut">
              <a:rPr lang="en-US" smtClean="0"/>
              <a:t>1/15/2015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3F501-6164-40C2-B3C5-E386FD47C5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684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30" tIns="45615" rIns="91230" bIns="456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230" tIns="45615" rIns="91230" bIns="456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230" tIns="45615" rIns="91230" bIns="456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5E780-72A0-4D19-AAD3-8EE7256BA41B}" type="datetimeFigureOut">
              <a:rPr lang="en-US" smtClean="0"/>
              <a:t>1/15/2015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230" tIns="45615" rIns="91230" bIns="456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230" tIns="45615" rIns="91230" bIns="456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3F501-6164-40C2-B3C5-E386FD47C5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08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230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14" indent="-342114" algn="l" defTabSz="9123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246" indent="-285096" algn="l" defTabSz="91230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380" indent="-228078" algn="l" defTabSz="91230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532" indent="-228078" algn="l" defTabSz="91230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683" indent="-228078" algn="l" defTabSz="91230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835" indent="-228078" algn="l" defTabSz="9123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987" indent="-228078" algn="l" defTabSz="9123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140" indent="-228078" algn="l" defTabSz="9123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291" indent="-228078" algn="l" defTabSz="91230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50" algn="l" defTabSz="912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04" algn="l" defTabSz="912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455" algn="l" defTabSz="912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607" algn="l" defTabSz="912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759" algn="l" defTabSz="912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911" algn="l" defTabSz="912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062" algn="l" defTabSz="912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215" algn="l" defTabSz="9123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forwarn.forestthreats.org/fcav/" TargetMode="Externa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wchristie@fs.fed.us" TargetMode="External"/><Relationship Id="rId5" Type="http://schemas.openxmlformats.org/officeDocument/2006/relationships/image" Target="../media/image80.gif"/><Relationship Id="rId4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hyperlink" Target="http://forwarn.forestthreats.org/fcav/?theme=CONUS_Vegetation_Monitoring_Tools&amp;layers=AAB,AD,&amp;alphas=1,1,&amp;accgp=G04&amp;basemap=Streets&amp;extent=-9003225.077156924,4512328.821592092,-8759543.830983687,4603747.50742119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hyperlink" Target="mailto:wchristie@fs.fed.us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mailto:wchristie@fs.fed.us" TargetMode="External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8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94" y="619125"/>
            <a:ext cx="7818437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9" b="7481"/>
          <a:stretch/>
        </p:blipFill>
        <p:spPr bwMode="auto">
          <a:xfrm>
            <a:off x="914401" y="457200"/>
            <a:ext cx="2305051" cy="17975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6248400"/>
            <a:ext cx="2705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2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Examples of forest disturbance, or recovery,</a:t>
            </a:r>
            <a:br>
              <a:rPr lang="en-US" sz="2800" b="1" dirty="0"/>
            </a:br>
            <a:r>
              <a:rPr lang="en-US" sz="2800" b="1" dirty="0"/>
              <a:t>seen in the ForWarn forest change images</a:t>
            </a:r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36" y="1719263"/>
            <a:ext cx="385762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6" y="1748947"/>
            <a:ext cx="4429125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38581"/>
            <a:ext cx="28194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62000" y="5715000"/>
            <a:ext cx="7696200" cy="1143000"/>
          </a:xfrm>
          <a:prstGeom prst="rect">
            <a:avLst/>
          </a:prstGeom>
        </p:spPr>
        <p:txBody>
          <a:bodyPr vert="horz" lIns="91230" tIns="45615" rIns="91230" bIns="45615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i="1" dirty="0"/>
              <a:t>Forest disturbance events </a:t>
            </a:r>
            <a:r>
              <a:rPr lang="en-US" sz="1800" b="1" i="1" dirty="0" smtClean="0"/>
              <a:t>often display </a:t>
            </a:r>
            <a:r>
              <a:rPr lang="en-US" sz="1800" b="1" i="1" dirty="0"/>
              <a:t>degrees of </a:t>
            </a:r>
            <a:r>
              <a:rPr lang="en-US" sz="1800" b="1" i="1" dirty="0" smtClean="0"/>
              <a:t>severity.  </a:t>
            </a:r>
            <a:br>
              <a:rPr lang="en-US" sz="1800" b="1" i="1" dirty="0" smtClean="0"/>
            </a:br>
            <a:r>
              <a:rPr lang="en-US" sz="1800" b="1" i="1" dirty="0" smtClean="0"/>
              <a:t>Variation in rates of recovery can </a:t>
            </a:r>
            <a:r>
              <a:rPr lang="en-US" sz="1800" b="1" i="1" dirty="0"/>
              <a:t>relate to ecological, or vegetative </a:t>
            </a:r>
            <a:r>
              <a:rPr lang="en-US" sz="1800" b="1" i="1" dirty="0" smtClean="0"/>
              <a:t>resilience.</a:t>
            </a:r>
            <a:endParaRPr lang="en-US" sz="1800" b="1" i="1" dirty="0"/>
          </a:p>
        </p:txBody>
      </p:sp>
    </p:spTree>
    <p:extLst>
      <p:ext uri="{BB962C8B-B14F-4D97-AF65-F5344CB8AC3E}">
        <p14:creationId xmlns:p14="http://schemas.microsoft.com/office/powerpoint/2010/main" val="294256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81" y="190506"/>
            <a:ext cx="7789863" cy="647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90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9" y="1066800"/>
            <a:ext cx="7189787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90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262" y="1371606"/>
            <a:ext cx="6227763" cy="4694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505661"/>
            <a:ext cx="2667000" cy="2036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1523851"/>
            <a:ext cx="457200" cy="3811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615" rIns="91230" bIns="45615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80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70121"/>
            <a:ext cx="2413996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80722" y="1955211"/>
            <a:ext cx="1299932" cy="369120"/>
          </a:xfrm>
          <a:prstGeom prst="rect">
            <a:avLst/>
          </a:prstGeom>
          <a:noFill/>
        </p:spPr>
        <p:txBody>
          <a:bodyPr wrap="none" lIns="91230" tIns="45615" rIns="91230" bIns="45615" rtlCol="0">
            <a:spAutoFit/>
          </a:bodyPr>
          <a:lstStyle/>
          <a:p>
            <a:r>
              <a:rPr lang="en-US" dirty="0" smtClean="0"/>
              <a:t>04/05/2012</a:t>
            </a:r>
            <a:endParaRPr lang="en-US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170121"/>
            <a:ext cx="2415915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34381" y="1955211"/>
            <a:ext cx="1299932" cy="369120"/>
          </a:xfrm>
          <a:prstGeom prst="rect">
            <a:avLst/>
          </a:prstGeom>
          <a:noFill/>
        </p:spPr>
        <p:txBody>
          <a:bodyPr wrap="none" lIns="91230" tIns="45615" rIns="91230" bIns="45615" rtlCol="0">
            <a:spAutoFit/>
          </a:bodyPr>
          <a:lstStyle/>
          <a:p>
            <a:r>
              <a:rPr lang="en-US" dirty="0" smtClean="0"/>
              <a:t>04/13/2012</a:t>
            </a:r>
            <a:endParaRPr lang="en-US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604" y="152400"/>
            <a:ext cx="2413996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60021" y="1955211"/>
            <a:ext cx="1299932" cy="369120"/>
          </a:xfrm>
          <a:prstGeom prst="rect">
            <a:avLst/>
          </a:prstGeom>
          <a:noFill/>
        </p:spPr>
        <p:txBody>
          <a:bodyPr wrap="none" lIns="91230" tIns="45615" rIns="91230" bIns="45615" rtlCol="0">
            <a:spAutoFit/>
          </a:bodyPr>
          <a:lstStyle/>
          <a:p>
            <a:r>
              <a:rPr lang="en-US" dirty="0" smtClean="0"/>
              <a:t>04/21/2012</a:t>
            </a:r>
            <a:endParaRPr lang="en-US" dirty="0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1" y="2418832"/>
            <a:ext cx="2405975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79813" y="4218176"/>
            <a:ext cx="1299932" cy="369120"/>
          </a:xfrm>
          <a:prstGeom prst="rect">
            <a:avLst/>
          </a:prstGeom>
          <a:noFill/>
        </p:spPr>
        <p:txBody>
          <a:bodyPr wrap="none" lIns="91230" tIns="45615" rIns="91230" bIns="45615" rtlCol="0">
            <a:spAutoFit/>
          </a:bodyPr>
          <a:lstStyle/>
          <a:p>
            <a:r>
              <a:rPr lang="en-US" dirty="0" smtClean="0"/>
              <a:t>04/29/2012</a:t>
            </a:r>
            <a:endParaRPr lang="en-US" dirty="0"/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18832"/>
            <a:ext cx="2404092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728846" y="4206508"/>
            <a:ext cx="1299932" cy="369120"/>
          </a:xfrm>
          <a:prstGeom prst="rect">
            <a:avLst/>
          </a:prstGeom>
          <a:noFill/>
        </p:spPr>
        <p:txBody>
          <a:bodyPr wrap="none" lIns="91230" tIns="45615" rIns="91230" bIns="45615" rtlCol="0">
            <a:spAutoFit/>
          </a:bodyPr>
          <a:lstStyle/>
          <a:p>
            <a:r>
              <a:rPr lang="en-US" dirty="0" smtClean="0"/>
              <a:t>05/07/2012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14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4" y="214313"/>
            <a:ext cx="7856537" cy="642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 descr="http://www.ldaf.state.la.us/portal/Portals/_default/Skins/LDAF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593725"/>
            <a:ext cx="19621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://www.ldaf.state.la.us/portal/Portals/_default/Skins/LDAF/spac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-441325"/>
            <a:ext cx="19621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t1.gstatic.com/images?q=tbn:ANd9GcSJ9O2PSXFroKRBTltwnUyJSHhFdtniN7laual96FEvM4yn2r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960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90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9" y="400050"/>
            <a:ext cx="7151687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://t1.gstatic.com/images?q=tbn:ANd9GcSJ9O2PSXFroKRBTltwnUyJSHhFdtniN7laual96FEvM4yn2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960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90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70121"/>
            <a:ext cx="2413996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80722" y="1955211"/>
            <a:ext cx="1299932" cy="369120"/>
          </a:xfrm>
          <a:prstGeom prst="rect">
            <a:avLst/>
          </a:prstGeom>
          <a:noFill/>
        </p:spPr>
        <p:txBody>
          <a:bodyPr wrap="none" lIns="91230" tIns="45615" rIns="91230" bIns="45615" rtlCol="0">
            <a:spAutoFit/>
          </a:bodyPr>
          <a:lstStyle/>
          <a:p>
            <a:r>
              <a:rPr lang="en-US" dirty="0" smtClean="0"/>
              <a:t>04/05/2012</a:t>
            </a:r>
            <a:endParaRPr lang="en-US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170121"/>
            <a:ext cx="2415915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34381" y="1955211"/>
            <a:ext cx="1299932" cy="369120"/>
          </a:xfrm>
          <a:prstGeom prst="rect">
            <a:avLst/>
          </a:prstGeom>
          <a:noFill/>
        </p:spPr>
        <p:txBody>
          <a:bodyPr wrap="none" lIns="91230" tIns="45615" rIns="91230" bIns="45615" rtlCol="0">
            <a:spAutoFit/>
          </a:bodyPr>
          <a:lstStyle/>
          <a:p>
            <a:r>
              <a:rPr lang="en-US" dirty="0" smtClean="0"/>
              <a:t>04/13/2012</a:t>
            </a:r>
            <a:endParaRPr lang="en-US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604" y="152400"/>
            <a:ext cx="2413996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60021" y="1955211"/>
            <a:ext cx="1299932" cy="369120"/>
          </a:xfrm>
          <a:prstGeom prst="rect">
            <a:avLst/>
          </a:prstGeom>
          <a:noFill/>
        </p:spPr>
        <p:txBody>
          <a:bodyPr wrap="none" lIns="91230" tIns="45615" rIns="91230" bIns="45615" rtlCol="0">
            <a:spAutoFit/>
          </a:bodyPr>
          <a:lstStyle/>
          <a:p>
            <a:r>
              <a:rPr lang="en-US" dirty="0" smtClean="0"/>
              <a:t>04/21/2012</a:t>
            </a:r>
            <a:endParaRPr lang="en-US" dirty="0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1" y="2418832"/>
            <a:ext cx="2405975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79813" y="4218176"/>
            <a:ext cx="1299932" cy="369120"/>
          </a:xfrm>
          <a:prstGeom prst="rect">
            <a:avLst/>
          </a:prstGeom>
          <a:noFill/>
        </p:spPr>
        <p:txBody>
          <a:bodyPr wrap="none" lIns="91230" tIns="45615" rIns="91230" bIns="45615" rtlCol="0">
            <a:spAutoFit/>
          </a:bodyPr>
          <a:lstStyle/>
          <a:p>
            <a:r>
              <a:rPr lang="en-US" dirty="0" smtClean="0"/>
              <a:t>04/29/2012</a:t>
            </a:r>
            <a:endParaRPr lang="en-US" dirty="0"/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18832"/>
            <a:ext cx="2404092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728846" y="4206508"/>
            <a:ext cx="1299932" cy="369120"/>
          </a:xfrm>
          <a:prstGeom prst="rect">
            <a:avLst/>
          </a:prstGeom>
          <a:noFill/>
        </p:spPr>
        <p:txBody>
          <a:bodyPr wrap="none" lIns="91230" tIns="45615" rIns="91230" bIns="45615" rtlCol="0">
            <a:spAutoFit/>
          </a:bodyPr>
          <a:lstStyle/>
          <a:p>
            <a:r>
              <a:rPr lang="en-US" dirty="0" smtClean="0"/>
              <a:t>05/07/2012</a:t>
            </a:r>
            <a:endParaRPr lang="en-US" dirty="0"/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229" y="2418832"/>
            <a:ext cx="2417947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372426" y="4205103"/>
            <a:ext cx="1299932" cy="369120"/>
          </a:xfrm>
          <a:prstGeom prst="rect">
            <a:avLst/>
          </a:prstGeom>
          <a:noFill/>
        </p:spPr>
        <p:txBody>
          <a:bodyPr wrap="none" lIns="91230" tIns="45615" rIns="91230" bIns="45615" rtlCol="0">
            <a:spAutoFit/>
          </a:bodyPr>
          <a:lstStyle/>
          <a:p>
            <a:r>
              <a:rPr lang="en-US" dirty="0" smtClean="0"/>
              <a:t>05/15/2012</a:t>
            </a:r>
            <a:endParaRPr lang="en-US" dirty="0"/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" y="4587505"/>
            <a:ext cx="2413041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276711" y="6368904"/>
            <a:ext cx="1299932" cy="369120"/>
          </a:xfrm>
          <a:prstGeom prst="rect">
            <a:avLst/>
          </a:prstGeom>
          <a:noFill/>
        </p:spPr>
        <p:txBody>
          <a:bodyPr wrap="none" lIns="91230" tIns="45615" rIns="91230" bIns="45615" rtlCol="0">
            <a:spAutoFit/>
          </a:bodyPr>
          <a:lstStyle/>
          <a:p>
            <a:r>
              <a:rPr lang="en-US" dirty="0" smtClean="0"/>
              <a:t>05/23/2012</a:t>
            </a:r>
            <a:endParaRPr lang="en-US" dirty="0"/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561" y="4587505"/>
            <a:ext cx="2414954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728846" y="6367135"/>
            <a:ext cx="1299932" cy="369120"/>
          </a:xfrm>
          <a:prstGeom prst="rect">
            <a:avLst/>
          </a:prstGeom>
          <a:noFill/>
        </p:spPr>
        <p:txBody>
          <a:bodyPr wrap="none" lIns="91230" tIns="45615" rIns="91230" bIns="45615" rtlCol="0">
            <a:spAutoFit/>
          </a:bodyPr>
          <a:lstStyle/>
          <a:p>
            <a:r>
              <a:rPr lang="en-US" dirty="0" smtClean="0"/>
              <a:t>05/31/2012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801226" y="4572001"/>
            <a:ext cx="3114177" cy="2061891"/>
          </a:xfrm>
          <a:prstGeom prst="rect">
            <a:avLst/>
          </a:prstGeom>
          <a:noFill/>
        </p:spPr>
        <p:txBody>
          <a:bodyPr wrap="square" lIns="91230" tIns="45615" rIns="91230" bIns="45615" rtlCol="0">
            <a:spAutoFit/>
          </a:bodyPr>
          <a:lstStyle/>
          <a:p>
            <a:r>
              <a:rPr lang="en-US" sz="1600" dirty="0"/>
              <a:t>In </a:t>
            </a:r>
            <a:r>
              <a:rPr lang="en-US" sz="1600" b="1" i="1" dirty="0"/>
              <a:t>ForWarn</a:t>
            </a:r>
            <a:r>
              <a:rPr lang="en-US" sz="1600" dirty="0"/>
              <a:t>, this disturbance lasted approximately 4-weeks from inception to recovery.  This was also witnessed in the Mobile Delta in Alabama.  The consequence from this disturbance agent is a temporary loss of forest productivity.</a:t>
            </a:r>
          </a:p>
        </p:txBody>
      </p:sp>
    </p:spTree>
    <p:extLst>
      <p:ext uri="{BB962C8B-B14F-4D97-AF65-F5344CB8AC3E}">
        <p14:creationId xmlns:p14="http://schemas.microsoft.com/office/powerpoint/2010/main" val="397916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44" y="828675"/>
            <a:ext cx="7780337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15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44" y="814388"/>
            <a:ext cx="7780337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14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81" y="914406"/>
            <a:ext cx="7104063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79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81" y="819150"/>
            <a:ext cx="7789863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46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94" y="61913"/>
            <a:ext cx="8275637" cy="673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90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2120"/>
            <a:ext cx="7176809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065737" y="228600"/>
            <a:ext cx="2591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forwarn.forestthreats.org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8818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236" y="152400"/>
            <a:ext cx="6314165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84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276" y="152400"/>
            <a:ext cx="5618924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66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6" y="152400"/>
            <a:ext cx="6614967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66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371" y="152406"/>
            <a:ext cx="3966629" cy="655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29400" y="4648200"/>
            <a:ext cx="2133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If you need a quick shapefile of a specific disturbance event, you can use the WMS on the desktop to screen-digitize the extent, and if present, depict zones of severity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74551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098" y="152406"/>
            <a:ext cx="5124702" cy="6573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63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1596"/>
            <a:ext cx="5181600" cy="661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1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828" y="304800"/>
            <a:ext cx="6069169" cy="624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599" y="448270"/>
            <a:ext cx="1143001" cy="252353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ctr"/>
            <a:r>
              <a:rPr lang="en-US" i="1" dirty="0" smtClean="0"/>
              <a:t>for </a:t>
            </a:r>
          </a:p>
          <a:p>
            <a:pPr algn="ctr"/>
            <a:r>
              <a:rPr lang="en-US" i="1" dirty="0" smtClean="0"/>
              <a:t>Android</a:t>
            </a:r>
          </a:p>
          <a:p>
            <a:pPr algn="ctr"/>
            <a:r>
              <a:rPr lang="en-US" i="1" dirty="0" smtClean="0"/>
              <a:t>devices</a:t>
            </a:r>
          </a:p>
          <a:p>
            <a:pPr algn="ctr"/>
            <a:endParaRPr lang="en-US" i="1" dirty="0" smtClean="0"/>
          </a:p>
          <a:p>
            <a:pPr algn="ctr"/>
            <a:r>
              <a:rPr lang="en-US" sz="1200" i="1" dirty="0" smtClean="0"/>
              <a:t>(independent</a:t>
            </a:r>
          </a:p>
          <a:p>
            <a:pPr algn="ctr"/>
            <a:r>
              <a:rPr lang="en-US" sz="1200" i="1" dirty="0" smtClean="0"/>
              <a:t>from the FS)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17157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31" y="742950"/>
            <a:ext cx="7065963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81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7" t="39123" r="31868" b="14113"/>
          <a:stretch/>
        </p:blipFill>
        <p:spPr bwMode="auto">
          <a:xfrm>
            <a:off x="2269524" y="1208567"/>
            <a:ext cx="5807676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5181600"/>
            <a:ext cx="708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…we are a public service agency and glad to provide ForWarn products via FS FTP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70262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0"/>
          <a:stretch/>
        </p:blipFill>
        <p:spPr bwMode="auto">
          <a:xfrm>
            <a:off x="1219206" y="228600"/>
            <a:ext cx="6759043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66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0" r="13367" b="31285"/>
          <a:stretch/>
        </p:blipFill>
        <p:spPr bwMode="auto">
          <a:xfrm>
            <a:off x="233917" y="517399"/>
            <a:ext cx="5578549" cy="471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1" t="68494" r="46727"/>
          <a:stretch/>
        </p:blipFill>
        <p:spPr bwMode="auto">
          <a:xfrm>
            <a:off x="5715001" y="3581400"/>
            <a:ext cx="3255335" cy="2550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66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5257806"/>
            <a:ext cx="56959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40" y="685800"/>
            <a:ext cx="8746347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458433" y="4789967"/>
            <a:ext cx="838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615" rIns="91230" bIns="45615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524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forwarn.forestthreats.org/</a:t>
            </a:r>
            <a:r>
              <a:rPr lang="en-US" b="1" dirty="0" err="1" smtClean="0"/>
              <a:t>fcav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1724025" y="5257806"/>
            <a:ext cx="6124575" cy="923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1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4" y="609606"/>
            <a:ext cx="9113837" cy="441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66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9" y="990600"/>
            <a:ext cx="8180387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66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6" y="533406"/>
            <a:ext cx="7808913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66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94" y="381000"/>
            <a:ext cx="797083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66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7200"/>
            <a:ext cx="9144000" cy="465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66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9" y="381006"/>
            <a:ext cx="8637587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48600" y="5076825"/>
            <a:ext cx="1143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615" rIns="91230" bIns="4561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6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6629400" cy="398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31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31" y="609600"/>
            <a:ext cx="858996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848600" y="4876800"/>
            <a:ext cx="1143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615" rIns="91230" bIns="45615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379000" y="4267200"/>
            <a:ext cx="1487193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615" rIns="91230" bIns="4561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6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44" y="457200"/>
            <a:ext cx="8847137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67373"/>
            <a:ext cx="6248400" cy="34206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87633" y="2907685"/>
            <a:ext cx="381000" cy="292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666267" y="2165499"/>
            <a:ext cx="1039333" cy="1066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96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31" y="152406"/>
            <a:ext cx="8742363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19600" y="609600"/>
            <a:ext cx="1219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615" rIns="91230" bIns="45615" rtlCol="0" anchor="ctr"/>
          <a:lstStyle/>
          <a:p>
            <a:pPr algn="ctr"/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953000"/>
            <a:ext cx="2819400" cy="1715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00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6" y="457200"/>
            <a:ext cx="8990013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6" y="3047999"/>
            <a:ext cx="3657594" cy="2438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871637" y="5219700"/>
            <a:ext cx="1219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615" rIns="91230" bIns="45615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343400" y="503274"/>
            <a:ext cx="1219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615" rIns="91230" bIns="45615"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39139"/>
            <a:ext cx="2743200" cy="166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70" y="4800600"/>
            <a:ext cx="2734530" cy="166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90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1006"/>
            <a:ext cx="9144000" cy="5087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77000" y="236574"/>
            <a:ext cx="1219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615" rIns="91230" bIns="45615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4800" y="5334000"/>
            <a:ext cx="1219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615" rIns="91230" bIns="45615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903534" y="5355266"/>
            <a:ext cx="1219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615" rIns="91230" bIns="45615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80730" y="5334000"/>
            <a:ext cx="2438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615" rIns="91230" bIns="45615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62401" y="5451520"/>
            <a:ext cx="1219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615" rIns="91230" bIns="4561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0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4749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00800" y="310116"/>
            <a:ext cx="1219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615" rIns="91230" bIns="4561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0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685800" y="685800"/>
            <a:ext cx="2590800" cy="381000"/>
          </a:xfrm>
          <a:prstGeom prst="rect">
            <a:avLst/>
          </a:prstGeom>
        </p:spPr>
        <p:txBody>
          <a:bodyPr vert="horz" lIns="91230" tIns="45615" rIns="91230" bIns="45615" rtlCol="0">
            <a:normAutofit fontScale="92500"/>
          </a:bodyPr>
          <a:lstStyle>
            <a:lvl1pPr marL="342114" indent="-342114" algn="l" defTabSz="9123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246" indent="-285096" algn="l" defTabSz="91230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0380" indent="-228078" algn="l" defTabSz="9123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6532" indent="-228078" algn="l" defTabSz="91230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2683" indent="-228078" algn="l" defTabSz="91230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8835" indent="-228078" algn="l" defTabSz="9123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4987" indent="-228078" algn="l" defTabSz="9123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1140" indent="-228078" algn="l" defTabSz="9123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7291" indent="-228078" algn="l" defTabSz="9123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i="1" u="sng" dirty="0" smtClean="0"/>
              <a:t>ForWarn</a:t>
            </a:r>
            <a:r>
              <a:rPr lang="en-US" sz="1800" u="sng" dirty="0" smtClean="0"/>
              <a:t> Quick Start Guide</a:t>
            </a:r>
            <a:endParaRPr lang="en-US" sz="1800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lum bright="35000" contrast="-69000"/>
          </a:blip>
          <a:srcRect/>
          <a:stretch>
            <a:fillRect/>
          </a:stretch>
        </p:blipFill>
        <p:spPr bwMode="auto">
          <a:xfrm>
            <a:off x="3380559" y="1600200"/>
            <a:ext cx="5306241" cy="25908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6755295" y="1143000"/>
            <a:ext cx="1905000" cy="304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Table of Contents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window</a:t>
            </a:r>
            <a:r>
              <a:rPr kumimoji="0" lang="en-US" sz="1300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expanded</a:t>
            </a:r>
            <a:endParaRPr kumimoji="0" lang="en-US" sz="1300" b="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83459" t="28011" r="7913" b="42409"/>
          <a:stretch/>
        </p:blipFill>
        <p:spPr bwMode="auto">
          <a:xfrm>
            <a:off x="7924800" y="1915424"/>
            <a:ext cx="670776" cy="1437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0" name="Straight Connector 9"/>
          <p:cNvCxnSpPr/>
          <p:nvPr/>
        </p:nvCxnSpPr>
        <p:spPr>
          <a:xfrm>
            <a:off x="4523560" y="3352800"/>
            <a:ext cx="12192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151960" y="1828800"/>
            <a:ext cx="1219200" cy="1143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>
            <a:innerShdw blurRad="63500" dist="50800" dir="2700000">
              <a:schemeClr val="bg1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228160" y="2438400"/>
            <a:ext cx="1143000" cy="49567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  <a:effectLst>
            <a:innerShdw blurRad="63500" dist="50800" dir="2700000">
              <a:schemeClr val="bg1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640" y="1234736"/>
            <a:ext cx="2317292" cy="38667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V="1">
            <a:off x="3228160" y="3168118"/>
            <a:ext cx="1143000" cy="260882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  <a:effectLst>
            <a:innerShdw blurRad="63500" dist="50800" dir="2700000">
              <a:schemeClr val="bg1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/>
          <p:cNvSpPr txBox="1">
            <a:spLocks/>
          </p:cNvSpPr>
          <p:nvPr/>
        </p:nvSpPr>
        <p:spPr>
          <a:xfrm>
            <a:off x="342900" y="1219200"/>
            <a:ext cx="3009900" cy="388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900" dirty="0" smtClean="0"/>
              <a:t>Open this URL in a web browser    </a:t>
            </a:r>
            <a:r>
              <a:rPr lang="en-US" sz="900" i="1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5"/>
              </a:rPr>
              <a:t>http://forwarn.forestthreats.org/fcav</a:t>
            </a:r>
            <a:endParaRPr lang="en-US" sz="900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900" dirty="0" smtClean="0"/>
              <a:t>In the Table of Contents window, click on the tab heading </a:t>
            </a:r>
            <a:r>
              <a:rPr lang="en-US" sz="900" b="1" dirty="0" smtClean="0"/>
              <a:t>“Forest Disturbance Detection Maps”</a:t>
            </a:r>
            <a:r>
              <a:rPr lang="en-US" sz="900" dirty="0" smtClean="0"/>
              <a:t> to expand and view the data layers (NRT – near real time)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900" dirty="0" smtClean="0"/>
              <a:t>By default, the most recent forest change image in the “All-Year” baseline will be displayed.  This image is a result of comparing  the most recent </a:t>
            </a:r>
            <a:r>
              <a:rPr lang="en-US" sz="900" dirty="0"/>
              <a:t>MODIS NDVI image </a:t>
            </a:r>
            <a:r>
              <a:rPr lang="en-US" sz="900" dirty="0" smtClean="0"/>
              <a:t>to the maximum NDVI value over the entire MODIS NDVI history (12+ years), and shows all forest disturbances over the entire historical period.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900" dirty="0" smtClean="0"/>
              <a:t>Turn-off the most recent “All-Year” baseline image and turn-on the most recent in the “1-Year” baseline group.  This allows one to view only forest disturbance, or recovery, that has occurred within just the past one year (for this specific time period).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900" dirty="0" smtClean="0"/>
              <a:t>Use the map controls to zoom and pan, or type the name of a county in the “Find Area” box in the top-right area of the FCAV viewer window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900" dirty="0" smtClean="0"/>
              <a:t>Use the ‘wrench’ icon to adjust the transparency of any layer to better view the basemap , or other layers </a:t>
            </a:r>
          </a:p>
          <a:p>
            <a:pPr marL="342900" indent="-342900">
              <a:spcBef>
                <a:spcPct val="20000"/>
              </a:spcBef>
              <a:buFont typeface="+mj-lt"/>
              <a:buAutoNum type="arabicPeriod"/>
            </a:pPr>
            <a:endParaRPr lang="en-US" sz="1200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dirty="0" smtClean="0">
              <a:solidFill>
                <a:schemeClr val="tx1">
                  <a:tint val="75000"/>
                </a:schemeClr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dirty="0" smtClean="0">
              <a:solidFill>
                <a:schemeClr val="tx1">
                  <a:tint val="75000"/>
                </a:schemeClr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dirty="0" smtClean="0">
              <a:solidFill>
                <a:schemeClr val="tx1">
                  <a:tint val="7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0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4" y="457206"/>
            <a:ext cx="8999537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921256" y="5057775"/>
            <a:ext cx="1219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615" rIns="91230" bIns="45615"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43000" y="5791200"/>
            <a:ext cx="677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http://forwarn.forestthreats.org/data/data-access</a:t>
            </a:r>
          </a:p>
        </p:txBody>
      </p:sp>
    </p:spTree>
    <p:extLst>
      <p:ext uri="{BB962C8B-B14F-4D97-AF65-F5344CB8AC3E}">
        <p14:creationId xmlns:p14="http://schemas.microsoft.com/office/powerpoint/2010/main" val="390790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81" y="838206"/>
            <a:ext cx="7637463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23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i="1" dirty="0"/>
              <a:t>ForWarn</a:t>
            </a:r>
            <a:r>
              <a:rPr lang="en-US" sz="3200" dirty="0"/>
              <a:t> </a:t>
            </a:r>
            <a:r>
              <a:rPr lang="en-US" sz="2800" dirty="0"/>
              <a:t>Forest Disturbance </a:t>
            </a:r>
            <a:r>
              <a:rPr lang="en-US" sz="2800" dirty="0" smtClean="0"/>
              <a:t>Assessment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1800" i="1" dirty="0"/>
              <a:t>(locate, characterize and assess)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24000"/>
            <a:ext cx="8305800" cy="4800600"/>
          </a:xfrm>
        </p:spPr>
        <p:txBody>
          <a:bodyPr>
            <a:noAutofit/>
          </a:bodyPr>
          <a:lstStyle/>
          <a:p>
            <a:r>
              <a:rPr lang="en-US" sz="2400" i="1" dirty="0"/>
              <a:t>Location </a:t>
            </a:r>
            <a:r>
              <a:rPr lang="en-US" sz="1600" i="1" dirty="0"/>
              <a:t>(geographic site and situation)</a:t>
            </a:r>
          </a:p>
          <a:p>
            <a:pPr lvl="1"/>
            <a:r>
              <a:rPr lang="en-US" sz="1800" b="1" dirty="0"/>
              <a:t>Land cover / land use </a:t>
            </a:r>
            <a:r>
              <a:rPr lang="en-US" sz="1800" dirty="0"/>
              <a:t>(recent aerials)</a:t>
            </a:r>
          </a:p>
          <a:p>
            <a:pPr lvl="1"/>
            <a:r>
              <a:rPr lang="en-US" sz="1800" b="1" dirty="0"/>
              <a:t>Topographic position </a:t>
            </a:r>
            <a:r>
              <a:rPr lang="en-US" sz="1800" dirty="0"/>
              <a:t>(in mountainous terrain elevation and aspect may be important, use topographic maps, hill shade)</a:t>
            </a:r>
          </a:p>
          <a:p>
            <a:r>
              <a:rPr lang="en-US" sz="2400" i="1" dirty="0"/>
              <a:t>Determine character of NDVI departure</a:t>
            </a:r>
          </a:p>
          <a:p>
            <a:pPr lvl="1"/>
            <a:r>
              <a:rPr lang="en-US" sz="1800" b="1" dirty="0"/>
              <a:t>Progression speed </a:t>
            </a:r>
            <a:r>
              <a:rPr lang="en-US" sz="1800" dirty="0"/>
              <a:t>(fast vs. slow)</a:t>
            </a:r>
          </a:p>
          <a:p>
            <a:pPr lvl="1"/>
            <a:r>
              <a:rPr lang="en-US" sz="1800" b="1" dirty="0"/>
              <a:t>Severity, percent NDVI change </a:t>
            </a:r>
            <a:r>
              <a:rPr lang="en-US" sz="1800" dirty="0"/>
              <a:t>(pos./neg., light-heavy)</a:t>
            </a:r>
          </a:p>
          <a:p>
            <a:pPr lvl="1"/>
            <a:r>
              <a:rPr lang="en-US" sz="1800" b="1" dirty="0"/>
              <a:t>Spatial extent </a:t>
            </a:r>
            <a:r>
              <a:rPr lang="en-US" sz="1800" dirty="0"/>
              <a:t>(large area – localized)</a:t>
            </a:r>
          </a:p>
          <a:p>
            <a:pPr lvl="1"/>
            <a:r>
              <a:rPr lang="en-US" sz="1800" b="1" dirty="0"/>
              <a:t>Pattern and shape </a:t>
            </a:r>
            <a:r>
              <a:rPr lang="en-US" sz="1800" dirty="0"/>
              <a:t>(spotty/scattered, bulls-eye, target-like, linearity)</a:t>
            </a:r>
          </a:p>
          <a:p>
            <a:pPr lvl="1"/>
            <a:r>
              <a:rPr lang="en-US" sz="1800" b="1" dirty="0"/>
              <a:t>Edges</a:t>
            </a:r>
            <a:r>
              <a:rPr lang="en-US" sz="1800" dirty="0"/>
              <a:t> (hard/well defined or trails-off, feathers out with less departure) </a:t>
            </a:r>
          </a:p>
          <a:p>
            <a:pPr lvl="1"/>
            <a:r>
              <a:rPr lang="en-US" sz="1800" b="1" dirty="0"/>
              <a:t>Seasonality</a:t>
            </a:r>
            <a:r>
              <a:rPr lang="en-US" sz="1800" dirty="0"/>
              <a:t> (spring, fall, winter: local and regional variation in annual phenology can causes NDVI departure, either positive or negative )</a:t>
            </a:r>
          </a:p>
        </p:txBody>
      </p:sp>
    </p:spTree>
    <p:extLst>
      <p:ext uri="{BB962C8B-B14F-4D97-AF65-F5344CB8AC3E}">
        <p14:creationId xmlns:p14="http://schemas.microsoft.com/office/powerpoint/2010/main" val="175243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9" y="195263"/>
            <a:ext cx="7913687" cy="646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90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6" y="771531"/>
            <a:ext cx="9075737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924800" y="5133975"/>
            <a:ext cx="1219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0" tIns="45615" rIns="91230" bIns="45615"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66800" y="533400"/>
            <a:ext cx="6858000" cy="685800"/>
          </a:xfrm>
          <a:prstGeom prst="rect">
            <a:avLst/>
          </a:prstGeom>
          <a:solidFill>
            <a:schemeClr val="bg1"/>
          </a:solidFill>
        </p:spPr>
        <p:txBody>
          <a:bodyPr vert="horz" lIns="91230" tIns="45615" rIns="91230" bIns="45615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800" b="1" dirty="0"/>
              <a:t>Forest Disturbance Assessment</a:t>
            </a:r>
          </a:p>
          <a:p>
            <a:pPr>
              <a:spcBef>
                <a:spcPct val="20000"/>
              </a:spcBef>
              <a:defRPr/>
            </a:pPr>
            <a:endParaRPr lang="en-US" dirty="0">
              <a:solidFill>
                <a:schemeClr val="tx1">
                  <a:tint val="75000"/>
                </a:schemeClr>
              </a:solidFill>
            </a:endParaRPr>
          </a:p>
          <a:p>
            <a:pPr>
              <a:spcBef>
                <a:spcPct val="20000"/>
              </a:spcBef>
              <a:defRPr/>
            </a:pPr>
            <a:endParaRPr lang="en-US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90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6" y="914400"/>
            <a:ext cx="8998905" cy="454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16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6" y="914400"/>
            <a:ext cx="8983075" cy="454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07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45521"/>
            <a:ext cx="8991600" cy="4540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16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6" y="941832"/>
            <a:ext cx="8998905" cy="454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16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6" y="941832"/>
            <a:ext cx="8998905" cy="454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816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7"/>
            <a:ext cx="9144000" cy="572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5867400"/>
            <a:ext cx="2697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ForWarn</a:t>
            </a:r>
            <a:r>
              <a:rPr lang="en-US" sz="1600" dirty="0" smtClean="0"/>
              <a:t> Forest Change Image</a:t>
            </a:r>
          </a:p>
          <a:p>
            <a:r>
              <a:rPr lang="en-US" sz="1600" dirty="0" smtClean="0"/>
              <a:t>08/03/2012 1yr</a:t>
            </a:r>
            <a:endParaRPr lang="en-US" sz="16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152400"/>
            <a:ext cx="2971800" cy="1828800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txBody>
          <a:bodyPr vert="horz" lIns="91230" tIns="45615" rIns="91230" bIns="45615" rtlCol="0">
            <a:normAutofit fontScale="92500" lnSpcReduction="10000"/>
          </a:bodyPr>
          <a:lstStyle>
            <a:lvl1pPr marL="0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150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2304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68455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4607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0759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36911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3062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49215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Insects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Severe weather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Roads development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 (prescribed or wild)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Gas extraction pads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elevation seasonal lag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2000" y="2743200"/>
            <a:ext cx="2057400" cy="2743200"/>
          </a:xfrm>
          <a:solidFill>
            <a:schemeClr val="accent1">
              <a:alpha val="73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400" i="1" u="sng" dirty="0">
                <a:solidFill>
                  <a:schemeClr val="bg1"/>
                </a:solidFill>
              </a:rPr>
              <a:t>Location </a:t>
            </a:r>
            <a:endParaRPr lang="en-US" sz="1400" i="1" u="sng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Land </a:t>
            </a:r>
            <a:r>
              <a:rPr lang="en-US" sz="1200" dirty="0">
                <a:solidFill>
                  <a:schemeClr val="bg1"/>
                </a:solidFill>
              </a:rPr>
              <a:t>cover / land </a:t>
            </a:r>
            <a:r>
              <a:rPr lang="en-US" sz="1200" dirty="0" smtClean="0">
                <a:solidFill>
                  <a:schemeClr val="bg1"/>
                </a:solidFill>
              </a:rPr>
              <a:t>use</a:t>
            </a:r>
          </a:p>
          <a:p>
            <a:pPr marL="0" indent="0" algn="ctr"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Topographic </a:t>
            </a:r>
            <a:r>
              <a:rPr lang="en-US" sz="1200" dirty="0">
                <a:solidFill>
                  <a:schemeClr val="bg1"/>
                </a:solidFill>
              </a:rPr>
              <a:t>position </a:t>
            </a:r>
            <a:endParaRPr lang="en-US" sz="12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1400" i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i="1" u="sng" dirty="0" smtClean="0">
                <a:solidFill>
                  <a:schemeClr val="bg1"/>
                </a:solidFill>
              </a:rPr>
              <a:t>NDVI departure character </a:t>
            </a:r>
            <a:r>
              <a:rPr lang="en-US" sz="1200" b="1" dirty="0" smtClean="0">
                <a:solidFill>
                  <a:srgbClr val="FFFF00"/>
                </a:solidFill>
              </a:rPr>
              <a:t>Progression </a:t>
            </a:r>
            <a:r>
              <a:rPr lang="en-US" sz="1200" b="1" dirty="0">
                <a:solidFill>
                  <a:srgbClr val="FFFF00"/>
                </a:solidFill>
              </a:rPr>
              <a:t>speed </a:t>
            </a:r>
          </a:p>
          <a:p>
            <a:pPr marL="0" indent="0" algn="ctr">
              <a:buNone/>
            </a:pPr>
            <a:r>
              <a:rPr lang="en-US" sz="1200" b="1" dirty="0" smtClean="0">
                <a:solidFill>
                  <a:srgbClr val="FFFF00"/>
                </a:solidFill>
              </a:rPr>
              <a:t>Severity</a:t>
            </a:r>
            <a:endParaRPr lang="en-US" sz="12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1200" b="1" dirty="0" smtClean="0">
                <a:solidFill>
                  <a:srgbClr val="FFFF00"/>
                </a:solidFill>
              </a:rPr>
              <a:t>Spatial </a:t>
            </a:r>
            <a:r>
              <a:rPr lang="en-US" sz="1200" b="1" dirty="0">
                <a:solidFill>
                  <a:srgbClr val="FFFF00"/>
                </a:solidFill>
              </a:rPr>
              <a:t>extent </a:t>
            </a:r>
          </a:p>
          <a:p>
            <a:pPr marL="0" indent="0" algn="ctr">
              <a:buNone/>
            </a:pPr>
            <a:r>
              <a:rPr lang="en-US" sz="1200" b="1" dirty="0" smtClean="0">
                <a:solidFill>
                  <a:srgbClr val="FFFF00"/>
                </a:solidFill>
              </a:rPr>
              <a:t>Pattern </a:t>
            </a:r>
            <a:r>
              <a:rPr lang="en-US" sz="1200" b="1" dirty="0">
                <a:solidFill>
                  <a:srgbClr val="FFFF00"/>
                </a:solidFill>
              </a:rPr>
              <a:t>and shape </a:t>
            </a:r>
          </a:p>
          <a:p>
            <a:pPr marL="0" indent="0" algn="ctr">
              <a:buNone/>
            </a:pPr>
            <a:r>
              <a:rPr lang="en-US" sz="1200" b="1" dirty="0" smtClean="0">
                <a:solidFill>
                  <a:srgbClr val="FFFF00"/>
                </a:solidFill>
              </a:rPr>
              <a:t>Edges </a:t>
            </a:r>
            <a:endParaRPr lang="en-US" sz="12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Seasonality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32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2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52400" y="5867400"/>
            <a:ext cx="2215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ForWarn</a:t>
            </a:r>
            <a:r>
              <a:rPr lang="en-US" sz="1600" dirty="0" smtClean="0"/>
              <a:t> Cloud Product</a:t>
            </a:r>
          </a:p>
          <a:p>
            <a:r>
              <a:rPr lang="en-US" sz="1600" dirty="0" smtClean="0"/>
              <a:t>MODIS TCC, 08/03/2012</a:t>
            </a:r>
            <a:endParaRPr lang="en-US" sz="1600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04800" y="152400"/>
            <a:ext cx="2971800" cy="1828800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txBody>
          <a:bodyPr vert="horz" lIns="91230" tIns="45615" rIns="91230" bIns="45615" rtlCol="0">
            <a:normAutofit fontScale="92500" lnSpcReduction="10000"/>
          </a:bodyPr>
          <a:lstStyle>
            <a:lvl1pPr marL="0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150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2304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68455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4607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0759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36911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3062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49215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Insects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Severe weather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Roads development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 (prescribed or wild)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Gas extraction pads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elevation seasonal lag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62000" y="2743200"/>
            <a:ext cx="2057400" cy="2743200"/>
          </a:xfrm>
          <a:solidFill>
            <a:schemeClr val="accent1">
              <a:alpha val="73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400" i="1" u="sng" dirty="0">
                <a:solidFill>
                  <a:schemeClr val="bg1"/>
                </a:solidFill>
              </a:rPr>
              <a:t>Location </a:t>
            </a:r>
            <a:endParaRPr lang="en-US" sz="1400" i="1" u="sng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Land </a:t>
            </a:r>
            <a:r>
              <a:rPr lang="en-US" sz="1200" dirty="0">
                <a:solidFill>
                  <a:schemeClr val="bg1"/>
                </a:solidFill>
              </a:rPr>
              <a:t>cover / land </a:t>
            </a:r>
            <a:r>
              <a:rPr lang="en-US" sz="1200" dirty="0" smtClean="0">
                <a:solidFill>
                  <a:schemeClr val="bg1"/>
                </a:solidFill>
              </a:rPr>
              <a:t>use</a:t>
            </a:r>
          </a:p>
          <a:p>
            <a:pPr marL="0" indent="0" algn="ctr"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Topographic </a:t>
            </a:r>
            <a:r>
              <a:rPr lang="en-US" sz="1200" dirty="0">
                <a:solidFill>
                  <a:schemeClr val="bg1"/>
                </a:solidFill>
              </a:rPr>
              <a:t>position </a:t>
            </a:r>
            <a:endParaRPr lang="en-US" sz="12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1400" i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i="1" u="sng" dirty="0" smtClean="0">
                <a:solidFill>
                  <a:schemeClr val="bg1"/>
                </a:solidFill>
              </a:rPr>
              <a:t>NDVI departure character </a:t>
            </a:r>
            <a:r>
              <a:rPr lang="en-US" sz="1200" b="1" dirty="0" smtClean="0">
                <a:solidFill>
                  <a:srgbClr val="FFFF00"/>
                </a:solidFill>
              </a:rPr>
              <a:t>Progression </a:t>
            </a:r>
            <a:r>
              <a:rPr lang="en-US" sz="1200" b="1" dirty="0">
                <a:solidFill>
                  <a:srgbClr val="FFFF00"/>
                </a:solidFill>
              </a:rPr>
              <a:t>speed </a:t>
            </a:r>
          </a:p>
          <a:p>
            <a:pPr marL="0" indent="0" algn="ctr">
              <a:buNone/>
            </a:pPr>
            <a:r>
              <a:rPr lang="en-US" sz="1200" b="1" dirty="0" smtClean="0">
                <a:solidFill>
                  <a:srgbClr val="FFFF00"/>
                </a:solidFill>
              </a:rPr>
              <a:t>Severity</a:t>
            </a:r>
            <a:endParaRPr lang="en-US" sz="12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1200" b="1" dirty="0" smtClean="0">
                <a:solidFill>
                  <a:srgbClr val="FFFF00"/>
                </a:solidFill>
              </a:rPr>
              <a:t>Spatial </a:t>
            </a:r>
            <a:r>
              <a:rPr lang="en-US" sz="1200" b="1" dirty="0">
                <a:solidFill>
                  <a:srgbClr val="FFFF00"/>
                </a:solidFill>
              </a:rPr>
              <a:t>extent </a:t>
            </a:r>
          </a:p>
          <a:p>
            <a:pPr marL="0" indent="0" algn="ctr">
              <a:buNone/>
            </a:pPr>
            <a:r>
              <a:rPr lang="en-US" sz="1200" b="1" dirty="0" smtClean="0">
                <a:solidFill>
                  <a:srgbClr val="FFFF00"/>
                </a:solidFill>
              </a:rPr>
              <a:t>Pattern </a:t>
            </a:r>
            <a:r>
              <a:rPr lang="en-US" sz="1200" b="1" dirty="0">
                <a:solidFill>
                  <a:srgbClr val="FFFF00"/>
                </a:solidFill>
              </a:rPr>
              <a:t>and shape </a:t>
            </a:r>
          </a:p>
          <a:p>
            <a:pPr marL="0" indent="0" algn="ctr">
              <a:buNone/>
            </a:pPr>
            <a:r>
              <a:rPr lang="en-US" sz="1200" b="1" dirty="0" smtClean="0">
                <a:solidFill>
                  <a:srgbClr val="FFFF00"/>
                </a:solidFill>
              </a:rPr>
              <a:t>Edges </a:t>
            </a:r>
            <a:endParaRPr lang="en-US" sz="12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Seasonality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6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2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53374" y="4784161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areas are predominately ‘green’ but suspected to be clouds.  In the TCC, it is possible for true-cloud-artifacts be presented in shades of green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572000" y="3276600"/>
            <a:ext cx="533400" cy="1371600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105400" y="2863795"/>
            <a:ext cx="1763348" cy="1784405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105400" y="4419601"/>
            <a:ext cx="3124200" cy="228599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2400" y="5867400"/>
            <a:ext cx="2215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ForWarn</a:t>
            </a:r>
            <a:r>
              <a:rPr lang="en-US" sz="1600" dirty="0" smtClean="0"/>
              <a:t> Cloud Product</a:t>
            </a:r>
          </a:p>
          <a:p>
            <a:r>
              <a:rPr lang="en-US" sz="1600" dirty="0" smtClean="0"/>
              <a:t>MODIS TCC, 08/03/2012</a:t>
            </a:r>
            <a:endParaRPr lang="en-US" sz="16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04800" y="152400"/>
            <a:ext cx="2971800" cy="1828800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txBody>
          <a:bodyPr vert="horz" lIns="91230" tIns="45615" rIns="91230" bIns="45615" rtlCol="0">
            <a:normAutofit fontScale="92500" lnSpcReduction="10000"/>
          </a:bodyPr>
          <a:lstStyle>
            <a:lvl1pPr marL="0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150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2304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68455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4607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0759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36911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3062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49215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Insects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Severe weather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Roads development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 (prescribed or wild)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Gas extraction pads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elevation seasonal lag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41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7"/>
            <a:ext cx="9144000" cy="572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5867400"/>
            <a:ext cx="2697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ForWarn</a:t>
            </a:r>
            <a:r>
              <a:rPr lang="en-US" sz="1600" dirty="0" smtClean="0"/>
              <a:t> Forest Change Image</a:t>
            </a:r>
          </a:p>
          <a:p>
            <a:r>
              <a:rPr lang="en-US" sz="1600" dirty="0" smtClean="0"/>
              <a:t>08/03/2012 1yr</a:t>
            </a:r>
            <a:endParaRPr lang="en-US" sz="16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4800" y="152400"/>
            <a:ext cx="2971800" cy="1828800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txBody>
          <a:bodyPr vert="horz" lIns="91230" tIns="45615" rIns="91230" bIns="45615" rtlCol="0">
            <a:normAutofit fontScale="92500" lnSpcReduction="10000"/>
          </a:bodyPr>
          <a:lstStyle>
            <a:lvl1pPr marL="0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150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2304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68455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4607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0759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36911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3062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49215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Insects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Severe weather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Roads development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 (prescribed or wild)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Gas extraction pads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elevation seasonal lag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572000" y="3276600"/>
            <a:ext cx="533400" cy="1371600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105400" y="2863795"/>
            <a:ext cx="1763348" cy="1784405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105400" y="4419601"/>
            <a:ext cx="3124200" cy="228599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29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4" y="876300"/>
            <a:ext cx="7932737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90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07068"/>
            <a:ext cx="2860145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07068"/>
            <a:ext cx="2866546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07068"/>
            <a:ext cx="2869832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405026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04/29/2012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81244" y="405026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05/07/2012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34200" y="405026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07/18/2012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47" y="5926723"/>
            <a:ext cx="351294" cy="3809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28648" y="6266158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>
                <a:hlinkClick r:id="rId6"/>
              </a:rPr>
              <a:t>wchristie@fs.fed.us</a:t>
            </a:r>
            <a:endParaRPr lang="en-US" sz="800" dirty="0"/>
          </a:p>
          <a:p>
            <a:pPr algn="ctr"/>
            <a:r>
              <a:rPr lang="en-US" sz="800" dirty="0" smtClean="0"/>
              <a:t>07/24/12</a:t>
            </a:r>
            <a:endParaRPr lang="en-US" sz="800" dirty="0"/>
          </a:p>
        </p:txBody>
      </p:sp>
      <p:sp>
        <p:nvSpPr>
          <p:cNvPr id="3" name="Rectangle 2"/>
          <p:cNvSpPr/>
          <p:nvPr/>
        </p:nvSpPr>
        <p:spPr>
          <a:xfrm>
            <a:off x="3276600" y="2286000"/>
            <a:ext cx="685800" cy="1676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248400" y="2286000"/>
            <a:ext cx="685800" cy="1676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4800" y="2286000"/>
            <a:ext cx="685800" cy="1676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6019800"/>
            <a:ext cx="4724400" cy="6653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dirty="0" smtClean="0"/>
              <a:t>ForWarn 07/18/2012 1yrbl</a:t>
            </a:r>
          </a:p>
          <a:p>
            <a:r>
              <a:rPr lang="en-US" sz="800" u="sng" dirty="0">
                <a:hlinkClick r:id="rId2"/>
              </a:rPr>
              <a:t>http://forwarn.forestthreats.org/fcav/?theme=CONUS_Vegetation_Monitoring_Tools&amp;layers=AAB,AD,&amp;alphas=1,1,&amp;accgp=G04&amp;basemap=Streets&amp;extent=-9003225.077156924,4512328.821592092,-8759543.830983687,4603747.507421196</a:t>
            </a:r>
            <a:r>
              <a:rPr lang="en-US" sz="800" dirty="0"/>
              <a:t> </a:t>
            </a:r>
          </a:p>
          <a:p>
            <a:endParaRPr lang="en-US" sz="1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199" y="6096000"/>
            <a:ext cx="351294" cy="380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81800" y="6435435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>
                <a:hlinkClick r:id="rId4"/>
              </a:rPr>
              <a:t>wchristie@fs.fed.us</a:t>
            </a:r>
            <a:endParaRPr lang="en-US" sz="800" dirty="0"/>
          </a:p>
          <a:p>
            <a:pPr algn="ctr"/>
            <a:r>
              <a:rPr lang="en-US" sz="800" dirty="0" smtClean="0"/>
              <a:t>07/24/12</a:t>
            </a:r>
            <a:endParaRPr lang="en-US" sz="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96240"/>
            <a:ext cx="6308809" cy="56235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152400"/>
            <a:ext cx="2971800" cy="1828800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txBody>
          <a:bodyPr vert="horz" lIns="91230" tIns="45615" rIns="91230" bIns="45615" rtlCol="0">
            <a:normAutofit fontScale="92500" lnSpcReduction="10000"/>
          </a:bodyPr>
          <a:lstStyle>
            <a:lvl1pPr marL="0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150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2304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68455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4607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0759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36911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3062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49215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Insects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Severe weather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Roads development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 (prescribed or wild)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Gas extraction pads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elevation seasonal lag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934200" y="2743200"/>
            <a:ext cx="2057400" cy="2743200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txBody>
          <a:bodyPr vert="horz" lIns="91230" tIns="45615" rIns="91230" bIns="45615" rtlCol="0">
            <a:noAutofit/>
          </a:bodyPr>
          <a:lstStyle>
            <a:lvl1pPr marL="0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150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2304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68455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4607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0759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36911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3062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49215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u="sng" smtClean="0">
                <a:solidFill>
                  <a:schemeClr val="bg1"/>
                </a:solidFill>
              </a:rPr>
              <a:t>Location </a:t>
            </a:r>
          </a:p>
          <a:p>
            <a:r>
              <a:rPr lang="en-US" sz="1200" smtClean="0">
                <a:solidFill>
                  <a:schemeClr val="bg1"/>
                </a:solidFill>
              </a:rPr>
              <a:t>Land cover / land use</a:t>
            </a:r>
          </a:p>
          <a:p>
            <a:r>
              <a:rPr lang="en-US" sz="1200" smtClean="0">
                <a:solidFill>
                  <a:schemeClr val="bg1"/>
                </a:solidFill>
              </a:rPr>
              <a:t>Topographic position </a:t>
            </a:r>
          </a:p>
          <a:p>
            <a:endParaRPr lang="en-US" sz="1400" i="1" smtClean="0">
              <a:solidFill>
                <a:schemeClr val="bg1"/>
              </a:solidFill>
            </a:endParaRPr>
          </a:p>
          <a:p>
            <a:r>
              <a:rPr lang="en-US" sz="1400" i="1" u="sng" smtClean="0">
                <a:solidFill>
                  <a:schemeClr val="bg1"/>
                </a:solidFill>
              </a:rPr>
              <a:t>NDVI departure character </a:t>
            </a:r>
            <a:r>
              <a:rPr lang="en-US" sz="1200" b="1" smtClean="0">
                <a:solidFill>
                  <a:srgbClr val="FFFF00"/>
                </a:solidFill>
              </a:rPr>
              <a:t>Progression speed </a:t>
            </a:r>
          </a:p>
          <a:p>
            <a:r>
              <a:rPr lang="en-US" sz="1200" b="1" smtClean="0">
                <a:solidFill>
                  <a:srgbClr val="FFFF00"/>
                </a:solidFill>
              </a:rPr>
              <a:t>Severity</a:t>
            </a:r>
          </a:p>
          <a:p>
            <a:r>
              <a:rPr lang="en-US" sz="1200" b="1" smtClean="0">
                <a:solidFill>
                  <a:srgbClr val="FFFF00"/>
                </a:solidFill>
              </a:rPr>
              <a:t>Spatial extent </a:t>
            </a:r>
          </a:p>
          <a:p>
            <a:r>
              <a:rPr lang="en-US" sz="1200" b="1" smtClean="0">
                <a:solidFill>
                  <a:srgbClr val="FFFF00"/>
                </a:solidFill>
              </a:rPr>
              <a:t>Pattern and shape </a:t>
            </a:r>
          </a:p>
          <a:p>
            <a:r>
              <a:rPr lang="en-US" sz="1200" b="1" smtClean="0">
                <a:solidFill>
                  <a:srgbClr val="FFFF00"/>
                </a:solidFill>
              </a:rPr>
              <a:t>Edges </a:t>
            </a:r>
          </a:p>
          <a:p>
            <a:r>
              <a:rPr lang="en-US" sz="1200" smtClean="0">
                <a:solidFill>
                  <a:schemeClr val="bg1"/>
                </a:solidFill>
              </a:rPr>
              <a:t>Seasonality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2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71600" y="6019800"/>
            <a:ext cx="4724400" cy="6653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dirty="0" smtClean="0"/>
              <a:t>Landsat 453, 06/27/2012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199" y="6096000"/>
            <a:ext cx="351294" cy="3809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81800" y="6435435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>
                <a:hlinkClick r:id="rId3"/>
              </a:rPr>
              <a:t>wchristie@fs.fed.us</a:t>
            </a:r>
            <a:endParaRPr lang="en-US" sz="800" dirty="0"/>
          </a:p>
          <a:p>
            <a:pPr algn="ctr"/>
            <a:r>
              <a:rPr lang="en-US" sz="800" dirty="0" smtClean="0"/>
              <a:t>07/24/12</a:t>
            </a:r>
            <a:endParaRPr lang="en-US" sz="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96240"/>
            <a:ext cx="6323973" cy="56235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04800" y="152400"/>
            <a:ext cx="2971800" cy="1828800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txBody>
          <a:bodyPr vert="horz" lIns="91230" tIns="45615" rIns="91230" bIns="45615" rtlCol="0">
            <a:normAutofit fontScale="92500" lnSpcReduction="10000"/>
          </a:bodyPr>
          <a:lstStyle>
            <a:lvl1pPr marL="0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150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2304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68455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4607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0759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36911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3062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49215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Insects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Severe weather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Roads development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 (prescribed or wild)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Gas extraction pads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elevation seasonal lag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934200" y="2743200"/>
            <a:ext cx="2057400" cy="2743200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txBody>
          <a:bodyPr vert="horz" lIns="91230" tIns="45615" rIns="91230" bIns="45615" rtlCol="0">
            <a:noAutofit/>
          </a:bodyPr>
          <a:lstStyle>
            <a:lvl1pPr marL="0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150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2304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68455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4607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0759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36911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3062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49215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u="sng" smtClean="0">
                <a:solidFill>
                  <a:schemeClr val="bg1"/>
                </a:solidFill>
              </a:rPr>
              <a:t>Location </a:t>
            </a:r>
          </a:p>
          <a:p>
            <a:r>
              <a:rPr lang="en-US" sz="1200" smtClean="0">
                <a:solidFill>
                  <a:schemeClr val="bg1"/>
                </a:solidFill>
              </a:rPr>
              <a:t>Land cover / land use</a:t>
            </a:r>
          </a:p>
          <a:p>
            <a:r>
              <a:rPr lang="en-US" sz="1200" smtClean="0">
                <a:solidFill>
                  <a:schemeClr val="bg1"/>
                </a:solidFill>
              </a:rPr>
              <a:t>Topographic position </a:t>
            </a:r>
          </a:p>
          <a:p>
            <a:endParaRPr lang="en-US" sz="1400" i="1" smtClean="0">
              <a:solidFill>
                <a:schemeClr val="bg1"/>
              </a:solidFill>
            </a:endParaRPr>
          </a:p>
          <a:p>
            <a:r>
              <a:rPr lang="en-US" sz="1400" i="1" u="sng" smtClean="0">
                <a:solidFill>
                  <a:schemeClr val="bg1"/>
                </a:solidFill>
              </a:rPr>
              <a:t>NDVI departure character </a:t>
            </a:r>
            <a:r>
              <a:rPr lang="en-US" sz="1200" b="1" smtClean="0">
                <a:solidFill>
                  <a:srgbClr val="FFFF00"/>
                </a:solidFill>
              </a:rPr>
              <a:t>Progression speed </a:t>
            </a:r>
          </a:p>
          <a:p>
            <a:r>
              <a:rPr lang="en-US" sz="1200" b="1" smtClean="0">
                <a:solidFill>
                  <a:srgbClr val="FFFF00"/>
                </a:solidFill>
              </a:rPr>
              <a:t>Severity</a:t>
            </a:r>
          </a:p>
          <a:p>
            <a:r>
              <a:rPr lang="en-US" sz="1200" b="1" smtClean="0">
                <a:solidFill>
                  <a:srgbClr val="FFFF00"/>
                </a:solidFill>
              </a:rPr>
              <a:t>Spatial extent </a:t>
            </a:r>
          </a:p>
          <a:p>
            <a:r>
              <a:rPr lang="en-US" sz="1200" b="1" smtClean="0">
                <a:solidFill>
                  <a:srgbClr val="FFFF00"/>
                </a:solidFill>
              </a:rPr>
              <a:t>Pattern and shape </a:t>
            </a:r>
          </a:p>
          <a:p>
            <a:r>
              <a:rPr lang="en-US" sz="1200" b="1" smtClean="0">
                <a:solidFill>
                  <a:srgbClr val="FFFF00"/>
                </a:solidFill>
              </a:rPr>
              <a:t>Edges </a:t>
            </a:r>
          </a:p>
          <a:p>
            <a:r>
              <a:rPr lang="en-US" sz="1200" smtClean="0">
                <a:solidFill>
                  <a:schemeClr val="bg1"/>
                </a:solidFill>
              </a:rPr>
              <a:t>Seasonality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41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44" y="919163"/>
            <a:ext cx="7780337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078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44" y="990606"/>
            <a:ext cx="7704137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68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44" y="514350"/>
            <a:ext cx="7780337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52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81" y="514350"/>
            <a:ext cx="7789863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304800" y="152400"/>
            <a:ext cx="2971800" cy="1828800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txBody>
          <a:bodyPr vert="horz" lIns="91230" tIns="45615" rIns="91230" bIns="45615" rtlCol="0">
            <a:normAutofit fontScale="92500" lnSpcReduction="10000"/>
          </a:bodyPr>
          <a:lstStyle>
            <a:lvl1pPr marL="0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6150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2304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68455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4607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0759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36911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3062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49215" indent="0" algn="ctr" defTabSz="912304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Insects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Severe weather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Roads development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 (prescribed or wild)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Gas extraction pads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elevation seasonal lag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33400" y="6172200"/>
            <a:ext cx="6477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Congratulations, you are all ‘</a:t>
            </a:r>
            <a:r>
              <a:rPr lang="en-US" b="1" i="1" dirty="0" smtClean="0">
                <a:solidFill>
                  <a:schemeClr val="tx1"/>
                </a:solidFill>
              </a:rPr>
              <a:t>ForWarn</a:t>
            </a:r>
            <a:r>
              <a:rPr lang="en-US" dirty="0" smtClean="0">
                <a:solidFill>
                  <a:schemeClr val="tx1"/>
                </a:solidFill>
              </a:rPr>
              <a:t> Disturbance Analysts’!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934200" y="2743200"/>
            <a:ext cx="2057400" cy="2743200"/>
          </a:xfrm>
          <a:solidFill>
            <a:schemeClr val="accent1">
              <a:alpha val="73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400" i="1" u="sng" dirty="0">
                <a:solidFill>
                  <a:schemeClr val="bg1"/>
                </a:solidFill>
              </a:rPr>
              <a:t>Location </a:t>
            </a:r>
            <a:endParaRPr lang="en-US" sz="1400" i="1" u="sng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Land </a:t>
            </a:r>
            <a:r>
              <a:rPr lang="en-US" sz="1200" dirty="0">
                <a:solidFill>
                  <a:schemeClr val="bg1"/>
                </a:solidFill>
              </a:rPr>
              <a:t>cover / land </a:t>
            </a:r>
            <a:r>
              <a:rPr lang="en-US" sz="1200" dirty="0" smtClean="0">
                <a:solidFill>
                  <a:schemeClr val="bg1"/>
                </a:solidFill>
              </a:rPr>
              <a:t>use</a:t>
            </a:r>
          </a:p>
          <a:p>
            <a:pPr marL="0" indent="0" algn="ctr">
              <a:buNone/>
            </a:pPr>
            <a:r>
              <a:rPr lang="en-US" sz="1200" b="1" dirty="0" smtClean="0">
                <a:solidFill>
                  <a:srgbClr val="FFFF00"/>
                </a:solidFill>
              </a:rPr>
              <a:t>Topographic </a:t>
            </a:r>
            <a:r>
              <a:rPr lang="en-US" sz="1200" b="1" dirty="0">
                <a:solidFill>
                  <a:srgbClr val="FFFF00"/>
                </a:solidFill>
              </a:rPr>
              <a:t>position </a:t>
            </a:r>
            <a:endParaRPr lang="en-US" sz="1200" b="1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en-US" sz="1400" i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400" i="1" u="sng" dirty="0" smtClean="0">
                <a:solidFill>
                  <a:schemeClr val="bg1"/>
                </a:solidFill>
              </a:rPr>
              <a:t>NDVI departure character </a:t>
            </a:r>
            <a:r>
              <a:rPr lang="en-US" sz="1200" b="1" dirty="0" smtClean="0">
                <a:solidFill>
                  <a:srgbClr val="FFFF00"/>
                </a:solidFill>
              </a:rPr>
              <a:t>Progression </a:t>
            </a:r>
            <a:r>
              <a:rPr lang="en-US" sz="1200" b="1" dirty="0">
                <a:solidFill>
                  <a:srgbClr val="FFFF00"/>
                </a:solidFill>
              </a:rPr>
              <a:t>speed </a:t>
            </a:r>
          </a:p>
          <a:p>
            <a:pPr marL="0" indent="0" algn="ctr">
              <a:buNone/>
            </a:pPr>
            <a:r>
              <a:rPr lang="en-US" sz="1200" b="1" dirty="0" smtClean="0">
                <a:solidFill>
                  <a:srgbClr val="FFFF00"/>
                </a:solidFill>
              </a:rPr>
              <a:t>Severity</a:t>
            </a:r>
            <a:endParaRPr lang="en-US" sz="12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1200" b="1" dirty="0" smtClean="0">
                <a:solidFill>
                  <a:srgbClr val="FFFF00"/>
                </a:solidFill>
              </a:rPr>
              <a:t>Spatial </a:t>
            </a:r>
            <a:r>
              <a:rPr lang="en-US" sz="1200" b="1" dirty="0">
                <a:solidFill>
                  <a:srgbClr val="FFFF00"/>
                </a:solidFill>
              </a:rPr>
              <a:t>extent </a:t>
            </a:r>
          </a:p>
          <a:p>
            <a:pPr marL="0" indent="0" algn="ctr">
              <a:buNone/>
            </a:pPr>
            <a:r>
              <a:rPr lang="en-US" sz="1200" b="1" dirty="0" smtClean="0">
                <a:solidFill>
                  <a:srgbClr val="FFFF00"/>
                </a:solidFill>
              </a:rPr>
              <a:t>Pattern </a:t>
            </a:r>
            <a:r>
              <a:rPr lang="en-US" sz="1200" b="1" dirty="0">
                <a:solidFill>
                  <a:srgbClr val="FFFF00"/>
                </a:solidFill>
              </a:rPr>
              <a:t>and shape </a:t>
            </a:r>
          </a:p>
          <a:p>
            <a:pPr marL="0" indent="0" algn="ctr">
              <a:buNone/>
            </a:pPr>
            <a:r>
              <a:rPr lang="en-US" sz="1200" b="1" dirty="0" smtClean="0">
                <a:solidFill>
                  <a:srgbClr val="FFFF00"/>
                </a:solidFill>
              </a:rPr>
              <a:t>Edges </a:t>
            </a:r>
            <a:endParaRPr lang="en-US" sz="12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1200" dirty="0" smtClean="0">
                <a:solidFill>
                  <a:schemeClr val="bg1"/>
                </a:solidFill>
              </a:rPr>
              <a:t>Seasonality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57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fill="remove" nodeType="click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8915400" cy="5811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252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94" y="1066800"/>
            <a:ext cx="7818437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78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63" y="280988"/>
            <a:ext cx="7799387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78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4" y="1066806"/>
            <a:ext cx="7932737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90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44" y="285750"/>
            <a:ext cx="7780337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177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31" y="1143006"/>
            <a:ext cx="7218363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63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6" y="1066806"/>
            <a:ext cx="7923213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34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66731"/>
            <a:ext cx="25336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71581"/>
            <a:ext cx="41148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49" y="2871926"/>
            <a:ext cx="4933951" cy="2842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26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4350"/>
            <a:ext cx="9148761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775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509588"/>
            <a:ext cx="9141737" cy="551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272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2173</TotalTime>
  <Words>810</Words>
  <Application>Microsoft Office PowerPoint</Application>
  <PresentationFormat>On-screen Show (4:3)</PresentationFormat>
  <Paragraphs>172</Paragraphs>
  <Slides>73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Examples of forest disturbance, or recovery, seen in the ForWarn forest change images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ForWarn Forest Disturbance Assessment (locate, characterize and assess)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Forest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Christie, William M -FS</dc:creator>
  <cp:lastModifiedBy>Bill Hargrove</cp:lastModifiedBy>
  <cp:revision>124</cp:revision>
  <dcterms:created xsi:type="dcterms:W3CDTF">2013-01-14T14:55:42Z</dcterms:created>
  <dcterms:modified xsi:type="dcterms:W3CDTF">2015-01-15T19:46:05Z</dcterms:modified>
</cp:coreProperties>
</file>