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4"/>
  </p:notesMasterIdLst>
  <p:handoutMasterIdLst>
    <p:handoutMasterId r:id="rId25"/>
  </p:handoutMasterIdLst>
  <p:sldIdLst>
    <p:sldId id="256" r:id="rId2"/>
    <p:sldId id="290" r:id="rId3"/>
    <p:sldId id="374" r:id="rId4"/>
    <p:sldId id="361" r:id="rId5"/>
    <p:sldId id="416" r:id="rId6"/>
    <p:sldId id="413" r:id="rId7"/>
    <p:sldId id="406" r:id="rId8"/>
    <p:sldId id="401" r:id="rId9"/>
    <p:sldId id="402" r:id="rId10"/>
    <p:sldId id="414" r:id="rId11"/>
    <p:sldId id="407" r:id="rId12"/>
    <p:sldId id="408" r:id="rId13"/>
    <p:sldId id="409" r:id="rId14"/>
    <p:sldId id="410" r:id="rId15"/>
    <p:sldId id="411" r:id="rId16"/>
    <p:sldId id="415" r:id="rId17"/>
    <p:sldId id="403" r:id="rId18"/>
    <p:sldId id="404" r:id="rId19"/>
    <p:sldId id="405" r:id="rId20"/>
    <p:sldId id="298" r:id="rId21"/>
    <p:sldId id="412" r:id="rId22"/>
    <p:sldId id="289" r:id="rId23"/>
  </p:sldIdLst>
  <p:sldSz cx="9144000" cy="6858000" type="screen4x3"/>
  <p:notesSz cx="7010400" cy="9296400"/>
  <p:defaultTextStyle>
    <a:defPPr>
      <a:defRPr lang="en-US"/>
    </a:defPPr>
    <a:lvl1pPr algn="l" rtl="0" fontAlgn="base">
      <a:spcBef>
        <a:spcPct val="0"/>
      </a:spcBef>
      <a:spcAft>
        <a:spcPct val="0"/>
      </a:spcAft>
      <a:defRPr sz="1600" i="1" kern="1200">
        <a:solidFill>
          <a:srgbClr val="00007A"/>
        </a:solidFill>
        <a:latin typeface="Arial" charset="0"/>
        <a:ea typeface="+mn-ea"/>
        <a:cs typeface="Arial" charset="0"/>
      </a:defRPr>
    </a:lvl1pPr>
    <a:lvl2pPr marL="457200" algn="l" rtl="0" fontAlgn="base">
      <a:spcBef>
        <a:spcPct val="0"/>
      </a:spcBef>
      <a:spcAft>
        <a:spcPct val="0"/>
      </a:spcAft>
      <a:defRPr sz="1600" i="1" kern="1200">
        <a:solidFill>
          <a:srgbClr val="00007A"/>
        </a:solidFill>
        <a:latin typeface="Arial" charset="0"/>
        <a:ea typeface="+mn-ea"/>
        <a:cs typeface="Arial" charset="0"/>
      </a:defRPr>
    </a:lvl2pPr>
    <a:lvl3pPr marL="914400" algn="l" rtl="0" fontAlgn="base">
      <a:spcBef>
        <a:spcPct val="0"/>
      </a:spcBef>
      <a:spcAft>
        <a:spcPct val="0"/>
      </a:spcAft>
      <a:defRPr sz="1600" i="1" kern="1200">
        <a:solidFill>
          <a:srgbClr val="00007A"/>
        </a:solidFill>
        <a:latin typeface="Arial" charset="0"/>
        <a:ea typeface="+mn-ea"/>
        <a:cs typeface="Arial" charset="0"/>
      </a:defRPr>
    </a:lvl3pPr>
    <a:lvl4pPr marL="1371600" algn="l" rtl="0" fontAlgn="base">
      <a:spcBef>
        <a:spcPct val="0"/>
      </a:spcBef>
      <a:spcAft>
        <a:spcPct val="0"/>
      </a:spcAft>
      <a:defRPr sz="1600" i="1" kern="1200">
        <a:solidFill>
          <a:srgbClr val="00007A"/>
        </a:solidFill>
        <a:latin typeface="Arial" charset="0"/>
        <a:ea typeface="+mn-ea"/>
        <a:cs typeface="Arial" charset="0"/>
      </a:defRPr>
    </a:lvl4pPr>
    <a:lvl5pPr marL="1828800" algn="l" rtl="0" fontAlgn="base">
      <a:spcBef>
        <a:spcPct val="0"/>
      </a:spcBef>
      <a:spcAft>
        <a:spcPct val="0"/>
      </a:spcAft>
      <a:defRPr sz="1600" i="1" kern="1200">
        <a:solidFill>
          <a:srgbClr val="00007A"/>
        </a:solidFill>
        <a:latin typeface="Arial" charset="0"/>
        <a:ea typeface="+mn-ea"/>
        <a:cs typeface="Arial" charset="0"/>
      </a:defRPr>
    </a:lvl5pPr>
    <a:lvl6pPr marL="2286000" algn="l" defTabSz="914400" rtl="0" eaLnBrk="1" latinLnBrk="0" hangingPunct="1">
      <a:defRPr sz="1600" i="1" kern="1200">
        <a:solidFill>
          <a:srgbClr val="00007A"/>
        </a:solidFill>
        <a:latin typeface="Arial" charset="0"/>
        <a:ea typeface="+mn-ea"/>
        <a:cs typeface="Arial" charset="0"/>
      </a:defRPr>
    </a:lvl6pPr>
    <a:lvl7pPr marL="2743200" algn="l" defTabSz="914400" rtl="0" eaLnBrk="1" latinLnBrk="0" hangingPunct="1">
      <a:defRPr sz="1600" i="1" kern="1200">
        <a:solidFill>
          <a:srgbClr val="00007A"/>
        </a:solidFill>
        <a:latin typeface="Arial" charset="0"/>
        <a:ea typeface="+mn-ea"/>
        <a:cs typeface="Arial" charset="0"/>
      </a:defRPr>
    </a:lvl7pPr>
    <a:lvl8pPr marL="3200400" algn="l" defTabSz="914400" rtl="0" eaLnBrk="1" latinLnBrk="0" hangingPunct="1">
      <a:defRPr sz="1600" i="1" kern="1200">
        <a:solidFill>
          <a:srgbClr val="00007A"/>
        </a:solidFill>
        <a:latin typeface="Arial" charset="0"/>
        <a:ea typeface="+mn-ea"/>
        <a:cs typeface="Arial" charset="0"/>
      </a:defRPr>
    </a:lvl8pPr>
    <a:lvl9pPr marL="3657600" algn="l" defTabSz="914400" rtl="0" eaLnBrk="1" latinLnBrk="0" hangingPunct="1">
      <a:defRPr sz="1600" i="1" kern="1200">
        <a:solidFill>
          <a:srgbClr val="00007A"/>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FA"/>
    <a:srgbClr val="9F5FCF"/>
    <a:srgbClr val="D2D2D2"/>
    <a:srgbClr val="808080"/>
    <a:srgbClr val="00FFFF"/>
    <a:srgbClr val="F000DF"/>
    <a:srgbClr val="DEA900"/>
    <a:srgbClr val="9C1BF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52" autoAdjust="0"/>
  </p:normalViewPr>
  <p:slideViewPr>
    <p:cSldViewPr>
      <p:cViewPr varScale="1">
        <p:scale>
          <a:sx n="133" d="100"/>
          <a:sy n="133" d="100"/>
        </p:scale>
        <p:origin x="-13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a:defRPr sz="1200">
                <a:cs typeface="+mn-cs"/>
              </a:defRPr>
            </a:lvl1pPr>
          </a:lstStyle>
          <a:p>
            <a:pPr>
              <a:defRPr/>
            </a:pPr>
            <a:fld id="{C28FB17C-189B-40D5-AF71-5B0E29209BA3}" type="datetimeFigureOut">
              <a:rPr lang="en-US"/>
              <a:pPr>
                <a:defRPr/>
              </a:pPr>
              <a:t>5/11/2014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a:defRPr sz="1200">
                <a:cs typeface="+mn-cs"/>
              </a:defRPr>
            </a:lvl1pPr>
          </a:lstStyle>
          <a:p>
            <a:pPr>
              <a:defRPr/>
            </a:pPr>
            <a:fld id="{B920960F-DFB2-46B4-B854-0926A10B5B52}" type="slidenum">
              <a:rPr lang="en-US"/>
              <a:pPr>
                <a:defRPr/>
              </a:pPr>
              <a:t>‹#›</a:t>
            </a:fld>
            <a:endParaRPr lang="en-US" dirty="0"/>
          </a:p>
        </p:txBody>
      </p:sp>
    </p:spTree>
    <p:extLst>
      <p:ext uri="{BB962C8B-B14F-4D97-AF65-F5344CB8AC3E}">
        <p14:creationId xmlns:p14="http://schemas.microsoft.com/office/powerpoint/2010/main" val="152679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a:defRPr sz="1200" i="0">
                <a:solidFill>
                  <a:schemeClr val="tx1"/>
                </a:solidFill>
                <a:cs typeface="+mn-cs"/>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i="0">
                <a:solidFill>
                  <a:schemeClr val="tx1"/>
                </a:solidFill>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a:defRPr sz="1200" i="0">
                <a:solidFill>
                  <a:schemeClr val="tx1"/>
                </a:solidFill>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i="0">
                <a:solidFill>
                  <a:schemeClr val="tx1"/>
                </a:solidFill>
                <a:cs typeface="+mn-cs"/>
              </a:defRPr>
            </a:lvl1pPr>
          </a:lstStyle>
          <a:p>
            <a:pPr>
              <a:defRPr/>
            </a:pPr>
            <a:fld id="{D5D3D56D-F87C-40D0-AB1D-5A181D3A0375}" type="slidenum">
              <a:rPr lang="en-US"/>
              <a:pPr>
                <a:defRPr/>
              </a:pPr>
              <a:t>‹#›</a:t>
            </a:fld>
            <a:endParaRPr lang="en-US" dirty="0"/>
          </a:p>
        </p:txBody>
      </p:sp>
    </p:spTree>
    <p:extLst>
      <p:ext uri="{BB962C8B-B14F-4D97-AF65-F5344CB8AC3E}">
        <p14:creationId xmlns:p14="http://schemas.microsoft.com/office/powerpoint/2010/main" val="160179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1FC4F069-4325-4CA4-91B0-8A899FCC2B45}" type="slidenum">
              <a:rPr lang="en-US" smtClean="0"/>
              <a:pPr>
                <a:defRPr/>
              </a:pPr>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1FC4F069-4325-4CA4-91B0-8A899FCC2B45}" type="slidenum">
              <a:rPr lang="en-US" smtClean="0"/>
              <a:pPr>
                <a:defRPr/>
              </a:pPr>
              <a:t>16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7"/>
          <p:cNvGrpSpPr>
            <a:grpSpLocks/>
          </p:cNvGrpSpPr>
          <p:nvPr/>
        </p:nvGrpSpPr>
        <p:grpSpPr bwMode="auto">
          <a:xfrm>
            <a:off x="180975" y="368300"/>
            <a:ext cx="8734425" cy="692150"/>
            <a:chOff x="114" y="232"/>
            <a:chExt cx="5502" cy="436"/>
          </a:xfrm>
        </p:grpSpPr>
        <p:pic>
          <p:nvPicPr>
            <p:cNvPr id="5" name="Picture 28" descr="NASA_Flat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 y="232"/>
              <a:ext cx="52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p:nvSpPr>
          <p:spPr bwMode="auto">
            <a:xfrm>
              <a:off x="114" y="439"/>
              <a:ext cx="828" cy="125"/>
            </a:xfrm>
            <a:prstGeom prst="rect">
              <a:avLst/>
            </a:prstGeom>
            <a:noFill/>
            <a:ln w="9525">
              <a:noFill/>
              <a:miter lim="800000"/>
              <a:headEnd/>
              <a:tailEnd/>
            </a:ln>
          </p:spPr>
          <p:txBody>
            <a:bodyPr wrap="none" lIns="0" tIns="0" rIns="0" bIns="0">
              <a:spAutoFit/>
            </a:bodyPr>
            <a:lstStyle/>
            <a:p>
              <a:pPr defTabSz="1071563" eaLnBrk="0" hangingPunct="0">
                <a:defRPr/>
              </a:pPr>
              <a:r>
                <a:rPr lang="en-US" sz="1300" dirty="0">
                  <a:solidFill>
                    <a:schemeClr val="tx1"/>
                  </a:solidFill>
                  <a:latin typeface="Arial Narrow" pitchFamily="34" charset="0"/>
                </a:rPr>
                <a:t>Stennis Space Center</a:t>
              </a:r>
            </a:p>
          </p:txBody>
        </p:sp>
        <p:grpSp>
          <p:nvGrpSpPr>
            <p:cNvPr id="7" name="Group 30"/>
            <p:cNvGrpSpPr>
              <a:grpSpLocks/>
            </p:cNvGrpSpPr>
            <p:nvPr/>
          </p:nvGrpSpPr>
          <p:grpSpPr bwMode="auto">
            <a:xfrm>
              <a:off x="998" y="472"/>
              <a:ext cx="4031" cy="42"/>
              <a:chOff x="980" y="472"/>
              <a:chExt cx="4031" cy="42"/>
            </a:xfrm>
          </p:grpSpPr>
          <p:sp>
            <p:nvSpPr>
              <p:cNvPr id="8" name="Line 31"/>
              <p:cNvSpPr>
                <a:spLocks noChangeShapeType="1"/>
              </p:cNvSpPr>
              <p:nvPr/>
            </p:nvSpPr>
            <p:spPr bwMode="auto">
              <a:xfrm>
                <a:off x="980" y="472"/>
                <a:ext cx="4031" cy="0"/>
              </a:xfrm>
              <a:prstGeom prst="line">
                <a:avLst/>
              </a:prstGeom>
              <a:noFill/>
              <a:ln w="12700">
                <a:solidFill>
                  <a:srgbClr val="FC3D21"/>
                </a:solidFill>
                <a:round/>
                <a:headEnd type="none" w="sm" len="sm"/>
                <a:tailEnd type="none" w="sm" len="sm"/>
              </a:ln>
            </p:spPr>
            <p:txBody>
              <a:bodyPr wrap="none" anchor="ctr"/>
              <a:lstStyle/>
              <a:p>
                <a:pPr>
                  <a:defRPr/>
                </a:pPr>
                <a:endParaRPr lang="en-US"/>
              </a:p>
            </p:txBody>
          </p:sp>
          <p:sp>
            <p:nvSpPr>
              <p:cNvPr id="9" name="Line 32"/>
              <p:cNvSpPr>
                <a:spLocks noChangeShapeType="1"/>
              </p:cNvSpPr>
              <p:nvPr/>
            </p:nvSpPr>
            <p:spPr bwMode="auto">
              <a:xfrm>
                <a:off x="980" y="514"/>
                <a:ext cx="4031" cy="0"/>
              </a:xfrm>
              <a:prstGeom prst="line">
                <a:avLst/>
              </a:prstGeom>
              <a:noFill/>
              <a:ln w="50800">
                <a:solidFill>
                  <a:srgbClr val="0B3D91"/>
                </a:solidFill>
                <a:round/>
                <a:headEnd type="none" w="sm" len="sm"/>
                <a:tailEnd type="none" w="sm" len="sm"/>
              </a:ln>
            </p:spPr>
            <p:txBody>
              <a:bodyPr wrap="none" anchor="ctr"/>
              <a:lstStyle/>
              <a:p>
                <a:pPr>
                  <a:defRPr/>
                </a:pPr>
                <a:endParaRPr lang="en-US"/>
              </a:p>
            </p:txBody>
          </p:sp>
        </p:grpSp>
      </p:grpSp>
      <p:sp>
        <p:nvSpPr>
          <p:cNvPr id="67586" name="Rectangle 2"/>
          <p:cNvSpPr>
            <a:spLocks noGrp="1" noChangeArrowheads="1"/>
          </p:cNvSpPr>
          <p:nvPr>
            <p:ph type="ctrTitle"/>
          </p:nvPr>
        </p:nvSpPr>
        <p:spPr>
          <a:xfrm>
            <a:off x="304800" y="2130425"/>
            <a:ext cx="8534400" cy="493713"/>
          </a:xfrm>
        </p:spPr>
        <p:txBody>
          <a:bodyPr anchor="t">
            <a:spAutoFit/>
          </a:bodyPr>
          <a:lstStyle>
            <a:lvl1pPr>
              <a:defRPr sz="3600"/>
            </a:lvl1pPr>
          </a:lstStyle>
          <a:p>
            <a:r>
              <a:rPr lang="en-US" smtClean="0"/>
              <a:t>Click to edit Master title style</a:t>
            </a:r>
            <a:endParaRPr lang="en-US"/>
          </a:p>
        </p:txBody>
      </p:sp>
      <p:sp>
        <p:nvSpPr>
          <p:cNvPr id="67587" name="Rectangle 3"/>
          <p:cNvSpPr>
            <a:spLocks noGrp="1" noChangeArrowheads="1"/>
          </p:cNvSpPr>
          <p:nvPr>
            <p:ph type="subTitle" idx="1"/>
          </p:nvPr>
        </p:nvSpPr>
        <p:spPr>
          <a:xfrm>
            <a:off x="304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10" name="Slide Number Placeholder 9"/>
          <p:cNvSpPr>
            <a:spLocks noGrp="1"/>
          </p:cNvSpPr>
          <p:nvPr>
            <p:ph type="sldNum" sz="quarter" idx="10"/>
          </p:nvPr>
        </p:nvSpPr>
        <p:spPr/>
        <p:txBody>
          <a:bodyPr/>
          <a:lstStyle>
            <a:lvl1pPr>
              <a:defRPr/>
            </a:lvl1pPr>
          </a:lstStyle>
          <a:p>
            <a:pPr>
              <a:defRPr/>
            </a:pPr>
            <a:fld id="{4CE50228-7DBC-4B2B-85A7-4E6F3A7028F4}" type="slidenum">
              <a:rPr lang="en-US"/>
              <a:pPr>
                <a:defRPr/>
              </a:pPr>
              <a:t>‹#›</a:t>
            </a:fld>
            <a:endParaRPr lang="en-US" dirty="0"/>
          </a:p>
        </p:txBody>
      </p:sp>
      <p:sp>
        <p:nvSpPr>
          <p:cNvPr id="11" name="Footer Placeholder 10"/>
          <p:cNvSpPr>
            <a:spLocks noGrp="1"/>
          </p:cNvSpPr>
          <p:nvPr>
            <p:ph type="ftr" sz="quarter" idx="11"/>
          </p:nvPr>
        </p:nvSpPr>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4195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23A1740-744D-46C5-8A52-2D91FA543EEA}"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47678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87313"/>
            <a:ext cx="2171700" cy="6313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7313"/>
            <a:ext cx="6362700" cy="6313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5250EB2-8E14-4330-A9A1-76CDAB3526FB}"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56564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E49A700-6B50-4845-86B3-DB411239D3AA}"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413774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88B31D25-498D-408F-8ED4-4B0047F7A765}" type="slidenum">
              <a:rPr lang="en-US"/>
              <a:pPr>
                <a:defRPr/>
              </a:pPr>
              <a:t>‹#›</a:t>
            </a:fld>
            <a:endParaRPr lang="en-US" dirty="0"/>
          </a:p>
        </p:txBody>
      </p:sp>
      <p:sp>
        <p:nvSpPr>
          <p:cNvPr id="5"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53720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5E7F84C-8D22-4094-84EE-0980A3EA9E4A}"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42504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EC4AC9CB-3864-4005-9EB0-09DFCE7636B3}" type="slidenum">
              <a:rPr lang="en-US"/>
              <a:pPr>
                <a:defRPr/>
              </a:pPr>
              <a:t>‹#›</a:t>
            </a:fld>
            <a:endParaRPr lang="en-US" dirty="0"/>
          </a:p>
        </p:txBody>
      </p:sp>
      <p:sp>
        <p:nvSpPr>
          <p:cNvPr id="8"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288702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126386F-DB13-42D4-92CD-7A7F3A4CCBB8}" type="slidenum">
              <a:rPr lang="en-US"/>
              <a:pPr>
                <a:defRPr/>
              </a:pPr>
              <a:t>‹#›</a:t>
            </a:fld>
            <a:endParaRPr lang="en-US" dirty="0"/>
          </a:p>
        </p:txBody>
      </p:sp>
      <p:sp>
        <p:nvSpPr>
          <p:cNvPr id="4"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2176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FCCDB42-A4D3-4BAF-BED9-A185E73F978D}" type="slidenum">
              <a:rPr lang="en-US"/>
              <a:pPr>
                <a:defRPr/>
              </a:pPr>
              <a:t>‹#›</a:t>
            </a:fld>
            <a:endParaRPr lang="en-US" dirty="0"/>
          </a:p>
        </p:txBody>
      </p:sp>
      <p:sp>
        <p:nvSpPr>
          <p:cNvPr id="3"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34828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5058A49-4630-4F42-B961-93CF1A314076}"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19151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F529283-F1A5-4360-8EAD-FD150B08A0CA}" type="slidenum">
              <a:rPr lang="en-US"/>
              <a:pPr>
                <a:defRPr/>
              </a:pPr>
              <a:t>‹#›</a:t>
            </a:fld>
            <a:endParaRPr lang="en-US" dirty="0"/>
          </a:p>
        </p:txBody>
      </p:sp>
      <p:sp>
        <p:nvSpPr>
          <p:cNvPr id="6" name="Rectangle 19"/>
          <p:cNvSpPr>
            <a:spLocks noGrp="1" noChangeArrowheads="1"/>
          </p:cNvSpPr>
          <p:nvPr>
            <p:ph type="ftr" sz="quarter" idx="11"/>
          </p:nvPr>
        </p:nvSpPr>
        <p:spPr>
          <a:ln/>
        </p:spPr>
        <p:txBody>
          <a:bodyPr/>
          <a:lstStyle>
            <a:lvl1pPr>
              <a:defRPr/>
            </a:lvl1pPr>
          </a:lstStyle>
          <a:p>
            <a:pPr>
              <a:defRPr/>
            </a:pPr>
            <a:r>
              <a:rPr lang="en-US"/>
              <a:t>National Aeronautics and Space Administration</a:t>
            </a:r>
          </a:p>
        </p:txBody>
      </p:sp>
    </p:spTree>
    <p:extLst>
      <p:ext uri="{BB962C8B-B14F-4D97-AF65-F5344CB8AC3E}">
        <p14:creationId xmlns:p14="http://schemas.microsoft.com/office/powerpoint/2010/main" val="340118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87313"/>
            <a:ext cx="6629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192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p:txBody>
      </p:sp>
      <p:sp>
        <p:nvSpPr>
          <p:cNvPr id="66565" name="Rectangle 5"/>
          <p:cNvSpPr>
            <a:spLocks noGrp="1" noChangeArrowheads="1"/>
          </p:cNvSpPr>
          <p:nvPr>
            <p:ph type="sldNum" sz="quarter" idx="4"/>
          </p:nvPr>
        </p:nvSpPr>
        <p:spPr bwMode="auto">
          <a:xfrm>
            <a:off x="8791575" y="6583363"/>
            <a:ext cx="12382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800" i="0">
                <a:solidFill>
                  <a:schemeClr val="tx1"/>
                </a:solidFill>
                <a:cs typeface="+mn-cs"/>
              </a:defRPr>
            </a:lvl1pPr>
          </a:lstStyle>
          <a:p>
            <a:pPr>
              <a:defRPr/>
            </a:pPr>
            <a:fld id="{129787F3-6043-4323-AEBF-4A49A873B81F}" type="slidenum">
              <a:rPr lang="en-US"/>
              <a:pPr>
                <a:defRPr/>
              </a:pPr>
              <a:t>‹#›</a:t>
            </a:fld>
            <a:endParaRPr lang="en-US" dirty="0"/>
          </a:p>
        </p:txBody>
      </p:sp>
      <p:sp>
        <p:nvSpPr>
          <p:cNvPr id="1029" name="Text Box 18"/>
          <p:cNvSpPr txBox="1">
            <a:spLocks noChangeArrowheads="1"/>
          </p:cNvSpPr>
          <p:nvPr/>
        </p:nvSpPr>
        <p:spPr bwMode="auto">
          <a:xfrm>
            <a:off x="2616227" y="6583363"/>
            <a:ext cx="6070573" cy="123111"/>
          </a:xfrm>
          <a:prstGeom prst="rect">
            <a:avLst/>
          </a:prstGeom>
          <a:noFill/>
          <a:ln>
            <a:noFill/>
          </a:ln>
          <a:extLst/>
        </p:spPr>
        <p:txBody>
          <a:bodyPr wrap="none"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r" eaLnBrk="1" hangingPunct="1">
              <a:defRPr/>
            </a:pPr>
            <a:r>
              <a:rPr lang="en-US" sz="800" i="0" dirty="0" smtClean="0">
                <a:solidFill>
                  <a:schemeClr val="tx2"/>
                </a:solidFill>
              </a:rPr>
              <a:t>Potential of pest and host phenological data in the attribution of regional forest disturbance detection maps according to causal agent</a:t>
            </a:r>
          </a:p>
        </p:txBody>
      </p:sp>
      <p:sp>
        <p:nvSpPr>
          <p:cNvPr id="66579" name="Rectangle 19"/>
          <p:cNvSpPr>
            <a:spLocks noGrp="1" noChangeArrowheads="1"/>
          </p:cNvSpPr>
          <p:nvPr>
            <p:ph type="ftr" sz="quarter" idx="3"/>
          </p:nvPr>
        </p:nvSpPr>
        <p:spPr bwMode="auto">
          <a:xfrm>
            <a:off x="228600" y="6583363"/>
            <a:ext cx="21367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a:defRPr sz="800" i="0">
                <a:solidFill>
                  <a:schemeClr val="tx1"/>
                </a:solidFill>
                <a:cs typeface="+mn-cs"/>
              </a:defRPr>
            </a:lvl1pPr>
          </a:lstStyle>
          <a:p>
            <a:pPr>
              <a:defRPr/>
            </a:pPr>
            <a:r>
              <a:rPr lang="en-US" dirty="0"/>
              <a:t>National Aeronautics and Space Administration</a:t>
            </a:r>
          </a:p>
        </p:txBody>
      </p:sp>
      <p:grpSp>
        <p:nvGrpSpPr>
          <p:cNvPr id="1031" name="Group 38"/>
          <p:cNvGrpSpPr>
            <a:grpSpLocks/>
          </p:cNvGrpSpPr>
          <p:nvPr/>
        </p:nvGrpSpPr>
        <p:grpSpPr bwMode="auto">
          <a:xfrm>
            <a:off x="180975" y="368300"/>
            <a:ext cx="8734425" cy="692150"/>
            <a:chOff x="114" y="232"/>
            <a:chExt cx="5502" cy="436"/>
          </a:xfrm>
        </p:grpSpPr>
        <p:pic>
          <p:nvPicPr>
            <p:cNvPr id="1032" name="Picture 39" descr="NASA_Flat_rgb_s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8" y="232"/>
              <a:ext cx="52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40"/>
            <p:cNvSpPr>
              <a:spLocks noChangeArrowheads="1"/>
            </p:cNvSpPr>
            <p:nvPr/>
          </p:nvSpPr>
          <p:spPr bwMode="auto">
            <a:xfrm>
              <a:off x="114" y="439"/>
              <a:ext cx="828" cy="125"/>
            </a:xfrm>
            <a:prstGeom prst="rect">
              <a:avLst/>
            </a:prstGeom>
            <a:noFill/>
            <a:ln w="9525">
              <a:noFill/>
              <a:miter lim="800000"/>
              <a:headEnd/>
              <a:tailEnd/>
            </a:ln>
          </p:spPr>
          <p:txBody>
            <a:bodyPr wrap="none" lIns="0" tIns="0" rIns="0" bIns="0">
              <a:spAutoFit/>
            </a:bodyPr>
            <a:lstStyle/>
            <a:p>
              <a:pPr defTabSz="1071563" eaLnBrk="0" hangingPunct="0">
                <a:defRPr/>
              </a:pPr>
              <a:r>
                <a:rPr lang="en-US" sz="1300" dirty="0">
                  <a:solidFill>
                    <a:schemeClr val="tx1"/>
                  </a:solidFill>
                  <a:latin typeface="Arial Narrow" pitchFamily="34" charset="0"/>
                </a:rPr>
                <a:t>Stennis Space Center</a:t>
              </a:r>
            </a:p>
          </p:txBody>
        </p:sp>
        <p:grpSp>
          <p:nvGrpSpPr>
            <p:cNvPr id="1034" name="Group 41"/>
            <p:cNvGrpSpPr>
              <a:grpSpLocks/>
            </p:cNvGrpSpPr>
            <p:nvPr/>
          </p:nvGrpSpPr>
          <p:grpSpPr bwMode="auto">
            <a:xfrm>
              <a:off x="998" y="472"/>
              <a:ext cx="4031" cy="42"/>
              <a:chOff x="980" y="472"/>
              <a:chExt cx="4031" cy="42"/>
            </a:xfrm>
          </p:grpSpPr>
          <p:sp>
            <p:nvSpPr>
              <p:cNvPr id="1035" name="Line 42"/>
              <p:cNvSpPr>
                <a:spLocks noChangeShapeType="1"/>
              </p:cNvSpPr>
              <p:nvPr/>
            </p:nvSpPr>
            <p:spPr bwMode="auto">
              <a:xfrm>
                <a:off x="980" y="472"/>
                <a:ext cx="4031" cy="0"/>
              </a:xfrm>
              <a:prstGeom prst="line">
                <a:avLst/>
              </a:prstGeom>
              <a:noFill/>
              <a:ln w="12700">
                <a:solidFill>
                  <a:srgbClr val="FC3D21"/>
                </a:solidFill>
                <a:round/>
                <a:headEnd type="none" w="sm" len="sm"/>
                <a:tailEnd type="none" w="sm" len="sm"/>
              </a:ln>
            </p:spPr>
            <p:txBody>
              <a:bodyPr wrap="none" anchor="ctr"/>
              <a:lstStyle/>
              <a:p>
                <a:pPr>
                  <a:defRPr/>
                </a:pPr>
                <a:endParaRPr lang="en-US"/>
              </a:p>
            </p:txBody>
          </p:sp>
          <p:sp>
            <p:nvSpPr>
              <p:cNvPr id="1036" name="Line 43"/>
              <p:cNvSpPr>
                <a:spLocks noChangeShapeType="1"/>
              </p:cNvSpPr>
              <p:nvPr/>
            </p:nvSpPr>
            <p:spPr bwMode="auto">
              <a:xfrm>
                <a:off x="980" y="514"/>
                <a:ext cx="4031" cy="0"/>
              </a:xfrm>
              <a:prstGeom prst="line">
                <a:avLst/>
              </a:prstGeom>
              <a:noFill/>
              <a:ln w="50800">
                <a:solidFill>
                  <a:srgbClr val="0B3D91"/>
                </a:solidFill>
                <a:round/>
                <a:headEnd type="none" w="sm" len="sm"/>
                <a:tailEnd type="none" w="sm" len="sm"/>
              </a:ln>
            </p:spPr>
            <p:txBody>
              <a:bodyPr wrap="none" anchor="ctr"/>
              <a:lstStyle/>
              <a:p>
                <a:pPr>
                  <a:defRPr/>
                </a:pPr>
                <a:endParaRPr lang="en-US"/>
              </a:p>
            </p:txBody>
          </p:sp>
        </p:grpSp>
      </p:grpSp>
    </p:spTree>
  </p:cSld>
  <p:clrMap bg1="lt1" tx1="dk1" bg2="lt2" tx2="dk2" accent1="accent1" accent2="accent2" accent3="accent3" accent4="accent4" accent5="accent5" accent6="accent6" hlink="hlink" folHlink="folHlink"/>
  <p:sldLayoutIdLst>
    <p:sldLayoutId id="2147483904"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iming>
    <p:tnLst>
      <p:par>
        <p:cTn id="1" dur="indefinite" restart="never" nodeType="tmRoot"/>
      </p:par>
    </p:tnLst>
  </p:timing>
  <p:hf hdr="0" dt="0"/>
  <p:txStyles>
    <p:titleStyle>
      <a:lvl1pPr algn="ctr" rtl="0" eaLnBrk="0" fontAlgn="base" hangingPunct="0">
        <a:lnSpc>
          <a:spcPct val="90000"/>
        </a:lnSpc>
        <a:spcBef>
          <a:spcPct val="0"/>
        </a:spcBef>
        <a:spcAft>
          <a:spcPct val="0"/>
        </a:spcAft>
        <a:defRPr sz="2800" b="1">
          <a:solidFill>
            <a:schemeClr val="tx2"/>
          </a:solidFill>
          <a:latin typeface="+mj-lt"/>
          <a:ea typeface="+mj-ea"/>
          <a:cs typeface="+mj-cs"/>
        </a:defRPr>
      </a:lvl1pPr>
      <a:lvl2pPr algn="ctr" rtl="0" eaLnBrk="0" fontAlgn="base" hangingPunct="0">
        <a:lnSpc>
          <a:spcPct val="90000"/>
        </a:lnSpc>
        <a:spcBef>
          <a:spcPct val="0"/>
        </a:spcBef>
        <a:spcAft>
          <a:spcPct val="0"/>
        </a:spcAft>
        <a:defRPr sz="2800" b="1">
          <a:solidFill>
            <a:schemeClr val="tx2"/>
          </a:solidFill>
          <a:latin typeface="Arial" charset="0"/>
        </a:defRPr>
      </a:lvl2pPr>
      <a:lvl3pPr algn="ctr" rtl="0" eaLnBrk="0" fontAlgn="base" hangingPunct="0">
        <a:lnSpc>
          <a:spcPct val="90000"/>
        </a:lnSpc>
        <a:spcBef>
          <a:spcPct val="0"/>
        </a:spcBef>
        <a:spcAft>
          <a:spcPct val="0"/>
        </a:spcAft>
        <a:defRPr sz="2800" b="1">
          <a:solidFill>
            <a:schemeClr val="tx2"/>
          </a:solidFill>
          <a:latin typeface="Arial" charset="0"/>
        </a:defRPr>
      </a:lvl3pPr>
      <a:lvl4pPr algn="ctr" rtl="0" eaLnBrk="0" fontAlgn="base" hangingPunct="0">
        <a:lnSpc>
          <a:spcPct val="90000"/>
        </a:lnSpc>
        <a:spcBef>
          <a:spcPct val="0"/>
        </a:spcBef>
        <a:spcAft>
          <a:spcPct val="0"/>
        </a:spcAft>
        <a:defRPr sz="2800" b="1">
          <a:solidFill>
            <a:schemeClr val="tx2"/>
          </a:solidFill>
          <a:latin typeface="Arial" charset="0"/>
        </a:defRPr>
      </a:lvl4pPr>
      <a:lvl5pPr algn="ctr" rtl="0" eaLnBrk="0" fontAlgn="base" hangingPunct="0">
        <a:lnSpc>
          <a:spcPct val="90000"/>
        </a:lnSpc>
        <a:spcBef>
          <a:spcPct val="0"/>
        </a:spcBef>
        <a:spcAft>
          <a:spcPct val="0"/>
        </a:spcAft>
        <a:defRPr sz="2800" b="1">
          <a:solidFill>
            <a:schemeClr val="tx2"/>
          </a:solidFill>
          <a:latin typeface="Arial" charset="0"/>
        </a:defRPr>
      </a:lvl5pPr>
      <a:lvl6pPr marL="457200" algn="ctr" rtl="0" eaLnBrk="1" fontAlgn="base" hangingPunct="1">
        <a:lnSpc>
          <a:spcPct val="90000"/>
        </a:lnSpc>
        <a:spcBef>
          <a:spcPct val="0"/>
        </a:spcBef>
        <a:spcAft>
          <a:spcPct val="0"/>
        </a:spcAft>
        <a:defRPr sz="2800" b="1">
          <a:solidFill>
            <a:schemeClr val="tx2"/>
          </a:solidFill>
          <a:latin typeface="Arial" charset="0"/>
        </a:defRPr>
      </a:lvl6pPr>
      <a:lvl7pPr marL="914400" algn="ctr" rtl="0" eaLnBrk="1" fontAlgn="base" hangingPunct="1">
        <a:lnSpc>
          <a:spcPct val="90000"/>
        </a:lnSpc>
        <a:spcBef>
          <a:spcPct val="0"/>
        </a:spcBef>
        <a:spcAft>
          <a:spcPct val="0"/>
        </a:spcAft>
        <a:defRPr sz="2800" b="1">
          <a:solidFill>
            <a:schemeClr val="tx2"/>
          </a:solidFill>
          <a:latin typeface="Arial" charset="0"/>
        </a:defRPr>
      </a:lvl7pPr>
      <a:lvl8pPr marL="1371600" algn="ctr" rtl="0" eaLnBrk="1" fontAlgn="base" hangingPunct="1">
        <a:lnSpc>
          <a:spcPct val="90000"/>
        </a:lnSpc>
        <a:spcBef>
          <a:spcPct val="0"/>
        </a:spcBef>
        <a:spcAft>
          <a:spcPct val="0"/>
        </a:spcAft>
        <a:defRPr sz="2800" b="1">
          <a:solidFill>
            <a:schemeClr val="tx2"/>
          </a:solidFill>
          <a:latin typeface="Arial" charset="0"/>
        </a:defRPr>
      </a:lvl8pPr>
      <a:lvl9pPr marL="1828800" algn="ctr" rtl="0" eaLnBrk="1" fontAlgn="base" hangingPunct="1">
        <a:lnSpc>
          <a:spcPct val="90000"/>
        </a:lnSpc>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0"/>
        </a:spcBef>
        <a:spcAft>
          <a:spcPct val="15000"/>
        </a:spcAft>
        <a:buChar char="•"/>
        <a:defRPr sz="2400">
          <a:solidFill>
            <a:schemeClr val="tx1"/>
          </a:solidFill>
          <a:latin typeface="+mn-lt"/>
          <a:ea typeface="+mn-ea"/>
          <a:cs typeface="+mn-cs"/>
        </a:defRPr>
      </a:lvl1pPr>
      <a:lvl2pPr marL="742950" indent="-285750" algn="l" rtl="0" eaLnBrk="0" fontAlgn="base" hangingPunct="0">
        <a:spcBef>
          <a:spcPct val="0"/>
        </a:spcBef>
        <a:spcAft>
          <a:spcPct val="15000"/>
        </a:spcAft>
        <a:buChar char="–"/>
        <a:defRPr sz="2200">
          <a:solidFill>
            <a:schemeClr val="tx1"/>
          </a:solidFill>
          <a:latin typeface="+mn-lt"/>
        </a:defRPr>
      </a:lvl2pPr>
      <a:lvl3pPr marL="1143000" indent="-228600" algn="l" rtl="0" eaLnBrk="0" fontAlgn="base" hangingPunct="0">
        <a:spcBef>
          <a:spcPct val="0"/>
        </a:spcBef>
        <a:spcAft>
          <a:spcPct val="15000"/>
        </a:spcAft>
        <a:buChar char="•"/>
        <a:defRPr sz="2400">
          <a:solidFill>
            <a:schemeClr val="tx1"/>
          </a:solidFill>
          <a:latin typeface="+mn-lt"/>
        </a:defRPr>
      </a:lvl3pPr>
      <a:lvl4pPr marL="1600200" indent="-228600" algn="l" rtl="0" eaLnBrk="0" fontAlgn="base" hangingPunct="0">
        <a:spcBef>
          <a:spcPct val="0"/>
        </a:spcBef>
        <a:spcAft>
          <a:spcPct val="15000"/>
        </a:spcAft>
        <a:buChar char="–"/>
        <a:defRPr sz="2000">
          <a:solidFill>
            <a:schemeClr val="tx1"/>
          </a:solidFill>
          <a:latin typeface="+mn-lt"/>
        </a:defRPr>
      </a:lvl4pPr>
      <a:lvl5pPr marL="2057400" indent="-228600" algn="l" rtl="0" eaLnBrk="0" fontAlgn="base" hangingPunct="0">
        <a:spcBef>
          <a:spcPct val="0"/>
        </a:spcBef>
        <a:spcAft>
          <a:spcPct val="15000"/>
        </a:spcAft>
        <a:buChar char="•"/>
        <a:defRPr sz="2000">
          <a:solidFill>
            <a:schemeClr val="tx1"/>
          </a:solidFill>
          <a:latin typeface="+mn-lt"/>
        </a:defRPr>
      </a:lvl5pPr>
      <a:lvl6pPr marL="2514600" indent="-228600" algn="l" rtl="0" eaLnBrk="1" fontAlgn="base" hangingPunct="1">
        <a:spcBef>
          <a:spcPct val="0"/>
        </a:spcBef>
        <a:spcAft>
          <a:spcPct val="15000"/>
        </a:spcAft>
        <a:buChar char="•"/>
        <a:defRPr>
          <a:solidFill>
            <a:schemeClr val="tx1"/>
          </a:solidFill>
          <a:latin typeface="+mn-lt"/>
        </a:defRPr>
      </a:lvl6pPr>
      <a:lvl7pPr marL="2971800" indent="-228600" algn="l" rtl="0" eaLnBrk="1" fontAlgn="base" hangingPunct="1">
        <a:spcBef>
          <a:spcPct val="0"/>
        </a:spcBef>
        <a:spcAft>
          <a:spcPct val="15000"/>
        </a:spcAft>
        <a:buChar char="•"/>
        <a:defRPr>
          <a:solidFill>
            <a:schemeClr val="tx1"/>
          </a:solidFill>
          <a:latin typeface="+mn-lt"/>
        </a:defRPr>
      </a:lvl7pPr>
      <a:lvl8pPr marL="3429000" indent="-228600" algn="l" rtl="0" eaLnBrk="1" fontAlgn="base" hangingPunct="1">
        <a:spcBef>
          <a:spcPct val="0"/>
        </a:spcBef>
        <a:spcAft>
          <a:spcPct val="15000"/>
        </a:spcAft>
        <a:buChar char="•"/>
        <a:defRPr>
          <a:solidFill>
            <a:schemeClr val="tx1"/>
          </a:solidFill>
          <a:latin typeface="+mn-lt"/>
        </a:defRPr>
      </a:lvl8pPr>
      <a:lvl9pPr marL="3886200" indent="-228600" algn="l" rtl="0" eaLnBrk="1" fontAlgn="base" hangingPunct="1">
        <a:spcBef>
          <a:spcPct val="0"/>
        </a:spcBef>
        <a:spcAft>
          <a:spcPct val="1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image" Target="../media/image23.jpg"/><Relationship Id="rId1" Type="http://schemas.openxmlformats.org/officeDocument/2006/relationships/slideLayout" Target="../slideLayouts/slideLayout6.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orwarn.forestthreats.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orwarn.forestthreats.org/fcav/"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04800" y="1828800"/>
            <a:ext cx="8534400" cy="997196"/>
          </a:xfrm>
        </p:spPr>
        <p:txBody>
          <a:bodyPr/>
          <a:lstStyle/>
          <a:p>
            <a:pPr eaLnBrk="1" hangingPunct="1"/>
            <a:r>
              <a:rPr lang="en-US" sz="2400" dirty="0"/>
              <a:t>Potential of pest and host phenological data in the attribution of regional forest disturbance detection maps according to causal agent</a:t>
            </a:r>
            <a:endParaRPr lang="en-US" sz="2400" dirty="0" smtClean="0"/>
          </a:p>
        </p:txBody>
      </p:sp>
      <p:sp>
        <p:nvSpPr>
          <p:cNvPr id="3075" name="Rectangle 5"/>
          <p:cNvSpPr>
            <a:spLocks noGrp="1" noChangeArrowheads="1"/>
          </p:cNvSpPr>
          <p:nvPr>
            <p:ph type="subTitle" idx="1"/>
          </p:nvPr>
        </p:nvSpPr>
        <p:spPr>
          <a:xfrm>
            <a:off x="304800" y="3429000"/>
            <a:ext cx="8534400" cy="2209800"/>
          </a:xfrm>
        </p:spPr>
        <p:txBody>
          <a:bodyPr/>
          <a:lstStyle/>
          <a:p>
            <a:pPr eaLnBrk="1" hangingPunct="1"/>
            <a:r>
              <a:rPr lang="en-US" sz="1800" b="1" dirty="0" smtClean="0"/>
              <a:t>Presented to the 2014 US-IALE Meeting by</a:t>
            </a:r>
            <a:r>
              <a:rPr lang="en-US" sz="1800" dirty="0" smtClean="0"/>
              <a:t>:</a:t>
            </a:r>
          </a:p>
          <a:p>
            <a:pPr eaLnBrk="1" hangingPunct="1"/>
            <a:r>
              <a:rPr lang="en-US" sz="1700" dirty="0" smtClean="0"/>
              <a:t>Joseph Spruce, Computer Sciences Corporation (CSC)</a:t>
            </a:r>
          </a:p>
          <a:p>
            <a:pPr eaLnBrk="1" hangingPunct="1"/>
            <a:r>
              <a:rPr lang="en-US" sz="1700" dirty="0" smtClean="0"/>
              <a:t>William Hargrove, USDA Forest Service</a:t>
            </a:r>
          </a:p>
          <a:p>
            <a:pPr eaLnBrk="1" hangingPunct="1"/>
            <a:r>
              <a:rPr lang="en-US" sz="1700" dirty="0" smtClean="0"/>
              <a:t>Steven Norman</a:t>
            </a:r>
            <a:r>
              <a:rPr lang="en-US" sz="1700" dirty="0"/>
              <a:t>, USDA Forest Service</a:t>
            </a:r>
          </a:p>
          <a:p>
            <a:pPr eaLnBrk="1" hangingPunct="1"/>
            <a:r>
              <a:rPr lang="en-US" sz="1700" dirty="0" smtClean="0"/>
              <a:t>William  Christie</a:t>
            </a:r>
            <a:r>
              <a:rPr lang="en-US" sz="1700" dirty="0"/>
              <a:t>, USDA Forest </a:t>
            </a:r>
            <a:r>
              <a:rPr lang="en-US" sz="1700" dirty="0" smtClean="0"/>
              <a:t>Service</a:t>
            </a:r>
            <a:endParaRPr lang="en-US" sz="1700" dirty="0"/>
          </a:p>
        </p:txBody>
      </p:sp>
      <p:grpSp>
        <p:nvGrpSpPr>
          <p:cNvPr id="3076" name="Group 14"/>
          <p:cNvGrpSpPr>
            <a:grpSpLocks/>
          </p:cNvGrpSpPr>
          <p:nvPr/>
        </p:nvGrpSpPr>
        <p:grpSpPr bwMode="auto">
          <a:xfrm>
            <a:off x="152400" y="5867400"/>
            <a:ext cx="8763000" cy="822325"/>
            <a:chOff x="152400" y="5867400"/>
            <a:chExt cx="8763000" cy="822960"/>
          </a:xfrm>
        </p:grpSpPr>
        <p:pic>
          <p:nvPicPr>
            <p:cNvPr id="3077" name="Picture 5" descr="efetac_symbo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735" y="5867400"/>
              <a:ext cx="87466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NEMA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763" y="5867400"/>
              <a:ext cx="1127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orn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867400"/>
              <a:ext cx="152714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rsac_logo_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6840" y="5867400"/>
              <a:ext cx="82296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fhtet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4596" y="5867400"/>
              <a:ext cx="815804"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FS_Shield_Green.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2002" y="5867400"/>
              <a:ext cx="70439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wwetac_new.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5867400"/>
              <a:ext cx="10278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_usgs.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0642" y="5867400"/>
              <a:ext cx="8203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ctrTitle"/>
          </p:nvPr>
        </p:nvSpPr>
        <p:spPr>
          <a:xfrm>
            <a:off x="304800" y="2130425"/>
            <a:ext cx="8534400" cy="387798"/>
          </a:xfrm>
        </p:spPr>
        <p:txBody>
          <a:bodyPr/>
          <a:lstStyle/>
          <a:p>
            <a:r>
              <a:rPr lang="en-US" sz="2800" dirty="0" smtClean="0"/>
              <a:t>Series 1 – Biotic Disturbance Phenology Data</a:t>
            </a:r>
          </a:p>
        </p:txBody>
      </p:sp>
      <p:sp>
        <p:nvSpPr>
          <p:cNvPr id="7172" name="Slide Number Placeholder 3"/>
          <p:cNvSpPr>
            <a:spLocks noGrp="1"/>
          </p:cNvSpPr>
          <p:nvPr>
            <p:ph type="sldNum" sz="quarter" idx="10"/>
          </p:nvPr>
        </p:nvSpPr>
        <p:spPr/>
        <p:txBody>
          <a:bodyPr/>
          <a:lstStyle/>
          <a:p>
            <a:pPr>
              <a:defRPr/>
            </a:pPr>
            <a:fld id="{F5DC5DBA-5F6B-4F51-A680-E6B184491166}" type="slidenum">
              <a:rPr lang="en-US" smtClean="0"/>
              <a:pPr>
                <a:defRPr/>
              </a:pPr>
              <a:t>10</a:t>
            </a:fld>
            <a:endParaRPr lang="en-US" dirty="0" smtClean="0"/>
          </a:p>
        </p:txBody>
      </p:sp>
      <p:sp>
        <p:nvSpPr>
          <p:cNvPr id="7173" name="Footer Placeholder 4"/>
          <p:cNvSpPr>
            <a:spLocks noGrp="1"/>
          </p:cNvSpPr>
          <p:nvPr>
            <p:ph type="ftr" sz="quarter" idx="11"/>
          </p:nvPr>
        </p:nvSpPr>
        <p:spPr/>
        <p:txBody>
          <a:bodyPr/>
          <a:lstStyle/>
          <a:p>
            <a:pPr>
              <a:defRPr/>
            </a:pPr>
            <a:r>
              <a:rPr lang="en-US" dirty="0" smtClean="0"/>
              <a:t>National Aeronautics and Space Administration</a:t>
            </a:r>
          </a:p>
        </p:txBody>
      </p:sp>
      <p:sp>
        <p:nvSpPr>
          <p:cNvPr id="18" name="Text Box 18"/>
          <p:cNvSpPr txBox="1">
            <a:spLocks noChangeArrowheads="1"/>
          </p:cNvSpPr>
          <p:nvPr/>
        </p:nvSpPr>
        <p:spPr bwMode="auto">
          <a:xfrm>
            <a:off x="3230178" y="6583363"/>
            <a:ext cx="5456622" cy="123111"/>
          </a:xfrm>
          <a:prstGeom prst="rect">
            <a:avLst/>
          </a:prstGeom>
          <a:noFill/>
          <a:ln>
            <a:noFill/>
          </a:ln>
          <a:extLst/>
        </p:spPr>
        <p:txBody>
          <a:bodyPr wrap="none"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r" eaLnBrk="1" hangingPunct="1">
              <a:defRPr/>
            </a:pPr>
            <a:r>
              <a:rPr lang="en-US" sz="800" i="0" dirty="0">
                <a:solidFill>
                  <a:schemeClr val="tx2"/>
                </a:solidFill>
              </a:rPr>
              <a:t>Monitoring Regional Forest Disturbances across the US with NRT MODIS NDVI Products included in the ForWarn EWS</a:t>
            </a:r>
          </a:p>
        </p:txBody>
      </p:sp>
    </p:spTree>
    <p:extLst>
      <p:ext uri="{BB962C8B-B14F-4D97-AF65-F5344CB8AC3E}">
        <p14:creationId xmlns:p14="http://schemas.microsoft.com/office/powerpoint/2010/main" val="1843258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CONUS Aerial Detection Survey (ADS) </a:t>
            </a:r>
            <a:br>
              <a:rPr lang="en-US" dirty="0" smtClean="0"/>
            </a:br>
            <a:r>
              <a:rPr lang="en-US" dirty="0" smtClean="0"/>
              <a:t>Forest Damage Map for 2012</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19200"/>
            <a:ext cx="8347128" cy="5257800"/>
          </a:xfrm>
          <a:prstGeom prst="rect">
            <a:avLst/>
          </a:prstGeom>
        </p:spPr>
      </p:pic>
      <p:sp>
        <p:nvSpPr>
          <p:cNvPr id="7" name="TextBox 7"/>
          <p:cNvSpPr txBox="1">
            <a:spLocks noChangeArrowheads="1"/>
          </p:cNvSpPr>
          <p:nvPr/>
        </p:nvSpPr>
        <p:spPr bwMode="auto">
          <a:xfrm>
            <a:off x="927583" y="881063"/>
            <a:ext cx="7336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smtClean="0">
                <a:solidFill>
                  <a:schemeClr val="tx1"/>
                </a:solidFill>
              </a:rPr>
              <a:t>2012 ADS Polygons Overlain onto ForWarn MODIS True Color Image from 5/23/2012 </a:t>
            </a:r>
            <a:endParaRPr lang="en-US" sz="1400" b="1" i="0" dirty="0">
              <a:solidFill>
                <a:schemeClr val="tx1"/>
              </a:solidFill>
            </a:endParaRPr>
          </a:p>
        </p:txBody>
      </p:sp>
      <p:sp>
        <p:nvSpPr>
          <p:cNvPr id="8" name="TextBox 7"/>
          <p:cNvSpPr txBox="1"/>
          <p:nvPr/>
        </p:nvSpPr>
        <p:spPr bwMode="auto">
          <a:xfrm>
            <a:off x="2667000" y="5943600"/>
            <a:ext cx="3657600" cy="523220"/>
          </a:xfrm>
          <a:prstGeom prst="rect">
            <a:avLst/>
          </a:prstGeom>
          <a:solidFill>
            <a:schemeClr val="bg1">
              <a:lumMod val="50000"/>
              <a:alpha val="50000"/>
            </a:schemeClr>
          </a:solidFill>
          <a:ln w="9525">
            <a:solidFill>
              <a:schemeClr val="tx1"/>
            </a:solidFill>
            <a:miter lim="800000"/>
            <a:headEnd/>
            <a:tailEnd/>
          </a:ln>
        </p:spPr>
        <p:txBody>
          <a:bodyPr wrap="square" rtlCol="0">
            <a:spAutoFit/>
          </a:bodyPr>
          <a:lstStyle/>
          <a:p>
            <a:pPr algn="ctr"/>
            <a:r>
              <a:rPr lang="en-US" sz="1400" dirty="0" smtClean="0">
                <a:solidFill>
                  <a:srgbClr val="FFFF00"/>
                </a:solidFill>
              </a:rPr>
              <a:t>Total ADS causal agent classes  per year can exceed 100, though most are infrequent </a:t>
            </a:r>
          </a:p>
        </p:txBody>
      </p:sp>
    </p:spTree>
    <p:extLst>
      <p:ext uri="{BB962C8B-B14F-4D97-AF65-F5344CB8AC3E}">
        <p14:creationId xmlns:p14="http://schemas.microsoft.com/office/powerpoint/2010/main" val="4739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CONUS and Alaska ADS</a:t>
            </a:r>
            <a:br>
              <a:rPr lang="en-US" dirty="0" smtClean="0"/>
            </a:br>
            <a:r>
              <a:rPr lang="en-US" dirty="0" smtClean="0"/>
              <a:t>Effective Survey Areas for 2012</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30" y="1143000"/>
            <a:ext cx="8060770" cy="5257800"/>
          </a:xfrm>
          <a:prstGeom prst="rect">
            <a:avLst/>
          </a:prstGeom>
        </p:spPr>
      </p:pic>
      <p:sp>
        <p:nvSpPr>
          <p:cNvPr id="6" name="TextBox 7"/>
          <p:cNvSpPr txBox="1">
            <a:spLocks noChangeArrowheads="1"/>
          </p:cNvSpPr>
          <p:nvPr/>
        </p:nvSpPr>
        <p:spPr bwMode="auto">
          <a:xfrm>
            <a:off x="3905562" y="881063"/>
            <a:ext cx="13805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smtClean="0">
                <a:solidFill>
                  <a:schemeClr val="tx1"/>
                </a:solidFill>
              </a:rPr>
              <a:t>Source: USFS</a:t>
            </a:r>
            <a:endParaRPr lang="en-US" sz="1400" b="1" i="0" dirty="0">
              <a:solidFill>
                <a:schemeClr val="tx1"/>
              </a:solidFill>
            </a:endParaRPr>
          </a:p>
        </p:txBody>
      </p:sp>
    </p:spTree>
    <p:extLst>
      <p:ext uri="{BB962C8B-B14F-4D97-AF65-F5344CB8AC3E}">
        <p14:creationId xmlns:p14="http://schemas.microsoft.com/office/powerpoint/2010/main" val="287298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ADS Flight Lines for 2010</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1143000"/>
            <a:ext cx="8180891" cy="5257800"/>
          </a:xfrm>
          <a:prstGeom prst="rect">
            <a:avLst/>
          </a:prstGeom>
        </p:spPr>
      </p:pic>
      <p:sp>
        <p:nvSpPr>
          <p:cNvPr id="6" name="TextBox 7"/>
          <p:cNvSpPr txBox="1">
            <a:spLocks noChangeArrowheads="1"/>
          </p:cNvSpPr>
          <p:nvPr/>
        </p:nvSpPr>
        <p:spPr bwMode="auto">
          <a:xfrm>
            <a:off x="1250325" y="881063"/>
            <a:ext cx="6690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a:t>2010 ADS Flight Lines Overlain onto MODIS Mean NDVI for 7/29 of 2000-2012</a:t>
            </a:r>
          </a:p>
        </p:txBody>
      </p:sp>
    </p:spTree>
    <p:extLst>
      <p:ext uri="{BB962C8B-B14F-4D97-AF65-F5344CB8AC3E}">
        <p14:creationId xmlns:p14="http://schemas.microsoft.com/office/powerpoint/2010/main" val="14770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ADS Damage Agents for 2010</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grpSp>
        <p:nvGrpSpPr>
          <p:cNvPr id="7" name="Group 6"/>
          <p:cNvGrpSpPr/>
          <p:nvPr/>
        </p:nvGrpSpPr>
        <p:grpSpPr>
          <a:xfrm>
            <a:off x="495776" y="1143000"/>
            <a:ext cx="8188035" cy="5257800"/>
            <a:chOff x="495776" y="1143000"/>
            <a:chExt cx="8188035" cy="52578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 y="1143000"/>
              <a:ext cx="8180891" cy="5257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982"/>
            <a:stretch/>
          </p:blipFill>
          <p:spPr>
            <a:xfrm>
              <a:off x="495776" y="1777566"/>
              <a:ext cx="1600200" cy="3404034"/>
            </a:xfrm>
            <a:prstGeom prst="rect">
              <a:avLst/>
            </a:prstGeom>
          </p:spPr>
        </p:pic>
      </p:grpSp>
      <p:sp>
        <p:nvSpPr>
          <p:cNvPr id="8" name="TextBox 7"/>
          <p:cNvSpPr txBox="1">
            <a:spLocks noChangeArrowheads="1"/>
          </p:cNvSpPr>
          <p:nvPr/>
        </p:nvSpPr>
        <p:spPr bwMode="auto">
          <a:xfrm>
            <a:off x="1102980" y="881063"/>
            <a:ext cx="69856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a:t>2010 ADS Damage Agents Overlain onto MODIS Mean NDVI for 7/29 of 2000-2012</a:t>
            </a:r>
          </a:p>
        </p:txBody>
      </p:sp>
    </p:spTree>
    <p:extLst>
      <p:ext uri="{BB962C8B-B14F-4D97-AF65-F5344CB8AC3E}">
        <p14:creationId xmlns:p14="http://schemas.microsoft.com/office/powerpoint/2010/main" val="94099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Guidelines for Scheduling ADS Flights for Main Damage Agents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586"/>
            <a:ext cx="9144000" cy="4727214"/>
          </a:xfrm>
          <a:prstGeom prst="rect">
            <a:avLst/>
          </a:prstGeom>
        </p:spPr>
      </p:pic>
      <p:sp>
        <p:nvSpPr>
          <p:cNvPr id="7" name="TextBox 6"/>
          <p:cNvSpPr txBox="1">
            <a:spLocks noChangeArrowheads="1"/>
          </p:cNvSpPr>
          <p:nvPr/>
        </p:nvSpPr>
        <p:spPr bwMode="auto">
          <a:xfrm>
            <a:off x="1301512" y="987623"/>
            <a:ext cx="6588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smtClean="0">
                <a:solidFill>
                  <a:schemeClr val="tx1"/>
                </a:solidFill>
              </a:rPr>
              <a:t>Source: Ciesla (2000) Report “Remote Sensing in Forest Health Protection”</a:t>
            </a:r>
            <a:endParaRPr lang="en-US" sz="1400" b="1" i="0" dirty="0">
              <a:solidFill>
                <a:schemeClr val="tx1"/>
              </a:solidFill>
            </a:endParaRPr>
          </a:p>
        </p:txBody>
      </p:sp>
    </p:spTree>
    <p:extLst>
      <p:ext uri="{BB962C8B-B14F-4D97-AF65-F5344CB8AC3E}">
        <p14:creationId xmlns:p14="http://schemas.microsoft.com/office/powerpoint/2010/main" val="278232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ctrTitle"/>
          </p:nvPr>
        </p:nvSpPr>
        <p:spPr>
          <a:xfrm>
            <a:off x="304800" y="2130425"/>
            <a:ext cx="8534400" cy="387798"/>
          </a:xfrm>
        </p:spPr>
        <p:txBody>
          <a:bodyPr/>
          <a:lstStyle/>
          <a:p>
            <a:r>
              <a:rPr lang="en-US" sz="2800" dirty="0" smtClean="0"/>
              <a:t>Series 2 – Abiotic Disturbance Phenology Data</a:t>
            </a:r>
          </a:p>
        </p:txBody>
      </p:sp>
      <p:sp>
        <p:nvSpPr>
          <p:cNvPr id="7172" name="Slide Number Placeholder 3"/>
          <p:cNvSpPr>
            <a:spLocks noGrp="1"/>
          </p:cNvSpPr>
          <p:nvPr>
            <p:ph type="sldNum" sz="quarter" idx="10"/>
          </p:nvPr>
        </p:nvSpPr>
        <p:spPr/>
        <p:txBody>
          <a:bodyPr/>
          <a:lstStyle/>
          <a:p>
            <a:pPr>
              <a:defRPr/>
            </a:pPr>
            <a:fld id="{F5DC5DBA-5F6B-4F51-A680-E6B184491166}" type="slidenum">
              <a:rPr lang="en-US" smtClean="0"/>
              <a:pPr>
                <a:defRPr/>
              </a:pPr>
              <a:t>16</a:t>
            </a:fld>
            <a:endParaRPr lang="en-US" dirty="0" smtClean="0"/>
          </a:p>
        </p:txBody>
      </p:sp>
      <p:sp>
        <p:nvSpPr>
          <p:cNvPr id="7173" name="Footer Placeholder 4"/>
          <p:cNvSpPr>
            <a:spLocks noGrp="1"/>
          </p:cNvSpPr>
          <p:nvPr>
            <p:ph type="ftr" sz="quarter" idx="11"/>
          </p:nvPr>
        </p:nvSpPr>
        <p:spPr/>
        <p:txBody>
          <a:bodyPr/>
          <a:lstStyle/>
          <a:p>
            <a:pPr>
              <a:defRPr/>
            </a:pPr>
            <a:r>
              <a:rPr lang="en-US" dirty="0" smtClean="0"/>
              <a:t>National Aeronautics and Space Administration</a:t>
            </a:r>
          </a:p>
        </p:txBody>
      </p:sp>
      <p:sp>
        <p:nvSpPr>
          <p:cNvPr id="18" name="Text Box 18"/>
          <p:cNvSpPr txBox="1">
            <a:spLocks noChangeArrowheads="1"/>
          </p:cNvSpPr>
          <p:nvPr/>
        </p:nvSpPr>
        <p:spPr bwMode="auto">
          <a:xfrm>
            <a:off x="3230178" y="6583363"/>
            <a:ext cx="5456622" cy="123111"/>
          </a:xfrm>
          <a:prstGeom prst="rect">
            <a:avLst/>
          </a:prstGeom>
          <a:noFill/>
          <a:ln>
            <a:noFill/>
          </a:ln>
          <a:extLst/>
        </p:spPr>
        <p:txBody>
          <a:bodyPr wrap="none"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r" eaLnBrk="1" hangingPunct="1">
              <a:defRPr/>
            </a:pPr>
            <a:r>
              <a:rPr lang="en-US" sz="800" i="0" dirty="0">
                <a:solidFill>
                  <a:schemeClr val="tx2"/>
                </a:solidFill>
              </a:rPr>
              <a:t>Monitoring Regional Forest Disturbances across the US with NRT MODIS NDVI Products included in the ForWarn EWS</a:t>
            </a:r>
          </a:p>
        </p:txBody>
      </p:sp>
    </p:spTree>
    <p:extLst>
      <p:ext uri="{BB962C8B-B14F-4D97-AF65-F5344CB8AC3E}">
        <p14:creationId xmlns:p14="http://schemas.microsoft.com/office/powerpoint/2010/main" val="4104983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Fire Season Phenology</a:t>
            </a:r>
            <a:br>
              <a:rPr lang="en-US" dirty="0" smtClean="0"/>
            </a:br>
            <a:r>
              <a:rPr lang="en-US" dirty="0" smtClean="0"/>
              <a:t>Source: NOAA</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National Aeronautics and Space Administration</a:t>
            </a: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2286000" cy="14483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95400"/>
            <a:ext cx="2286000" cy="1448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303986"/>
            <a:ext cx="2286000" cy="14483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1303986"/>
            <a:ext cx="2286000" cy="14483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8000"/>
            <a:ext cx="2286000" cy="14483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3513" y="3048000"/>
            <a:ext cx="2286000" cy="144838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3048000"/>
            <a:ext cx="2286000" cy="144838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0" y="3048000"/>
            <a:ext cx="2286000" cy="144838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800600"/>
            <a:ext cx="2286000" cy="144838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6000" y="4793915"/>
            <a:ext cx="2286000" cy="144838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0" y="4800600"/>
            <a:ext cx="2286000" cy="1448382"/>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0" y="4785329"/>
            <a:ext cx="2286000" cy="1448382"/>
          </a:xfrm>
          <a:prstGeom prst="rect">
            <a:avLst/>
          </a:prstGeom>
        </p:spPr>
      </p:pic>
      <p:sp>
        <p:nvSpPr>
          <p:cNvPr id="17" name="TextBox 16"/>
          <p:cNvSpPr txBox="1"/>
          <p:nvPr/>
        </p:nvSpPr>
        <p:spPr bwMode="auto">
          <a:xfrm>
            <a:off x="729449" y="1066800"/>
            <a:ext cx="870751" cy="307777"/>
          </a:xfrm>
          <a:prstGeom prst="rect">
            <a:avLst/>
          </a:prstGeom>
          <a:noFill/>
          <a:ln w="9525">
            <a:noFill/>
            <a:miter lim="800000"/>
            <a:headEnd/>
            <a:tailEnd/>
          </a:ln>
        </p:spPr>
        <p:txBody>
          <a:bodyPr wrap="none" rtlCol="0">
            <a:spAutoFit/>
          </a:bodyPr>
          <a:lstStyle/>
          <a:p>
            <a:pPr algn="ctr"/>
            <a:r>
              <a:rPr lang="en-US" sz="1400" b="1" i="0" dirty="0" smtClean="0"/>
              <a:t>January</a:t>
            </a:r>
          </a:p>
        </p:txBody>
      </p:sp>
      <p:sp>
        <p:nvSpPr>
          <p:cNvPr id="18" name="TextBox 17"/>
          <p:cNvSpPr txBox="1"/>
          <p:nvPr/>
        </p:nvSpPr>
        <p:spPr bwMode="auto">
          <a:xfrm>
            <a:off x="2975375" y="1066800"/>
            <a:ext cx="950901" cy="307777"/>
          </a:xfrm>
          <a:prstGeom prst="rect">
            <a:avLst/>
          </a:prstGeom>
          <a:noFill/>
          <a:ln w="9525">
            <a:noFill/>
            <a:miter lim="800000"/>
            <a:headEnd/>
            <a:tailEnd/>
          </a:ln>
        </p:spPr>
        <p:txBody>
          <a:bodyPr wrap="none" rtlCol="0">
            <a:spAutoFit/>
          </a:bodyPr>
          <a:lstStyle/>
          <a:p>
            <a:pPr algn="ctr"/>
            <a:r>
              <a:rPr lang="en-US" sz="1400" b="1" i="0" dirty="0" smtClean="0"/>
              <a:t>February</a:t>
            </a:r>
          </a:p>
        </p:txBody>
      </p:sp>
      <p:sp>
        <p:nvSpPr>
          <p:cNvPr id="19" name="TextBox 18"/>
          <p:cNvSpPr txBox="1"/>
          <p:nvPr/>
        </p:nvSpPr>
        <p:spPr bwMode="auto">
          <a:xfrm>
            <a:off x="5410200" y="1063823"/>
            <a:ext cx="712054" cy="307777"/>
          </a:xfrm>
          <a:prstGeom prst="rect">
            <a:avLst/>
          </a:prstGeom>
          <a:noFill/>
          <a:ln w="9525">
            <a:noFill/>
            <a:miter lim="800000"/>
            <a:headEnd/>
            <a:tailEnd/>
          </a:ln>
        </p:spPr>
        <p:txBody>
          <a:bodyPr wrap="none" rtlCol="0">
            <a:spAutoFit/>
          </a:bodyPr>
          <a:lstStyle/>
          <a:p>
            <a:pPr algn="ctr"/>
            <a:r>
              <a:rPr lang="en-US" sz="1400" b="1" i="0" dirty="0" smtClean="0"/>
              <a:t>March</a:t>
            </a:r>
          </a:p>
        </p:txBody>
      </p:sp>
      <p:sp>
        <p:nvSpPr>
          <p:cNvPr id="20" name="TextBox 19"/>
          <p:cNvSpPr txBox="1"/>
          <p:nvPr/>
        </p:nvSpPr>
        <p:spPr bwMode="auto">
          <a:xfrm>
            <a:off x="7772400" y="1066800"/>
            <a:ext cx="593432" cy="307777"/>
          </a:xfrm>
          <a:prstGeom prst="rect">
            <a:avLst/>
          </a:prstGeom>
          <a:noFill/>
          <a:ln w="9525">
            <a:noFill/>
            <a:miter lim="800000"/>
            <a:headEnd/>
            <a:tailEnd/>
          </a:ln>
        </p:spPr>
        <p:txBody>
          <a:bodyPr wrap="none" rtlCol="0">
            <a:spAutoFit/>
          </a:bodyPr>
          <a:lstStyle/>
          <a:p>
            <a:pPr algn="ctr"/>
            <a:r>
              <a:rPr lang="en-US" sz="1400" b="1" i="0" dirty="0" smtClean="0"/>
              <a:t>April</a:t>
            </a:r>
          </a:p>
        </p:txBody>
      </p:sp>
      <p:sp>
        <p:nvSpPr>
          <p:cNvPr id="21" name="TextBox 20"/>
          <p:cNvSpPr txBox="1"/>
          <p:nvPr/>
        </p:nvSpPr>
        <p:spPr bwMode="auto">
          <a:xfrm>
            <a:off x="898565" y="2816423"/>
            <a:ext cx="532518" cy="307777"/>
          </a:xfrm>
          <a:prstGeom prst="rect">
            <a:avLst/>
          </a:prstGeom>
          <a:noFill/>
          <a:ln w="9525">
            <a:noFill/>
            <a:miter lim="800000"/>
            <a:headEnd/>
            <a:tailEnd/>
          </a:ln>
        </p:spPr>
        <p:txBody>
          <a:bodyPr wrap="none" rtlCol="0">
            <a:spAutoFit/>
          </a:bodyPr>
          <a:lstStyle/>
          <a:p>
            <a:pPr algn="ctr"/>
            <a:r>
              <a:rPr lang="en-US" sz="1400" b="1" i="0" dirty="0" smtClean="0"/>
              <a:t>May</a:t>
            </a:r>
          </a:p>
        </p:txBody>
      </p:sp>
      <p:sp>
        <p:nvSpPr>
          <p:cNvPr id="22" name="TextBox 21"/>
          <p:cNvSpPr txBox="1"/>
          <p:nvPr/>
        </p:nvSpPr>
        <p:spPr bwMode="auto">
          <a:xfrm>
            <a:off x="3165936" y="2819400"/>
            <a:ext cx="601448" cy="307777"/>
          </a:xfrm>
          <a:prstGeom prst="rect">
            <a:avLst/>
          </a:prstGeom>
          <a:noFill/>
          <a:ln w="9525">
            <a:noFill/>
            <a:miter lim="800000"/>
            <a:headEnd/>
            <a:tailEnd/>
          </a:ln>
        </p:spPr>
        <p:txBody>
          <a:bodyPr wrap="none" rtlCol="0">
            <a:spAutoFit/>
          </a:bodyPr>
          <a:lstStyle/>
          <a:p>
            <a:pPr algn="ctr"/>
            <a:r>
              <a:rPr lang="en-US" sz="1400" b="1" i="0" dirty="0" smtClean="0"/>
              <a:t>June</a:t>
            </a:r>
          </a:p>
        </p:txBody>
      </p:sp>
      <p:sp>
        <p:nvSpPr>
          <p:cNvPr id="23" name="TextBox 22"/>
          <p:cNvSpPr txBox="1"/>
          <p:nvPr/>
        </p:nvSpPr>
        <p:spPr bwMode="auto">
          <a:xfrm>
            <a:off x="5481592" y="2819400"/>
            <a:ext cx="542136" cy="307777"/>
          </a:xfrm>
          <a:prstGeom prst="rect">
            <a:avLst/>
          </a:prstGeom>
          <a:noFill/>
          <a:ln w="9525">
            <a:noFill/>
            <a:miter lim="800000"/>
            <a:headEnd/>
            <a:tailEnd/>
          </a:ln>
        </p:spPr>
        <p:txBody>
          <a:bodyPr wrap="none" rtlCol="0">
            <a:spAutoFit/>
          </a:bodyPr>
          <a:lstStyle/>
          <a:p>
            <a:pPr algn="ctr"/>
            <a:r>
              <a:rPr lang="en-US" sz="1400" b="1" i="0" dirty="0" smtClean="0"/>
              <a:t>July</a:t>
            </a:r>
          </a:p>
        </p:txBody>
      </p:sp>
      <p:sp>
        <p:nvSpPr>
          <p:cNvPr id="24" name="TextBox 23"/>
          <p:cNvSpPr txBox="1"/>
          <p:nvPr/>
        </p:nvSpPr>
        <p:spPr bwMode="auto">
          <a:xfrm>
            <a:off x="7639432" y="2819400"/>
            <a:ext cx="800219" cy="307777"/>
          </a:xfrm>
          <a:prstGeom prst="rect">
            <a:avLst/>
          </a:prstGeom>
          <a:noFill/>
          <a:ln w="9525">
            <a:noFill/>
            <a:miter lim="800000"/>
            <a:headEnd/>
            <a:tailEnd/>
          </a:ln>
        </p:spPr>
        <p:txBody>
          <a:bodyPr wrap="none" rtlCol="0">
            <a:spAutoFit/>
          </a:bodyPr>
          <a:lstStyle/>
          <a:p>
            <a:pPr algn="ctr"/>
            <a:r>
              <a:rPr lang="en-US" sz="1400" b="1" i="0" dirty="0" smtClean="0"/>
              <a:t>August</a:t>
            </a:r>
          </a:p>
        </p:txBody>
      </p:sp>
      <p:sp>
        <p:nvSpPr>
          <p:cNvPr id="25" name="TextBox 24"/>
          <p:cNvSpPr txBox="1"/>
          <p:nvPr/>
        </p:nvSpPr>
        <p:spPr bwMode="auto">
          <a:xfrm>
            <a:off x="625941" y="4572000"/>
            <a:ext cx="1111203" cy="307777"/>
          </a:xfrm>
          <a:prstGeom prst="rect">
            <a:avLst/>
          </a:prstGeom>
          <a:noFill/>
          <a:ln w="9525">
            <a:noFill/>
            <a:miter lim="800000"/>
            <a:headEnd/>
            <a:tailEnd/>
          </a:ln>
        </p:spPr>
        <p:txBody>
          <a:bodyPr wrap="none" rtlCol="0">
            <a:spAutoFit/>
          </a:bodyPr>
          <a:lstStyle/>
          <a:p>
            <a:pPr algn="ctr"/>
            <a:r>
              <a:rPr lang="en-US" sz="1400" b="1" i="0" dirty="0" smtClean="0"/>
              <a:t>September</a:t>
            </a:r>
          </a:p>
        </p:txBody>
      </p:sp>
      <p:sp>
        <p:nvSpPr>
          <p:cNvPr id="26" name="TextBox 25"/>
          <p:cNvSpPr txBox="1"/>
          <p:nvPr/>
        </p:nvSpPr>
        <p:spPr bwMode="auto">
          <a:xfrm>
            <a:off x="3047625" y="4572000"/>
            <a:ext cx="870751" cy="307777"/>
          </a:xfrm>
          <a:prstGeom prst="rect">
            <a:avLst/>
          </a:prstGeom>
          <a:noFill/>
          <a:ln w="9525">
            <a:noFill/>
            <a:miter lim="800000"/>
            <a:headEnd/>
            <a:tailEnd/>
          </a:ln>
        </p:spPr>
        <p:txBody>
          <a:bodyPr wrap="none" rtlCol="0">
            <a:spAutoFit/>
          </a:bodyPr>
          <a:lstStyle/>
          <a:p>
            <a:pPr algn="ctr"/>
            <a:r>
              <a:rPr lang="en-US" sz="1400" b="1" i="0" dirty="0" smtClean="0"/>
              <a:t>October</a:t>
            </a:r>
          </a:p>
        </p:txBody>
      </p:sp>
      <p:sp>
        <p:nvSpPr>
          <p:cNvPr id="27" name="TextBox 26"/>
          <p:cNvSpPr txBox="1"/>
          <p:nvPr/>
        </p:nvSpPr>
        <p:spPr bwMode="auto">
          <a:xfrm>
            <a:off x="5238245" y="4572000"/>
            <a:ext cx="1061509" cy="307777"/>
          </a:xfrm>
          <a:prstGeom prst="rect">
            <a:avLst/>
          </a:prstGeom>
          <a:noFill/>
          <a:ln w="9525">
            <a:noFill/>
            <a:miter lim="800000"/>
            <a:headEnd/>
            <a:tailEnd/>
          </a:ln>
        </p:spPr>
        <p:txBody>
          <a:bodyPr wrap="none" rtlCol="0">
            <a:spAutoFit/>
          </a:bodyPr>
          <a:lstStyle/>
          <a:p>
            <a:pPr algn="ctr"/>
            <a:r>
              <a:rPr lang="en-US" sz="1400" b="1" i="0" dirty="0" smtClean="0"/>
              <a:t>November</a:t>
            </a:r>
          </a:p>
        </p:txBody>
      </p:sp>
      <p:sp>
        <p:nvSpPr>
          <p:cNvPr id="28" name="TextBox 27"/>
          <p:cNvSpPr txBox="1"/>
          <p:nvPr/>
        </p:nvSpPr>
        <p:spPr bwMode="auto">
          <a:xfrm>
            <a:off x="7529054" y="4569023"/>
            <a:ext cx="1051891" cy="307777"/>
          </a:xfrm>
          <a:prstGeom prst="rect">
            <a:avLst/>
          </a:prstGeom>
          <a:noFill/>
          <a:ln w="9525">
            <a:noFill/>
            <a:miter lim="800000"/>
            <a:headEnd/>
            <a:tailEnd/>
          </a:ln>
        </p:spPr>
        <p:txBody>
          <a:bodyPr wrap="none" rtlCol="0">
            <a:spAutoFit/>
          </a:bodyPr>
          <a:lstStyle/>
          <a:p>
            <a:pPr algn="ctr"/>
            <a:r>
              <a:rPr lang="en-US" sz="1400" b="1" i="0" dirty="0" smtClean="0"/>
              <a:t>December</a:t>
            </a:r>
          </a:p>
        </p:txBody>
      </p:sp>
    </p:spTree>
    <p:extLst>
      <p:ext uri="{BB962C8B-B14F-4D97-AF65-F5344CB8AC3E}">
        <p14:creationId xmlns:p14="http://schemas.microsoft.com/office/powerpoint/2010/main" val="238501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Season Phenology</a:t>
            </a:r>
            <a:br>
              <a:rPr lang="en-US" dirty="0" smtClean="0"/>
            </a:br>
            <a:r>
              <a:rPr lang="en-US" dirty="0" smtClean="0"/>
              <a:t>Source: NOAA NCDC</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18</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4572000" cy="3429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37944"/>
            <a:ext cx="4572000" cy="2454372"/>
          </a:xfrm>
          <a:prstGeom prst="rect">
            <a:avLst/>
          </a:prstGeom>
        </p:spPr>
      </p:pic>
      <p:sp>
        <p:nvSpPr>
          <p:cNvPr id="7" name="TextBox 6"/>
          <p:cNvSpPr txBox="1"/>
          <p:nvPr/>
        </p:nvSpPr>
        <p:spPr bwMode="auto">
          <a:xfrm>
            <a:off x="544244" y="1521023"/>
            <a:ext cx="3875356" cy="307777"/>
          </a:xfrm>
          <a:prstGeom prst="rect">
            <a:avLst/>
          </a:prstGeom>
          <a:solidFill>
            <a:schemeClr val="bg1"/>
          </a:solidFill>
          <a:ln w="9525">
            <a:noFill/>
            <a:miter lim="800000"/>
            <a:headEnd/>
            <a:tailEnd/>
          </a:ln>
        </p:spPr>
        <p:txBody>
          <a:bodyPr wrap="none" rtlCol="0">
            <a:spAutoFit/>
          </a:bodyPr>
          <a:lstStyle/>
          <a:p>
            <a:pPr algn="ctr"/>
            <a:r>
              <a:rPr lang="en-US" sz="1400" b="1" i="0" dirty="0" smtClean="0"/>
              <a:t>U.S. Tornado Averages by Month 1991-2010</a:t>
            </a:r>
          </a:p>
        </p:txBody>
      </p:sp>
      <p:sp>
        <p:nvSpPr>
          <p:cNvPr id="8" name="TextBox 7"/>
          <p:cNvSpPr txBox="1"/>
          <p:nvPr/>
        </p:nvSpPr>
        <p:spPr bwMode="auto">
          <a:xfrm>
            <a:off x="5650797" y="1524000"/>
            <a:ext cx="2327368" cy="307777"/>
          </a:xfrm>
          <a:prstGeom prst="rect">
            <a:avLst/>
          </a:prstGeom>
          <a:solidFill>
            <a:schemeClr val="bg1"/>
          </a:solidFill>
          <a:ln w="9525">
            <a:noFill/>
            <a:miter lim="800000"/>
            <a:headEnd/>
            <a:tailEnd/>
          </a:ln>
        </p:spPr>
        <p:txBody>
          <a:bodyPr wrap="none" rtlCol="0">
            <a:spAutoFit/>
          </a:bodyPr>
          <a:lstStyle/>
          <a:p>
            <a:pPr algn="ctr"/>
            <a:r>
              <a:rPr lang="en-US" sz="1400" b="1" i="0" dirty="0" smtClean="0"/>
              <a:t>Global Tornado Risk Map</a:t>
            </a:r>
          </a:p>
        </p:txBody>
      </p:sp>
    </p:spTree>
    <p:extLst>
      <p:ext uri="{BB962C8B-B14F-4D97-AF65-F5344CB8AC3E}">
        <p14:creationId xmlns:p14="http://schemas.microsoft.com/office/powerpoint/2010/main" val="182855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Season Phenology</a:t>
            </a:r>
            <a:br>
              <a:rPr lang="en-US" dirty="0" smtClean="0"/>
            </a:br>
            <a:r>
              <a:rPr lang="en-US" dirty="0" smtClean="0"/>
              <a:t>Source: NOAA</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 y="1066800"/>
            <a:ext cx="8002257" cy="5257800"/>
          </a:xfrm>
          <a:prstGeom prst="rect">
            <a:avLst/>
          </a:prstGeom>
        </p:spPr>
      </p:pic>
    </p:spTree>
    <p:extLst>
      <p:ext uri="{BB962C8B-B14F-4D97-AF65-F5344CB8AC3E}">
        <p14:creationId xmlns:p14="http://schemas.microsoft.com/office/powerpoint/2010/main" val="175668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Introduction</a:t>
            </a:r>
          </a:p>
        </p:txBody>
      </p:sp>
      <p:sp>
        <p:nvSpPr>
          <p:cNvPr id="4099" name="Content Placeholder 2"/>
          <p:cNvSpPr>
            <a:spLocks noGrp="1"/>
          </p:cNvSpPr>
          <p:nvPr>
            <p:ph idx="1"/>
          </p:nvPr>
        </p:nvSpPr>
        <p:spPr/>
        <p:txBody>
          <a:bodyPr/>
          <a:lstStyle/>
          <a:p>
            <a:pPr eaLnBrk="1" hangingPunct="1"/>
            <a:r>
              <a:rPr lang="en-US" sz="2200" dirty="0" smtClean="0"/>
              <a:t>Since 2010, ForWarn disturbance monitoring system has provided new nationwide forest change maps every 8 days</a:t>
            </a:r>
          </a:p>
          <a:p>
            <a:pPr eaLnBrk="1" hangingPunct="1"/>
            <a:r>
              <a:rPr lang="en-US" sz="2200" dirty="0" smtClean="0"/>
              <a:t>ForWarn is being further developed to provide both forest disturbance detection and causal agent attribution</a:t>
            </a:r>
          </a:p>
          <a:p>
            <a:pPr eaLnBrk="1" hangingPunct="1"/>
            <a:r>
              <a:rPr lang="en-US" sz="2200" dirty="0" smtClean="0"/>
              <a:t>The disturbance detection component is functional with MODIS land surface phenology data mainly used for regional forest disturbance detection</a:t>
            </a:r>
          </a:p>
          <a:p>
            <a:pPr eaLnBrk="1" hangingPunct="1"/>
            <a:r>
              <a:rPr lang="en-US" sz="2200" dirty="0" smtClean="0"/>
              <a:t>Disturbance damage agent attribution is currently non-automated</a:t>
            </a:r>
          </a:p>
          <a:p>
            <a:pPr eaLnBrk="1" hangingPunct="1"/>
            <a:r>
              <a:rPr lang="en-US" sz="2200" dirty="0" smtClean="0"/>
              <a:t>In response, various geospatial phenology data is being explored along with geospatial techniques for potentially automating causal agent attribution of detected forest disturbances</a:t>
            </a:r>
          </a:p>
          <a:p>
            <a:pPr lvl="1" eaLnBrk="1" hangingPunct="1"/>
            <a:r>
              <a:rPr lang="en-US" sz="2000" dirty="0" smtClean="0"/>
              <a:t>Vegetation phenology data from MODIS NDVI</a:t>
            </a:r>
            <a:endParaRPr lang="en-US" sz="2000" dirty="0"/>
          </a:p>
          <a:p>
            <a:pPr lvl="1" eaLnBrk="1" hangingPunct="1"/>
            <a:r>
              <a:rPr lang="en-US" sz="2000" dirty="0" smtClean="0"/>
              <a:t>Phenological data on biotic disturbances</a:t>
            </a:r>
          </a:p>
          <a:p>
            <a:pPr lvl="1" eaLnBrk="1" hangingPunct="1"/>
            <a:r>
              <a:rPr lang="en-US" sz="2000" dirty="0" smtClean="0"/>
              <a:t>Phenological data on abiotic disturbances</a:t>
            </a:r>
          </a:p>
        </p:txBody>
      </p:sp>
      <p:sp>
        <p:nvSpPr>
          <p:cNvPr id="4100" name="Slide Number Placeholder 3"/>
          <p:cNvSpPr>
            <a:spLocks noGrp="1"/>
          </p:cNvSpPr>
          <p:nvPr>
            <p:ph type="sldNum" sz="quarter" idx="10"/>
          </p:nvPr>
        </p:nvSpPr>
        <p:spPr/>
        <p:txBody>
          <a:bodyPr/>
          <a:lstStyle/>
          <a:p>
            <a:pPr>
              <a:defRPr/>
            </a:pPr>
            <a:fld id="{3FF9B670-7876-4C3A-B98B-21A09400AA88}" type="slidenum">
              <a:rPr lang="en-US" smtClean="0"/>
              <a:pPr>
                <a:defRPr/>
              </a:pPr>
              <a:t>2</a:t>
            </a:fld>
            <a:endParaRPr lang="en-US" dirty="0" smtClean="0"/>
          </a:p>
        </p:txBody>
      </p:sp>
      <p:sp>
        <p:nvSpPr>
          <p:cNvPr id="4101" name="Footer Placeholder 4"/>
          <p:cNvSpPr>
            <a:spLocks noGrp="1"/>
          </p:cNvSpPr>
          <p:nvPr>
            <p:ph type="ftr" sz="quarter" idx="11"/>
          </p:nvPr>
        </p:nvSpPr>
        <p:spPr/>
        <p:txBody>
          <a:bodyPr/>
          <a:lstStyle/>
          <a:p>
            <a:pPr>
              <a:defRPr/>
            </a:pPr>
            <a:r>
              <a:rPr lang="en-US" dirty="0" smtClean="0"/>
              <a:t>National Aeronautics and Space Administration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Results - Discussion</a:t>
            </a:r>
          </a:p>
        </p:txBody>
      </p:sp>
      <p:sp>
        <p:nvSpPr>
          <p:cNvPr id="20483" name="Content Placeholder 4"/>
          <p:cNvSpPr>
            <a:spLocks noGrp="1"/>
          </p:cNvSpPr>
          <p:nvPr>
            <p:ph idx="1"/>
          </p:nvPr>
        </p:nvSpPr>
        <p:spPr/>
        <p:txBody>
          <a:bodyPr/>
          <a:lstStyle/>
          <a:p>
            <a:pPr eaLnBrk="1" hangingPunct="1"/>
            <a:r>
              <a:rPr lang="en-US" dirty="0" smtClean="0"/>
              <a:t>Potential of Phenology Data for Causal Agent Attribution</a:t>
            </a:r>
          </a:p>
          <a:p>
            <a:pPr lvl="1" eaLnBrk="1" hangingPunct="1"/>
            <a:r>
              <a:rPr lang="en-US" sz="2000" i="1" dirty="0" smtClean="0"/>
              <a:t>When available ADS data appears to have sufficient </a:t>
            </a:r>
            <a:r>
              <a:rPr lang="en-US" sz="2000" i="1" dirty="0" err="1" smtClean="0"/>
              <a:t>phenological</a:t>
            </a:r>
            <a:r>
              <a:rPr lang="en-US" sz="2000" i="1" dirty="0" smtClean="0"/>
              <a:t> information to help in automated detection of biotic disturbances, but ADS only partially covers CONUS and highly incomplete for Alaska</a:t>
            </a:r>
          </a:p>
          <a:p>
            <a:pPr lvl="1" eaLnBrk="1" hangingPunct="1"/>
            <a:r>
              <a:rPr lang="en-US" sz="2000" i="1" dirty="0" smtClean="0"/>
              <a:t>Guidelines on when to fly ADS for region specific surveys of biotic pests is probably more useful, but care needs to be taken due to climatic variability, especially for spring and fall defoliators</a:t>
            </a:r>
          </a:p>
          <a:p>
            <a:pPr lvl="1" eaLnBrk="1" hangingPunct="1"/>
            <a:r>
              <a:rPr lang="en-US" sz="2000" i="1" dirty="0"/>
              <a:t>Some phenology data for abiotic forest damage does exist at the national level, but availability for regions is TBD.  Caution is needed in using these data, since anomalies can occur (e.g., Hurricane / Super Storm Sandy)</a:t>
            </a:r>
          </a:p>
          <a:p>
            <a:pPr lvl="1" eaLnBrk="1" hangingPunct="1"/>
            <a:r>
              <a:rPr lang="en-US" sz="2000" i="1" dirty="0" smtClean="0"/>
              <a:t>Causal agent attribution for the major pests may be enabled using GIS-based decision rules that compare change products to damage phenology, cover type, and elevation data</a:t>
            </a:r>
          </a:p>
          <a:p>
            <a:pPr lvl="1" eaLnBrk="1" hangingPunct="1"/>
            <a:r>
              <a:rPr lang="en-US" sz="2000" i="1" dirty="0" smtClean="0"/>
              <a:t>Geospatial processing techniques and historical disturbance data may help in attributing certain kinds of abiotic disturbances</a:t>
            </a:r>
          </a:p>
          <a:p>
            <a:pPr lvl="1" eaLnBrk="1" hangingPunct="1"/>
            <a:endParaRPr lang="en-US" sz="2000" i="1" dirty="0" smtClean="0"/>
          </a:p>
        </p:txBody>
      </p:sp>
      <p:sp>
        <p:nvSpPr>
          <p:cNvPr id="22532" name="Slide Number Placeholder 2"/>
          <p:cNvSpPr>
            <a:spLocks noGrp="1"/>
          </p:cNvSpPr>
          <p:nvPr>
            <p:ph type="sldNum" sz="quarter" idx="10"/>
          </p:nvPr>
        </p:nvSpPr>
        <p:spPr/>
        <p:txBody>
          <a:bodyPr/>
          <a:lstStyle/>
          <a:p>
            <a:pPr>
              <a:defRPr/>
            </a:pPr>
            <a:fld id="{3EB2BB3F-1A8D-4C3F-A7B9-D8E83C8DED6E}" type="slidenum">
              <a:rPr lang="en-US" smtClean="0"/>
              <a:pPr>
                <a:defRPr/>
              </a:pPr>
              <a:t>20</a:t>
            </a:fld>
            <a:endParaRPr lang="en-US" dirty="0" smtClean="0"/>
          </a:p>
        </p:txBody>
      </p:sp>
      <p:sp>
        <p:nvSpPr>
          <p:cNvPr id="22533" name="Footer Placeholder 3"/>
          <p:cNvSpPr>
            <a:spLocks noGrp="1"/>
          </p:cNvSpPr>
          <p:nvPr>
            <p:ph type="ftr" sz="quarter" idx="11"/>
          </p:nvPr>
        </p:nvSpPr>
        <p:spPr/>
        <p:txBody>
          <a:bodyPr/>
          <a:lstStyle/>
          <a:p>
            <a:pPr>
              <a:defRPr/>
            </a:pPr>
            <a:r>
              <a:rPr lang="en-US" dirty="0" smtClean="0"/>
              <a:t>National Aeronautics and Space Administration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Remarks – Next Steps</a:t>
            </a:r>
            <a:endParaRPr lang="en-US" dirty="0"/>
          </a:p>
        </p:txBody>
      </p:sp>
      <p:sp>
        <p:nvSpPr>
          <p:cNvPr id="3" name="Content Placeholder 2"/>
          <p:cNvSpPr>
            <a:spLocks noGrp="1"/>
          </p:cNvSpPr>
          <p:nvPr>
            <p:ph idx="1"/>
          </p:nvPr>
        </p:nvSpPr>
        <p:spPr/>
        <p:txBody>
          <a:bodyPr/>
          <a:lstStyle/>
          <a:p>
            <a:r>
              <a:rPr lang="en-US" dirty="0" smtClean="0"/>
              <a:t>Construct and test geospatial model with decision rules for assigning preliminary causal agent of detected forest disturbances, based on change intensity, time of year, host, disturbance persistence, and patch characteristics</a:t>
            </a:r>
          </a:p>
          <a:p>
            <a:r>
              <a:rPr lang="en-US" dirty="0" smtClean="0"/>
              <a:t>Use </a:t>
            </a:r>
            <a:r>
              <a:rPr lang="en-US" dirty="0" err="1" smtClean="0"/>
              <a:t>Erdas</a:t>
            </a:r>
            <a:r>
              <a:rPr lang="en-US" dirty="0" smtClean="0"/>
              <a:t> Imagine for geospatial model development with ArcGIS as a second option</a:t>
            </a:r>
          </a:p>
          <a:p>
            <a:r>
              <a:rPr lang="en-US" dirty="0" smtClean="0"/>
              <a:t>Focus the initial effort on the historically predominant forest insect pests</a:t>
            </a:r>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National Aeronautics and Space Administration</a:t>
            </a:r>
            <a:endParaRPr lang="en-US"/>
          </a:p>
        </p:txBody>
      </p:sp>
    </p:spTree>
    <p:extLst>
      <p:ext uri="{BB962C8B-B14F-4D97-AF65-F5344CB8AC3E}">
        <p14:creationId xmlns:p14="http://schemas.microsoft.com/office/powerpoint/2010/main" val="43101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762000" y="6432550"/>
            <a:ext cx="7780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900" dirty="0">
                <a:solidFill>
                  <a:srgbClr val="0B3D91"/>
                </a:solidFill>
              </a:rPr>
              <a:t>Participation in this work by Computer Sciences Corporation, Inc., was supported by NASA at the John C. Stennis Space Center, Mississippi, under contract NNS10AA35C.  Project funding was provided to NASA by the USDA Forest Service Eastern and Western Threat Assessment Centers.</a:t>
            </a:r>
          </a:p>
        </p:txBody>
      </p:sp>
      <p:pic>
        <p:nvPicPr>
          <p:cNvPr id="23555" name="Picture 11" descr="NASA_Flat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175" y="2736850"/>
            <a:ext cx="167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 ForWarn System for Regional Forest Disturbance Monitoring</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8" name="TextBox 7"/>
          <p:cNvSpPr txBox="1"/>
          <p:nvPr/>
        </p:nvSpPr>
        <p:spPr bwMode="auto">
          <a:xfrm>
            <a:off x="3099354" y="835223"/>
            <a:ext cx="2629246" cy="307777"/>
          </a:xfrm>
          <a:prstGeom prst="rect">
            <a:avLst/>
          </a:prstGeom>
          <a:noFill/>
          <a:ln w="9525">
            <a:noFill/>
            <a:miter lim="800000"/>
            <a:headEnd/>
            <a:tailEnd/>
          </a:ln>
        </p:spPr>
        <p:txBody>
          <a:bodyPr wrap="none" rtlCol="0">
            <a:spAutoFit/>
          </a:bodyPr>
          <a:lstStyle/>
          <a:p>
            <a:pPr algn="ctr"/>
            <a:r>
              <a:rPr lang="en-US" sz="1400" i="0" dirty="0" smtClean="0">
                <a:solidFill>
                  <a:schemeClr val="tx1"/>
                </a:solidFill>
                <a:hlinkClick r:id="rId2"/>
              </a:rPr>
              <a:t>http://forwarn.forestthreats.org</a:t>
            </a:r>
            <a:r>
              <a:rPr lang="en-US" sz="1400" i="0" dirty="0" smtClean="0">
                <a:solidFill>
                  <a:schemeClr val="tx1"/>
                </a:solidFill>
              </a:rPr>
              <a:t> </a:t>
            </a:r>
          </a:p>
        </p:txBody>
      </p:sp>
      <p:grpSp>
        <p:nvGrpSpPr>
          <p:cNvPr id="3" name="Group 2"/>
          <p:cNvGrpSpPr/>
          <p:nvPr/>
        </p:nvGrpSpPr>
        <p:grpSpPr>
          <a:xfrm>
            <a:off x="1219200" y="1143000"/>
            <a:ext cx="6721837" cy="5257800"/>
            <a:chOff x="1219200" y="1143000"/>
            <a:chExt cx="6721837" cy="52578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6721837" cy="5257800"/>
            </a:xfrm>
            <a:prstGeom prst="rect">
              <a:avLst/>
            </a:prstGeom>
          </p:spPr>
        </p:pic>
        <p:sp>
          <p:nvSpPr>
            <p:cNvPr id="2" name="TextBox 1"/>
            <p:cNvSpPr txBox="1"/>
            <p:nvPr/>
          </p:nvSpPr>
          <p:spPr bwMode="auto">
            <a:xfrm>
              <a:off x="2971800" y="2743200"/>
              <a:ext cx="434734" cy="307777"/>
            </a:xfrm>
            <a:prstGeom prst="rect">
              <a:avLst/>
            </a:prstGeom>
            <a:noFill/>
            <a:ln w="9525">
              <a:noFill/>
              <a:miter lim="800000"/>
              <a:headEnd/>
              <a:tailEnd/>
            </a:ln>
          </p:spPr>
          <p:txBody>
            <a:bodyPr wrap="none" rtlCol="0">
              <a:spAutoFit/>
            </a:bodyPr>
            <a:lstStyle/>
            <a:p>
              <a:r>
                <a:rPr lang="en-US" sz="1400" b="1" dirty="0" smtClean="0">
                  <a:solidFill>
                    <a:srgbClr val="FFFF00"/>
                  </a:solidFill>
                </a:rPr>
                <a:t>NY</a:t>
              </a:r>
            </a:p>
          </p:txBody>
        </p:sp>
        <p:sp>
          <p:nvSpPr>
            <p:cNvPr id="9" name="TextBox 8"/>
            <p:cNvSpPr txBox="1"/>
            <p:nvPr/>
          </p:nvSpPr>
          <p:spPr bwMode="auto">
            <a:xfrm>
              <a:off x="2931403" y="3733800"/>
              <a:ext cx="421397" cy="307777"/>
            </a:xfrm>
            <a:prstGeom prst="rect">
              <a:avLst/>
            </a:prstGeom>
            <a:noFill/>
            <a:ln w="9525">
              <a:noFill/>
              <a:miter lim="800000"/>
              <a:headEnd/>
              <a:tailEnd/>
            </a:ln>
          </p:spPr>
          <p:txBody>
            <a:bodyPr wrap="none" rtlCol="0">
              <a:spAutoFit/>
            </a:bodyPr>
            <a:lstStyle/>
            <a:p>
              <a:r>
                <a:rPr lang="en-US" sz="1400" b="1" dirty="0" smtClean="0">
                  <a:solidFill>
                    <a:srgbClr val="FFFF00"/>
                  </a:solidFill>
                </a:rPr>
                <a:t>PA</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63" y="1173480"/>
            <a:ext cx="8462037" cy="5303520"/>
          </a:xfrm>
          <a:prstGeom prst="rect">
            <a:avLst/>
          </a:prstGeom>
        </p:spPr>
      </p:pic>
      <p:sp>
        <p:nvSpPr>
          <p:cNvPr id="7170" name="Title 5"/>
          <p:cNvSpPr>
            <a:spLocks noGrp="1"/>
          </p:cNvSpPr>
          <p:nvPr>
            <p:ph type="title"/>
          </p:nvPr>
        </p:nvSpPr>
        <p:spPr/>
        <p:txBody>
          <a:bodyPr/>
          <a:lstStyle/>
          <a:p>
            <a:r>
              <a:rPr lang="en-US" dirty="0" smtClean="0"/>
              <a:t>U.S Forest Change Assessment Viewer (FCAV) Resident to ForWarn</a:t>
            </a:r>
          </a:p>
        </p:txBody>
      </p:sp>
      <p:sp>
        <p:nvSpPr>
          <p:cNvPr id="4" name="Slide Number Placeholder 3"/>
          <p:cNvSpPr>
            <a:spLocks noGrp="1"/>
          </p:cNvSpPr>
          <p:nvPr>
            <p:ph type="sldNum" sz="quarter" idx="10"/>
          </p:nvPr>
        </p:nvSpPr>
        <p:spPr/>
        <p:txBody>
          <a:bodyPr/>
          <a:lstStyle/>
          <a:p>
            <a:pPr>
              <a:defRPr/>
            </a:pPr>
            <a:fld id="{2737C442-50D8-45FC-A085-D0F9730E612F}"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National Aeronautics and Space Administration</a:t>
            </a:r>
            <a:endParaRPr lang="en-US" dirty="0"/>
          </a:p>
        </p:txBody>
      </p:sp>
      <p:sp>
        <p:nvSpPr>
          <p:cNvPr id="7174" name="TextBox 7"/>
          <p:cNvSpPr txBox="1">
            <a:spLocks noChangeArrowheads="1"/>
          </p:cNvSpPr>
          <p:nvPr/>
        </p:nvSpPr>
        <p:spPr bwMode="auto">
          <a:xfrm>
            <a:off x="1101268" y="881063"/>
            <a:ext cx="6989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smtClean="0">
                <a:solidFill>
                  <a:schemeClr val="tx1"/>
                </a:solidFill>
              </a:rPr>
              <a:t>2013 </a:t>
            </a:r>
            <a:r>
              <a:rPr lang="en-US" sz="1400" b="1" i="0" dirty="0">
                <a:solidFill>
                  <a:schemeClr val="tx1"/>
                </a:solidFill>
              </a:rPr>
              <a:t>Forest % NDVI Change versus Previous Year for </a:t>
            </a:r>
            <a:r>
              <a:rPr lang="en-US" sz="1400" b="1" i="0" dirty="0" smtClean="0">
                <a:solidFill>
                  <a:schemeClr val="tx1"/>
                </a:solidFill>
              </a:rPr>
              <a:t>October 24 - November 16</a:t>
            </a:r>
            <a:endParaRPr lang="en-US" sz="1400" b="1" i="0" dirty="0">
              <a:solidFill>
                <a:schemeClr val="tx1"/>
              </a:solidFill>
            </a:endParaRPr>
          </a:p>
        </p:txBody>
      </p:sp>
      <p:sp>
        <p:nvSpPr>
          <p:cNvPr id="7" name="TextBox 6"/>
          <p:cNvSpPr txBox="1"/>
          <p:nvPr/>
        </p:nvSpPr>
        <p:spPr bwMode="auto">
          <a:xfrm>
            <a:off x="2876017" y="6050280"/>
            <a:ext cx="3007555" cy="307777"/>
          </a:xfrm>
          <a:prstGeom prst="rect">
            <a:avLst/>
          </a:prstGeom>
          <a:solidFill>
            <a:schemeClr val="bg1">
              <a:lumMod val="85000"/>
            </a:schemeClr>
          </a:solidFill>
          <a:ln w="9525">
            <a:noFill/>
            <a:miter lim="800000"/>
            <a:headEnd/>
            <a:tailEnd/>
          </a:ln>
        </p:spPr>
        <p:txBody>
          <a:bodyPr wrap="none" rtlCol="0">
            <a:spAutoFit/>
          </a:bodyPr>
          <a:lstStyle/>
          <a:p>
            <a:r>
              <a:rPr lang="en-US" sz="1400" i="0" dirty="0" smtClean="0">
                <a:solidFill>
                  <a:schemeClr val="tx1"/>
                </a:solidFill>
                <a:hlinkClick r:id="rId3"/>
              </a:rPr>
              <a:t>http://forwarn.forestthreats.org/fcav/</a:t>
            </a:r>
            <a:endParaRPr lang="en-US" sz="1400" i="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Land Cover Map in ForWarn</a:t>
            </a:r>
            <a:br>
              <a:rPr lang="en-US" dirty="0" smtClean="0"/>
            </a:br>
            <a:r>
              <a:rPr lang="en-US" dirty="0" smtClean="0"/>
              <a:t>Source: GAP/</a:t>
            </a:r>
            <a:r>
              <a:rPr lang="en-US" dirty="0" err="1" smtClean="0"/>
              <a:t>Landfire</a:t>
            </a:r>
            <a:r>
              <a:rPr lang="en-US" dirty="0" smtClean="0"/>
              <a:t> from 2001</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350"/>
            <a:ext cx="9144000" cy="5048250"/>
          </a:xfrm>
          <a:prstGeom prst="rect">
            <a:avLst/>
          </a:prstGeom>
        </p:spPr>
      </p:pic>
    </p:spTree>
    <p:extLst>
      <p:ext uri="{BB962C8B-B14F-4D97-AF65-F5344CB8AC3E}">
        <p14:creationId xmlns:p14="http://schemas.microsoft.com/office/powerpoint/2010/main" val="83586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Dates of ForWarn Change Products</a:t>
            </a:r>
            <a:br>
              <a:rPr lang="en-US" dirty="0" smtClean="0"/>
            </a:br>
            <a:r>
              <a:rPr lang="en-US" dirty="0" smtClean="0"/>
              <a:t>Used in Confirmed Disturbances</a:t>
            </a:r>
            <a:endParaRPr lang="en-US" dirty="0"/>
          </a:p>
        </p:txBody>
      </p:sp>
      <p:sp>
        <p:nvSpPr>
          <p:cNvPr id="3" name="Slide Number Placeholder 2"/>
          <p:cNvSpPr>
            <a:spLocks noGrp="1"/>
          </p:cNvSpPr>
          <p:nvPr>
            <p:ph type="sldNum" sz="quarter" idx="10"/>
          </p:nvPr>
        </p:nvSpPr>
        <p:spPr/>
        <p:txBody>
          <a:bodyPr/>
          <a:lstStyle/>
          <a:p>
            <a:pPr>
              <a:defRPr/>
            </a:pPr>
            <a:fld id="{C126386F-DB13-42D4-92CD-7A7F3A4CCBB8}"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smtClean="0"/>
              <a:t>National Aeronautics and Space Administration</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03" y="1143000"/>
            <a:ext cx="7475197" cy="5257800"/>
          </a:xfrm>
          <a:prstGeom prst="rect">
            <a:avLst/>
          </a:prstGeom>
        </p:spPr>
      </p:pic>
    </p:spTree>
    <p:extLst>
      <p:ext uri="{BB962C8B-B14F-4D97-AF65-F5344CB8AC3E}">
        <p14:creationId xmlns:p14="http://schemas.microsoft.com/office/powerpoint/2010/main" val="200654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Non-Automated Attribution Process for Detected Disturbance</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National Aeronautics and Space Administration</a:t>
            </a:r>
            <a:endParaRPr lang="en-US"/>
          </a:p>
        </p:txBody>
      </p:sp>
      <p:sp>
        <p:nvSpPr>
          <p:cNvPr id="7" name="TextBox 6"/>
          <p:cNvSpPr txBox="1"/>
          <p:nvPr/>
        </p:nvSpPr>
        <p:spPr bwMode="auto">
          <a:xfrm>
            <a:off x="755868" y="4202668"/>
            <a:ext cx="4386585" cy="369332"/>
          </a:xfrm>
          <a:prstGeom prst="rect">
            <a:avLst/>
          </a:prstGeom>
          <a:noFill/>
          <a:ln w="9525">
            <a:noFill/>
            <a:miter lim="800000"/>
            <a:headEnd/>
            <a:tailEnd/>
          </a:ln>
        </p:spPr>
        <p:txBody>
          <a:bodyPr wrap="none" rtlCol="0" anchor="ctr">
            <a:spAutoFit/>
          </a:bodyPr>
          <a:lstStyle/>
          <a:p>
            <a:r>
              <a:rPr lang="en-US" sz="1800" b="1" i="0" dirty="0" smtClean="0">
                <a:solidFill>
                  <a:srgbClr val="FF0000"/>
                </a:solidFill>
              </a:rPr>
              <a:t>Assignment of Apparent Causal Agent</a:t>
            </a:r>
          </a:p>
        </p:txBody>
      </p:sp>
      <p:sp>
        <p:nvSpPr>
          <p:cNvPr id="8" name="TextBox 7"/>
          <p:cNvSpPr txBox="1"/>
          <p:nvPr/>
        </p:nvSpPr>
        <p:spPr bwMode="auto">
          <a:xfrm>
            <a:off x="755868" y="1337845"/>
            <a:ext cx="3869393" cy="369332"/>
          </a:xfrm>
          <a:prstGeom prst="rect">
            <a:avLst/>
          </a:prstGeom>
          <a:noFill/>
          <a:ln w="9525">
            <a:noFill/>
            <a:miter lim="800000"/>
            <a:headEnd/>
            <a:tailEnd/>
          </a:ln>
        </p:spPr>
        <p:txBody>
          <a:bodyPr wrap="none" rtlCol="0" anchor="ctr">
            <a:spAutoFit/>
          </a:bodyPr>
          <a:lstStyle/>
          <a:p>
            <a:r>
              <a:rPr lang="en-US" sz="1800" b="1" i="0" dirty="0" smtClean="0">
                <a:solidFill>
                  <a:srgbClr val="FF0000"/>
                </a:solidFill>
              </a:rPr>
              <a:t>ForWarn Forest Change Products</a:t>
            </a:r>
          </a:p>
        </p:txBody>
      </p:sp>
      <p:sp>
        <p:nvSpPr>
          <p:cNvPr id="9" name="TextBox 8"/>
          <p:cNvSpPr txBox="1"/>
          <p:nvPr/>
        </p:nvSpPr>
        <p:spPr bwMode="auto">
          <a:xfrm>
            <a:off x="755868" y="2754869"/>
            <a:ext cx="2634054" cy="369332"/>
          </a:xfrm>
          <a:prstGeom prst="rect">
            <a:avLst/>
          </a:prstGeom>
          <a:noFill/>
          <a:ln w="9525">
            <a:noFill/>
            <a:miter lim="800000"/>
            <a:headEnd/>
            <a:tailEnd/>
          </a:ln>
        </p:spPr>
        <p:txBody>
          <a:bodyPr wrap="none" rtlCol="0" anchor="ctr">
            <a:spAutoFit/>
          </a:bodyPr>
          <a:lstStyle/>
          <a:p>
            <a:r>
              <a:rPr lang="en-US" sz="1800" b="1" i="0" dirty="0" smtClean="0">
                <a:solidFill>
                  <a:srgbClr val="FF0000"/>
                </a:solidFill>
              </a:rPr>
              <a:t>Disturbance Detection</a:t>
            </a:r>
          </a:p>
        </p:txBody>
      </p:sp>
      <p:sp>
        <p:nvSpPr>
          <p:cNvPr id="11" name="TextBox 10"/>
          <p:cNvSpPr txBox="1"/>
          <p:nvPr/>
        </p:nvSpPr>
        <p:spPr bwMode="auto">
          <a:xfrm>
            <a:off x="2739968" y="3209836"/>
            <a:ext cx="5718232" cy="830997"/>
          </a:xfrm>
          <a:prstGeom prst="rect">
            <a:avLst/>
          </a:prstGeom>
          <a:noFill/>
          <a:ln w="9525">
            <a:noFill/>
            <a:miter lim="800000"/>
            <a:headEnd/>
            <a:tailEnd/>
          </a:ln>
        </p:spPr>
        <p:txBody>
          <a:bodyPr wrap="none" rtlCol="0" anchor="ctr">
            <a:spAutoFit/>
          </a:bodyPr>
          <a:lstStyle/>
          <a:p>
            <a:r>
              <a:rPr lang="en-US" b="1" dirty="0" smtClean="0"/>
              <a:t>Analyst interpretation of change maps and ancillary data</a:t>
            </a:r>
          </a:p>
          <a:p>
            <a:r>
              <a:rPr lang="en-US" b="1" dirty="0" smtClean="0"/>
              <a:t>- Landsat, aerial, and field data</a:t>
            </a:r>
          </a:p>
          <a:p>
            <a:r>
              <a:rPr lang="en-US" b="1" dirty="0" smtClean="0"/>
              <a:t>- News accounts, fire, and land cover data</a:t>
            </a:r>
          </a:p>
        </p:txBody>
      </p:sp>
      <p:cxnSp>
        <p:nvCxnSpPr>
          <p:cNvPr id="13" name="Straight Arrow Connector 12"/>
          <p:cNvCxnSpPr/>
          <p:nvPr/>
        </p:nvCxnSpPr>
        <p:spPr bwMode="auto">
          <a:xfrm flipH="1">
            <a:off x="2443592" y="1691788"/>
            <a:ext cx="1" cy="1078470"/>
          </a:xfrm>
          <a:prstGeom prst="straightConnector1">
            <a:avLst/>
          </a:prstGeom>
          <a:solidFill>
            <a:schemeClr val="accent1"/>
          </a:solidFill>
          <a:ln w="19050" cap="flat" cmpd="sng" algn="ctr">
            <a:solidFill>
              <a:srgbClr val="00007A"/>
            </a:solidFill>
            <a:prstDash val="solid"/>
            <a:round/>
            <a:headEnd type="none" w="med" len="med"/>
            <a:tailEnd type="arrow"/>
          </a:ln>
          <a:effectLst/>
        </p:spPr>
      </p:cxnSp>
      <p:cxnSp>
        <p:nvCxnSpPr>
          <p:cNvPr id="15" name="Straight Arrow Connector 14"/>
          <p:cNvCxnSpPr/>
          <p:nvPr/>
        </p:nvCxnSpPr>
        <p:spPr bwMode="auto">
          <a:xfrm flipH="1">
            <a:off x="2443591" y="3108811"/>
            <a:ext cx="1" cy="1078470"/>
          </a:xfrm>
          <a:prstGeom prst="straightConnector1">
            <a:avLst/>
          </a:prstGeom>
          <a:solidFill>
            <a:schemeClr val="accent1"/>
          </a:solidFill>
          <a:ln w="19050" cap="flat" cmpd="sng" algn="ctr">
            <a:solidFill>
              <a:srgbClr val="00007A"/>
            </a:solidFill>
            <a:prstDash val="solid"/>
            <a:round/>
            <a:headEnd type="none" w="med" len="med"/>
            <a:tailEnd type="arrow"/>
          </a:ln>
          <a:effectLst/>
        </p:spPr>
      </p:cxnSp>
      <p:sp>
        <p:nvSpPr>
          <p:cNvPr id="16" name="TextBox 15"/>
          <p:cNvSpPr txBox="1"/>
          <p:nvPr/>
        </p:nvSpPr>
        <p:spPr bwMode="auto">
          <a:xfrm>
            <a:off x="762000" y="5650468"/>
            <a:ext cx="6357253" cy="369332"/>
          </a:xfrm>
          <a:prstGeom prst="rect">
            <a:avLst/>
          </a:prstGeom>
          <a:noFill/>
          <a:ln w="9525">
            <a:noFill/>
            <a:miter lim="800000"/>
            <a:headEnd/>
            <a:tailEnd/>
          </a:ln>
        </p:spPr>
        <p:txBody>
          <a:bodyPr wrap="none" rtlCol="0" anchor="ctr">
            <a:spAutoFit/>
          </a:bodyPr>
          <a:lstStyle/>
          <a:p>
            <a:r>
              <a:rPr lang="en-US" sz="1800" b="1" i="0" dirty="0" smtClean="0">
                <a:solidFill>
                  <a:srgbClr val="FF0000"/>
                </a:solidFill>
              </a:rPr>
              <a:t>Alert Notification to Applicable Forest Health Specialists</a:t>
            </a:r>
          </a:p>
        </p:txBody>
      </p:sp>
      <p:cxnSp>
        <p:nvCxnSpPr>
          <p:cNvPr id="17" name="Straight Arrow Connector 16"/>
          <p:cNvCxnSpPr/>
          <p:nvPr/>
        </p:nvCxnSpPr>
        <p:spPr bwMode="auto">
          <a:xfrm flipH="1">
            <a:off x="2449723" y="4556611"/>
            <a:ext cx="1" cy="1078470"/>
          </a:xfrm>
          <a:prstGeom prst="straightConnector1">
            <a:avLst/>
          </a:prstGeom>
          <a:solidFill>
            <a:schemeClr val="accent1"/>
          </a:solidFill>
          <a:ln w="19050" cap="flat" cmpd="sng" algn="ctr">
            <a:solidFill>
              <a:srgbClr val="00007A"/>
            </a:solidFill>
            <a:prstDash val="solid"/>
            <a:round/>
            <a:headEnd type="none" w="med" len="med"/>
            <a:tailEnd type="arrow"/>
          </a:ln>
          <a:effectLst/>
        </p:spPr>
      </p:cxnSp>
      <p:sp>
        <p:nvSpPr>
          <p:cNvPr id="18" name="TextBox 17"/>
          <p:cNvSpPr txBox="1"/>
          <p:nvPr/>
        </p:nvSpPr>
        <p:spPr bwMode="auto">
          <a:xfrm>
            <a:off x="2743200" y="4778514"/>
            <a:ext cx="4963218" cy="584775"/>
          </a:xfrm>
          <a:prstGeom prst="rect">
            <a:avLst/>
          </a:prstGeom>
          <a:noFill/>
          <a:ln w="9525">
            <a:noFill/>
            <a:miter lim="800000"/>
            <a:headEnd/>
            <a:tailEnd/>
          </a:ln>
        </p:spPr>
        <p:txBody>
          <a:bodyPr wrap="none" rtlCol="0" anchor="ctr">
            <a:spAutoFit/>
          </a:bodyPr>
          <a:lstStyle/>
          <a:p>
            <a:r>
              <a:rPr lang="en-US" b="1" dirty="0" smtClean="0"/>
              <a:t>Internal communications discussing disturbance</a:t>
            </a:r>
          </a:p>
          <a:p>
            <a:r>
              <a:rPr lang="en-US" b="1" dirty="0" smtClean="0"/>
              <a:t>Emails constructed for each alert notification</a:t>
            </a:r>
          </a:p>
        </p:txBody>
      </p:sp>
      <p:sp>
        <p:nvSpPr>
          <p:cNvPr id="19" name="TextBox 18"/>
          <p:cNvSpPr txBox="1"/>
          <p:nvPr/>
        </p:nvSpPr>
        <p:spPr bwMode="auto">
          <a:xfrm>
            <a:off x="2743200" y="1905000"/>
            <a:ext cx="3926075" cy="584775"/>
          </a:xfrm>
          <a:prstGeom prst="rect">
            <a:avLst/>
          </a:prstGeom>
          <a:noFill/>
          <a:ln w="9525">
            <a:noFill/>
            <a:miter lim="800000"/>
            <a:headEnd/>
            <a:tailEnd/>
          </a:ln>
        </p:spPr>
        <p:txBody>
          <a:bodyPr wrap="none" rtlCol="0" anchor="ctr">
            <a:spAutoFit/>
          </a:bodyPr>
          <a:lstStyle/>
          <a:p>
            <a:r>
              <a:rPr lang="en-US" b="1" dirty="0" smtClean="0"/>
              <a:t>Analyst interpretation of change maps</a:t>
            </a:r>
          </a:p>
          <a:p>
            <a:r>
              <a:rPr lang="en-US" b="1" dirty="0" smtClean="0"/>
              <a:t>- Reviews of 6 change products</a:t>
            </a:r>
          </a:p>
        </p:txBody>
      </p:sp>
    </p:spTree>
    <p:extLst>
      <p:ext uri="{BB962C8B-B14F-4D97-AF65-F5344CB8AC3E}">
        <p14:creationId xmlns:p14="http://schemas.microsoft.com/office/powerpoint/2010/main" val="7986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ForWarn Detected</a:t>
            </a:r>
            <a:r>
              <a:rPr lang="en-US" dirty="0"/>
              <a:t/>
            </a:r>
            <a:br>
              <a:rPr lang="en-US" dirty="0"/>
            </a:br>
            <a:r>
              <a:rPr lang="en-US" dirty="0" smtClean="0"/>
              <a:t>Biotic Disturbance – Insect Defoliation</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National Aeronautics and Space Administration</a:t>
            </a: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758"/>
          <a:stretch/>
        </p:blipFill>
        <p:spPr>
          <a:xfrm>
            <a:off x="381000" y="1295400"/>
            <a:ext cx="8415902" cy="5257800"/>
          </a:xfrm>
          <a:prstGeom prst="rect">
            <a:avLst/>
          </a:prstGeom>
        </p:spPr>
      </p:pic>
      <p:sp>
        <p:nvSpPr>
          <p:cNvPr id="3" name="TextBox 2"/>
          <p:cNvSpPr txBox="1"/>
          <p:nvPr/>
        </p:nvSpPr>
        <p:spPr bwMode="auto">
          <a:xfrm>
            <a:off x="1185378" y="895290"/>
            <a:ext cx="6856557" cy="400110"/>
          </a:xfrm>
          <a:prstGeom prst="rect">
            <a:avLst/>
          </a:prstGeom>
          <a:noFill/>
          <a:ln w="9525">
            <a:noFill/>
            <a:miter lim="800000"/>
            <a:headEnd/>
            <a:tailEnd/>
          </a:ln>
        </p:spPr>
        <p:txBody>
          <a:bodyPr wrap="none" rtlCol="0">
            <a:spAutoFit/>
          </a:bodyPr>
          <a:lstStyle/>
          <a:p>
            <a:pPr algn="ctr"/>
            <a:r>
              <a:rPr lang="en-US" sz="2000" b="1" i="0" dirty="0" smtClean="0"/>
              <a:t>Forest Tent Caterpillar Defoliation in Coastal Louisiana</a:t>
            </a:r>
          </a:p>
        </p:txBody>
      </p:sp>
      <p:sp>
        <p:nvSpPr>
          <p:cNvPr id="7" name="Rectangle 6"/>
          <p:cNvSpPr/>
          <p:nvPr/>
        </p:nvSpPr>
        <p:spPr bwMode="auto">
          <a:xfrm>
            <a:off x="7924800" y="1219200"/>
            <a:ext cx="872102" cy="533400"/>
          </a:xfrm>
          <a:prstGeom prst="rect">
            <a:avLst/>
          </a:prstGeom>
          <a:solidFill>
            <a:schemeClr val="bg1"/>
          </a:solidFill>
          <a:ln w="19050" cap="flat" cmpd="sng" algn="ctr">
            <a:noFill/>
            <a:prstDash val="solid"/>
            <a:round/>
            <a:headEnd type="none" w="med" len="med"/>
            <a:tailEnd type="triangle" w="lg" len="med"/>
          </a:ln>
          <a:effectLst/>
        </p:spPr>
        <p:txBody>
          <a:bodyPr vert="horz" wrap="square" lIns="27432" tIns="9144" rIns="27432" bIns="9144"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smtClean="0">
              <a:ln>
                <a:noFill/>
              </a:ln>
              <a:solidFill>
                <a:srgbClr val="00007A"/>
              </a:solidFill>
              <a:effectLst/>
              <a:latin typeface="Arial" charset="0"/>
            </a:endParaRPr>
          </a:p>
        </p:txBody>
      </p:sp>
    </p:spTree>
    <p:extLst>
      <p:ext uri="{BB962C8B-B14F-4D97-AF65-F5344CB8AC3E}">
        <p14:creationId xmlns:p14="http://schemas.microsoft.com/office/powerpoint/2010/main" val="365267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ForWarn Detected</a:t>
            </a:r>
            <a:br>
              <a:rPr lang="en-US" dirty="0" smtClean="0"/>
            </a:br>
            <a:r>
              <a:rPr lang="en-US" dirty="0" smtClean="0"/>
              <a:t>Abiotic Disturbance - Tornadoes</a:t>
            </a:r>
            <a:endParaRPr lang="en-US" dirty="0"/>
          </a:p>
        </p:txBody>
      </p:sp>
      <p:sp>
        <p:nvSpPr>
          <p:cNvPr id="4" name="Slide Number Placeholder 3"/>
          <p:cNvSpPr>
            <a:spLocks noGrp="1"/>
          </p:cNvSpPr>
          <p:nvPr>
            <p:ph type="sldNum" sz="quarter" idx="10"/>
          </p:nvPr>
        </p:nvSpPr>
        <p:spPr/>
        <p:txBody>
          <a:bodyPr/>
          <a:lstStyle/>
          <a:p>
            <a:pPr>
              <a:defRPr/>
            </a:pPr>
            <a:fld id="{3E49A700-6B50-4845-86B3-DB411239D3AA}"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National Aeronautics and Space Administration</a:t>
            </a:r>
            <a:endParaRPr lang="en-US"/>
          </a:p>
        </p:txBody>
      </p:sp>
      <p:sp>
        <p:nvSpPr>
          <p:cNvPr id="7" name="TextBox 5"/>
          <p:cNvSpPr txBox="1">
            <a:spLocks noChangeArrowheads="1"/>
          </p:cNvSpPr>
          <p:nvPr/>
        </p:nvSpPr>
        <p:spPr bwMode="auto">
          <a:xfrm>
            <a:off x="1237243" y="838200"/>
            <a:ext cx="6439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b="1" i="0" dirty="0"/>
              <a:t>Forest </a:t>
            </a:r>
            <a:r>
              <a:rPr lang="en-US" sz="1400" b="1" i="0" dirty="0" smtClean="0"/>
              <a:t>% NDVI </a:t>
            </a:r>
            <a:r>
              <a:rPr lang="en-US" sz="1400" b="1" i="0" dirty="0"/>
              <a:t>Change for May 1-24, 2011 versus 2010 – Counties in White</a:t>
            </a:r>
            <a:endParaRPr lang="en-US" sz="1400" b="1" i="0" dirty="0">
              <a:solidFill>
                <a:schemeClr val="tx1"/>
              </a:solidFill>
            </a:endParaRPr>
          </a:p>
        </p:txBody>
      </p:sp>
      <p:grpSp>
        <p:nvGrpSpPr>
          <p:cNvPr id="8" name="Group 9"/>
          <p:cNvGrpSpPr>
            <a:grpSpLocks/>
          </p:cNvGrpSpPr>
          <p:nvPr/>
        </p:nvGrpSpPr>
        <p:grpSpPr bwMode="auto">
          <a:xfrm>
            <a:off x="228600" y="1146175"/>
            <a:ext cx="8686800" cy="5178425"/>
            <a:chOff x="228600" y="1146645"/>
            <a:chExt cx="8686800" cy="5177955"/>
          </a:xfrm>
        </p:grpSpPr>
        <p:pic>
          <p:nvPicPr>
            <p:cNvPr id="9" name="Picture 4" descr="1_ms_al_tornadoes_may1-24_2011.bmp"/>
            <p:cNvPicPr>
              <a:picLocks noChangeAspect="1"/>
            </p:cNvPicPr>
            <p:nvPr/>
          </p:nvPicPr>
          <p:blipFill>
            <a:blip r:embed="rId2" cstate="print">
              <a:extLst>
                <a:ext uri="{28A0092B-C50C-407E-A947-70E740481C1C}">
                  <a14:useLocalDpi xmlns:a14="http://schemas.microsoft.com/office/drawing/2010/main" val="0"/>
                </a:ext>
              </a:extLst>
            </a:blip>
            <a:srcRect t="9032" b="2258"/>
            <a:stretch>
              <a:fillRect/>
            </a:stretch>
          </p:blipFill>
          <p:spPr bwMode="auto">
            <a:xfrm>
              <a:off x="228600" y="1146645"/>
              <a:ext cx="8686800" cy="51779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ndvi_legend_standard_11-21-20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495800"/>
              <a:ext cx="1027522"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rot="5400000">
              <a:off x="1070834" y="5101525"/>
              <a:ext cx="1428620" cy="369888"/>
            </a:xfrm>
            <a:prstGeom prst="rect">
              <a:avLst/>
            </a:prstGeom>
            <a:noFill/>
            <a:ln w="9525">
              <a:noFill/>
              <a:miter lim="800000"/>
              <a:headEnd/>
              <a:tailEnd/>
            </a:ln>
          </p:spPr>
          <p:txBody>
            <a:bodyPr wrap="none">
              <a:spAutoFit/>
            </a:bodyPr>
            <a:lstStyle/>
            <a:p>
              <a:pPr algn="ctr">
                <a:defRPr/>
              </a:pPr>
              <a:r>
                <a:rPr lang="en-US" sz="1800" b="1" i="0" dirty="0">
                  <a:solidFill>
                    <a:schemeClr val="accent3"/>
                  </a:solidFill>
                </a:rPr>
                <a:t>Mississippi</a:t>
              </a:r>
            </a:p>
          </p:txBody>
        </p:sp>
        <p:sp>
          <p:nvSpPr>
            <p:cNvPr id="12" name="TextBox 11"/>
            <p:cNvSpPr txBox="1"/>
            <p:nvPr/>
          </p:nvSpPr>
          <p:spPr bwMode="auto">
            <a:xfrm rot="5400000">
              <a:off x="1516908" y="5112637"/>
              <a:ext cx="1146071" cy="369888"/>
            </a:xfrm>
            <a:prstGeom prst="rect">
              <a:avLst/>
            </a:prstGeom>
            <a:noFill/>
            <a:ln w="9525">
              <a:noFill/>
              <a:miter lim="800000"/>
              <a:headEnd/>
              <a:tailEnd/>
            </a:ln>
          </p:spPr>
          <p:txBody>
            <a:bodyPr wrap="none">
              <a:spAutoFit/>
            </a:bodyPr>
            <a:lstStyle/>
            <a:p>
              <a:pPr algn="ctr">
                <a:defRPr/>
              </a:pPr>
              <a:r>
                <a:rPr lang="en-US" sz="1800" b="1" i="0" dirty="0">
                  <a:solidFill>
                    <a:schemeClr val="accent3"/>
                  </a:solidFill>
                </a:rPr>
                <a:t>Alabama</a:t>
              </a:r>
            </a:p>
          </p:txBody>
        </p:sp>
      </p:grpSp>
      <p:sp>
        <p:nvSpPr>
          <p:cNvPr id="13" name="TextBox 12"/>
          <p:cNvSpPr txBox="1">
            <a:spLocks noChangeArrowheads="1"/>
          </p:cNvSpPr>
          <p:nvPr/>
        </p:nvSpPr>
        <p:spPr bwMode="auto">
          <a:xfrm>
            <a:off x="3200400" y="2819400"/>
            <a:ext cx="2209800" cy="738188"/>
          </a:xfrm>
          <a:prstGeom prst="rect">
            <a:avLst/>
          </a:prstGeom>
          <a:solidFill>
            <a:srgbClr val="808080">
              <a:alpha val="70000"/>
            </a:srgbClr>
          </a:solidFill>
          <a:ln w="9525">
            <a:solidFill>
              <a:schemeClr val="tx1"/>
            </a:solidFill>
            <a:miter lim="800000"/>
            <a:headEnd/>
            <a:tailEnd/>
          </a:ln>
        </p:spPr>
        <p:txBody>
          <a:bodyPr>
            <a:spAutoFit/>
          </a:bodyPr>
          <a:lstStyle>
            <a:lvl1pPr eaLnBrk="0" hangingPunct="0">
              <a:defRPr sz="1600" i="1">
                <a:solidFill>
                  <a:srgbClr val="00007A"/>
                </a:solidFill>
                <a:latin typeface="Arial" charset="0"/>
                <a:cs typeface="Arial" charset="0"/>
              </a:defRPr>
            </a:lvl1pPr>
            <a:lvl2pPr marL="742950" indent="-285750" eaLnBrk="0" hangingPunct="0">
              <a:defRPr sz="1600" i="1">
                <a:solidFill>
                  <a:srgbClr val="00007A"/>
                </a:solidFill>
                <a:latin typeface="Arial" charset="0"/>
                <a:cs typeface="Arial" charset="0"/>
              </a:defRPr>
            </a:lvl2pPr>
            <a:lvl3pPr marL="1143000" indent="-228600" eaLnBrk="0" hangingPunct="0">
              <a:defRPr sz="1600" i="1">
                <a:solidFill>
                  <a:srgbClr val="00007A"/>
                </a:solidFill>
                <a:latin typeface="Arial" charset="0"/>
                <a:cs typeface="Arial" charset="0"/>
              </a:defRPr>
            </a:lvl3pPr>
            <a:lvl4pPr marL="1600200" indent="-228600" eaLnBrk="0" hangingPunct="0">
              <a:defRPr sz="1600" i="1">
                <a:solidFill>
                  <a:srgbClr val="00007A"/>
                </a:solidFill>
                <a:latin typeface="Arial" charset="0"/>
                <a:cs typeface="Arial" charset="0"/>
              </a:defRPr>
            </a:lvl4pPr>
            <a:lvl5pPr marL="2057400" indent="-228600" eaLnBrk="0" hangingPunct="0">
              <a:defRPr sz="1600" i="1">
                <a:solidFill>
                  <a:srgbClr val="00007A"/>
                </a:solidFill>
                <a:latin typeface="Arial" charset="0"/>
                <a:cs typeface="Arial" charset="0"/>
              </a:defRPr>
            </a:lvl5pPr>
            <a:lvl6pPr marL="2514600" indent="-228600" eaLnBrk="0" fontAlgn="base" hangingPunct="0">
              <a:spcBef>
                <a:spcPct val="0"/>
              </a:spcBef>
              <a:spcAft>
                <a:spcPct val="0"/>
              </a:spcAft>
              <a:defRPr sz="1600" i="1">
                <a:solidFill>
                  <a:srgbClr val="00007A"/>
                </a:solidFill>
                <a:latin typeface="Arial" charset="0"/>
                <a:cs typeface="Arial" charset="0"/>
              </a:defRPr>
            </a:lvl6pPr>
            <a:lvl7pPr marL="2971800" indent="-228600" eaLnBrk="0" fontAlgn="base" hangingPunct="0">
              <a:spcBef>
                <a:spcPct val="0"/>
              </a:spcBef>
              <a:spcAft>
                <a:spcPct val="0"/>
              </a:spcAft>
              <a:defRPr sz="1600" i="1">
                <a:solidFill>
                  <a:srgbClr val="00007A"/>
                </a:solidFill>
                <a:latin typeface="Arial" charset="0"/>
                <a:cs typeface="Arial" charset="0"/>
              </a:defRPr>
            </a:lvl7pPr>
            <a:lvl8pPr marL="3429000" indent="-228600" eaLnBrk="0" fontAlgn="base" hangingPunct="0">
              <a:spcBef>
                <a:spcPct val="0"/>
              </a:spcBef>
              <a:spcAft>
                <a:spcPct val="0"/>
              </a:spcAft>
              <a:defRPr sz="1600" i="1">
                <a:solidFill>
                  <a:srgbClr val="00007A"/>
                </a:solidFill>
                <a:latin typeface="Arial" charset="0"/>
                <a:cs typeface="Arial" charset="0"/>
              </a:defRPr>
            </a:lvl8pPr>
            <a:lvl9pPr marL="3886200" indent="-228600" eaLnBrk="0" fontAlgn="base" hangingPunct="0">
              <a:spcBef>
                <a:spcPct val="0"/>
              </a:spcBef>
              <a:spcAft>
                <a:spcPct val="0"/>
              </a:spcAft>
              <a:defRPr sz="1600" i="1">
                <a:solidFill>
                  <a:srgbClr val="00007A"/>
                </a:solidFill>
                <a:latin typeface="Arial" charset="0"/>
                <a:cs typeface="Arial" charset="0"/>
              </a:defRPr>
            </a:lvl9pPr>
          </a:lstStyle>
          <a:p>
            <a:pPr algn="ctr" eaLnBrk="1" hangingPunct="1"/>
            <a:r>
              <a:rPr lang="en-US" sz="1400">
                <a:solidFill>
                  <a:srgbClr val="FFFF00"/>
                </a:solidFill>
              </a:rPr>
              <a:t>Tornado Damage Tracks</a:t>
            </a:r>
          </a:p>
          <a:p>
            <a:pPr algn="ctr" eaLnBrk="1" hangingPunct="1"/>
            <a:r>
              <a:rPr lang="en-US" sz="1400">
                <a:solidFill>
                  <a:srgbClr val="FFFF00"/>
                </a:solidFill>
              </a:rPr>
              <a:t>Shown as Yellow to Red  Linear Scars</a:t>
            </a:r>
          </a:p>
        </p:txBody>
      </p:sp>
      <p:cxnSp>
        <p:nvCxnSpPr>
          <p:cNvPr id="14" name="Straight Arrow Connector 14"/>
          <p:cNvCxnSpPr>
            <a:cxnSpLocks noChangeShapeType="1"/>
          </p:cNvCxnSpPr>
          <p:nvPr/>
        </p:nvCxnSpPr>
        <p:spPr bwMode="auto">
          <a:xfrm>
            <a:off x="3810000" y="3557588"/>
            <a:ext cx="571500" cy="938046"/>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796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A_SSC">
  <a:themeElements>
    <a:clrScheme name="NASA_SSC Feb21 8">
      <a:dk1>
        <a:srgbClr val="000000"/>
      </a:dk1>
      <a:lt1>
        <a:srgbClr val="FFFFFF"/>
      </a:lt1>
      <a:dk2>
        <a:srgbClr val="000000"/>
      </a:dk2>
      <a:lt2>
        <a:srgbClr val="808080"/>
      </a:lt2>
      <a:accent1>
        <a:srgbClr val="FCDB00"/>
      </a:accent1>
      <a:accent2>
        <a:srgbClr val="00007A"/>
      </a:accent2>
      <a:accent3>
        <a:srgbClr val="FFFFFF"/>
      </a:accent3>
      <a:accent4>
        <a:srgbClr val="000000"/>
      </a:accent4>
      <a:accent5>
        <a:srgbClr val="FDEAAA"/>
      </a:accent5>
      <a:accent6>
        <a:srgbClr val="00006E"/>
      </a:accent6>
      <a:hlink>
        <a:srgbClr val="0000FF"/>
      </a:hlink>
      <a:folHlink>
        <a:srgbClr val="E77919"/>
      </a:folHlink>
    </a:clrScheme>
    <a:fontScheme name="NASA_SSC Feb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7A"/>
          </a:solidFill>
          <a:prstDash val="solid"/>
          <a:round/>
          <a:headEnd type="none" w="med" len="med"/>
          <a:tailEnd type="triangle" w="lg" len="med"/>
        </a:ln>
        <a:effectLst/>
      </a:spPr>
      <a:bodyPr vert="horz" wrap="square" lIns="27432" tIns="9144" rIns="27432" bIns="9144"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smtClean="0">
            <a:ln>
              <a:noFill/>
            </a:ln>
            <a:solidFill>
              <a:srgbClr val="00007A"/>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7A"/>
          </a:solidFill>
          <a:prstDash val="solid"/>
          <a:round/>
          <a:headEnd type="none" w="med" len="med"/>
          <a:tailEnd type="triangle" w="lg" len="med"/>
        </a:ln>
        <a:effectLst/>
      </a:spPr>
      <a:bodyPr vert="horz" wrap="square" lIns="27432" tIns="9144" rIns="27432" bIns="9144"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1" u="none" strike="noStrike" cap="none" normalizeH="0" baseline="0" smtClean="0">
            <a:ln>
              <a:noFill/>
            </a:ln>
            <a:solidFill>
              <a:srgbClr val="00007A"/>
            </a:solidFill>
            <a:effectLst/>
            <a:latin typeface="Arial" charset="0"/>
          </a:defRPr>
        </a:defPPr>
      </a:lstStyle>
    </a:lnDef>
    <a:txDef>
      <a:spPr bwMode="auto">
        <a:noFill/>
        <a:ln w="9525">
          <a:noFill/>
          <a:miter lim="800000"/>
          <a:headEnd/>
          <a:tailEnd/>
        </a:ln>
      </a:spPr>
      <a:bodyPr wrap="none" rtlCol="0">
        <a:spAutoFit/>
      </a:bodyPr>
      <a:lstStyle>
        <a:defPPr>
          <a:defRPr sz="1400" b="1" i="0" dirty="0" smtClean="0"/>
        </a:defPPr>
      </a:lstStyle>
    </a:txDef>
  </a:objectDefaults>
  <a:extraClrSchemeLst>
    <a:extraClrScheme>
      <a:clrScheme name="NASA_SSC Feb2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SA_SSC Feb2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SA_SSC Feb2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SA_SSC Feb2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SA_SSC Feb2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SA_SSC Feb2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SA_SSC Feb2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ASA_SSC Feb21 8">
        <a:dk1>
          <a:srgbClr val="000000"/>
        </a:dk1>
        <a:lt1>
          <a:srgbClr val="FFFFFF"/>
        </a:lt1>
        <a:dk2>
          <a:srgbClr val="000000"/>
        </a:dk2>
        <a:lt2>
          <a:srgbClr val="808080"/>
        </a:lt2>
        <a:accent1>
          <a:srgbClr val="FCDB00"/>
        </a:accent1>
        <a:accent2>
          <a:srgbClr val="00007A"/>
        </a:accent2>
        <a:accent3>
          <a:srgbClr val="FFFFFF"/>
        </a:accent3>
        <a:accent4>
          <a:srgbClr val="000000"/>
        </a:accent4>
        <a:accent5>
          <a:srgbClr val="FDEAAA"/>
        </a:accent5>
        <a:accent6>
          <a:srgbClr val="00006E"/>
        </a:accent6>
        <a:hlink>
          <a:srgbClr val="0000FF"/>
        </a:hlink>
        <a:folHlink>
          <a:srgbClr val="E779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NASA_SSC</Template>
  <TotalTime>7031</TotalTime>
  <Words>902</Words>
  <Application>Microsoft Office PowerPoint</Application>
  <PresentationFormat>On-screen Show (4:3)</PresentationFormat>
  <Paragraphs>130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NASA_SSC</vt:lpstr>
      <vt:lpstr>Potential of pest and host phenological data in the attribution of regional forest disturbance detection maps according to causal agent</vt:lpstr>
      <vt:lpstr>Introduction</vt:lpstr>
      <vt:lpstr>U.S. ForWarn System for Regional Forest Disturbance Monitoring</vt:lpstr>
      <vt:lpstr>U.S Forest Change Assessment Viewer (FCAV) Resident to ForWarn</vt:lpstr>
      <vt:lpstr>Example Land Cover Map in ForWarn Source: GAP/Landfire from 2001</vt:lpstr>
      <vt:lpstr>Dates of ForWarn Change Products Used in Confirmed Disturbances</vt:lpstr>
      <vt:lpstr>Current Non-Automated Attribution Process for Detected Disturbance</vt:lpstr>
      <vt:lpstr>Example of ForWarn Detected Biotic Disturbance – Insect Defoliation</vt:lpstr>
      <vt:lpstr>Example of ForWarn Detected Abiotic Disturbance - Tornadoes</vt:lpstr>
      <vt:lpstr>Series 1 – Biotic Disturbance Phenology Data</vt:lpstr>
      <vt:lpstr>CONUS Aerial Detection Survey (ADS)  Forest Damage Map for 2012</vt:lpstr>
      <vt:lpstr>CONUS and Alaska ADS Effective Survey Areas for 2012</vt:lpstr>
      <vt:lpstr>Alaska ADS Flight Lines for 2010</vt:lpstr>
      <vt:lpstr>Alaska ADS Damage Agents for 2010</vt:lpstr>
      <vt:lpstr>Example Guidelines for Scheduling ADS Flights for Main Damage Agents</vt:lpstr>
      <vt:lpstr>Series 2 – Abiotic Disturbance Phenology Data</vt:lpstr>
      <vt:lpstr>Fire Season Phenology Source: NOAA</vt:lpstr>
      <vt:lpstr>Tornado Season Phenology Source: NOAA NCDC</vt:lpstr>
      <vt:lpstr>Hurricane Season Phenology Source: NOAA</vt:lpstr>
      <vt:lpstr>Results - Discussion</vt:lpstr>
      <vt:lpstr>Final Remarks – Next Steps</vt:lpstr>
      <vt:lpstr>PowerPoint Presentation</vt:lpstr>
    </vt:vector>
  </TitlesOfParts>
  <Company>LMIT/ODIN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Multi-Year MODIS Phenological Data Products to Detect and Monitor Forest Disturbances at Regional and National Scales</dc:title>
  <dc:creator>jspruce</dc:creator>
  <cp:lastModifiedBy>jspruce</cp:lastModifiedBy>
  <cp:revision>763</cp:revision>
  <cp:lastPrinted>2013-12-06T23:01:23Z</cp:lastPrinted>
  <dcterms:created xsi:type="dcterms:W3CDTF">2010-03-19T21:46:18Z</dcterms:created>
  <dcterms:modified xsi:type="dcterms:W3CDTF">2014-05-12T01:56:02Z</dcterms:modified>
</cp:coreProperties>
</file>