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22"/>
  </p:notesMasterIdLst>
  <p:handoutMasterIdLst>
    <p:handoutMasterId r:id="rId23"/>
  </p:handoutMasterIdLst>
  <p:sldIdLst>
    <p:sldId id="256" r:id="rId2"/>
    <p:sldId id="290" r:id="rId3"/>
    <p:sldId id="374" r:id="rId4"/>
    <p:sldId id="361" r:id="rId5"/>
    <p:sldId id="378" r:id="rId6"/>
    <p:sldId id="388" r:id="rId7"/>
    <p:sldId id="389" r:id="rId8"/>
    <p:sldId id="390" r:id="rId9"/>
    <p:sldId id="391" r:id="rId10"/>
    <p:sldId id="392" r:id="rId11"/>
    <p:sldId id="394" r:id="rId12"/>
    <p:sldId id="395" r:id="rId13"/>
    <p:sldId id="396" r:id="rId14"/>
    <p:sldId id="400" r:id="rId15"/>
    <p:sldId id="393" r:id="rId16"/>
    <p:sldId id="397" r:id="rId17"/>
    <p:sldId id="398" r:id="rId18"/>
    <p:sldId id="399" r:id="rId19"/>
    <p:sldId id="298" r:id="rId20"/>
    <p:sldId id="289" r:id="rId21"/>
  </p:sldIdLst>
  <p:sldSz cx="9144000" cy="6858000" type="screen4x3"/>
  <p:notesSz cx="7010400" cy="9296400"/>
  <p:defaultTextStyle>
    <a:defPPr>
      <a:defRPr lang="en-US"/>
    </a:defPPr>
    <a:lvl1pPr algn="l" rtl="0" fontAlgn="base">
      <a:spcBef>
        <a:spcPct val="0"/>
      </a:spcBef>
      <a:spcAft>
        <a:spcPct val="0"/>
      </a:spcAft>
      <a:defRPr sz="1600" i="1" kern="1200">
        <a:solidFill>
          <a:srgbClr val="00007A"/>
        </a:solidFill>
        <a:latin typeface="Arial" charset="0"/>
        <a:ea typeface="+mn-ea"/>
        <a:cs typeface="Arial" charset="0"/>
      </a:defRPr>
    </a:lvl1pPr>
    <a:lvl2pPr marL="457200" algn="l" rtl="0" fontAlgn="base">
      <a:spcBef>
        <a:spcPct val="0"/>
      </a:spcBef>
      <a:spcAft>
        <a:spcPct val="0"/>
      </a:spcAft>
      <a:defRPr sz="1600" i="1" kern="1200">
        <a:solidFill>
          <a:srgbClr val="00007A"/>
        </a:solidFill>
        <a:latin typeface="Arial" charset="0"/>
        <a:ea typeface="+mn-ea"/>
        <a:cs typeface="Arial" charset="0"/>
      </a:defRPr>
    </a:lvl2pPr>
    <a:lvl3pPr marL="914400" algn="l" rtl="0" fontAlgn="base">
      <a:spcBef>
        <a:spcPct val="0"/>
      </a:spcBef>
      <a:spcAft>
        <a:spcPct val="0"/>
      </a:spcAft>
      <a:defRPr sz="1600" i="1" kern="1200">
        <a:solidFill>
          <a:srgbClr val="00007A"/>
        </a:solidFill>
        <a:latin typeface="Arial" charset="0"/>
        <a:ea typeface="+mn-ea"/>
        <a:cs typeface="Arial" charset="0"/>
      </a:defRPr>
    </a:lvl3pPr>
    <a:lvl4pPr marL="1371600" algn="l" rtl="0" fontAlgn="base">
      <a:spcBef>
        <a:spcPct val="0"/>
      </a:spcBef>
      <a:spcAft>
        <a:spcPct val="0"/>
      </a:spcAft>
      <a:defRPr sz="1600" i="1" kern="1200">
        <a:solidFill>
          <a:srgbClr val="00007A"/>
        </a:solidFill>
        <a:latin typeface="Arial" charset="0"/>
        <a:ea typeface="+mn-ea"/>
        <a:cs typeface="Arial" charset="0"/>
      </a:defRPr>
    </a:lvl4pPr>
    <a:lvl5pPr marL="1828800" algn="l" rtl="0" fontAlgn="base">
      <a:spcBef>
        <a:spcPct val="0"/>
      </a:spcBef>
      <a:spcAft>
        <a:spcPct val="0"/>
      </a:spcAft>
      <a:defRPr sz="1600" i="1" kern="1200">
        <a:solidFill>
          <a:srgbClr val="00007A"/>
        </a:solidFill>
        <a:latin typeface="Arial" charset="0"/>
        <a:ea typeface="+mn-ea"/>
        <a:cs typeface="Arial" charset="0"/>
      </a:defRPr>
    </a:lvl5pPr>
    <a:lvl6pPr marL="2286000" algn="l" defTabSz="914400" rtl="0" eaLnBrk="1" latinLnBrk="0" hangingPunct="1">
      <a:defRPr sz="1600" i="1" kern="1200">
        <a:solidFill>
          <a:srgbClr val="00007A"/>
        </a:solidFill>
        <a:latin typeface="Arial" charset="0"/>
        <a:ea typeface="+mn-ea"/>
        <a:cs typeface="Arial" charset="0"/>
      </a:defRPr>
    </a:lvl6pPr>
    <a:lvl7pPr marL="2743200" algn="l" defTabSz="914400" rtl="0" eaLnBrk="1" latinLnBrk="0" hangingPunct="1">
      <a:defRPr sz="1600" i="1" kern="1200">
        <a:solidFill>
          <a:srgbClr val="00007A"/>
        </a:solidFill>
        <a:latin typeface="Arial" charset="0"/>
        <a:ea typeface="+mn-ea"/>
        <a:cs typeface="Arial" charset="0"/>
      </a:defRPr>
    </a:lvl7pPr>
    <a:lvl8pPr marL="3200400" algn="l" defTabSz="914400" rtl="0" eaLnBrk="1" latinLnBrk="0" hangingPunct="1">
      <a:defRPr sz="1600" i="1" kern="1200">
        <a:solidFill>
          <a:srgbClr val="00007A"/>
        </a:solidFill>
        <a:latin typeface="Arial" charset="0"/>
        <a:ea typeface="+mn-ea"/>
        <a:cs typeface="Arial" charset="0"/>
      </a:defRPr>
    </a:lvl8pPr>
    <a:lvl9pPr marL="3657600" algn="l" defTabSz="914400" rtl="0" eaLnBrk="1" latinLnBrk="0" hangingPunct="1">
      <a:defRPr sz="1600" i="1" kern="1200">
        <a:solidFill>
          <a:srgbClr val="00007A"/>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FFA"/>
    <a:srgbClr val="9F5FCF"/>
    <a:srgbClr val="D2D2D2"/>
    <a:srgbClr val="808080"/>
    <a:srgbClr val="00FFFF"/>
    <a:srgbClr val="F000DF"/>
    <a:srgbClr val="DEA900"/>
    <a:srgbClr val="9C1BFD"/>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95" autoAdjust="0"/>
    <p:restoredTop sz="94652" autoAdjust="0"/>
  </p:normalViewPr>
  <p:slideViewPr>
    <p:cSldViewPr>
      <p:cViewPr varScale="1">
        <p:scale>
          <a:sx n="133" d="100"/>
          <a:sy n="133" d="100"/>
        </p:scale>
        <p:origin x="-132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8" d="100"/>
          <a:sy n="68" d="100"/>
        </p:scale>
        <p:origin x="-3306" y="-12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2446" tIns="46223" rIns="92446" bIns="46223"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2446" tIns="46223" rIns="92446" bIns="46223" rtlCol="0"/>
          <a:lstStyle>
            <a:lvl1pPr algn="r">
              <a:defRPr sz="1200">
                <a:cs typeface="+mn-cs"/>
              </a:defRPr>
            </a:lvl1pPr>
          </a:lstStyle>
          <a:p>
            <a:pPr>
              <a:defRPr/>
            </a:pPr>
            <a:fld id="{C28FB17C-189B-40D5-AF71-5B0E29209BA3}" type="datetimeFigureOut">
              <a:rPr lang="en-US"/>
              <a:pPr>
                <a:defRPr/>
              </a:pPr>
              <a:t>5/6/2014</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2446" tIns="46223" rIns="92446" bIns="46223"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2446" tIns="46223" rIns="92446" bIns="46223" rtlCol="0" anchor="b"/>
          <a:lstStyle>
            <a:lvl1pPr algn="r">
              <a:defRPr sz="1200">
                <a:cs typeface="+mn-cs"/>
              </a:defRPr>
            </a:lvl1pPr>
          </a:lstStyle>
          <a:p>
            <a:pPr>
              <a:defRPr/>
            </a:pPr>
            <a:fld id="{B920960F-DFB2-46B4-B854-0926A10B5B52}" type="slidenum">
              <a:rPr lang="en-US"/>
              <a:pPr>
                <a:defRPr/>
              </a:pPr>
              <a:t>‹#›</a:t>
            </a:fld>
            <a:endParaRPr lang="en-US" dirty="0"/>
          </a:p>
        </p:txBody>
      </p:sp>
    </p:spTree>
    <p:extLst>
      <p:ext uri="{BB962C8B-B14F-4D97-AF65-F5344CB8AC3E}">
        <p14:creationId xmlns:p14="http://schemas.microsoft.com/office/powerpoint/2010/main" val="1526798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l">
              <a:defRPr sz="1200" i="0">
                <a:solidFill>
                  <a:schemeClr val="tx1"/>
                </a:solidFill>
                <a:cs typeface="+mn-cs"/>
              </a:defRPr>
            </a:lvl1pPr>
          </a:lstStyle>
          <a:p>
            <a:pPr>
              <a:defRPr/>
            </a:pPr>
            <a:endParaRPr lang="en-US"/>
          </a:p>
        </p:txBody>
      </p:sp>
      <p:sp>
        <p:nvSpPr>
          <p:cNvPr id="266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a:defRPr sz="1200" i="0">
                <a:solidFill>
                  <a:schemeClr val="tx1"/>
                </a:solidFill>
                <a:cs typeface="+mn-cs"/>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l">
              <a:defRPr sz="1200" i="0">
                <a:solidFill>
                  <a:schemeClr val="tx1"/>
                </a:solidFill>
                <a:cs typeface="+mn-cs"/>
              </a:defRPr>
            </a:lvl1pPr>
          </a:lstStyle>
          <a:p>
            <a:pPr>
              <a:defRPr/>
            </a:pPr>
            <a:endParaRPr lang="en-US"/>
          </a:p>
        </p:txBody>
      </p:sp>
      <p:sp>
        <p:nvSpPr>
          <p:cNvPr id="266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a:defRPr sz="1200" i="0">
                <a:solidFill>
                  <a:schemeClr val="tx1"/>
                </a:solidFill>
                <a:cs typeface="+mn-cs"/>
              </a:defRPr>
            </a:lvl1pPr>
          </a:lstStyle>
          <a:p>
            <a:pPr>
              <a:defRPr/>
            </a:pPr>
            <a:fld id="{D5D3D56D-F87C-40D0-AB1D-5A181D3A0375}" type="slidenum">
              <a:rPr lang="en-US"/>
              <a:pPr>
                <a:defRPr/>
              </a:pPr>
              <a:t>‹#›</a:t>
            </a:fld>
            <a:endParaRPr lang="en-US" dirty="0"/>
          </a:p>
        </p:txBody>
      </p:sp>
    </p:spTree>
    <p:extLst>
      <p:ext uri="{BB962C8B-B14F-4D97-AF65-F5344CB8AC3E}">
        <p14:creationId xmlns:p14="http://schemas.microsoft.com/office/powerpoint/2010/main" val="16017946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explain verbally</a:t>
            </a:r>
            <a:r>
              <a:rPr lang="en-US" baseline="0" dirty="0" smtClean="0"/>
              <a:t> </a:t>
            </a:r>
            <a:r>
              <a:rPr lang="en-US" dirty="0" smtClean="0"/>
              <a:t>that the eMODIS</a:t>
            </a:r>
            <a:r>
              <a:rPr lang="en-US" baseline="0" dirty="0" smtClean="0"/>
              <a:t> Freshest NDVI is computed with the  Adaptive Length Compositing (ALC) method</a:t>
            </a:r>
            <a:endParaRPr lang="en-US" dirty="0"/>
          </a:p>
        </p:txBody>
      </p:sp>
      <p:sp>
        <p:nvSpPr>
          <p:cNvPr id="4" name="Slide Number Placeholder 3"/>
          <p:cNvSpPr>
            <a:spLocks noGrp="1"/>
          </p:cNvSpPr>
          <p:nvPr>
            <p:ph type="sldNum" sz="quarter" idx="10"/>
          </p:nvPr>
        </p:nvSpPr>
        <p:spPr/>
        <p:txBody>
          <a:bodyPr/>
          <a:lstStyle/>
          <a:p>
            <a:pPr>
              <a:defRPr/>
            </a:pPr>
            <a:fld id="{D5D3D56D-F87C-40D0-AB1D-5A181D3A0375}" type="slidenum">
              <a:rPr lang="en-US" smtClean="0"/>
              <a:pPr>
                <a:defRPr/>
              </a:pPr>
              <a:t>5</a:t>
            </a:fld>
            <a:endParaRPr lang="en-US" dirty="0"/>
          </a:p>
        </p:txBody>
      </p:sp>
    </p:spTree>
    <p:extLst>
      <p:ext uri="{BB962C8B-B14F-4D97-AF65-F5344CB8AC3E}">
        <p14:creationId xmlns:p14="http://schemas.microsoft.com/office/powerpoint/2010/main" val="2178578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explain verbally</a:t>
            </a:r>
            <a:r>
              <a:rPr lang="en-US" baseline="0" dirty="0" smtClean="0"/>
              <a:t> </a:t>
            </a:r>
            <a:r>
              <a:rPr lang="en-US" dirty="0" smtClean="0"/>
              <a:t>that the eMODIS</a:t>
            </a:r>
            <a:r>
              <a:rPr lang="en-US" baseline="0" dirty="0" smtClean="0"/>
              <a:t> Freshest NDVI is computed with the  Adaptive Length Compositing (ALC) method</a:t>
            </a:r>
            <a:endParaRPr lang="en-US" dirty="0"/>
          </a:p>
        </p:txBody>
      </p:sp>
      <p:sp>
        <p:nvSpPr>
          <p:cNvPr id="4" name="Slide Number Placeholder 3"/>
          <p:cNvSpPr>
            <a:spLocks noGrp="1"/>
          </p:cNvSpPr>
          <p:nvPr>
            <p:ph type="sldNum" sz="quarter" idx="10"/>
          </p:nvPr>
        </p:nvSpPr>
        <p:spPr/>
        <p:txBody>
          <a:bodyPr/>
          <a:lstStyle/>
          <a:p>
            <a:pPr>
              <a:defRPr/>
            </a:pPr>
            <a:fld id="{D5D3D56D-F87C-40D0-AB1D-5A181D3A0375}" type="slidenum">
              <a:rPr lang="en-US" smtClean="0"/>
              <a:pPr>
                <a:defRPr/>
              </a:pPr>
              <a:t>7</a:t>
            </a:fld>
            <a:endParaRPr lang="en-US" dirty="0"/>
          </a:p>
        </p:txBody>
      </p:sp>
    </p:spTree>
    <p:extLst>
      <p:ext uri="{BB962C8B-B14F-4D97-AF65-F5344CB8AC3E}">
        <p14:creationId xmlns:p14="http://schemas.microsoft.com/office/powerpoint/2010/main" val="21785781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7"/>
          <p:cNvGrpSpPr>
            <a:grpSpLocks/>
          </p:cNvGrpSpPr>
          <p:nvPr/>
        </p:nvGrpSpPr>
        <p:grpSpPr bwMode="auto">
          <a:xfrm>
            <a:off x="180975" y="368300"/>
            <a:ext cx="8734425" cy="692150"/>
            <a:chOff x="114" y="232"/>
            <a:chExt cx="5502" cy="436"/>
          </a:xfrm>
        </p:grpSpPr>
        <p:pic>
          <p:nvPicPr>
            <p:cNvPr id="5" name="Picture 28" descr="NASA_Flat_rgb_s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8" y="232"/>
              <a:ext cx="528"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9"/>
            <p:cNvSpPr>
              <a:spLocks noChangeArrowheads="1"/>
            </p:cNvSpPr>
            <p:nvPr/>
          </p:nvSpPr>
          <p:spPr bwMode="auto">
            <a:xfrm>
              <a:off x="114" y="439"/>
              <a:ext cx="828" cy="125"/>
            </a:xfrm>
            <a:prstGeom prst="rect">
              <a:avLst/>
            </a:prstGeom>
            <a:noFill/>
            <a:ln w="9525">
              <a:noFill/>
              <a:miter lim="800000"/>
              <a:headEnd/>
              <a:tailEnd/>
            </a:ln>
          </p:spPr>
          <p:txBody>
            <a:bodyPr wrap="none" lIns="0" tIns="0" rIns="0" bIns="0">
              <a:spAutoFit/>
            </a:bodyPr>
            <a:lstStyle/>
            <a:p>
              <a:pPr defTabSz="1071563" eaLnBrk="0" hangingPunct="0">
                <a:defRPr/>
              </a:pPr>
              <a:r>
                <a:rPr lang="en-US" sz="1300" dirty="0">
                  <a:solidFill>
                    <a:schemeClr val="tx1"/>
                  </a:solidFill>
                  <a:latin typeface="Arial Narrow" pitchFamily="34" charset="0"/>
                </a:rPr>
                <a:t>Stennis Space Center</a:t>
              </a:r>
            </a:p>
          </p:txBody>
        </p:sp>
        <p:grpSp>
          <p:nvGrpSpPr>
            <p:cNvPr id="7" name="Group 30"/>
            <p:cNvGrpSpPr>
              <a:grpSpLocks/>
            </p:cNvGrpSpPr>
            <p:nvPr/>
          </p:nvGrpSpPr>
          <p:grpSpPr bwMode="auto">
            <a:xfrm>
              <a:off x="998" y="472"/>
              <a:ext cx="4031" cy="42"/>
              <a:chOff x="980" y="472"/>
              <a:chExt cx="4031" cy="42"/>
            </a:xfrm>
          </p:grpSpPr>
          <p:sp>
            <p:nvSpPr>
              <p:cNvPr id="8" name="Line 31"/>
              <p:cNvSpPr>
                <a:spLocks noChangeShapeType="1"/>
              </p:cNvSpPr>
              <p:nvPr/>
            </p:nvSpPr>
            <p:spPr bwMode="auto">
              <a:xfrm>
                <a:off x="980" y="472"/>
                <a:ext cx="4031" cy="0"/>
              </a:xfrm>
              <a:prstGeom prst="line">
                <a:avLst/>
              </a:prstGeom>
              <a:noFill/>
              <a:ln w="12700">
                <a:solidFill>
                  <a:srgbClr val="FC3D21"/>
                </a:solidFill>
                <a:round/>
                <a:headEnd type="none" w="sm" len="sm"/>
                <a:tailEnd type="none" w="sm" len="sm"/>
              </a:ln>
            </p:spPr>
            <p:txBody>
              <a:bodyPr wrap="none" anchor="ctr"/>
              <a:lstStyle/>
              <a:p>
                <a:pPr>
                  <a:defRPr/>
                </a:pPr>
                <a:endParaRPr lang="en-US"/>
              </a:p>
            </p:txBody>
          </p:sp>
          <p:sp>
            <p:nvSpPr>
              <p:cNvPr id="9" name="Line 32"/>
              <p:cNvSpPr>
                <a:spLocks noChangeShapeType="1"/>
              </p:cNvSpPr>
              <p:nvPr/>
            </p:nvSpPr>
            <p:spPr bwMode="auto">
              <a:xfrm>
                <a:off x="980" y="514"/>
                <a:ext cx="4031" cy="0"/>
              </a:xfrm>
              <a:prstGeom prst="line">
                <a:avLst/>
              </a:prstGeom>
              <a:noFill/>
              <a:ln w="50800">
                <a:solidFill>
                  <a:srgbClr val="0B3D91"/>
                </a:solidFill>
                <a:round/>
                <a:headEnd type="none" w="sm" len="sm"/>
                <a:tailEnd type="none" w="sm" len="sm"/>
              </a:ln>
            </p:spPr>
            <p:txBody>
              <a:bodyPr wrap="none" anchor="ctr"/>
              <a:lstStyle/>
              <a:p>
                <a:pPr>
                  <a:defRPr/>
                </a:pPr>
                <a:endParaRPr lang="en-US"/>
              </a:p>
            </p:txBody>
          </p:sp>
        </p:grpSp>
      </p:grpSp>
      <p:sp>
        <p:nvSpPr>
          <p:cNvPr id="67586" name="Rectangle 2"/>
          <p:cNvSpPr>
            <a:spLocks noGrp="1" noChangeArrowheads="1"/>
          </p:cNvSpPr>
          <p:nvPr>
            <p:ph type="ctrTitle"/>
          </p:nvPr>
        </p:nvSpPr>
        <p:spPr>
          <a:xfrm>
            <a:off x="304800" y="2130425"/>
            <a:ext cx="8534400" cy="493713"/>
          </a:xfrm>
        </p:spPr>
        <p:txBody>
          <a:bodyPr anchor="t">
            <a:spAutoFit/>
          </a:bodyPr>
          <a:lstStyle>
            <a:lvl1pPr>
              <a:defRPr sz="3600"/>
            </a:lvl1pPr>
          </a:lstStyle>
          <a:p>
            <a:r>
              <a:rPr lang="en-US" smtClean="0"/>
              <a:t>Click to edit Master title style</a:t>
            </a:r>
            <a:endParaRPr lang="en-US"/>
          </a:p>
        </p:txBody>
      </p:sp>
      <p:sp>
        <p:nvSpPr>
          <p:cNvPr id="67587" name="Rectangle 3"/>
          <p:cNvSpPr>
            <a:spLocks noGrp="1" noChangeArrowheads="1"/>
          </p:cNvSpPr>
          <p:nvPr>
            <p:ph type="subTitle" idx="1"/>
          </p:nvPr>
        </p:nvSpPr>
        <p:spPr>
          <a:xfrm>
            <a:off x="304800" y="3886200"/>
            <a:ext cx="8534400" cy="1752600"/>
          </a:xfrm>
        </p:spPr>
        <p:txBody>
          <a:bodyPr/>
          <a:lstStyle>
            <a:lvl1pPr marL="0" indent="0" algn="ctr">
              <a:buFontTx/>
              <a:buNone/>
              <a:defRPr/>
            </a:lvl1pPr>
          </a:lstStyle>
          <a:p>
            <a:r>
              <a:rPr lang="en-US" smtClean="0"/>
              <a:t>Click to edit Master subtitle style</a:t>
            </a:r>
            <a:endParaRPr lang="en-US"/>
          </a:p>
        </p:txBody>
      </p:sp>
      <p:sp>
        <p:nvSpPr>
          <p:cNvPr id="10" name="Slide Number Placeholder 9"/>
          <p:cNvSpPr>
            <a:spLocks noGrp="1"/>
          </p:cNvSpPr>
          <p:nvPr>
            <p:ph type="sldNum" sz="quarter" idx="10"/>
          </p:nvPr>
        </p:nvSpPr>
        <p:spPr/>
        <p:txBody>
          <a:bodyPr/>
          <a:lstStyle>
            <a:lvl1pPr>
              <a:defRPr/>
            </a:lvl1pPr>
          </a:lstStyle>
          <a:p>
            <a:pPr>
              <a:defRPr/>
            </a:pPr>
            <a:fld id="{4CE50228-7DBC-4B2B-85A7-4E6F3A7028F4}" type="slidenum">
              <a:rPr lang="en-US"/>
              <a:pPr>
                <a:defRPr/>
              </a:pPr>
              <a:t>‹#›</a:t>
            </a:fld>
            <a:endParaRPr lang="en-US" dirty="0"/>
          </a:p>
        </p:txBody>
      </p:sp>
      <p:sp>
        <p:nvSpPr>
          <p:cNvPr id="11" name="Footer Placeholder 10"/>
          <p:cNvSpPr>
            <a:spLocks noGrp="1"/>
          </p:cNvSpPr>
          <p:nvPr>
            <p:ph type="ftr" sz="quarter" idx="11"/>
          </p:nvPr>
        </p:nvSpPr>
        <p:spPr/>
        <p:txBody>
          <a:bodyPr/>
          <a:lstStyle>
            <a:lvl1pPr>
              <a:defRPr/>
            </a:lvl1pPr>
          </a:lstStyle>
          <a:p>
            <a:pPr>
              <a:defRPr/>
            </a:pPr>
            <a:r>
              <a:rPr lang="en-US"/>
              <a:t>National Aeronautics and Space Administration</a:t>
            </a:r>
          </a:p>
        </p:txBody>
      </p:sp>
    </p:spTree>
    <p:extLst>
      <p:ext uri="{BB962C8B-B14F-4D97-AF65-F5344CB8AC3E}">
        <p14:creationId xmlns:p14="http://schemas.microsoft.com/office/powerpoint/2010/main" val="4195606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B23A1740-744D-46C5-8A52-2D91FA543EEA}" type="slidenum">
              <a:rPr lang="en-US"/>
              <a:pPr>
                <a:defRPr/>
              </a:pPr>
              <a:t>‹#›</a:t>
            </a:fld>
            <a:endParaRPr lang="en-US" dirty="0"/>
          </a:p>
        </p:txBody>
      </p:sp>
      <p:sp>
        <p:nvSpPr>
          <p:cNvPr id="5" name="Rectangle 19"/>
          <p:cNvSpPr>
            <a:spLocks noGrp="1" noChangeArrowheads="1"/>
          </p:cNvSpPr>
          <p:nvPr>
            <p:ph type="ftr" sz="quarter" idx="11"/>
          </p:nvPr>
        </p:nvSpPr>
        <p:spPr>
          <a:ln/>
        </p:spPr>
        <p:txBody>
          <a:bodyPr/>
          <a:lstStyle>
            <a:lvl1pPr>
              <a:defRPr/>
            </a:lvl1pPr>
          </a:lstStyle>
          <a:p>
            <a:pPr>
              <a:defRPr/>
            </a:pPr>
            <a:r>
              <a:rPr lang="en-US"/>
              <a:t>National Aeronautics and Space Administration</a:t>
            </a:r>
          </a:p>
        </p:txBody>
      </p:sp>
    </p:spTree>
    <p:extLst>
      <p:ext uri="{BB962C8B-B14F-4D97-AF65-F5344CB8AC3E}">
        <p14:creationId xmlns:p14="http://schemas.microsoft.com/office/powerpoint/2010/main" val="2476786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87313"/>
            <a:ext cx="2171700" cy="6313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87313"/>
            <a:ext cx="6362700" cy="6313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F5250EB2-8E14-4330-A9A1-76CDAB3526FB}" type="slidenum">
              <a:rPr lang="en-US"/>
              <a:pPr>
                <a:defRPr/>
              </a:pPr>
              <a:t>‹#›</a:t>
            </a:fld>
            <a:endParaRPr lang="en-US" dirty="0"/>
          </a:p>
        </p:txBody>
      </p:sp>
      <p:sp>
        <p:nvSpPr>
          <p:cNvPr id="5" name="Rectangle 19"/>
          <p:cNvSpPr>
            <a:spLocks noGrp="1" noChangeArrowheads="1"/>
          </p:cNvSpPr>
          <p:nvPr>
            <p:ph type="ftr" sz="quarter" idx="11"/>
          </p:nvPr>
        </p:nvSpPr>
        <p:spPr>
          <a:ln/>
        </p:spPr>
        <p:txBody>
          <a:bodyPr/>
          <a:lstStyle>
            <a:lvl1pPr>
              <a:defRPr/>
            </a:lvl1pPr>
          </a:lstStyle>
          <a:p>
            <a:pPr>
              <a:defRPr/>
            </a:pPr>
            <a:r>
              <a:rPr lang="en-US"/>
              <a:t>National Aeronautics and Space Administration</a:t>
            </a:r>
          </a:p>
        </p:txBody>
      </p:sp>
    </p:spTree>
    <p:extLst>
      <p:ext uri="{BB962C8B-B14F-4D97-AF65-F5344CB8AC3E}">
        <p14:creationId xmlns:p14="http://schemas.microsoft.com/office/powerpoint/2010/main" val="1565640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3E49A700-6B50-4845-86B3-DB411239D3AA}" type="slidenum">
              <a:rPr lang="en-US"/>
              <a:pPr>
                <a:defRPr/>
              </a:pPr>
              <a:t>‹#›</a:t>
            </a:fld>
            <a:endParaRPr lang="en-US" dirty="0"/>
          </a:p>
        </p:txBody>
      </p:sp>
      <p:sp>
        <p:nvSpPr>
          <p:cNvPr id="5" name="Rectangle 19"/>
          <p:cNvSpPr>
            <a:spLocks noGrp="1" noChangeArrowheads="1"/>
          </p:cNvSpPr>
          <p:nvPr>
            <p:ph type="ftr" sz="quarter" idx="11"/>
          </p:nvPr>
        </p:nvSpPr>
        <p:spPr>
          <a:ln/>
        </p:spPr>
        <p:txBody>
          <a:bodyPr/>
          <a:lstStyle>
            <a:lvl1pPr>
              <a:defRPr/>
            </a:lvl1pPr>
          </a:lstStyle>
          <a:p>
            <a:pPr>
              <a:defRPr/>
            </a:pPr>
            <a:r>
              <a:rPr lang="en-US"/>
              <a:t>National Aeronautics and Space Administration</a:t>
            </a:r>
          </a:p>
        </p:txBody>
      </p:sp>
    </p:spTree>
    <p:extLst>
      <p:ext uri="{BB962C8B-B14F-4D97-AF65-F5344CB8AC3E}">
        <p14:creationId xmlns:p14="http://schemas.microsoft.com/office/powerpoint/2010/main" val="4137745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88B31D25-498D-408F-8ED4-4B0047F7A765}" type="slidenum">
              <a:rPr lang="en-US"/>
              <a:pPr>
                <a:defRPr/>
              </a:pPr>
              <a:t>‹#›</a:t>
            </a:fld>
            <a:endParaRPr lang="en-US" dirty="0"/>
          </a:p>
        </p:txBody>
      </p:sp>
      <p:sp>
        <p:nvSpPr>
          <p:cNvPr id="5" name="Rectangle 19"/>
          <p:cNvSpPr>
            <a:spLocks noGrp="1" noChangeArrowheads="1"/>
          </p:cNvSpPr>
          <p:nvPr>
            <p:ph type="ftr" sz="quarter" idx="11"/>
          </p:nvPr>
        </p:nvSpPr>
        <p:spPr>
          <a:ln/>
        </p:spPr>
        <p:txBody>
          <a:bodyPr/>
          <a:lstStyle>
            <a:lvl1pPr>
              <a:defRPr/>
            </a:lvl1pPr>
          </a:lstStyle>
          <a:p>
            <a:pPr>
              <a:defRPr/>
            </a:pPr>
            <a:r>
              <a:rPr lang="en-US"/>
              <a:t>National Aeronautics and Space Administration</a:t>
            </a:r>
          </a:p>
        </p:txBody>
      </p:sp>
    </p:spTree>
    <p:extLst>
      <p:ext uri="{BB962C8B-B14F-4D97-AF65-F5344CB8AC3E}">
        <p14:creationId xmlns:p14="http://schemas.microsoft.com/office/powerpoint/2010/main" val="537209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19200"/>
            <a:ext cx="4267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267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05E7F84C-8D22-4094-84EE-0980A3EA9E4A}" type="slidenum">
              <a:rPr lang="en-US"/>
              <a:pPr>
                <a:defRPr/>
              </a:pPr>
              <a:t>‹#›</a:t>
            </a:fld>
            <a:endParaRPr lang="en-US" dirty="0"/>
          </a:p>
        </p:txBody>
      </p:sp>
      <p:sp>
        <p:nvSpPr>
          <p:cNvPr id="6" name="Rectangle 19"/>
          <p:cNvSpPr>
            <a:spLocks noGrp="1" noChangeArrowheads="1"/>
          </p:cNvSpPr>
          <p:nvPr>
            <p:ph type="ftr" sz="quarter" idx="11"/>
          </p:nvPr>
        </p:nvSpPr>
        <p:spPr>
          <a:ln/>
        </p:spPr>
        <p:txBody>
          <a:bodyPr/>
          <a:lstStyle>
            <a:lvl1pPr>
              <a:defRPr/>
            </a:lvl1pPr>
          </a:lstStyle>
          <a:p>
            <a:pPr>
              <a:defRPr/>
            </a:pPr>
            <a:r>
              <a:rPr lang="en-US"/>
              <a:t>National Aeronautics and Space Administration</a:t>
            </a:r>
          </a:p>
        </p:txBody>
      </p:sp>
    </p:spTree>
    <p:extLst>
      <p:ext uri="{BB962C8B-B14F-4D97-AF65-F5344CB8AC3E}">
        <p14:creationId xmlns:p14="http://schemas.microsoft.com/office/powerpoint/2010/main" val="2425045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EC4AC9CB-3864-4005-9EB0-09DFCE7636B3}" type="slidenum">
              <a:rPr lang="en-US"/>
              <a:pPr>
                <a:defRPr/>
              </a:pPr>
              <a:t>‹#›</a:t>
            </a:fld>
            <a:endParaRPr lang="en-US" dirty="0"/>
          </a:p>
        </p:txBody>
      </p:sp>
      <p:sp>
        <p:nvSpPr>
          <p:cNvPr id="8" name="Rectangle 19"/>
          <p:cNvSpPr>
            <a:spLocks noGrp="1" noChangeArrowheads="1"/>
          </p:cNvSpPr>
          <p:nvPr>
            <p:ph type="ftr" sz="quarter" idx="11"/>
          </p:nvPr>
        </p:nvSpPr>
        <p:spPr>
          <a:ln/>
        </p:spPr>
        <p:txBody>
          <a:bodyPr/>
          <a:lstStyle>
            <a:lvl1pPr>
              <a:defRPr/>
            </a:lvl1pPr>
          </a:lstStyle>
          <a:p>
            <a:pPr>
              <a:defRPr/>
            </a:pPr>
            <a:r>
              <a:rPr lang="en-US"/>
              <a:t>National Aeronautics and Space Administration</a:t>
            </a:r>
          </a:p>
        </p:txBody>
      </p:sp>
    </p:spTree>
    <p:extLst>
      <p:ext uri="{BB962C8B-B14F-4D97-AF65-F5344CB8AC3E}">
        <p14:creationId xmlns:p14="http://schemas.microsoft.com/office/powerpoint/2010/main" val="2887020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C126386F-DB13-42D4-92CD-7A7F3A4CCBB8}" type="slidenum">
              <a:rPr lang="en-US"/>
              <a:pPr>
                <a:defRPr/>
              </a:pPr>
              <a:t>‹#›</a:t>
            </a:fld>
            <a:endParaRPr lang="en-US" dirty="0"/>
          </a:p>
        </p:txBody>
      </p:sp>
      <p:sp>
        <p:nvSpPr>
          <p:cNvPr id="4" name="Rectangle 19"/>
          <p:cNvSpPr>
            <a:spLocks noGrp="1" noChangeArrowheads="1"/>
          </p:cNvSpPr>
          <p:nvPr>
            <p:ph type="ftr" sz="quarter" idx="11"/>
          </p:nvPr>
        </p:nvSpPr>
        <p:spPr>
          <a:ln/>
        </p:spPr>
        <p:txBody>
          <a:bodyPr/>
          <a:lstStyle>
            <a:lvl1pPr>
              <a:defRPr/>
            </a:lvl1pPr>
          </a:lstStyle>
          <a:p>
            <a:pPr>
              <a:defRPr/>
            </a:pPr>
            <a:r>
              <a:rPr lang="en-US"/>
              <a:t>National Aeronautics and Space Administration</a:t>
            </a:r>
          </a:p>
        </p:txBody>
      </p:sp>
    </p:spTree>
    <p:extLst>
      <p:ext uri="{BB962C8B-B14F-4D97-AF65-F5344CB8AC3E}">
        <p14:creationId xmlns:p14="http://schemas.microsoft.com/office/powerpoint/2010/main" val="121769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9FCCDB42-A4D3-4BAF-BED9-A185E73F978D}" type="slidenum">
              <a:rPr lang="en-US"/>
              <a:pPr>
                <a:defRPr/>
              </a:pPr>
              <a:t>‹#›</a:t>
            </a:fld>
            <a:endParaRPr lang="en-US" dirty="0"/>
          </a:p>
        </p:txBody>
      </p:sp>
      <p:sp>
        <p:nvSpPr>
          <p:cNvPr id="3" name="Rectangle 19"/>
          <p:cNvSpPr>
            <a:spLocks noGrp="1" noChangeArrowheads="1"/>
          </p:cNvSpPr>
          <p:nvPr>
            <p:ph type="ftr" sz="quarter" idx="11"/>
          </p:nvPr>
        </p:nvSpPr>
        <p:spPr>
          <a:ln/>
        </p:spPr>
        <p:txBody>
          <a:bodyPr/>
          <a:lstStyle>
            <a:lvl1pPr>
              <a:defRPr/>
            </a:lvl1pPr>
          </a:lstStyle>
          <a:p>
            <a:pPr>
              <a:defRPr/>
            </a:pPr>
            <a:r>
              <a:rPr lang="en-US"/>
              <a:t>National Aeronautics and Space Administration</a:t>
            </a:r>
          </a:p>
        </p:txBody>
      </p:sp>
    </p:spTree>
    <p:extLst>
      <p:ext uri="{BB962C8B-B14F-4D97-AF65-F5344CB8AC3E}">
        <p14:creationId xmlns:p14="http://schemas.microsoft.com/office/powerpoint/2010/main" val="3482809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B5058A49-4630-4F42-B961-93CF1A314076}" type="slidenum">
              <a:rPr lang="en-US"/>
              <a:pPr>
                <a:defRPr/>
              </a:pPr>
              <a:t>‹#›</a:t>
            </a:fld>
            <a:endParaRPr lang="en-US" dirty="0"/>
          </a:p>
        </p:txBody>
      </p:sp>
      <p:sp>
        <p:nvSpPr>
          <p:cNvPr id="6" name="Rectangle 19"/>
          <p:cNvSpPr>
            <a:spLocks noGrp="1" noChangeArrowheads="1"/>
          </p:cNvSpPr>
          <p:nvPr>
            <p:ph type="ftr" sz="quarter" idx="11"/>
          </p:nvPr>
        </p:nvSpPr>
        <p:spPr>
          <a:ln/>
        </p:spPr>
        <p:txBody>
          <a:bodyPr/>
          <a:lstStyle>
            <a:lvl1pPr>
              <a:defRPr/>
            </a:lvl1pPr>
          </a:lstStyle>
          <a:p>
            <a:pPr>
              <a:defRPr/>
            </a:pPr>
            <a:r>
              <a:rPr lang="en-US"/>
              <a:t>National Aeronautics and Space Administration</a:t>
            </a:r>
          </a:p>
        </p:txBody>
      </p:sp>
    </p:spTree>
    <p:extLst>
      <p:ext uri="{BB962C8B-B14F-4D97-AF65-F5344CB8AC3E}">
        <p14:creationId xmlns:p14="http://schemas.microsoft.com/office/powerpoint/2010/main" val="191517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1F529283-F1A5-4360-8EAD-FD150B08A0CA}" type="slidenum">
              <a:rPr lang="en-US"/>
              <a:pPr>
                <a:defRPr/>
              </a:pPr>
              <a:t>‹#›</a:t>
            </a:fld>
            <a:endParaRPr lang="en-US" dirty="0"/>
          </a:p>
        </p:txBody>
      </p:sp>
      <p:sp>
        <p:nvSpPr>
          <p:cNvPr id="6" name="Rectangle 19"/>
          <p:cNvSpPr>
            <a:spLocks noGrp="1" noChangeArrowheads="1"/>
          </p:cNvSpPr>
          <p:nvPr>
            <p:ph type="ftr" sz="quarter" idx="11"/>
          </p:nvPr>
        </p:nvSpPr>
        <p:spPr>
          <a:ln/>
        </p:spPr>
        <p:txBody>
          <a:bodyPr/>
          <a:lstStyle>
            <a:lvl1pPr>
              <a:defRPr/>
            </a:lvl1pPr>
          </a:lstStyle>
          <a:p>
            <a:pPr>
              <a:defRPr/>
            </a:pPr>
            <a:r>
              <a:rPr lang="en-US"/>
              <a:t>National Aeronautics and Space Administration</a:t>
            </a:r>
          </a:p>
        </p:txBody>
      </p:sp>
    </p:spTree>
    <p:extLst>
      <p:ext uri="{BB962C8B-B14F-4D97-AF65-F5344CB8AC3E}">
        <p14:creationId xmlns:p14="http://schemas.microsoft.com/office/powerpoint/2010/main" val="3401186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57300" y="87313"/>
            <a:ext cx="6629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1"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1219200"/>
            <a:ext cx="8686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smtClean="0"/>
          </a:p>
        </p:txBody>
      </p:sp>
      <p:sp>
        <p:nvSpPr>
          <p:cNvPr id="66565" name="Rectangle 5"/>
          <p:cNvSpPr>
            <a:spLocks noGrp="1" noChangeArrowheads="1"/>
          </p:cNvSpPr>
          <p:nvPr>
            <p:ph type="sldNum" sz="quarter" idx="4"/>
          </p:nvPr>
        </p:nvSpPr>
        <p:spPr bwMode="auto">
          <a:xfrm>
            <a:off x="8791575" y="6583363"/>
            <a:ext cx="123825" cy="122237"/>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sz="800" i="0">
                <a:solidFill>
                  <a:schemeClr val="tx1"/>
                </a:solidFill>
                <a:cs typeface="+mn-cs"/>
              </a:defRPr>
            </a:lvl1pPr>
          </a:lstStyle>
          <a:p>
            <a:pPr>
              <a:defRPr/>
            </a:pPr>
            <a:fld id="{129787F3-6043-4323-AEBF-4A49A873B81F}" type="slidenum">
              <a:rPr lang="en-US"/>
              <a:pPr>
                <a:defRPr/>
              </a:pPr>
              <a:t>‹#›</a:t>
            </a:fld>
            <a:endParaRPr lang="en-US" dirty="0"/>
          </a:p>
        </p:txBody>
      </p:sp>
      <p:sp>
        <p:nvSpPr>
          <p:cNvPr id="1029" name="Text Box 18"/>
          <p:cNvSpPr txBox="1">
            <a:spLocks noChangeArrowheads="1"/>
          </p:cNvSpPr>
          <p:nvPr/>
        </p:nvSpPr>
        <p:spPr bwMode="auto">
          <a:xfrm>
            <a:off x="3813671" y="6583363"/>
            <a:ext cx="4873129" cy="123111"/>
          </a:xfrm>
          <a:prstGeom prst="rect">
            <a:avLst/>
          </a:prstGeom>
          <a:noFill/>
          <a:ln>
            <a:noFill/>
          </a:ln>
          <a:extLst/>
        </p:spPr>
        <p:txBody>
          <a:bodyPr wrap="none" lIns="0" tIns="0" rIns="0" bIns="0">
            <a:spAutoFit/>
          </a:bodyPr>
          <a:lstStyle>
            <a:lvl1pPr eaLnBrk="0" hangingPunct="0">
              <a:defRPr sz="1600" i="1">
                <a:solidFill>
                  <a:srgbClr val="00007A"/>
                </a:solidFill>
                <a:latin typeface="Arial" charset="0"/>
                <a:cs typeface="Arial" charset="0"/>
              </a:defRPr>
            </a:lvl1pPr>
            <a:lvl2pPr marL="742950" indent="-285750" eaLnBrk="0" hangingPunct="0">
              <a:defRPr sz="1600" i="1">
                <a:solidFill>
                  <a:srgbClr val="00007A"/>
                </a:solidFill>
                <a:latin typeface="Arial" charset="0"/>
                <a:cs typeface="Arial" charset="0"/>
              </a:defRPr>
            </a:lvl2pPr>
            <a:lvl3pPr marL="1143000" indent="-228600" eaLnBrk="0" hangingPunct="0">
              <a:defRPr sz="1600" i="1">
                <a:solidFill>
                  <a:srgbClr val="00007A"/>
                </a:solidFill>
                <a:latin typeface="Arial" charset="0"/>
                <a:cs typeface="Arial" charset="0"/>
              </a:defRPr>
            </a:lvl3pPr>
            <a:lvl4pPr marL="1600200" indent="-228600" eaLnBrk="0" hangingPunct="0">
              <a:defRPr sz="1600" i="1">
                <a:solidFill>
                  <a:srgbClr val="00007A"/>
                </a:solidFill>
                <a:latin typeface="Arial" charset="0"/>
                <a:cs typeface="Arial" charset="0"/>
              </a:defRPr>
            </a:lvl4pPr>
            <a:lvl5pPr marL="2057400" indent="-228600" eaLnBrk="0" hangingPunct="0">
              <a:defRPr sz="1600" i="1">
                <a:solidFill>
                  <a:srgbClr val="00007A"/>
                </a:solidFill>
                <a:latin typeface="Arial" charset="0"/>
                <a:cs typeface="Arial" charset="0"/>
              </a:defRPr>
            </a:lvl5pPr>
            <a:lvl6pPr marL="2514600" indent="-228600" eaLnBrk="0" fontAlgn="base" hangingPunct="0">
              <a:spcBef>
                <a:spcPct val="0"/>
              </a:spcBef>
              <a:spcAft>
                <a:spcPct val="0"/>
              </a:spcAft>
              <a:defRPr sz="1600" i="1">
                <a:solidFill>
                  <a:srgbClr val="00007A"/>
                </a:solidFill>
                <a:latin typeface="Arial" charset="0"/>
                <a:cs typeface="Arial" charset="0"/>
              </a:defRPr>
            </a:lvl6pPr>
            <a:lvl7pPr marL="2971800" indent="-228600" eaLnBrk="0" fontAlgn="base" hangingPunct="0">
              <a:spcBef>
                <a:spcPct val="0"/>
              </a:spcBef>
              <a:spcAft>
                <a:spcPct val="0"/>
              </a:spcAft>
              <a:defRPr sz="1600" i="1">
                <a:solidFill>
                  <a:srgbClr val="00007A"/>
                </a:solidFill>
                <a:latin typeface="Arial" charset="0"/>
                <a:cs typeface="Arial" charset="0"/>
              </a:defRPr>
            </a:lvl7pPr>
            <a:lvl8pPr marL="3429000" indent="-228600" eaLnBrk="0" fontAlgn="base" hangingPunct="0">
              <a:spcBef>
                <a:spcPct val="0"/>
              </a:spcBef>
              <a:spcAft>
                <a:spcPct val="0"/>
              </a:spcAft>
              <a:defRPr sz="1600" i="1">
                <a:solidFill>
                  <a:srgbClr val="00007A"/>
                </a:solidFill>
                <a:latin typeface="Arial" charset="0"/>
                <a:cs typeface="Arial" charset="0"/>
              </a:defRPr>
            </a:lvl8pPr>
            <a:lvl9pPr marL="3886200" indent="-228600" eaLnBrk="0" fontAlgn="base" hangingPunct="0">
              <a:spcBef>
                <a:spcPct val="0"/>
              </a:spcBef>
              <a:spcAft>
                <a:spcPct val="0"/>
              </a:spcAft>
              <a:defRPr sz="1600" i="1">
                <a:solidFill>
                  <a:srgbClr val="00007A"/>
                </a:solidFill>
                <a:latin typeface="Arial" charset="0"/>
                <a:cs typeface="Arial" charset="0"/>
              </a:defRPr>
            </a:lvl9pPr>
          </a:lstStyle>
          <a:p>
            <a:pPr algn="r" eaLnBrk="1" hangingPunct="1">
              <a:defRPr/>
            </a:pPr>
            <a:r>
              <a:rPr lang="en-US" sz="800" i="0" dirty="0" smtClean="0">
                <a:solidFill>
                  <a:schemeClr val="tx2"/>
                </a:solidFill>
              </a:rPr>
              <a:t>Potential for Expanding the Near Real Time ForWarn Regional Forest Monitoring System to Include Alaska</a:t>
            </a:r>
          </a:p>
        </p:txBody>
      </p:sp>
      <p:sp>
        <p:nvSpPr>
          <p:cNvPr id="66579" name="Rectangle 19"/>
          <p:cNvSpPr>
            <a:spLocks noGrp="1" noChangeArrowheads="1"/>
          </p:cNvSpPr>
          <p:nvPr>
            <p:ph type="ftr" sz="quarter" idx="3"/>
          </p:nvPr>
        </p:nvSpPr>
        <p:spPr bwMode="auto">
          <a:xfrm>
            <a:off x="228600" y="6583363"/>
            <a:ext cx="2136775" cy="122237"/>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l">
              <a:defRPr sz="800" i="0">
                <a:solidFill>
                  <a:schemeClr val="tx1"/>
                </a:solidFill>
                <a:cs typeface="+mn-cs"/>
              </a:defRPr>
            </a:lvl1pPr>
          </a:lstStyle>
          <a:p>
            <a:pPr>
              <a:defRPr/>
            </a:pPr>
            <a:r>
              <a:rPr lang="en-US" dirty="0"/>
              <a:t>National Aeronautics and Space Administration</a:t>
            </a:r>
          </a:p>
        </p:txBody>
      </p:sp>
      <p:grpSp>
        <p:nvGrpSpPr>
          <p:cNvPr id="1031" name="Group 38"/>
          <p:cNvGrpSpPr>
            <a:grpSpLocks/>
          </p:cNvGrpSpPr>
          <p:nvPr/>
        </p:nvGrpSpPr>
        <p:grpSpPr bwMode="auto">
          <a:xfrm>
            <a:off x="180975" y="368300"/>
            <a:ext cx="8734425" cy="692150"/>
            <a:chOff x="114" y="232"/>
            <a:chExt cx="5502" cy="436"/>
          </a:xfrm>
        </p:grpSpPr>
        <p:pic>
          <p:nvPicPr>
            <p:cNvPr id="1032" name="Picture 39" descr="NASA_Flat_rgb_sm"/>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88" y="232"/>
              <a:ext cx="528"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40"/>
            <p:cNvSpPr>
              <a:spLocks noChangeArrowheads="1"/>
            </p:cNvSpPr>
            <p:nvPr/>
          </p:nvSpPr>
          <p:spPr bwMode="auto">
            <a:xfrm>
              <a:off x="114" y="439"/>
              <a:ext cx="828" cy="125"/>
            </a:xfrm>
            <a:prstGeom prst="rect">
              <a:avLst/>
            </a:prstGeom>
            <a:noFill/>
            <a:ln w="9525">
              <a:noFill/>
              <a:miter lim="800000"/>
              <a:headEnd/>
              <a:tailEnd/>
            </a:ln>
          </p:spPr>
          <p:txBody>
            <a:bodyPr wrap="none" lIns="0" tIns="0" rIns="0" bIns="0">
              <a:spAutoFit/>
            </a:bodyPr>
            <a:lstStyle/>
            <a:p>
              <a:pPr defTabSz="1071563" eaLnBrk="0" hangingPunct="0">
                <a:defRPr/>
              </a:pPr>
              <a:r>
                <a:rPr lang="en-US" sz="1300" dirty="0">
                  <a:solidFill>
                    <a:schemeClr val="tx1"/>
                  </a:solidFill>
                  <a:latin typeface="Arial Narrow" pitchFamily="34" charset="0"/>
                </a:rPr>
                <a:t>Stennis Space Center</a:t>
              </a:r>
            </a:p>
          </p:txBody>
        </p:sp>
        <p:grpSp>
          <p:nvGrpSpPr>
            <p:cNvPr id="1034" name="Group 41"/>
            <p:cNvGrpSpPr>
              <a:grpSpLocks/>
            </p:cNvGrpSpPr>
            <p:nvPr/>
          </p:nvGrpSpPr>
          <p:grpSpPr bwMode="auto">
            <a:xfrm>
              <a:off x="998" y="472"/>
              <a:ext cx="4031" cy="42"/>
              <a:chOff x="980" y="472"/>
              <a:chExt cx="4031" cy="42"/>
            </a:xfrm>
          </p:grpSpPr>
          <p:sp>
            <p:nvSpPr>
              <p:cNvPr id="1035" name="Line 42"/>
              <p:cNvSpPr>
                <a:spLocks noChangeShapeType="1"/>
              </p:cNvSpPr>
              <p:nvPr/>
            </p:nvSpPr>
            <p:spPr bwMode="auto">
              <a:xfrm>
                <a:off x="980" y="472"/>
                <a:ext cx="4031" cy="0"/>
              </a:xfrm>
              <a:prstGeom prst="line">
                <a:avLst/>
              </a:prstGeom>
              <a:noFill/>
              <a:ln w="12700">
                <a:solidFill>
                  <a:srgbClr val="FC3D21"/>
                </a:solidFill>
                <a:round/>
                <a:headEnd type="none" w="sm" len="sm"/>
                <a:tailEnd type="none" w="sm" len="sm"/>
              </a:ln>
            </p:spPr>
            <p:txBody>
              <a:bodyPr wrap="none" anchor="ctr"/>
              <a:lstStyle/>
              <a:p>
                <a:pPr>
                  <a:defRPr/>
                </a:pPr>
                <a:endParaRPr lang="en-US"/>
              </a:p>
            </p:txBody>
          </p:sp>
          <p:sp>
            <p:nvSpPr>
              <p:cNvPr id="1036" name="Line 43"/>
              <p:cNvSpPr>
                <a:spLocks noChangeShapeType="1"/>
              </p:cNvSpPr>
              <p:nvPr/>
            </p:nvSpPr>
            <p:spPr bwMode="auto">
              <a:xfrm>
                <a:off x="980" y="514"/>
                <a:ext cx="4031" cy="0"/>
              </a:xfrm>
              <a:prstGeom prst="line">
                <a:avLst/>
              </a:prstGeom>
              <a:noFill/>
              <a:ln w="50800">
                <a:solidFill>
                  <a:srgbClr val="0B3D91"/>
                </a:solidFill>
                <a:round/>
                <a:headEnd type="none" w="sm" len="sm"/>
                <a:tailEnd type="none" w="sm" len="sm"/>
              </a:ln>
            </p:spPr>
            <p:txBody>
              <a:bodyPr wrap="none" anchor="ctr"/>
              <a:lstStyle/>
              <a:p>
                <a:pPr>
                  <a:defRPr/>
                </a:pPr>
                <a:endParaRPr lang="en-US"/>
              </a:p>
            </p:txBody>
          </p:sp>
        </p:grpSp>
      </p:grpSp>
    </p:spTree>
  </p:cSld>
  <p:clrMap bg1="lt1" tx1="dk1" bg2="lt2" tx2="dk2" accent1="accent1" accent2="accent2" accent3="accent3" accent4="accent4" accent5="accent5" accent6="accent6" hlink="hlink" folHlink="folHlink"/>
  <p:sldLayoutIdLst>
    <p:sldLayoutId id="2147483904"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iming>
    <p:tnLst>
      <p:par>
        <p:cTn id="1" dur="indefinite" restart="never" nodeType="tmRoot"/>
      </p:par>
    </p:tnLst>
  </p:timing>
  <p:hf hdr="0" dt="0"/>
  <p:txStyles>
    <p:titleStyle>
      <a:lvl1pPr algn="ctr" rtl="0" eaLnBrk="0" fontAlgn="base" hangingPunct="0">
        <a:lnSpc>
          <a:spcPct val="90000"/>
        </a:lnSpc>
        <a:spcBef>
          <a:spcPct val="0"/>
        </a:spcBef>
        <a:spcAft>
          <a:spcPct val="0"/>
        </a:spcAft>
        <a:defRPr sz="2800" b="1">
          <a:solidFill>
            <a:schemeClr val="tx2"/>
          </a:solidFill>
          <a:latin typeface="+mj-lt"/>
          <a:ea typeface="+mj-ea"/>
          <a:cs typeface="+mj-cs"/>
        </a:defRPr>
      </a:lvl1pPr>
      <a:lvl2pPr algn="ctr" rtl="0" eaLnBrk="0" fontAlgn="base" hangingPunct="0">
        <a:lnSpc>
          <a:spcPct val="90000"/>
        </a:lnSpc>
        <a:spcBef>
          <a:spcPct val="0"/>
        </a:spcBef>
        <a:spcAft>
          <a:spcPct val="0"/>
        </a:spcAft>
        <a:defRPr sz="2800" b="1">
          <a:solidFill>
            <a:schemeClr val="tx2"/>
          </a:solidFill>
          <a:latin typeface="Arial" charset="0"/>
        </a:defRPr>
      </a:lvl2pPr>
      <a:lvl3pPr algn="ctr" rtl="0" eaLnBrk="0" fontAlgn="base" hangingPunct="0">
        <a:lnSpc>
          <a:spcPct val="90000"/>
        </a:lnSpc>
        <a:spcBef>
          <a:spcPct val="0"/>
        </a:spcBef>
        <a:spcAft>
          <a:spcPct val="0"/>
        </a:spcAft>
        <a:defRPr sz="2800" b="1">
          <a:solidFill>
            <a:schemeClr val="tx2"/>
          </a:solidFill>
          <a:latin typeface="Arial" charset="0"/>
        </a:defRPr>
      </a:lvl3pPr>
      <a:lvl4pPr algn="ctr" rtl="0" eaLnBrk="0" fontAlgn="base" hangingPunct="0">
        <a:lnSpc>
          <a:spcPct val="90000"/>
        </a:lnSpc>
        <a:spcBef>
          <a:spcPct val="0"/>
        </a:spcBef>
        <a:spcAft>
          <a:spcPct val="0"/>
        </a:spcAft>
        <a:defRPr sz="2800" b="1">
          <a:solidFill>
            <a:schemeClr val="tx2"/>
          </a:solidFill>
          <a:latin typeface="Arial" charset="0"/>
        </a:defRPr>
      </a:lvl4pPr>
      <a:lvl5pPr algn="ctr" rtl="0" eaLnBrk="0" fontAlgn="base" hangingPunct="0">
        <a:lnSpc>
          <a:spcPct val="90000"/>
        </a:lnSpc>
        <a:spcBef>
          <a:spcPct val="0"/>
        </a:spcBef>
        <a:spcAft>
          <a:spcPct val="0"/>
        </a:spcAft>
        <a:defRPr sz="2800" b="1">
          <a:solidFill>
            <a:schemeClr val="tx2"/>
          </a:solidFill>
          <a:latin typeface="Arial" charset="0"/>
        </a:defRPr>
      </a:lvl5pPr>
      <a:lvl6pPr marL="457200" algn="ctr" rtl="0" eaLnBrk="1" fontAlgn="base" hangingPunct="1">
        <a:lnSpc>
          <a:spcPct val="90000"/>
        </a:lnSpc>
        <a:spcBef>
          <a:spcPct val="0"/>
        </a:spcBef>
        <a:spcAft>
          <a:spcPct val="0"/>
        </a:spcAft>
        <a:defRPr sz="2800" b="1">
          <a:solidFill>
            <a:schemeClr val="tx2"/>
          </a:solidFill>
          <a:latin typeface="Arial" charset="0"/>
        </a:defRPr>
      </a:lvl6pPr>
      <a:lvl7pPr marL="914400" algn="ctr" rtl="0" eaLnBrk="1" fontAlgn="base" hangingPunct="1">
        <a:lnSpc>
          <a:spcPct val="90000"/>
        </a:lnSpc>
        <a:spcBef>
          <a:spcPct val="0"/>
        </a:spcBef>
        <a:spcAft>
          <a:spcPct val="0"/>
        </a:spcAft>
        <a:defRPr sz="2800" b="1">
          <a:solidFill>
            <a:schemeClr val="tx2"/>
          </a:solidFill>
          <a:latin typeface="Arial" charset="0"/>
        </a:defRPr>
      </a:lvl7pPr>
      <a:lvl8pPr marL="1371600" algn="ctr" rtl="0" eaLnBrk="1" fontAlgn="base" hangingPunct="1">
        <a:lnSpc>
          <a:spcPct val="90000"/>
        </a:lnSpc>
        <a:spcBef>
          <a:spcPct val="0"/>
        </a:spcBef>
        <a:spcAft>
          <a:spcPct val="0"/>
        </a:spcAft>
        <a:defRPr sz="2800" b="1">
          <a:solidFill>
            <a:schemeClr val="tx2"/>
          </a:solidFill>
          <a:latin typeface="Arial" charset="0"/>
        </a:defRPr>
      </a:lvl8pPr>
      <a:lvl9pPr marL="1828800" algn="ctr" rtl="0" eaLnBrk="1" fontAlgn="base" hangingPunct="1">
        <a:lnSpc>
          <a:spcPct val="90000"/>
        </a:lnSpc>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0"/>
        </a:spcBef>
        <a:spcAft>
          <a:spcPct val="15000"/>
        </a:spcAft>
        <a:buChar char="•"/>
        <a:defRPr sz="2400">
          <a:solidFill>
            <a:schemeClr val="tx1"/>
          </a:solidFill>
          <a:latin typeface="+mn-lt"/>
          <a:ea typeface="+mn-ea"/>
          <a:cs typeface="+mn-cs"/>
        </a:defRPr>
      </a:lvl1pPr>
      <a:lvl2pPr marL="742950" indent="-285750" algn="l" rtl="0" eaLnBrk="0" fontAlgn="base" hangingPunct="0">
        <a:spcBef>
          <a:spcPct val="0"/>
        </a:spcBef>
        <a:spcAft>
          <a:spcPct val="15000"/>
        </a:spcAft>
        <a:buChar char="–"/>
        <a:defRPr sz="2200">
          <a:solidFill>
            <a:schemeClr val="tx1"/>
          </a:solidFill>
          <a:latin typeface="+mn-lt"/>
        </a:defRPr>
      </a:lvl2pPr>
      <a:lvl3pPr marL="1143000" indent="-228600" algn="l" rtl="0" eaLnBrk="0" fontAlgn="base" hangingPunct="0">
        <a:spcBef>
          <a:spcPct val="0"/>
        </a:spcBef>
        <a:spcAft>
          <a:spcPct val="15000"/>
        </a:spcAft>
        <a:buChar char="•"/>
        <a:defRPr sz="2400">
          <a:solidFill>
            <a:schemeClr val="tx1"/>
          </a:solidFill>
          <a:latin typeface="+mn-lt"/>
        </a:defRPr>
      </a:lvl3pPr>
      <a:lvl4pPr marL="1600200" indent="-228600" algn="l" rtl="0" eaLnBrk="0" fontAlgn="base" hangingPunct="0">
        <a:spcBef>
          <a:spcPct val="0"/>
        </a:spcBef>
        <a:spcAft>
          <a:spcPct val="15000"/>
        </a:spcAft>
        <a:buChar char="–"/>
        <a:defRPr sz="2000">
          <a:solidFill>
            <a:schemeClr val="tx1"/>
          </a:solidFill>
          <a:latin typeface="+mn-lt"/>
        </a:defRPr>
      </a:lvl4pPr>
      <a:lvl5pPr marL="2057400" indent="-228600" algn="l" rtl="0" eaLnBrk="0" fontAlgn="base" hangingPunct="0">
        <a:spcBef>
          <a:spcPct val="0"/>
        </a:spcBef>
        <a:spcAft>
          <a:spcPct val="15000"/>
        </a:spcAft>
        <a:buChar char="•"/>
        <a:defRPr sz="2000">
          <a:solidFill>
            <a:schemeClr val="tx1"/>
          </a:solidFill>
          <a:latin typeface="+mn-lt"/>
        </a:defRPr>
      </a:lvl5pPr>
      <a:lvl6pPr marL="2514600" indent="-228600" algn="l" rtl="0" eaLnBrk="1" fontAlgn="base" hangingPunct="1">
        <a:spcBef>
          <a:spcPct val="0"/>
        </a:spcBef>
        <a:spcAft>
          <a:spcPct val="15000"/>
        </a:spcAft>
        <a:buChar char="•"/>
        <a:defRPr>
          <a:solidFill>
            <a:schemeClr val="tx1"/>
          </a:solidFill>
          <a:latin typeface="+mn-lt"/>
        </a:defRPr>
      </a:lvl6pPr>
      <a:lvl7pPr marL="2971800" indent="-228600" algn="l" rtl="0" eaLnBrk="1" fontAlgn="base" hangingPunct="1">
        <a:spcBef>
          <a:spcPct val="0"/>
        </a:spcBef>
        <a:spcAft>
          <a:spcPct val="15000"/>
        </a:spcAft>
        <a:buChar char="•"/>
        <a:defRPr>
          <a:solidFill>
            <a:schemeClr val="tx1"/>
          </a:solidFill>
          <a:latin typeface="+mn-lt"/>
        </a:defRPr>
      </a:lvl7pPr>
      <a:lvl8pPr marL="3429000" indent="-228600" algn="l" rtl="0" eaLnBrk="1" fontAlgn="base" hangingPunct="1">
        <a:spcBef>
          <a:spcPct val="0"/>
        </a:spcBef>
        <a:spcAft>
          <a:spcPct val="15000"/>
        </a:spcAft>
        <a:buChar char="•"/>
        <a:defRPr>
          <a:solidFill>
            <a:schemeClr val="tx1"/>
          </a:solidFill>
          <a:latin typeface="+mn-lt"/>
        </a:defRPr>
      </a:lvl8pPr>
      <a:lvl9pPr marL="3886200" indent="-228600" algn="l" rtl="0" eaLnBrk="1" fontAlgn="base" hangingPunct="1">
        <a:spcBef>
          <a:spcPct val="0"/>
        </a:spcBef>
        <a:spcAft>
          <a:spcPct val="15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forwarn.forestthreats.or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forwarn.forestthreats.org/fcav/" TargetMode="External"/><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304800" y="1828800"/>
            <a:ext cx="8534400" cy="664797"/>
          </a:xfrm>
        </p:spPr>
        <p:txBody>
          <a:bodyPr/>
          <a:lstStyle/>
          <a:p>
            <a:pPr eaLnBrk="1" hangingPunct="1"/>
            <a:r>
              <a:rPr lang="en-US" sz="2400" dirty="0"/>
              <a:t>Potential for Expanding the Near Real Time ForWarn Regional Forest Monitoring System to Include Alaska</a:t>
            </a:r>
            <a:endParaRPr lang="en-US" sz="2400" dirty="0" smtClean="0"/>
          </a:p>
        </p:txBody>
      </p:sp>
      <p:sp>
        <p:nvSpPr>
          <p:cNvPr id="3075" name="Rectangle 5"/>
          <p:cNvSpPr>
            <a:spLocks noGrp="1" noChangeArrowheads="1"/>
          </p:cNvSpPr>
          <p:nvPr>
            <p:ph type="subTitle" idx="1"/>
          </p:nvPr>
        </p:nvSpPr>
        <p:spPr>
          <a:xfrm>
            <a:off x="304800" y="3429000"/>
            <a:ext cx="8534400" cy="2209800"/>
          </a:xfrm>
        </p:spPr>
        <p:txBody>
          <a:bodyPr/>
          <a:lstStyle/>
          <a:p>
            <a:pPr eaLnBrk="1" hangingPunct="1"/>
            <a:r>
              <a:rPr lang="en-US" sz="1800" b="1" dirty="0" smtClean="0"/>
              <a:t>Presented to the 2014 US-IALE Meeting by</a:t>
            </a:r>
            <a:r>
              <a:rPr lang="en-US" sz="1800" dirty="0" smtClean="0"/>
              <a:t>:</a:t>
            </a:r>
          </a:p>
          <a:p>
            <a:pPr eaLnBrk="1" hangingPunct="1"/>
            <a:r>
              <a:rPr lang="en-US" sz="1700" dirty="0" smtClean="0"/>
              <a:t>Joseph Spruce, Computer Sciences Corporation (CSC)</a:t>
            </a:r>
          </a:p>
          <a:p>
            <a:pPr eaLnBrk="1" hangingPunct="1"/>
            <a:r>
              <a:rPr lang="en-US" sz="1700" dirty="0" smtClean="0"/>
              <a:t>William Hargrove, USDA Forest Service</a:t>
            </a:r>
          </a:p>
          <a:p>
            <a:pPr eaLnBrk="1" hangingPunct="1"/>
            <a:r>
              <a:rPr lang="en-US" sz="1700" dirty="0" smtClean="0"/>
              <a:t>Gerald Gasser, Lockheed Martin</a:t>
            </a:r>
          </a:p>
          <a:p>
            <a:pPr eaLnBrk="1" hangingPunct="1"/>
            <a:r>
              <a:rPr lang="en-US" sz="1700" dirty="0" smtClean="0"/>
              <a:t>James Smoot, CSC</a:t>
            </a:r>
          </a:p>
          <a:p>
            <a:pPr eaLnBrk="1" hangingPunct="1"/>
            <a:r>
              <a:rPr lang="en-US" sz="1700" dirty="0" smtClean="0"/>
              <a:t>Philip Kuper, CSC</a:t>
            </a:r>
            <a:endParaRPr lang="en-US" sz="1700" dirty="0"/>
          </a:p>
        </p:txBody>
      </p:sp>
      <p:grpSp>
        <p:nvGrpSpPr>
          <p:cNvPr id="3076" name="Group 14"/>
          <p:cNvGrpSpPr>
            <a:grpSpLocks/>
          </p:cNvGrpSpPr>
          <p:nvPr/>
        </p:nvGrpSpPr>
        <p:grpSpPr bwMode="auto">
          <a:xfrm>
            <a:off x="152400" y="5867400"/>
            <a:ext cx="8763000" cy="822325"/>
            <a:chOff x="152400" y="5867400"/>
            <a:chExt cx="8763000" cy="822960"/>
          </a:xfrm>
        </p:grpSpPr>
        <p:pic>
          <p:nvPicPr>
            <p:cNvPr id="3077" name="Picture 5" descr="efetac_symbol.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0735" y="5867400"/>
              <a:ext cx="87466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NEMAC.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7763" y="5867400"/>
              <a:ext cx="11270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descr="ornl 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5867400"/>
              <a:ext cx="152714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descr="rsac_logo_small.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6840" y="5867400"/>
              <a:ext cx="82296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descr="fhtet logo.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4596" y="5867400"/>
              <a:ext cx="815804"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0" descr="FS_Shield_Green.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2002" y="5867400"/>
              <a:ext cx="70439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1" descr="wwetac_new.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2400" y="5867400"/>
              <a:ext cx="102780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3" descr="_usgs.gi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70642" y="5867400"/>
              <a:ext cx="820358"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219200"/>
            <a:ext cx="8567873" cy="5257800"/>
          </a:xfrm>
          <a:prstGeom prst="rect">
            <a:avLst/>
          </a:prstGeom>
          <a:ln>
            <a:solidFill>
              <a:schemeClr val="tx1"/>
            </a:solidFill>
          </a:ln>
        </p:spPr>
      </p:pic>
      <p:sp>
        <p:nvSpPr>
          <p:cNvPr id="2" name="Title 1"/>
          <p:cNvSpPr>
            <a:spLocks noGrp="1"/>
          </p:cNvSpPr>
          <p:nvPr>
            <p:ph type="title"/>
          </p:nvPr>
        </p:nvSpPr>
        <p:spPr/>
        <p:txBody>
          <a:bodyPr/>
          <a:lstStyle/>
          <a:p>
            <a:r>
              <a:rPr lang="en-US" dirty="0" smtClean="0"/>
              <a:t>Flight Lines of Alaska 2010</a:t>
            </a:r>
            <a:br>
              <a:rPr lang="en-US" dirty="0" smtClean="0"/>
            </a:br>
            <a:r>
              <a:rPr lang="en-US" dirty="0" smtClean="0"/>
              <a:t>Aerial Detection Survey (ADS)</a:t>
            </a:r>
            <a:endParaRPr lang="en-US" dirty="0"/>
          </a:p>
        </p:txBody>
      </p:sp>
      <p:sp>
        <p:nvSpPr>
          <p:cNvPr id="3" name="Slide Number Placeholder 2"/>
          <p:cNvSpPr>
            <a:spLocks noGrp="1"/>
          </p:cNvSpPr>
          <p:nvPr>
            <p:ph type="sldNum" sz="quarter" idx="10"/>
          </p:nvPr>
        </p:nvSpPr>
        <p:spPr/>
        <p:txBody>
          <a:bodyPr/>
          <a:lstStyle/>
          <a:p>
            <a:pPr>
              <a:defRPr/>
            </a:pPr>
            <a:fld id="{C126386F-DB13-42D4-92CD-7A7F3A4CCBB8}" type="slidenum">
              <a:rPr lang="en-US" smtClean="0"/>
              <a:pPr>
                <a:defRPr/>
              </a:pPr>
              <a:t>10</a:t>
            </a:fld>
            <a:endParaRPr lang="en-US" dirty="0"/>
          </a:p>
        </p:txBody>
      </p:sp>
      <p:sp>
        <p:nvSpPr>
          <p:cNvPr id="4" name="Footer Placeholder 3"/>
          <p:cNvSpPr>
            <a:spLocks noGrp="1"/>
          </p:cNvSpPr>
          <p:nvPr>
            <p:ph type="ftr" sz="quarter" idx="11"/>
          </p:nvPr>
        </p:nvSpPr>
        <p:spPr/>
        <p:txBody>
          <a:bodyPr/>
          <a:lstStyle/>
          <a:p>
            <a:pPr>
              <a:defRPr/>
            </a:pPr>
            <a:r>
              <a:rPr lang="en-US" smtClean="0"/>
              <a:t>National Aeronautics and Space Administration</a:t>
            </a:r>
            <a:endParaRPr lang="en-US"/>
          </a:p>
        </p:txBody>
      </p:sp>
      <p:sp>
        <p:nvSpPr>
          <p:cNvPr id="7" name="TextBox 6"/>
          <p:cNvSpPr txBox="1"/>
          <p:nvPr/>
        </p:nvSpPr>
        <p:spPr bwMode="auto">
          <a:xfrm>
            <a:off x="2185066" y="911423"/>
            <a:ext cx="4880696" cy="307777"/>
          </a:xfrm>
          <a:prstGeom prst="rect">
            <a:avLst/>
          </a:prstGeom>
          <a:noFill/>
          <a:ln w="9525">
            <a:noFill/>
            <a:miter lim="800000"/>
            <a:headEnd/>
            <a:tailEnd/>
          </a:ln>
        </p:spPr>
        <p:txBody>
          <a:bodyPr wrap="none" rtlCol="0">
            <a:spAutoFit/>
          </a:bodyPr>
          <a:lstStyle/>
          <a:p>
            <a:pPr algn="ctr"/>
            <a:r>
              <a:rPr lang="en-US" sz="1400" b="1" dirty="0" smtClean="0">
                <a:solidFill>
                  <a:srgbClr val="FF0000"/>
                </a:solidFill>
              </a:rPr>
              <a:t>2010 ADS Mapped ~ 29% of Total Alaskan Forest Lands</a:t>
            </a:r>
          </a:p>
        </p:txBody>
      </p:sp>
    </p:spTree>
    <p:extLst>
      <p:ext uri="{BB962C8B-B14F-4D97-AF65-F5344CB8AC3E}">
        <p14:creationId xmlns:p14="http://schemas.microsoft.com/office/powerpoint/2010/main" val="1202716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Alaska 2010</a:t>
            </a:r>
            <a:br>
              <a:rPr lang="en-US" dirty="0" smtClean="0"/>
            </a:br>
            <a:r>
              <a:rPr lang="en-US" dirty="0" smtClean="0"/>
              <a:t>Aerial Detection Survey (ADS)</a:t>
            </a:r>
            <a:endParaRPr lang="en-US" dirty="0"/>
          </a:p>
        </p:txBody>
      </p:sp>
      <p:sp>
        <p:nvSpPr>
          <p:cNvPr id="3" name="Slide Number Placeholder 2"/>
          <p:cNvSpPr>
            <a:spLocks noGrp="1"/>
          </p:cNvSpPr>
          <p:nvPr>
            <p:ph type="sldNum" sz="quarter" idx="10"/>
          </p:nvPr>
        </p:nvSpPr>
        <p:spPr/>
        <p:txBody>
          <a:bodyPr/>
          <a:lstStyle/>
          <a:p>
            <a:pPr>
              <a:defRPr/>
            </a:pPr>
            <a:fld id="{C126386F-DB13-42D4-92CD-7A7F3A4CCBB8}" type="slidenum">
              <a:rPr lang="en-US" smtClean="0"/>
              <a:pPr>
                <a:defRPr/>
              </a:pPr>
              <a:t>11</a:t>
            </a:fld>
            <a:endParaRPr lang="en-US" dirty="0"/>
          </a:p>
        </p:txBody>
      </p:sp>
      <p:sp>
        <p:nvSpPr>
          <p:cNvPr id="4" name="Footer Placeholder 3"/>
          <p:cNvSpPr>
            <a:spLocks noGrp="1"/>
          </p:cNvSpPr>
          <p:nvPr>
            <p:ph type="ftr" sz="quarter" idx="11"/>
          </p:nvPr>
        </p:nvSpPr>
        <p:spPr/>
        <p:txBody>
          <a:bodyPr/>
          <a:lstStyle/>
          <a:p>
            <a:pPr>
              <a:defRPr/>
            </a:pPr>
            <a:r>
              <a:rPr lang="en-US" smtClean="0"/>
              <a:t>National Aeronautics and Space Administration</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831" y="1143000"/>
            <a:ext cx="8232969" cy="5257800"/>
          </a:xfrm>
          <a:prstGeom prst="rect">
            <a:avLst/>
          </a:prstGeom>
          <a:ln>
            <a:solidFill>
              <a:schemeClr val="tx1"/>
            </a:solidFill>
          </a:ln>
        </p:spPr>
      </p:pic>
    </p:spTree>
    <p:extLst>
      <p:ext uri="{BB962C8B-B14F-4D97-AF65-F5344CB8AC3E}">
        <p14:creationId xmlns:p14="http://schemas.microsoft.com/office/powerpoint/2010/main" val="4078207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216152"/>
            <a:ext cx="6914712" cy="5257800"/>
          </a:xfrm>
          <a:prstGeom prst="rect">
            <a:avLst/>
          </a:prstGeom>
          <a:noFill/>
          <a:ln w="9525">
            <a:solidFill>
              <a:schemeClr val="tx1"/>
            </a:solidFill>
            <a:miter lim="800000"/>
            <a:headEnd/>
            <a:tailEnd/>
          </a:ln>
        </p:spPr>
      </p:pic>
      <p:sp>
        <p:nvSpPr>
          <p:cNvPr id="2" name="Title 1"/>
          <p:cNvSpPr>
            <a:spLocks noGrp="1"/>
          </p:cNvSpPr>
          <p:nvPr>
            <p:ph type="title"/>
          </p:nvPr>
        </p:nvSpPr>
        <p:spPr/>
        <p:txBody>
          <a:bodyPr/>
          <a:lstStyle/>
          <a:p>
            <a:r>
              <a:rPr lang="en-US" sz="2400" dirty="0" smtClean="0"/>
              <a:t>MODIS Percent NDVI Land Change</a:t>
            </a:r>
            <a:br>
              <a:rPr lang="en-US" sz="2400" dirty="0" smtClean="0"/>
            </a:br>
            <a:r>
              <a:rPr lang="en-US" sz="2400" dirty="0" smtClean="0"/>
              <a:t>(Previous Year Max NDVI Baseline) </a:t>
            </a:r>
            <a:endParaRPr lang="en-US" sz="2400" dirty="0"/>
          </a:p>
        </p:txBody>
      </p:sp>
      <p:sp>
        <p:nvSpPr>
          <p:cNvPr id="3" name="Slide Number Placeholder 2"/>
          <p:cNvSpPr>
            <a:spLocks noGrp="1"/>
          </p:cNvSpPr>
          <p:nvPr>
            <p:ph type="sldNum" sz="quarter" idx="10"/>
          </p:nvPr>
        </p:nvSpPr>
        <p:spPr/>
        <p:txBody>
          <a:bodyPr/>
          <a:lstStyle/>
          <a:p>
            <a:pPr>
              <a:defRPr/>
            </a:pPr>
            <a:fld id="{C126386F-DB13-42D4-92CD-7A7F3A4CCBB8}" type="slidenum">
              <a:rPr lang="en-US" smtClean="0"/>
              <a:pPr>
                <a:defRPr/>
              </a:pPr>
              <a:t>12</a:t>
            </a:fld>
            <a:endParaRPr lang="en-US" dirty="0"/>
          </a:p>
        </p:txBody>
      </p:sp>
      <p:sp>
        <p:nvSpPr>
          <p:cNvPr id="4" name="Footer Placeholder 3"/>
          <p:cNvSpPr>
            <a:spLocks noGrp="1"/>
          </p:cNvSpPr>
          <p:nvPr>
            <p:ph type="ftr" sz="quarter" idx="11"/>
          </p:nvPr>
        </p:nvSpPr>
        <p:spPr/>
        <p:txBody>
          <a:bodyPr/>
          <a:lstStyle/>
          <a:p>
            <a:pPr>
              <a:defRPr/>
            </a:pPr>
            <a:r>
              <a:rPr lang="en-US" smtClean="0"/>
              <a:t>National Aeronautics and Space Administration</a:t>
            </a:r>
            <a:endParaRPr lang="en-US"/>
          </a:p>
        </p:txBody>
      </p:sp>
      <p:pic>
        <p:nvPicPr>
          <p:cNvPr id="7" name="Picture 6" descr="ndvi_legend_standard_11-21-2011.jpg"/>
          <p:cNvPicPr>
            <a:picLocks noChangeAspect="1"/>
          </p:cNvPicPr>
          <p:nvPr/>
        </p:nvPicPr>
        <p:blipFill rotWithShape="1">
          <a:blip r:embed="rId3" cstate="print">
            <a:extLst>
              <a:ext uri="{28A0092B-C50C-407E-A947-70E740481C1C}">
                <a14:useLocalDpi xmlns:a14="http://schemas.microsoft.com/office/drawing/2010/main" val="0"/>
              </a:ext>
            </a:extLst>
          </a:blip>
          <a:srcRect t="8307"/>
          <a:stretch/>
        </p:blipFill>
        <p:spPr bwMode="auto">
          <a:xfrm>
            <a:off x="8077200" y="2895600"/>
            <a:ext cx="1027522" cy="16770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p:cNvSpPr txBox="1"/>
          <p:nvPr/>
        </p:nvSpPr>
        <p:spPr bwMode="auto">
          <a:xfrm>
            <a:off x="2880392" y="911423"/>
            <a:ext cx="3490059" cy="338554"/>
          </a:xfrm>
          <a:prstGeom prst="rect">
            <a:avLst/>
          </a:prstGeom>
          <a:noFill/>
          <a:ln w="9525">
            <a:noFill/>
            <a:miter lim="800000"/>
            <a:headEnd/>
            <a:tailEnd/>
          </a:ln>
        </p:spPr>
        <p:txBody>
          <a:bodyPr wrap="none" rtlCol="0">
            <a:spAutoFit/>
          </a:bodyPr>
          <a:lstStyle/>
          <a:p>
            <a:pPr algn="ctr"/>
            <a:r>
              <a:rPr lang="en-US" b="1" i="0" dirty="0"/>
              <a:t>Change for Date Ending 7/29/2010</a:t>
            </a:r>
          </a:p>
        </p:txBody>
      </p:sp>
      <p:sp>
        <p:nvSpPr>
          <p:cNvPr id="10" name="TextBox 9"/>
          <p:cNvSpPr txBox="1"/>
          <p:nvPr/>
        </p:nvSpPr>
        <p:spPr bwMode="auto">
          <a:xfrm>
            <a:off x="1219200" y="1229380"/>
            <a:ext cx="4600940" cy="523220"/>
          </a:xfrm>
          <a:prstGeom prst="rect">
            <a:avLst/>
          </a:prstGeom>
          <a:noFill/>
          <a:ln w="9525">
            <a:noFill/>
            <a:miter lim="800000"/>
            <a:headEnd/>
            <a:tailEnd/>
          </a:ln>
        </p:spPr>
        <p:txBody>
          <a:bodyPr wrap="none" rtlCol="0">
            <a:spAutoFit/>
          </a:bodyPr>
          <a:lstStyle/>
          <a:p>
            <a:r>
              <a:rPr lang="en-US" sz="1400" i="0" dirty="0" smtClean="0">
                <a:solidFill>
                  <a:srgbClr val="FFFF00"/>
                </a:solidFill>
              </a:rPr>
              <a:t>Change vs. Previous Year</a:t>
            </a:r>
          </a:p>
          <a:p>
            <a:r>
              <a:rPr lang="en-US" sz="1400" i="0" dirty="0" smtClean="0">
                <a:solidFill>
                  <a:srgbClr val="FFFF00"/>
                </a:solidFill>
              </a:rPr>
              <a:t>Frequent Minor NDVI Drops Maybe Due to Drier 2010</a:t>
            </a:r>
          </a:p>
        </p:txBody>
      </p:sp>
      <p:sp>
        <p:nvSpPr>
          <p:cNvPr id="11" name="TextBox 10"/>
          <p:cNvSpPr txBox="1"/>
          <p:nvPr/>
        </p:nvSpPr>
        <p:spPr bwMode="auto">
          <a:xfrm>
            <a:off x="3581400" y="5648980"/>
            <a:ext cx="2590800" cy="523220"/>
          </a:xfrm>
          <a:prstGeom prst="rect">
            <a:avLst/>
          </a:prstGeom>
          <a:noFill/>
          <a:ln w="9525">
            <a:noFill/>
            <a:miter lim="800000"/>
            <a:headEnd/>
            <a:tailEnd/>
          </a:ln>
        </p:spPr>
        <p:txBody>
          <a:bodyPr wrap="square" rtlCol="0">
            <a:spAutoFit/>
          </a:bodyPr>
          <a:lstStyle/>
          <a:p>
            <a:pPr algn="ctr"/>
            <a:r>
              <a:rPr lang="en-US" sz="1400" i="0" dirty="0" smtClean="0">
                <a:solidFill>
                  <a:srgbClr val="FFFF00"/>
                </a:solidFill>
              </a:rPr>
              <a:t>Gray Areas = Barren</a:t>
            </a:r>
          </a:p>
          <a:p>
            <a:pPr algn="ctr"/>
            <a:r>
              <a:rPr lang="en-US" sz="1400" i="0" dirty="0" smtClean="0">
                <a:solidFill>
                  <a:srgbClr val="FFFF00"/>
                </a:solidFill>
              </a:rPr>
              <a:t>White Areas = Snow</a:t>
            </a:r>
          </a:p>
        </p:txBody>
      </p:sp>
    </p:spTree>
    <p:extLst>
      <p:ext uri="{BB962C8B-B14F-4D97-AF65-F5344CB8AC3E}">
        <p14:creationId xmlns:p14="http://schemas.microsoft.com/office/powerpoint/2010/main" val="3296607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216152"/>
            <a:ext cx="6904640" cy="5257800"/>
          </a:xfrm>
          <a:prstGeom prst="rect">
            <a:avLst/>
          </a:prstGeom>
          <a:noFill/>
          <a:ln w="9525">
            <a:solidFill>
              <a:schemeClr val="tx1"/>
            </a:solidFill>
            <a:miter lim="800000"/>
            <a:headEnd/>
            <a:tailEnd/>
          </a:ln>
        </p:spPr>
      </p:pic>
      <p:sp>
        <p:nvSpPr>
          <p:cNvPr id="2" name="Title 1"/>
          <p:cNvSpPr>
            <a:spLocks noGrp="1"/>
          </p:cNvSpPr>
          <p:nvPr>
            <p:ph type="title"/>
          </p:nvPr>
        </p:nvSpPr>
        <p:spPr>
          <a:xfrm>
            <a:off x="1181100" y="87313"/>
            <a:ext cx="6743700" cy="720725"/>
          </a:xfrm>
        </p:spPr>
        <p:txBody>
          <a:bodyPr/>
          <a:lstStyle/>
          <a:p>
            <a:r>
              <a:rPr lang="en-US" sz="2400" dirty="0" smtClean="0"/>
              <a:t>MODIS Percent NDVI Land Change</a:t>
            </a:r>
            <a:br>
              <a:rPr lang="en-US" sz="2400" dirty="0" smtClean="0"/>
            </a:br>
            <a:r>
              <a:rPr lang="en-US" sz="2400" dirty="0" smtClean="0"/>
              <a:t>(All Previous Years Max NDVI Baseline)</a:t>
            </a:r>
            <a:endParaRPr lang="en-US" sz="2400" dirty="0"/>
          </a:p>
        </p:txBody>
      </p:sp>
      <p:sp>
        <p:nvSpPr>
          <p:cNvPr id="3" name="Slide Number Placeholder 2"/>
          <p:cNvSpPr>
            <a:spLocks noGrp="1"/>
          </p:cNvSpPr>
          <p:nvPr>
            <p:ph type="sldNum" sz="quarter" idx="10"/>
          </p:nvPr>
        </p:nvSpPr>
        <p:spPr/>
        <p:txBody>
          <a:bodyPr/>
          <a:lstStyle/>
          <a:p>
            <a:pPr>
              <a:defRPr/>
            </a:pPr>
            <a:fld id="{C126386F-DB13-42D4-92CD-7A7F3A4CCBB8}" type="slidenum">
              <a:rPr lang="en-US" smtClean="0"/>
              <a:pPr>
                <a:defRPr/>
              </a:pPr>
              <a:t>13</a:t>
            </a:fld>
            <a:endParaRPr lang="en-US" dirty="0"/>
          </a:p>
        </p:txBody>
      </p:sp>
      <p:sp>
        <p:nvSpPr>
          <p:cNvPr id="4" name="Footer Placeholder 3"/>
          <p:cNvSpPr>
            <a:spLocks noGrp="1"/>
          </p:cNvSpPr>
          <p:nvPr>
            <p:ph type="ftr" sz="quarter" idx="11"/>
          </p:nvPr>
        </p:nvSpPr>
        <p:spPr/>
        <p:txBody>
          <a:bodyPr/>
          <a:lstStyle/>
          <a:p>
            <a:pPr>
              <a:defRPr/>
            </a:pPr>
            <a:r>
              <a:rPr lang="en-US" smtClean="0"/>
              <a:t>National Aeronautics and Space Administration</a:t>
            </a:r>
            <a:endParaRPr lang="en-US"/>
          </a:p>
        </p:txBody>
      </p:sp>
      <p:sp>
        <p:nvSpPr>
          <p:cNvPr id="6" name="TextBox 5"/>
          <p:cNvSpPr txBox="1"/>
          <p:nvPr/>
        </p:nvSpPr>
        <p:spPr bwMode="auto">
          <a:xfrm>
            <a:off x="2851540" y="911423"/>
            <a:ext cx="3547766" cy="338554"/>
          </a:xfrm>
          <a:prstGeom prst="rect">
            <a:avLst/>
          </a:prstGeom>
          <a:noFill/>
          <a:ln w="9525">
            <a:noFill/>
            <a:miter lim="800000"/>
            <a:headEnd/>
            <a:tailEnd/>
          </a:ln>
        </p:spPr>
        <p:txBody>
          <a:bodyPr wrap="none" rtlCol="0">
            <a:spAutoFit/>
          </a:bodyPr>
          <a:lstStyle/>
          <a:p>
            <a:pPr algn="ctr"/>
            <a:r>
              <a:rPr lang="en-US" b="1" i="0" dirty="0"/>
              <a:t>Change for Date Ending </a:t>
            </a:r>
            <a:r>
              <a:rPr lang="en-US" b="1" i="0" dirty="0" smtClean="0"/>
              <a:t>7/29/2010</a:t>
            </a:r>
            <a:endParaRPr lang="en-US" b="1" i="0" dirty="0"/>
          </a:p>
        </p:txBody>
      </p:sp>
      <p:pic>
        <p:nvPicPr>
          <p:cNvPr id="7" name="Picture 6" descr="ndvi_legend_standard_11-21-2011.jpg"/>
          <p:cNvPicPr>
            <a:picLocks noChangeAspect="1"/>
          </p:cNvPicPr>
          <p:nvPr/>
        </p:nvPicPr>
        <p:blipFill rotWithShape="1">
          <a:blip r:embed="rId3" cstate="print">
            <a:extLst>
              <a:ext uri="{28A0092B-C50C-407E-A947-70E740481C1C}">
                <a14:useLocalDpi xmlns:a14="http://schemas.microsoft.com/office/drawing/2010/main" val="0"/>
              </a:ext>
            </a:extLst>
          </a:blip>
          <a:srcRect t="8307"/>
          <a:stretch/>
        </p:blipFill>
        <p:spPr bwMode="auto">
          <a:xfrm>
            <a:off x="8077200" y="2895600"/>
            <a:ext cx="1027522" cy="16770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p:cNvSpPr txBox="1"/>
          <p:nvPr/>
        </p:nvSpPr>
        <p:spPr bwMode="auto">
          <a:xfrm>
            <a:off x="1219200" y="1229380"/>
            <a:ext cx="3066609" cy="523220"/>
          </a:xfrm>
          <a:prstGeom prst="rect">
            <a:avLst/>
          </a:prstGeom>
          <a:noFill/>
          <a:ln w="9525">
            <a:noFill/>
            <a:miter lim="800000"/>
            <a:headEnd/>
            <a:tailEnd/>
          </a:ln>
        </p:spPr>
        <p:txBody>
          <a:bodyPr wrap="none" rtlCol="0">
            <a:spAutoFit/>
          </a:bodyPr>
          <a:lstStyle/>
          <a:p>
            <a:r>
              <a:rPr lang="en-US" sz="1400" i="0" dirty="0" smtClean="0">
                <a:solidFill>
                  <a:srgbClr val="FFFF00"/>
                </a:solidFill>
              </a:rPr>
              <a:t>Most Areas Showing Reduced NDVI</a:t>
            </a:r>
          </a:p>
          <a:p>
            <a:r>
              <a:rPr lang="en-US" sz="1400" i="0" dirty="0" smtClean="0">
                <a:solidFill>
                  <a:srgbClr val="FFFF00"/>
                </a:solidFill>
              </a:rPr>
              <a:t>Perhaps Due to Drought</a:t>
            </a:r>
          </a:p>
        </p:txBody>
      </p:sp>
    </p:spTree>
    <p:extLst>
      <p:ext uri="{BB962C8B-B14F-4D97-AF65-F5344CB8AC3E}">
        <p14:creationId xmlns:p14="http://schemas.microsoft.com/office/powerpoint/2010/main" val="24242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856" y="1216152"/>
            <a:ext cx="6914712" cy="5257800"/>
          </a:xfrm>
          <a:prstGeom prst="rect">
            <a:avLst/>
          </a:prstGeom>
          <a:noFill/>
          <a:ln w="9525">
            <a:solidFill>
              <a:schemeClr val="tx1"/>
            </a:solidFill>
            <a:miter lim="800000"/>
            <a:headEnd/>
            <a:tailEnd/>
          </a:ln>
        </p:spPr>
      </p:pic>
      <p:sp>
        <p:nvSpPr>
          <p:cNvPr id="2" name="Title 1"/>
          <p:cNvSpPr>
            <a:spLocks noGrp="1"/>
          </p:cNvSpPr>
          <p:nvPr>
            <p:ph type="title"/>
          </p:nvPr>
        </p:nvSpPr>
        <p:spPr>
          <a:xfrm>
            <a:off x="1181100" y="87313"/>
            <a:ext cx="6743700" cy="720725"/>
          </a:xfrm>
        </p:spPr>
        <p:txBody>
          <a:bodyPr/>
          <a:lstStyle/>
          <a:p>
            <a:r>
              <a:rPr lang="en-US" sz="2400" dirty="0" smtClean="0"/>
              <a:t>Historic Fires from 2000-2010</a:t>
            </a:r>
            <a:br>
              <a:rPr lang="en-US" sz="2400" dirty="0" smtClean="0"/>
            </a:br>
            <a:r>
              <a:rPr lang="en-US" sz="2400" dirty="0" smtClean="0"/>
              <a:t>Overlain onto 28 Day NDVI</a:t>
            </a:r>
            <a:endParaRPr lang="en-US" sz="2400" dirty="0"/>
          </a:p>
        </p:txBody>
      </p:sp>
      <p:sp>
        <p:nvSpPr>
          <p:cNvPr id="3" name="Slide Number Placeholder 2"/>
          <p:cNvSpPr>
            <a:spLocks noGrp="1"/>
          </p:cNvSpPr>
          <p:nvPr>
            <p:ph type="sldNum" sz="quarter" idx="10"/>
          </p:nvPr>
        </p:nvSpPr>
        <p:spPr/>
        <p:txBody>
          <a:bodyPr/>
          <a:lstStyle/>
          <a:p>
            <a:pPr>
              <a:defRPr/>
            </a:pPr>
            <a:fld id="{C126386F-DB13-42D4-92CD-7A7F3A4CCBB8}" type="slidenum">
              <a:rPr lang="en-US" smtClean="0"/>
              <a:pPr>
                <a:defRPr/>
              </a:pPr>
              <a:t>14</a:t>
            </a:fld>
            <a:endParaRPr lang="en-US" dirty="0"/>
          </a:p>
        </p:txBody>
      </p:sp>
      <p:sp>
        <p:nvSpPr>
          <p:cNvPr id="4" name="Footer Placeholder 3"/>
          <p:cNvSpPr>
            <a:spLocks noGrp="1"/>
          </p:cNvSpPr>
          <p:nvPr>
            <p:ph type="ftr" sz="quarter" idx="11"/>
          </p:nvPr>
        </p:nvSpPr>
        <p:spPr/>
        <p:txBody>
          <a:bodyPr/>
          <a:lstStyle/>
          <a:p>
            <a:pPr>
              <a:defRPr/>
            </a:pPr>
            <a:r>
              <a:rPr lang="en-US" smtClean="0"/>
              <a:t>National Aeronautics and Space Administration</a:t>
            </a:r>
            <a:endParaRPr lang="en-US"/>
          </a:p>
        </p:txBody>
      </p:sp>
      <p:sp>
        <p:nvSpPr>
          <p:cNvPr id="6" name="TextBox 5"/>
          <p:cNvSpPr txBox="1"/>
          <p:nvPr/>
        </p:nvSpPr>
        <p:spPr bwMode="auto">
          <a:xfrm>
            <a:off x="3011039" y="911423"/>
            <a:ext cx="3228769" cy="338554"/>
          </a:xfrm>
          <a:prstGeom prst="rect">
            <a:avLst/>
          </a:prstGeom>
          <a:noFill/>
          <a:ln w="9525">
            <a:noFill/>
            <a:miter lim="800000"/>
            <a:headEnd/>
            <a:tailEnd/>
          </a:ln>
        </p:spPr>
        <p:txBody>
          <a:bodyPr wrap="none" rtlCol="0">
            <a:spAutoFit/>
          </a:bodyPr>
          <a:lstStyle/>
          <a:p>
            <a:pPr algn="ctr"/>
            <a:r>
              <a:rPr lang="en-US" b="1" i="0" dirty="0" smtClean="0"/>
              <a:t>NDVI for </a:t>
            </a:r>
            <a:r>
              <a:rPr lang="en-US" b="1" i="0" dirty="0"/>
              <a:t>Date Ending </a:t>
            </a:r>
            <a:r>
              <a:rPr lang="en-US" b="1" i="0" dirty="0" smtClean="0"/>
              <a:t>7/29/2010</a:t>
            </a:r>
            <a:endParaRPr lang="en-US" b="1" i="0" dirty="0"/>
          </a:p>
        </p:txBody>
      </p:sp>
      <p:sp>
        <p:nvSpPr>
          <p:cNvPr id="9" name="TextBox 8"/>
          <p:cNvSpPr txBox="1"/>
          <p:nvPr/>
        </p:nvSpPr>
        <p:spPr bwMode="auto">
          <a:xfrm>
            <a:off x="1219200" y="1229380"/>
            <a:ext cx="4323620" cy="523220"/>
          </a:xfrm>
          <a:prstGeom prst="rect">
            <a:avLst/>
          </a:prstGeom>
          <a:noFill/>
          <a:ln w="9525">
            <a:noFill/>
            <a:miter lim="800000"/>
            <a:headEnd/>
            <a:tailEnd/>
          </a:ln>
        </p:spPr>
        <p:txBody>
          <a:bodyPr wrap="none" rtlCol="0">
            <a:spAutoFit/>
          </a:bodyPr>
          <a:lstStyle/>
          <a:p>
            <a:r>
              <a:rPr lang="en-US" sz="1400" i="0" dirty="0" smtClean="0">
                <a:solidFill>
                  <a:srgbClr val="FFFF00"/>
                </a:solidFill>
              </a:rPr>
              <a:t>Many of these burn scars have highly reduced NDVI</a:t>
            </a:r>
          </a:p>
          <a:p>
            <a:r>
              <a:rPr lang="en-US" sz="1400" i="0" dirty="0">
                <a:solidFill>
                  <a:srgbClr val="FFFF00"/>
                </a:solidFill>
              </a:rPr>
              <a:t>c</a:t>
            </a:r>
            <a:r>
              <a:rPr lang="en-US" sz="1400" i="0" dirty="0" smtClean="0">
                <a:solidFill>
                  <a:srgbClr val="FFFF00"/>
                </a:solidFill>
              </a:rPr>
              <a:t>ompared to the All Previous Years NDVI Baseline</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8124" r="37975" b="21096"/>
          <a:stretch/>
        </p:blipFill>
        <p:spPr>
          <a:xfrm>
            <a:off x="8077200" y="2681792"/>
            <a:ext cx="914400" cy="2118808"/>
          </a:xfrm>
          <a:prstGeom prst="rect">
            <a:avLst/>
          </a:prstGeom>
        </p:spPr>
      </p:pic>
    </p:spTree>
    <p:extLst>
      <p:ext uri="{BB962C8B-B14F-4D97-AF65-F5344CB8AC3E}">
        <p14:creationId xmlns:p14="http://schemas.microsoft.com/office/powerpoint/2010/main" val="4070133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MODIS Percent NDVI Land Change</a:t>
            </a:r>
            <a:br>
              <a:rPr lang="en-US" sz="2400" dirty="0" smtClean="0"/>
            </a:br>
            <a:r>
              <a:rPr lang="en-US" sz="2400" dirty="0" smtClean="0"/>
              <a:t>(Mean of Max NDVI Baseline) </a:t>
            </a:r>
            <a:endParaRPr lang="en-US" sz="2400" dirty="0"/>
          </a:p>
        </p:txBody>
      </p:sp>
      <p:sp>
        <p:nvSpPr>
          <p:cNvPr id="3" name="Slide Number Placeholder 2"/>
          <p:cNvSpPr>
            <a:spLocks noGrp="1"/>
          </p:cNvSpPr>
          <p:nvPr>
            <p:ph type="sldNum" sz="quarter" idx="10"/>
          </p:nvPr>
        </p:nvSpPr>
        <p:spPr/>
        <p:txBody>
          <a:bodyPr/>
          <a:lstStyle/>
          <a:p>
            <a:pPr>
              <a:defRPr/>
            </a:pPr>
            <a:fld id="{C126386F-DB13-42D4-92CD-7A7F3A4CCBB8}" type="slidenum">
              <a:rPr lang="en-US" smtClean="0"/>
              <a:pPr>
                <a:defRPr/>
              </a:pPr>
              <a:t>15</a:t>
            </a:fld>
            <a:endParaRPr lang="en-US" dirty="0"/>
          </a:p>
        </p:txBody>
      </p:sp>
      <p:sp>
        <p:nvSpPr>
          <p:cNvPr id="4" name="Footer Placeholder 3"/>
          <p:cNvSpPr>
            <a:spLocks noGrp="1"/>
          </p:cNvSpPr>
          <p:nvPr>
            <p:ph type="ftr" sz="quarter" idx="11"/>
          </p:nvPr>
        </p:nvSpPr>
        <p:spPr/>
        <p:txBody>
          <a:bodyPr/>
          <a:lstStyle/>
          <a:p>
            <a:pPr>
              <a:defRPr/>
            </a:pPr>
            <a:r>
              <a:rPr lang="en-US" smtClean="0"/>
              <a:t>National Aeronautics and Space Administration</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219200"/>
            <a:ext cx="6914712" cy="5257800"/>
          </a:xfrm>
          <a:prstGeom prst="rect">
            <a:avLst/>
          </a:prstGeom>
          <a:noFill/>
          <a:ln w="9525">
            <a:solidFill>
              <a:schemeClr val="tx1"/>
            </a:solidFill>
            <a:miter lim="800000"/>
            <a:headEnd/>
            <a:tailEnd/>
          </a:ln>
        </p:spPr>
      </p:pic>
      <p:pic>
        <p:nvPicPr>
          <p:cNvPr id="7" name="Picture 6" descr="ndvi_legend_standard_11-21-2011.jpg"/>
          <p:cNvPicPr>
            <a:picLocks noChangeAspect="1"/>
          </p:cNvPicPr>
          <p:nvPr/>
        </p:nvPicPr>
        <p:blipFill rotWithShape="1">
          <a:blip r:embed="rId3" cstate="print">
            <a:extLst>
              <a:ext uri="{28A0092B-C50C-407E-A947-70E740481C1C}">
                <a14:useLocalDpi xmlns:a14="http://schemas.microsoft.com/office/drawing/2010/main" val="0"/>
              </a:ext>
            </a:extLst>
          </a:blip>
          <a:srcRect t="8307"/>
          <a:stretch/>
        </p:blipFill>
        <p:spPr bwMode="auto">
          <a:xfrm>
            <a:off x="8077200" y="2895600"/>
            <a:ext cx="1027522" cy="16770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p:nvPr/>
        </p:nvSpPr>
        <p:spPr bwMode="auto">
          <a:xfrm>
            <a:off x="2880392" y="911423"/>
            <a:ext cx="3490059" cy="338554"/>
          </a:xfrm>
          <a:prstGeom prst="rect">
            <a:avLst/>
          </a:prstGeom>
          <a:noFill/>
          <a:ln w="9525">
            <a:noFill/>
            <a:miter lim="800000"/>
            <a:headEnd/>
            <a:tailEnd/>
          </a:ln>
        </p:spPr>
        <p:txBody>
          <a:bodyPr wrap="none" rtlCol="0">
            <a:spAutoFit/>
          </a:bodyPr>
          <a:lstStyle/>
          <a:p>
            <a:pPr algn="ctr"/>
            <a:r>
              <a:rPr lang="en-US" b="1" i="0" dirty="0"/>
              <a:t>Change for Date Ending 7/29/2010</a:t>
            </a:r>
          </a:p>
        </p:txBody>
      </p:sp>
      <p:sp>
        <p:nvSpPr>
          <p:cNvPr id="9" name="TextBox 8"/>
          <p:cNvSpPr txBox="1"/>
          <p:nvPr/>
        </p:nvSpPr>
        <p:spPr bwMode="auto">
          <a:xfrm>
            <a:off x="1219200" y="1229380"/>
            <a:ext cx="3387466" cy="523220"/>
          </a:xfrm>
          <a:prstGeom prst="rect">
            <a:avLst/>
          </a:prstGeom>
          <a:noFill/>
          <a:ln w="9525">
            <a:noFill/>
            <a:miter lim="800000"/>
            <a:headEnd/>
            <a:tailEnd/>
          </a:ln>
        </p:spPr>
        <p:txBody>
          <a:bodyPr wrap="none" rtlCol="0">
            <a:spAutoFit/>
          </a:bodyPr>
          <a:lstStyle/>
          <a:p>
            <a:r>
              <a:rPr lang="en-US" sz="1400" i="0" dirty="0" smtClean="0">
                <a:solidFill>
                  <a:srgbClr val="FFFF00"/>
                </a:solidFill>
              </a:rPr>
              <a:t>Change vs. Average Growing Condition</a:t>
            </a:r>
          </a:p>
          <a:p>
            <a:r>
              <a:rPr lang="en-US" sz="1400" i="0" dirty="0" smtClean="0">
                <a:solidFill>
                  <a:srgbClr val="FFFF00"/>
                </a:solidFill>
              </a:rPr>
              <a:t>Some in Known Drought Impacted Areas</a:t>
            </a:r>
          </a:p>
        </p:txBody>
      </p:sp>
      <p:sp>
        <p:nvSpPr>
          <p:cNvPr id="10" name="TextBox 9"/>
          <p:cNvSpPr txBox="1"/>
          <p:nvPr/>
        </p:nvSpPr>
        <p:spPr bwMode="auto">
          <a:xfrm>
            <a:off x="3821018" y="5648980"/>
            <a:ext cx="2450992" cy="523220"/>
          </a:xfrm>
          <a:prstGeom prst="rect">
            <a:avLst/>
          </a:prstGeom>
          <a:noFill/>
          <a:ln w="9525">
            <a:noFill/>
            <a:miter lim="800000"/>
            <a:headEnd/>
            <a:tailEnd/>
          </a:ln>
        </p:spPr>
        <p:txBody>
          <a:bodyPr wrap="none" rtlCol="0">
            <a:spAutoFit/>
          </a:bodyPr>
          <a:lstStyle/>
          <a:p>
            <a:r>
              <a:rPr lang="en-US" sz="1400" i="0" dirty="0" smtClean="0">
                <a:solidFill>
                  <a:srgbClr val="FFFF00"/>
                </a:solidFill>
              </a:rPr>
              <a:t>Some Dark Red Coastal</a:t>
            </a:r>
          </a:p>
          <a:p>
            <a:r>
              <a:rPr lang="en-US" sz="1400" i="0" dirty="0" smtClean="0">
                <a:solidFill>
                  <a:srgbClr val="FFFF00"/>
                </a:solidFill>
              </a:rPr>
              <a:t>Areas Maybe Cloud Affected</a:t>
            </a:r>
          </a:p>
        </p:txBody>
      </p:sp>
    </p:spTree>
    <p:extLst>
      <p:ext uri="{BB962C8B-B14F-4D97-AF65-F5344CB8AC3E}">
        <p14:creationId xmlns:p14="http://schemas.microsoft.com/office/powerpoint/2010/main" val="124227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216152"/>
            <a:ext cx="6921342" cy="5257800"/>
          </a:xfrm>
          <a:prstGeom prst="rect">
            <a:avLst/>
          </a:prstGeom>
          <a:noFill/>
          <a:ln w="9525">
            <a:solidFill>
              <a:schemeClr val="tx1"/>
            </a:solidFill>
            <a:miter lim="800000"/>
            <a:headEnd/>
            <a:tailEnd/>
          </a:ln>
        </p:spPr>
      </p:pic>
      <p:sp>
        <p:nvSpPr>
          <p:cNvPr id="2" name="Title 1"/>
          <p:cNvSpPr>
            <a:spLocks noGrp="1"/>
          </p:cNvSpPr>
          <p:nvPr>
            <p:ph type="title"/>
          </p:nvPr>
        </p:nvSpPr>
        <p:spPr/>
        <p:txBody>
          <a:bodyPr/>
          <a:lstStyle/>
          <a:p>
            <a:r>
              <a:rPr lang="en-US" sz="2400" dirty="0" smtClean="0"/>
              <a:t>MODIS Percent NDVI Land Change</a:t>
            </a:r>
            <a:br>
              <a:rPr lang="en-US" sz="2400" dirty="0" smtClean="0"/>
            </a:br>
            <a:r>
              <a:rPr lang="en-US" sz="2400" dirty="0" smtClean="0"/>
              <a:t>(All Previous Years Median NDVI Baseline)</a:t>
            </a:r>
            <a:endParaRPr lang="en-US" sz="2400" dirty="0"/>
          </a:p>
        </p:txBody>
      </p:sp>
      <p:sp>
        <p:nvSpPr>
          <p:cNvPr id="3" name="Slide Number Placeholder 2"/>
          <p:cNvSpPr>
            <a:spLocks noGrp="1"/>
          </p:cNvSpPr>
          <p:nvPr>
            <p:ph type="sldNum" sz="quarter" idx="10"/>
          </p:nvPr>
        </p:nvSpPr>
        <p:spPr/>
        <p:txBody>
          <a:bodyPr/>
          <a:lstStyle/>
          <a:p>
            <a:pPr>
              <a:defRPr/>
            </a:pPr>
            <a:fld id="{C126386F-DB13-42D4-92CD-7A7F3A4CCBB8}" type="slidenum">
              <a:rPr lang="en-US" smtClean="0"/>
              <a:pPr>
                <a:defRPr/>
              </a:pPr>
              <a:t>16</a:t>
            </a:fld>
            <a:endParaRPr lang="en-US" dirty="0"/>
          </a:p>
        </p:txBody>
      </p:sp>
      <p:sp>
        <p:nvSpPr>
          <p:cNvPr id="4" name="Footer Placeholder 3"/>
          <p:cNvSpPr>
            <a:spLocks noGrp="1"/>
          </p:cNvSpPr>
          <p:nvPr>
            <p:ph type="ftr" sz="quarter" idx="11"/>
          </p:nvPr>
        </p:nvSpPr>
        <p:spPr/>
        <p:txBody>
          <a:bodyPr/>
          <a:lstStyle/>
          <a:p>
            <a:pPr>
              <a:defRPr/>
            </a:pPr>
            <a:r>
              <a:rPr lang="en-US" smtClean="0"/>
              <a:t>National Aeronautics and Space Administration</a:t>
            </a:r>
            <a:endParaRPr lang="en-US"/>
          </a:p>
        </p:txBody>
      </p:sp>
      <p:pic>
        <p:nvPicPr>
          <p:cNvPr id="7" name="Picture 6" descr="ndvi_legend_standard_11-21-2011.jpg"/>
          <p:cNvPicPr>
            <a:picLocks noChangeAspect="1"/>
          </p:cNvPicPr>
          <p:nvPr/>
        </p:nvPicPr>
        <p:blipFill rotWithShape="1">
          <a:blip r:embed="rId3" cstate="print">
            <a:extLst>
              <a:ext uri="{28A0092B-C50C-407E-A947-70E740481C1C}">
                <a14:useLocalDpi xmlns:a14="http://schemas.microsoft.com/office/drawing/2010/main" val="0"/>
              </a:ext>
            </a:extLst>
          </a:blip>
          <a:srcRect t="8307"/>
          <a:stretch/>
        </p:blipFill>
        <p:spPr bwMode="auto">
          <a:xfrm>
            <a:off x="8077200" y="2895600"/>
            <a:ext cx="1027522" cy="16770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p:cNvSpPr txBox="1"/>
          <p:nvPr/>
        </p:nvSpPr>
        <p:spPr bwMode="auto">
          <a:xfrm>
            <a:off x="2880392" y="911423"/>
            <a:ext cx="3490059" cy="338554"/>
          </a:xfrm>
          <a:prstGeom prst="rect">
            <a:avLst/>
          </a:prstGeom>
          <a:noFill/>
          <a:ln w="9525">
            <a:noFill/>
            <a:miter lim="800000"/>
            <a:headEnd/>
            <a:tailEnd/>
          </a:ln>
        </p:spPr>
        <p:txBody>
          <a:bodyPr wrap="none" rtlCol="0">
            <a:spAutoFit/>
          </a:bodyPr>
          <a:lstStyle/>
          <a:p>
            <a:pPr algn="ctr"/>
            <a:r>
              <a:rPr lang="en-US" b="1" i="0" dirty="0"/>
              <a:t>Change for Date Ending 7/29/2010</a:t>
            </a:r>
          </a:p>
        </p:txBody>
      </p:sp>
      <p:sp>
        <p:nvSpPr>
          <p:cNvPr id="10" name="TextBox 9"/>
          <p:cNvSpPr txBox="1"/>
          <p:nvPr/>
        </p:nvSpPr>
        <p:spPr bwMode="auto">
          <a:xfrm>
            <a:off x="3821018" y="5648980"/>
            <a:ext cx="2089033" cy="523220"/>
          </a:xfrm>
          <a:prstGeom prst="rect">
            <a:avLst/>
          </a:prstGeom>
          <a:noFill/>
          <a:ln w="9525">
            <a:noFill/>
            <a:miter lim="800000"/>
            <a:headEnd/>
            <a:tailEnd/>
          </a:ln>
        </p:spPr>
        <p:txBody>
          <a:bodyPr wrap="none" rtlCol="0">
            <a:spAutoFit/>
          </a:bodyPr>
          <a:lstStyle/>
          <a:p>
            <a:r>
              <a:rPr lang="en-US" sz="1400" i="0" dirty="0" smtClean="0">
                <a:solidFill>
                  <a:srgbClr val="FFFF00"/>
                </a:solidFill>
              </a:rPr>
              <a:t>Some Data Drop Outs</a:t>
            </a:r>
          </a:p>
          <a:p>
            <a:r>
              <a:rPr lang="en-US" sz="1400" i="0" dirty="0" smtClean="0">
                <a:solidFill>
                  <a:srgbClr val="FFFF00"/>
                </a:solidFill>
              </a:rPr>
              <a:t>In Coastal “Cloud” Zone</a:t>
            </a:r>
          </a:p>
        </p:txBody>
      </p:sp>
    </p:spTree>
    <p:extLst>
      <p:ext uri="{BB962C8B-B14F-4D97-AF65-F5344CB8AC3E}">
        <p14:creationId xmlns:p14="http://schemas.microsoft.com/office/powerpoint/2010/main" val="2340301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216152"/>
            <a:ext cx="6909676" cy="5257800"/>
          </a:xfrm>
          <a:prstGeom prst="rect">
            <a:avLst/>
          </a:prstGeom>
        </p:spPr>
      </p:pic>
      <p:sp>
        <p:nvSpPr>
          <p:cNvPr id="3" name="Slide Number Placeholder 2"/>
          <p:cNvSpPr>
            <a:spLocks noGrp="1"/>
          </p:cNvSpPr>
          <p:nvPr>
            <p:ph type="sldNum" sz="quarter" idx="10"/>
          </p:nvPr>
        </p:nvSpPr>
        <p:spPr/>
        <p:txBody>
          <a:bodyPr/>
          <a:lstStyle/>
          <a:p>
            <a:pPr>
              <a:defRPr/>
            </a:pPr>
            <a:fld id="{C126386F-DB13-42D4-92CD-7A7F3A4CCBB8}" type="slidenum">
              <a:rPr lang="en-US" smtClean="0"/>
              <a:pPr>
                <a:defRPr/>
              </a:pPr>
              <a:t>17</a:t>
            </a:fld>
            <a:endParaRPr lang="en-US" dirty="0"/>
          </a:p>
        </p:txBody>
      </p:sp>
      <p:sp>
        <p:nvSpPr>
          <p:cNvPr id="4" name="Footer Placeholder 3"/>
          <p:cNvSpPr>
            <a:spLocks noGrp="1"/>
          </p:cNvSpPr>
          <p:nvPr>
            <p:ph type="ftr" sz="quarter" idx="11"/>
          </p:nvPr>
        </p:nvSpPr>
        <p:spPr/>
        <p:txBody>
          <a:bodyPr/>
          <a:lstStyle/>
          <a:p>
            <a:pPr>
              <a:defRPr/>
            </a:pPr>
            <a:r>
              <a:rPr lang="en-US" smtClean="0"/>
              <a:t>National Aeronautics and Space Administration</a:t>
            </a:r>
            <a:endParaRPr lang="en-US"/>
          </a:p>
        </p:txBody>
      </p:sp>
      <p:pic>
        <p:nvPicPr>
          <p:cNvPr id="7" name="Picture 6" descr="ndvi_legend_standard_11-21-2011.jpg"/>
          <p:cNvPicPr>
            <a:picLocks noChangeAspect="1"/>
          </p:cNvPicPr>
          <p:nvPr/>
        </p:nvPicPr>
        <p:blipFill rotWithShape="1">
          <a:blip r:embed="rId3" cstate="print">
            <a:extLst>
              <a:ext uri="{28A0092B-C50C-407E-A947-70E740481C1C}">
                <a14:useLocalDpi xmlns:a14="http://schemas.microsoft.com/office/drawing/2010/main" val="0"/>
              </a:ext>
            </a:extLst>
          </a:blip>
          <a:srcRect t="8307"/>
          <a:stretch/>
        </p:blipFill>
        <p:spPr bwMode="auto">
          <a:xfrm>
            <a:off x="8077200" y="2895600"/>
            <a:ext cx="1027522" cy="16770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p:nvPr/>
        </p:nvSpPr>
        <p:spPr bwMode="auto">
          <a:xfrm>
            <a:off x="2880392" y="911423"/>
            <a:ext cx="3490059" cy="338554"/>
          </a:xfrm>
          <a:prstGeom prst="rect">
            <a:avLst/>
          </a:prstGeom>
          <a:noFill/>
          <a:ln w="9525">
            <a:noFill/>
            <a:miter lim="800000"/>
            <a:headEnd/>
            <a:tailEnd/>
          </a:ln>
        </p:spPr>
        <p:txBody>
          <a:bodyPr wrap="none" rtlCol="0">
            <a:spAutoFit/>
          </a:bodyPr>
          <a:lstStyle/>
          <a:p>
            <a:pPr algn="ctr"/>
            <a:r>
              <a:rPr lang="en-US" b="1" i="0" dirty="0" smtClean="0"/>
              <a:t>Change for </a:t>
            </a:r>
            <a:r>
              <a:rPr lang="en-US" b="1" i="0" dirty="0"/>
              <a:t>Date Ending 7/29/2010</a:t>
            </a:r>
          </a:p>
        </p:txBody>
      </p:sp>
      <p:sp>
        <p:nvSpPr>
          <p:cNvPr id="9" name="TextBox 8"/>
          <p:cNvSpPr txBox="1"/>
          <p:nvPr/>
        </p:nvSpPr>
        <p:spPr bwMode="auto">
          <a:xfrm>
            <a:off x="1219200" y="1229380"/>
            <a:ext cx="3387466" cy="523220"/>
          </a:xfrm>
          <a:prstGeom prst="rect">
            <a:avLst/>
          </a:prstGeom>
          <a:noFill/>
          <a:ln w="9525">
            <a:noFill/>
            <a:miter lim="800000"/>
            <a:headEnd/>
            <a:tailEnd/>
          </a:ln>
        </p:spPr>
        <p:txBody>
          <a:bodyPr wrap="none" rtlCol="0">
            <a:spAutoFit/>
          </a:bodyPr>
          <a:lstStyle/>
          <a:p>
            <a:r>
              <a:rPr lang="en-US" sz="1400" i="0" dirty="0" smtClean="0">
                <a:solidFill>
                  <a:srgbClr val="FFFF00"/>
                </a:solidFill>
              </a:rPr>
              <a:t>Change vs. Average Growing Condition</a:t>
            </a:r>
          </a:p>
          <a:p>
            <a:r>
              <a:rPr lang="en-US" sz="1400" i="0" dirty="0" smtClean="0">
                <a:solidFill>
                  <a:srgbClr val="FFFF00"/>
                </a:solidFill>
              </a:rPr>
              <a:t>Some in Known Drought Impacted Areas</a:t>
            </a:r>
          </a:p>
        </p:txBody>
      </p:sp>
      <p:sp>
        <p:nvSpPr>
          <p:cNvPr id="10" name="TextBox 9"/>
          <p:cNvSpPr txBox="1"/>
          <p:nvPr/>
        </p:nvSpPr>
        <p:spPr bwMode="auto">
          <a:xfrm>
            <a:off x="3821018" y="5648980"/>
            <a:ext cx="2274982" cy="523220"/>
          </a:xfrm>
          <a:prstGeom prst="rect">
            <a:avLst/>
          </a:prstGeom>
          <a:noFill/>
          <a:ln w="9525">
            <a:noFill/>
            <a:miter lim="800000"/>
            <a:headEnd/>
            <a:tailEnd/>
          </a:ln>
        </p:spPr>
        <p:txBody>
          <a:bodyPr wrap="none" rtlCol="0">
            <a:spAutoFit/>
          </a:bodyPr>
          <a:lstStyle/>
          <a:p>
            <a:r>
              <a:rPr lang="en-US" sz="1400" i="0" dirty="0" smtClean="0">
                <a:solidFill>
                  <a:srgbClr val="FFFF00"/>
                </a:solidFill>
              </a:rPr>
              <a:t>Deep Dark Reds on Coast</a:t>
            </a:r>
          </a:p>
          <a:p>
            <a:r>
              <a:rPr lang="en-US" sz="1400" i="0" dirty="0" smtClean="0">
                <a:solidFill>
                  <a:srgbClr val="FFFF00"/>
                </a:solidFill>
              </a:rPr>
              <a:t>Maybe Cloud Affected</a:t>
            </a:r>
          </a:p>
        </p:txBody>
      </p:sp>
      <p:sp>
        <p:nvSpPr>
          <p:cNvPr id="13" name="Title 1"/>
          <p:cNvSpPr>
            <a:spLocks noGrp="1"/>
          </p:cNvSpPr>
          <p:nvPr>
            <p:ph type="title"/>
          </p:nvPr>
        </p:nvSpPr>
        <p:spPr>
          <a:xfrm>
            <a:off x="1257300" y="87313"/>
            <a:ext cx="6629400" cy="720725"/>
          </a:xfrm>
        </p:spPr>
        <p:txBody>
          <a:bodyPr/>
          <a:lstStyle/>
          <a:p>
            <a:r>
              <a:rPr lang="en-US" sz="2400" dirty="0" smtClean="0"/>
              <a:t>MODIS Percent NDVI Forest Change</a:t>
            </a:r>
            <a:br>
              <a:rPr lang="en-US" sz="2400" dirty="0" smtClean="0"/>
            </a:br>
            <a:r>
              <a:rPr lang="en-US" sz="2400" dirty="0" smtClean="0"/>
              <a:t>(Mean of Max NDVI Baseline) </a:t>
            </a:r>
            <a:endParaRPr lang="en-US" sz="2400" dirty="0"/>
          </a:p>
        </p:txBody>
      </p:sp>
    </p:spTree>
    <p:extLst>
      <p:ext uri="{BB962C8B-B14F-4D97-AF65-F5344CB8AC3E}">
        <p14:creationId xmlns:p14="http://schemas.microsoft.com/office/powerpoint/2010/main" val="1560737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216152"/>
            <a:ext cx="6914712" cy="5257800"/>
          </a:xfrm>
          <a:prstGeom prst="rect">
            <a:avLst/>
          </a:prstGeom>
        </p:spPr>
      </p:pic>
      <p:sp>
        <p:nvSpPr>
          <p:cNvPr id="3" name="Slide Number Placeholder 2"/>
          <p:cNvSpPr>
            <a:spLocks noGrp="1"/>
          </p:cNvSpPr>
          <p:nvPr>
            <p:ph type="sldNum" sz="quarter" idx="10"/>
          </p:nvPr>
        </p:nvSpPr>
        <p:spPr/>
        <p:txBody>
          <a:bodyPr/>
          <a:lstStyle/>
          <a:p>
            <a:pPr>
              <a:defRPr/>
            </a:pPr>
            <a:fld id="{C126386F-DB13-42D4-92CD-7A7F3A4CCBB8}" type="slidenum">
              <a:rPr lang="en-US" smtClean="0"/>
              <a:pPr>
                <a:defRPr/>
              </a:pPr>
              <a:t>18</a:t>
            </a:fld>
            <a:endParaRPr lang="en-US" dirty="0"/>
          </a:p>
        </p:txBody>
      </p:sp>
      <p:sp>
        <p:nvSpPr>
          <p:cNvPr id="4" name="Footer Placeholder 3"/>
          <p:cNvSpPr>
            <a:spLocks noGrp="1"/>
          </p:cNvSpPr>
          <p:nvPr>
            <p:ph type="ftr" sz="quarter" idx="11"/>
          </p:nvPr>
        </p:nvSpPr>
        <p:spPr/>
        <p:txBody>
          <a:bodyPr/>
          <a:lstStyle/>
          <a:p>
            <a:pPr>
              <a:defRPr/>
            </a:pPr>
            <a:r>
              <a:rPr lang="en-US" smtClean="0"/>
              <a:t>National Aeronautics and Space Administration</a:t>
            </a:r>
            <a:endParaRPr lang="en-US"/>
          </a:p>
        </p:txBody>
      </p:sp>
      <p:sp>
        <p:nvSpPr>
          <p:cNvPr id="8" name="TextBox 7"/>
          <p:cNvSpPr txBox="1"/>
          <p:nvPr/>
        </p:nvSpPr>
        <p:spPr bwMode="auto">
          <a:xfrm>
            <a:off x="1877720" y="911423"/>
            <a:ext cx="5495414" cy="338554"/>
          </a:xfrm>
          <a:prstGeom prst="rect">
            <a:avLst/>
          </a:prstGeom>
          <a:noFill/>
          <a:ln w="9525">
            <a:noFill/>
            <a:miter lim="800000"/>
            <a:headEnd/>
            <a:tailEnd/>
          </a:ln>
        </p:spPr>
        <p:txBody>
          <a:bodyPr wrap="none" rtlCol="0">
            <a:spAutoFit/>
          </a:bodyPr>
          <a:lstStyle/>
          <a:p>
            <a:pPr algn="ctr"/>
            <a:r>
              <a:rPr lang="en-US" b="1" i="0" dirty="0" smtClean="0"/>
              <a:t>ADS Polygons in Red - NDVI for </a:t>
            </a:r>
            <a:r>
              <a:rPr lang="en-US" b="1" i="0" dirty="0"/>
              <a:t>Date Ending 7/29/2010</a:t>
            </a:r>
          </a:p>
        </p:txBody>
      </p:sp>
      <p:sp>
        <p:nvSpPr>
          <p:cNvPr id="9" name="TextBox 8"/>
          <p:cNvSpPr txBox="1"/>
          <p:nvPr/>
        </p:nvSpPr>
        <p:spPr bwMode="auto">
          <a:xfrm>
            <a:off x="1219201" y="1229380"/>
            <a:ext cx="3381156" cy="738664"/>
          </a:xfrm>
          <a:prstGeom prst="rect">
            <a:avLst/>
          </a:prstGeom>
          <a:noFill/>
          <a:ln w="9525">
            <a:noFill/>
            <a:miter lim="800000"/>
            <a:headEnd/>
            <a:tailEnd/>
          </a:ln>
        </p:spPr>
        <p:txBody>
          <a:bodyPr wrap="square" rtlCol="0">
            <a:spAutoFit/>
          </a:bodyPr>
          <a:lstStyle/>
          <a:p>
            <a:r>
              <a:rPr lang="en-US" sz="1400" i="0" dirty="0" smtClean="0">
                <a:solidFill>
                  <a:srgbClr val="FFFF00"/>
                </a:solidFill>
              </a:rPr>
              <a:t>Red polygons frequently occur in areas</a:t>
            </a:r>
            <a:r>
              <a:rPr lang="en-US" sz="1400" i="0" dirty="0">
                <a:solidFill>
                  <a:srgbClr val="FFFF00"/>
                </a:solidFill>
              </a:rPr>
              <a:t> </a:t>
            </a:r>
            <a:r>
              <a:rPr lang="en-US" sz="1400" i="0" dirty="0" smtClean="0">
                <a:solidFill>
                  <a:srgbClr val="FFFF00"/>
                </a:solidFill>
              </a:rPr>
              <a:t>with decreased NDVI on change product shown in previous slide</a:t>
            </a:r>
          </a:p>
        </p:txBody>
      </p:sp>
      <p:sp>
        <p:nvSpPr>
          <p:cNvPr id="13" name="Title 1"/>
          <p:cNvSpPr>
            <a:spLocks noGrp="1"/>
          </p:cNvSpPr>
          <p:nvPr>
            <p:ph type="title"/>
          </p:nvPr>
        </p:nvSpPr>
        <p:spPr>
          <a:xfrm>
            <a:off x="1257300" y="87313"/>
            <a:ext cx="6629400" cy="720725"/>
          </a:xfrm>
        </p:spPr>
        <p:txBody>
          <a:bodyPr/>
          <a:lstStyle/>
          <a:p>
            <a:r>
              <a:rPr lang="en-US" sz="2400" dirty="0" smtClean="0"/>
              <a:t>2010 ADS Forest Damage Polygons</a:t>
            </a:r>
            <a:br>
              <a:rPr lang="en-US" sz="2400" dirty="0" smtClean="0"/>
            </a:br>
            <a:r>
              <a:rPr lang="en-US" sz="2400" dirty="0" smtClean="0"/>
              <a:t>Overlain Onto 28 Day MODIS NDVI</a:t>
            </a:r>
            <a:endParaRPr lang="en-US" sz="2400" dirty="0"/>
          </a:p>
        </p:txBody>
      </p:sp>
      <p:sp>
        <p:nvSpPr>
          <p:cNvPr id="11" name="TextBox 10"/>
          <p:cNvSpPr txBox="1"/>
          <p:nvPr/>
        </p:nvSpPr>
        <p:spPr bwMode="auto">
          <a:xfrm>
            <a:off x="3733800" y="5648980"/>
            <a:ext cx="2590800" cy="523220"/>
          </a:xfrm>
          <a:prstGeom prst="rect">
            <a:avLst/>
          </a:prstGeom>
          <a:noFill/>
          <a:ln w="9525">
            <a:noFill/>
            <a:miter lim="800000"/>
            <a:headEnd/>
            <a:tailEnd/>
          </a:ln>
        </p:spPr>
        <p:txBody>
          <a:bodyPr wrap="square" rtlCol="0">
            <a:spAutoFit/>
          </a:bodyPr>
          <a:lstStyle/>
          <a:p>
            <a:r>
              <a:rPr lang="en-US" sz="1400" i="0" dirty="0" smtClean="0">
                <a:solidFill>
                  <a:srgbClr val="FFFF00"/>
                </a:solidFill>
              </a:rPr>
              <a:t>Less than 30% of total forest was surveyed via ADS</a:t>
            </a:r>
          </a:p>
        </p:txBody>
      </p:sp>
    </p:spTree>
    <p:extLst>
      <p:ext uri="{BB962C8B-B14F-4D97-AF65-F5344CB8AC3E}">
        <p14:creationId xmlns:p14="http://schemas.microsoft.com/office/powerpoint/2010/main" val="977645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dirty="0" smtClean="0"/>
              <a:t>Comments on Initial Results</a:t>
            </a:r>
          </a:p>
        </p:txBody>
      </p:sp>
      <p:sp>
        <p:nvSpPr>
          <p:cNvPr id="20483" name="Content Placeholder 4"/>
          <p:cNvSpPr>
            <a:spLocks noGrp="1"/>
          </p:cNvSpPr>
          <p:nvPr>
            <p:ph idx="1"/>
          </p:nvPr>
        </p:nvSpPr>
        <p:spPr/>
        <p:txBody>
          <a:bodyPr/>
          <a:lstStyle/>
          <a:p>
            <a:pPr eaLnBrk="1" hangingPunct="1"/>
            <a:r>
              <a:rPr lang="en-US" dirty="0" smtClean="0"/>
              <a:t>EMODIS Terra Products</a:t>
            </a:r>
          </a:p>
          <a:p>
            <a:pPr lvl="1" eaLnBrk="1" hangingPunct="1"/>
            <a:r>
              <a:rPr lang="en-US" sz="2000" i="1" dirty="0" smtClean="0"/>
              <a:t>The 28 day NDVI change products showed some utility for assessing regional disturbance – but more research is needed to confirm…</a:t>
            </a:r>
          </a:p>
          <a:p>
            <a:pPr lvl="1" eaLnBrk="1" hangingPunct="1"/>
            <a:r>
              <a:rPr lang="en-US" sz="2000" i="1" dirty="0" smtClean="0"/>
              <a:t>The results suggest variable growing conditions from year to year</a:t>
            </a:r>
          </a:p>
          <a:p>
            <a:pPr lvl="1" eaLnBrk="1" hangingPunct="1"/>
            <a:r>
              <a:rPr lang="en-US" sz="2000" i="1" dirty="0" smtClean="0"/>
              <a:t>The change products detected fire scars and showed reduced NDVI potentially related to the 2010 drought and insect impacts to forest</a:t>
            </a:r>
          </a:p>
          <a:p>
            <a:pPr lvl="1" eaLnBrk="1" hangingPunct="1"/>
            <a:r>
              <a:rPr lang="en-US" sz="2000" i="1" dirty="0" smtClean="0"/>
              <a:t>Given the drought year, change products using the mean of max NDVI baseline seemed to work best, but </a:t>
            </a:r>
            <a:r>
              <a:rPr lang="en-US" sz="2000" i="1" smtClean="0"/>
              <a:t>still </a:t>
            </a:r>
            <a:r>
              <a:rPr lang="en-US" sz="2000" i="1" smtClean="0"/>
              <a:t>are</a:t>
            </a:r>
            <a:r>
              <a:rPr lang="en-US" sz="2000" i="1" smtClean="0"/>
              <a:t> </a:t>
            </a:r>
            <a:r>
              <a:rPr lang="en-US" sz="2000" i="1" dirty="0" smtClean="0"/>
              <a:t>more noisy than the ForWarn CONUS products using MODIS Terra and Aqua data</a:t>
            </a:r>
          </a:p>
          <a:p>
            <a:pPr lvl="1" eaLnBrk="1" hangingPunct="1"/>
            <a:r>
              <a:rPr lang="en-US" sz="2000" i="1" dirty="0"/>
              <a:t>ForWarn MODIS NDVI change products have been used to detect many regional forest disturbances across </a:t>
            </a:r>
            <a:r>
              <a:rPr lang="en-US" sz="2000" i="1" dirty="0" smtClean="0"/>
              <a:t>CONUS</a:t>
            </a:r>
          </a:p>
          <a:p>
            <a:pPr lvl="1" eaLnBrk="1" hangingPunct="1"/>
            <a:r>
              <a:rPr lang="en-US" sz="2000" i="1" dirty="0"/>
              <a:t>The compositing window could possibly be narrowed to 21 days if MODIS Aqua data were also provided by eMODIS</a:t>
            </a:r>
          </a:p>
          <a:p>
            <a:pPr lvl="1" eaLnBrk="1" hangingPunct="1"/>
            <a:r>
              <a:rPr lang="en-US" sz="2000" i="1" dirty="0" smtClean="0"/>
              <a:t>The </a:t>
            </a:r>
            <a:r>
              <a:rPr lang="en-US" sz="2000" i="1" dirty="0"/>
              <a:t>apparent 3 day latency of EMODIS historic Alaska products makes it possible for ForWarn expand into Alaska</a:t>
            </a:r>
          </a:p>
        </p:txBody>
      </p:sp>
      <p:sp>
        <p:nvSpPr>
          <p:cNvPr id="22532" name="Slide Number Placeholder 2"/>
          <p:cNvSpPr>
            <a:spLocks noGrp="1"/>
          </p:cNvSpPr>
          <p:nvPr>
            <p:ph type="sldNum" sz="quarter" idx="10"/>
          </p:nvPr>
        </p:nvSpPr>
        <p:spPr/>
        <p:txBody>
          <a:bodyPr/>
          <a:lstStyle/>
          <a:p>
            <a:pPr>
              <a:defRPr/>
            </a:pPr>
            <a:fld id="{3EB2BB3F-1A8D-4C3F-A7B9-D8E83C8DED6E}" type="slidenum">
              <a:rPr lang="en-US" smtClean="0"/>
              <a:pPr>
                <a:defRPr/>
              </a:pPr>
              <a:t>19</a:t>
            </a:fld>
            <a:endParaRPr lang="en-US" dirty="0" smtClean="0"/>
          </a:p>
        </p:txBody>
      </p:sp>
      <p:sp>
        <p:nvSpPr>
          <p:cNvPr id="22533" name="Footer Placeholder 3"/>
          <p:cNvSpPr>
            <a:spLocks noGrp="1"/>
          </p:cNvSpPr>
          <p:nvPr>
            <p:ph type="ftr" sz="quarter" idx="11"/>
          </p:nvPr>
        </p:nvSpPr>
        <p:spPr/>
        <p:txBody>
          <a:bodyPr/>
          <a:lstStyle/>
          <a:p>
            <a:pPr>
              <a:defRPr/>
            </a:pPr>
            <a:r>
              <a:rPr lang="en-US" dirty="0" smtClean="0"/>
              <a:t>National Aeronautics and Space Administration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dirty="0" smtClean="0"/>
              <a:t>Introduction</a:t>
            </a:r>
          </a:p>
        </p:txBody>
      </p:sp>
      <p:sp>
        <p:nvSpPr>
          <p:cNvPr id="4099" name="Content Placeholder 2"/>
          <p:cNvSpPr>
            <a:spLocks noGrp="1"/>
          </p:cNvSpPr>
          <p:nvPr>
            <p:ph idx="1"/>
          </p:nvPr>
        </p:nvSpPr>
        <p:spPr/>
        <p:txBody>
          <a:bodyPr/>
          <a:lstStyle/>
          <a:p>
            <a:pPr eaLnBrk="1" hangingPunct="1"/>
            <a:r>
              <a:rPr lang="en-US" sz="2200" dirty="0" smtClean="0"/>
              <a:t>U.S. forests occupy ~1/3 of total land area (~304 million ha)</a:t>
            </a:r>
          </a:p>
          <a:p>
            <a:pPr eaLnBrk="1" hangingPunct="1"/>
            <a:r>
              <a:rPr lang="en-US" sz="2200" dirty="0" smtClean="0"/>
              <a:t>AK forests comprise ~52 million ha, including 1</a:t>
            </a:r>
            <a:r>
              <a:rPr lang="en-US" sz="2200" baseline="30000" dirty="0" smtClean="0"/>
              <a:t>st</a:t>
            </a:r>
            <a:r>
              <a:rPr lang="en-US" sz="2200" dirty="0" smtClean="0"/>
              <a:t> and 2</a:t>
            </a:r>
            <a:r>
              <a:rPr lang="en-US" sz="2200" baseline="30000" dirty="0" smtClean="0"/>
              <a:t>nd</a:t>
            </a:r>
            <a:r>
              <a:rPr lang="en-US" sz="2200" dirty="0" smtClean="0"/>
              <a:t> largest national forests in the nation (</a:t>
            </a:r>
            <a:r>
              <a:rPr lang="en-US" sz="2200" dirty="0" err="1" smtClean="0"/>
              <a:t>Tongass</a:t>
            </a:r>
            <a:r>
              <a:rPr lang="en-US" sz="2200" dirty="0" smtClean="0"/>
              <a:t> and Chugach NFs)</a:t>
            </a:r>
          </a:p>
          <a:p>
            <a:pPr eaLnBrk="1" hangingPunct="1"/>
            <a:r>
              <a:rPr lang="en-US" sz="2200" dirty="0" smtClean="0"/>
              <a:t>U.S. forests face many biotic and abiotic threats that cause regional forest damage – and also impact human life and property, bio-diversity and water supplies</a:t>
            </a:r>
          </a:p>
          <a:p>
            <a:pPr eaLnBrk="1" hangingPunct="1"/>
            <a:r>
              <a:rPr lang="en-US" sz="2200" dirty="0" smtClean="0"/>
              <a:t>Timely regional forest disturbance monitoring products are needed to aid forest health management work</a:t>
            </a:r>
          </a:p>
          <a:p>
            <a:pPr eaLnBrk="1" hangingPunct="1"/>
            <a:r>
              <a:rPr lang="en-US" sz="2200" dirty="0" smtClean="0"/>
              <a:t>Since 2010, the US Forest Service ForWarn Early Warning System has used daily MODIS data to provide regional forest monitoring products every 8 days</a:t>
            </a:r>
          </a:p>
          <a:p>
            <a:pPr eaLnBrk="1" hangingPunct="1"/>
            <a:r>
              <a:rPr lang="en-US" sz="2200" dirty="0" smtClean="0"/>
              <a:t>However…ForWarn currently only covers the lower 48 states with potential to include Alaska, Hawaii, etc.</a:t>
            </a:r>
          </a:p>
        </p:txBody>
      </p:sp>
      <p:sp>
        <p:nvSpPr>
          <p:cNvPr id="4100" name="Slide Number Placeholder 3"/>
          <p:cNvSpPr>
            <a:spLocks noGrp="1"/>
          </p:cNvSpPr>
          <p:nvPr>
            <p:ph type="sldNum" sz="quarter" idx="10"/>
          </p:nvPr>
        </p:nvSpPr>
        <p:spPr/>
        <p:txBody>
          <a:bodyPr/>
          <a:lstStyle/>
          <a:p>
            <a:pPr>
              <a:defRPr/>
            </a:pPr>
            <a:fld id="{3FF9B670-7876-4C3A-B98B-21A09400AA88}" type="slidenum">
              <a:rPr lang="en-US" smtClean="0"/>
              <a:pPr>
                <a:defRPr/>
              </a:pPr>
              <a:t>2</a:t>
            </a:fld>
            <a:endParaRPr lang="en-US" dirty="0" smtClean="0"/>
          </a:p>
        </p:txBody>
      </p:sp>
      <p:sp>
        <p:nvSpPr>
          <p:cNvPr id="4101" name="Footer Placeholder 4"/>
          <p:cNvSpPr>
            <a:spLocks noGrp="1"/>
          </p:cNvSpPr>
          <p:nvPr>
            <p:ph type="ftr" sz="quarter" idx="11"/>
          </p:nvPr>
        </p:nvSpPr>
        <p:spPr/>
        <p:txBody>
          <a:bodyPr/>
          <a:lstStyle/>
          <a:p>
            <a:pPr>
              <a:defRPr/>
            </a:pPr>
            <a:r>
              <a:rPr lang="en-US" dirty="0" smtClean="0"/>
              <a:t>National Aeronautics and Space Administration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ext Box 10"/>
          <p:cNvSpPr txBox="1">
            <a:spLocks noChangeArrowheads="1"/>
          </p:cNvSpPr>
          <p:nvPr/>
        </p:nvSpPr>
        <p:spPr bwMode="auto">
          <a:xfrm>
            <a:off x="762000" y="6432550"/>
            <a:ext cx="7780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1600" i="1">
                <a:solidFill>
                  <a:srgbClr val="00007A"/>
                </a:solidFill>
                <a:latin typeface="Arial" charset="0"/>
                <a:cs typeface="Arial" charset="0"/>
              </a:defRPr>
            </a:lvl1pPr>
            <a:lvl2pPr marL="742950" indent="-285750" eaLnBrk="0" hangingPunct="0">
              <a:defRPr sz="1600" i="1">
                <a:solidFill>
                  <a:srgbClr val="00007A"/>
                </a:solidFill>
                <a:latin typeface="Arial" charset="0"/>
                <a:cs typeface="Arial" charset="0"/>
              </a:defRPr>
            </a:lvl2pPr>
            <a:lvl3pPr marL="1143000" indent="-228600" eaLnBrk="0" hangingPunct="0">
              <a:defRPr sz="1600" i="1">
                <a:solidFill>
                  <a:srgbClr val="00007A"/>
                </a:solidFill>
                <a:latin typeface="Arial" charset="0"/>
                <a:cs typeface="Arial" charset="0"/>
              </a:defRPr>
            </a:lvl3pPr>
            <a:lvl4pPr marL="1600200" indent="-228600" eaLnBrk="0" hangingPunct="0">
              <a:defRPr sz="1600" i="1">
                <a:solidFill>
                  <a:srgbClr val="00007A"/>
                </a:solidFill>
                <a:latin typeface="Arial" charset="0"/>
                <a:cs typeface="Arial" charset="0"/>
              </a:defRPr>
            </a:lvl4pPr>
            <a:lvl5pPr marL="2057400" indent="-228600" eaLnBrk="0" hangingPunct="0">
              <a:defRPr sz="1600" i="1">
                <a:solidFill>
                  <a:srgbClr val="00007A"/>
                </a:solidFill>
                <a:latin typeface="Arial" charset="0"/>
                <a:cs typeface="Arial" charset="0"/>
              </a:defRPr>
            </a:lvl5pPr>
            <a:lvl6pPr marL="2514600" indent="-228600" eaLnBrk="0" fontAlgn="base" hangingPunct="0">
              <a:spcBef>
                <a:spcPct val="0"/>
              </a:spcBef>
              <a:spcAft>
                <a:spcPct val="0"/>
              </a:spcAft>
              <a:defRPr sz="1600" i="1">
                <a:solidFill>
                  <a:srgbClr val="00007A"/>
                </a:solidFill>
                <a:latin typeface="Arial" charset="0"/>
                <a:cs typeface="Arial" charset="0"/>
              </a:defRPr>
            </a:lvl6pPr>
            <a:lvl7pPr marL="2971800" indent="-228600" eaLnBrk="0" fontAlgn="base" hangingPunct="0">
              <a:spcBef>
                <a:spcPct val="0"/>
              </a:spcBef>
              <a:spcAft>
                <a:spcPct val="0"/>
              </a:spcAft>
              <a:defRPr sz="1600" i="1">
                <a:solidFill>
                  <a:srgbClr val="00007A"/>
                </a:solidFill>
                <a:latin typeface="Arial" charset="0"/>
                <a:cs typeface="Arial" charset="0"/>
              </a:defRPr>
            </a:lvl7pPr>
            <a:lvl8pPr marL="3429000" indent="-228600" eaLnBrk="0" fontAlgn="base" hangingPunct="0">
              <a:spcBef>
                <a:spcPct val="0"/>
              </a:spcBef>
              <a:spcAft>
                <a:spcPct val="0"/>
              </a:spcAft>
              <a:defRPr sz="1600" i="1">
                <a:solidFill>
                  <a:srgbClr val="00007A"/>
                </a:solidFill>
                <a:latin typeface="Arial" charset="0"/>
                <a:cs typeface="Arial" charset="0"/>
              </a:defRPr>
            </a:lvl8pPr>
            <a:lvl9pPr marL="3886200" indent="-228600" eaLnBrk="0" fontAlgn="base" hangingPunct="0">
              <a:spcBef>
                <a:spcPct val="0"/>
              </a:spcBef>
              <a:spcAft>
                <a:spcPct val="0"/>
              </a:spcAft>
              <a:defRPr sz="1600" i="1">
                <a:solidFill>
                  <a:srgbClr val="00007A"/>
                </a:solidFill>
                <a:latin typeface="Arial" charset="0"/>
                <a:cs typeface="Arial" charset="0"/>
              </a:defRPr>
            </a:lvl9pPr>
          </a:lstStyle>
          <a:p>
            <a:pPr algn="ctr" eaLnBrk="1" hangingPunct="1"/>
            <a:r>
              <a:rPr lang="en-US" sz="900" dirty="0">
                <a:solidFill>
                  <a:srgbClr val="0B3D91"/>
                </a:solidFill>
              </a:rPr>
              <a:t>Participation in this work by Computer Sciences Corporation, Inc., was supported by NASA at the John C. Stennis Space Center, Mississippi, under contract NNS10AA35C.  Project funding was provided to NASA by the USDA Forest Service Eastern and Western Threat Assessment Centers.</a:t>
            </a:r>
          </a:p>
        </p:txBody>
      </p:sp>
      <p:pic>
        <p:nvPicPr>
          <p:cNvPr id="23555" name="Picture 11" descr="NASA_Flat_rgb_s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3175" y="2736850"/>
            <a:ext cx="1676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U.S. ForWarn System for Regional Forest Disturbance Monitoring</a:t>
            </a:r>
            <a:endParaRPr lang="en-US" dirty="0"/>
          </a:p>
        </p:txBody>
      </p:sp>
      <p:sp>
        <p:nvSpPr>
          <p:cNvPr id="4" name="Slide Number Placeholder 3"/>
          <p:cNvSpPr>
            <a:spLocks noGrp="1"/>
          </p:cNvSpPr>
          <p:nvPr>
            <p:ph type="sldNum" sz="quarter" idx="10"/>
          </p:nvPr>
        </p:nvSpPr>
        <p:spPr/>
        <p:txBody>
          <a:bodyPr/>
          <a:lstStyle/>
          <a:p>
            <a:pPr>
              <a:defRPr/>
            </a:pPr>
            <a:fld id="{3E49A700-6B50-4845-86B3-DB411239D3AA}" type="slidenum">
              <a:rPr lang="en-US" smtClean="0"/>
              <a:pPr>
                <a:defRPr/>
              </a:pPr>
              <a:t>3</a:t>
            </a:fld>
            <a:endParaRPr lang="en-US" dirty="0"/>
          </a:p>
        </p:txBody>
      </p:sp>
      <p:sp>
        <p:nvSpPr>
          <p:cNvPr id="5" name="Footer Placeholder 4"/>
          <p:cNvSpPr>
            <a:spLocks noGrp="1"/>
          </p:cNvSpPr>
          <p:nvPr>
            <p:ph type="ftr" sz="quarter" idx="11"/>
          </p:nvPr>
        </p:nvSpPr>
        <p:spPr/>
        <p:txBody>
          <a:bodyPr/>
          <a:lstStyle/>
          <a:p>
            <a:pPr>
              <a:defRPr/>
            </a:pPr>
            <a:r>
              <a:rPr lang="en-US" dirty="0" smtClean="0"/>
              <a:t>National Aeronautics and Space Administration</a:t>
            </a:r>
            <a:endParaRPr lang="en-US" dirty="0"/>
          </a:p>
        </p:txBody>
      </p:sp>
      <p:sp>
        <p:nvSpPr>
          <p:cNvPr id="8" name="TextBox 7"/>
          <p:cNvSpPr txBox="1"/>
          <p:nvPr/>
        </p:nvSpPr>
        <p:spPr bwMode="auto">
          <a:xfrm>
            <a:off x="3099354" y="835223"/>
            <a:ext cx="2629246" cy="307777"/>
          </a:xfrm>
          <a:prstGeom prst="rect">
            <a:avLst/>
          </a:prstGeom>
          <a:noFill/>
          <a:ln w="9525">
            <a:noFill/>
            <a:miter lim="800000"/>
            <a:headEnd/>
            <a:tailEnd/>
          </a:ln>
        </p:spPr>
        <p:txBody>
          <a:bodyPr wrap="none" rtlCol="0">
            <a:spAutoFit/>
          </a:bodyPr>
          <a:lstStyle/>
          <a:p>
            <a:pPr algn="ctr"/>
            <a:r>
              <a:rPr lang="en-US" sz="1400" i="0" dirty="0" smtClean="0">
                <a:solidFill>
                  <a:schemeClr val="tx1"/>
                </a:solidFill>
                <a:hlinkClick r:id="rId2"/>
              </a:rPr>
              <a:t>http://forwarn.forestthreats.org</a:t>
            </a:r>
            <a:r>
              <a:rPr lang="en-US" sz="1400" i="0" dirty="0" smtClean="0">
                <a:solidFill>
                  <a:schemeClr val="tx1"/>
                </a:solidFill>
              </a:rPr>
              <a:t> </a:t>
            </a:r>
          </a:p>
        </p:txBody>
      </p:sp>
      <p:grpSp>
        <p:nvGrpSpPr>
          <p:cNvPr id="3" name="Group 2"/>
          <p:cNvGrpSpPr/>
          <p:nvPr/>
        </p:nvGrpSpPr>
        <p:grpSpPr>
          <a:xfrm>
            <a:off x="1219200" y="1143000"/>
            <a:ext cx="6721837" cy="5257800"/>
            <a:chOff x="1219200" y="1143000"/>
            <a:chExt cx="6721837" cy="525780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143000"/>
              <a:ext cx="6721837" cy="5257800"/>
            </a:xfrm>
            <a:prstGeom prst="rect">
              <a:avLst/>
            </a:prstGeom>
          </p:spPr>
        </p:pic>
        <p:sp>
          <p:nvSpPr>
            <p:cNvPr id="2" name="TextBox 1"/>
            <p:cNvSpPr txBox="1"/>
            <p:nvPr/>
          </p:nvSpPr>
          <p:spPr bwMode="auto">
            <a:xfrm>
              <a:off x="2971800" y="2743200"/>
              <a:ext cx="434734" cy="307777"/>
            </a:xfrm>
            <a:prstGeom prst="rect">
              <a:avLst/>
            </a:prstGeom>
            <a:noFill/>
            <a:ln w="9525">
              <a:noFill/>
              <a:miter lim="800000"/>
              <a:headEnd/>
              <a:tailEnd/>
            </a:ln>
          </p:spPr>
          <p:txBody>
            <a:bodyPr wrap="none" rtlCol="0">
              <a:spAutoFit/>
            </a:bodyPr>
            <a:lstStyle/>
            <a:p>
              <a:r>
                <a:rPr lang="en-US" sz="1400" b="1" dirty="0" smtClean="0">
                  <a:solidFill>
                    <a:srgbClr val="FFFF00"/>
                  </a:solidFill>
                </a:rPr>
                <a:t>NY</a:t>
              </a:r>
            </a:p>
          </p:txBody>
        </p:sp>
        <p:sp>
          <p:nvSpPr>
            <p:cNvPr id="9" name="TextBox 8"/>
            <p:cNvSpPr txBox="1"/>
            <p:nvPr/>
          </p:nvSpPr>
          <p:spPr bwMode="auto">
            <a:xfrm>
              <a:off x="2931403" y="3733800"/>
              <a:ext cx="421397" cy="307777"/>
            </a:xfrm>
            <a:prstGeom prst="rect">
              <a:avLst/>
            </a:prstGeom>
            <a:noFill/>
            <a:ln w="9525">
              <a:noFill/>
              <a:miter lim="800000"/>
              <a:headEnd/>
              <a:tailEnd/>
            </a:ln>
          </p:spPr>
          <p:txBody>
            <a:bodyPr wrap="none" rtlCol="0">
              <a:spAutoFit/>
            </a:bodyPr>
            <a:lstStyle/>
            <a:p>
              <a:r>
                <a:rPr lang="en-US" sz="1400" b="1" dirty="0" smtClean="0">
                  <a:solidFill>
                    <a:srgbClr val="FFFF00"/>
                  </a:solidFill>
                </a:rPr>
                <a:t>PA</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63" y="1173480"/>
            <a:ext cx="8462037" cy="5303520"/>
          </a:xfrm>
          <a:prstGeom prst="rect">
            <a:avLst/>
          </a:prstGeom>
        </p:spPr>
      </p:pic>
      <p:sp>
        <p:nvSpPr>
          <p:cNvPr id="7170" name="Title 5"/>
          <p:cNvSpPr>
            <a:spLocks noGrp="1"/>
          </p:cNvSpPr>
          <p:nvPr>
            <p:ph type="title"/>
          </p:nvPr>
        </p:nvSpPr>
        <p:spPr/>
        <p:txBody>
          <a:bodyPr/>
          <a:lstStyle/>
          <a:p>
            <a:r>
              <a:rPr lang="en-US" dirty="0" smtClean="0"/>
              <a:t>U.S Forest Change Assessment Viewer (FCAV) Resident to ForWarn</a:t>
            </a:r>
          </a:p>
        </p:txBody>
      </p:sp>
      <p:sp>
        <p:nvSpPr>
          <p:cNvPr id="4" name="Slide Number Placeholder 3"/>
          <p:cNvSpPr>
            <a:spLocks noGrp="1"/>
          </p:cNvSpPr>
          <p:nvPr>
            <p:ph type="sldNum" sz="quarter" idx="10"/>
          </p:nvPr>
        </p:nvSpPr>
        <p:spPr/>
        <p:txBody>
          <a:bodyPr/>
          <a:lstStyle/>
          <a:p>
            <a:pPr>
              <a:defRPr/>
            </a:pPr>
            <a:fld id="{2737C442-50D8-45FC-A085-D0F9730E612F}" type="slidenum">
              <a:rPr lang="en-US" smtClean="0"/>
              <a:pPr>
                <a:defRPr/>
              </a:pPr>
              <a:t>4</a:t>
            </a:fld>
            <a:endParaRPr lang="en-US" dirty="0"/>
          </a:p>
        </p:txBody>
      </p:sp>
      <p:sp>
        <p:nvSpPr>
          <p:cNvPr id="5" name="Footer Placeholder 4"/>
          <p:cNvSpPr>
            <a:spLocks noGrp="1"/>
          </p:cNvSpPr>
          <p:nvPr>
            <p:ph type="ftr" sz="quarter" idx="11"/>
          </p:nvPr>
        </p:nvSpPr>
        <p:spPr/>
        <p:txBody>
          <a:bodyPr/>
          <a:lstStyle/>
          <a:p>
            <a:pPr>
              <a:defRPr/>
            </a:pPr>
            <a:r>
              <a:rPr lang="en-US" dirty="0" smtClean="0"/>
              <a:t>National Aeronautics and Space Administration</a:t>
            </a:r>
            <a:endParaRPr lang="en-US" dirty="0"/>
          </a:p>
        </p:txBody>
      </p:sp>
      <p:sp>
        <p:nvSpPr>
          <p:cNvPr id="7174" name="TextBox 7"/>
          <p:cNvSpPr txBox="1">
            <a:spLocks noChangeArrowheads="1"/>
          </p:cNvSpPr>
          <p:nvPr/>
        </p:nvSpPr>
        <p:spPr bwMode="auto">
          <a:xfrm>
            <a:off x="1101268" y="881063"/>
            <a:ext cx="69890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i="1">
                <a:solidFill>
                  <a:srgbClr val="00007A"/>
                </a:solidFill>
                <a:latin typeface="Arial" charset="0"/>
                <a:cs typeface="Arial" charset="0"/>
              </a:defRPr>
            </a:lvl1pPr>
            <a:lvl2pPr marL="742950" indent="-285750" eaLnBrk="0" hangingPunct="0">
              <a:defRPr sz="1600" i="1">
                <a:solidFill>
                  <a:srgbClr val="00007A"/>
                </a:solidFill>
                <a:latin typeface="Arial" charset="0"/>
                <a:cs typeface="Arial" charset="0"/>
              </a:defRPr>
            </a:lvl2pPr>
            <a:lvl3pPr marL="1143000" indent="-228600" eaLnBrk="0" hangingPunct="0">
              <a:defRPr sz="1600" i="1">
                <a:solidFill>
                  <a:srgbClr val="00007A"/>
                </a:solidFill>
                <a:latin typeface="Arial" charset="0"/>
                <a:cs typeface="Arial" charset="0"/>
              </a:defRPr>
            </a:lvl3pPr>
            <a:lvl4pPr marL="1600200" indent="-228600" eaLnBrk="0" hangingPunct="0">
              <a:defRPr sz="1600" i="1">
                <a:solidFill>
                  <a:srgbClr val="00007A"/>
                </a:solidFill>
                <a:latin typeface="Arial" charset="0"/>
                <a:cs typeface="Arial" charset="0"/>
              </a:defRPr>
            </a:lvl4pPr>
            <a:lvl5pPr marL="2057400" indent="-228600" eaLnBrk="0" hangingPunct="0">
              <a:defRPr sz="1600" i="1">
                <a:solidFill>
                  <a:srgbClr val="00007A"/>
                </a:solidFill>
                <a:latin typeface="Arial" charset="0"/>
                <a:cs typeface="Arial" charset="0"/>
              </a:defRPr>
            </a:lvl5pPr>
            <a:lvl6pPr marL="2514600" indent="-228600" eaLnBrk="0" fontAlgn="base" hangingPunct="0">
              <a:spcBef>
                <a:spcPct val="0"/>
              </a:spcBef>
              <a:spcAft>
                <a:spcPct val="0"/>
              </a:spcAft>
              <a:defRPr sz="1600" i="1">
                <a:solidFill>
                  <a:srgbClr val="00007A"/>
                </a:solidFill>
                <a:latin typeface="Arial" charset="0"/>
                <a:cs typeface="Arial" charset="0"/>
              </a:defRPr>
            </a:lvl6pPr>
            <a:lvl7pPr marL="2971800" indent="-228600" eaLnBrk="0" fontAlgn="base" hangingPunct="0">
              <a:spcBef>
                <a:spcPct val="0"/>
              </a:spcBef>
              <a:spcAft>
                <a:spcPct val="0"/>
              </a:spcAft>
              <a:defRPr sz="1600" i="1">
                <a:solidFill>
                  <a:srgbClr val="00007A"/>
                </a:solidFill>
                <a:latin typeface="Arial" charset="0"/>
                <a:cs typeface="Arial" charset="0"/>
              </a:defRPr>
            </a:lvl7pPr>
            <a:lvl8pPr marL="3429000" indent="-228600" eaLnBrk="0" fontAlgn="base" hangingPunct="0">
              <a:spcBef>
                <a:spcPct val="0"/>
              </a:spcBef>
              <a:spcAft>
                <a:spcPct val="0"/>
              </a:spcAft>
              <a:defRPr sz="1600" i="1">
                <a:solidFill>
                  <a:srgbClr val="00007A"/>
                </a:solidFill>
                <a:latin typeface="Arial" charset="0"/>
                <a:cs typeface="Arial" charset="0"/>
              </a:defRPr>
            </a:lvl8pPr>
            <a:lvl9pPr marL="3886200" indent="-228600" eaLnBrk="0" fontAlgn="base" hangingPunct="0">
              <a:spcBef>
                <a:spcPct val="0"/>
              </a:spcBef>
              <a:spcAft>
                <a:spcPct val="0"/>
              </a:spcAft>
              <a:defRPr sz="1600" i="1">
                <a:solidFill>
                  <a:srgbClr val="00007A"/>
                </a:solidFill>
                <a:latin typeface="Arial" charset="0"/>
                <a:cs typeface="Arial" charset="0"/>
              </a:defRPr>
            </a:lvl9pPr>
          </a:lstStyle>
          <a:p>
            <a:pPr algn="ctr" eaLnBrk="1" hangingPunct="1"/>
            <a:r>
              <a:rPr lang="en-US" sz="1400" b="1" i="0" dirty="0" smtClean="0">
                <a:solidFill>
                  <a:schemeClr val="tx1"/>
                </a:solidFill>
              </a:rPr>
              <a:t>2013 </a:t>
            </a:r>
            <a:r>
              <a:rPr lang="en-US" sz="1400" b="1" i="0" dirty="0">
                <a:solidFill>
                  <a:schemeClr val="tx1"/>
                </a:solidFill>
              </a:rPr>
              <a:t>Forest % NDVI Change versus Previous Year for </a:t>
            </a:r>
            <a:r>
              <a:rPr lang="en-US" sz="1400" b="1" i="0" dirty="0" smtClean="0">
                <a:solidFill>
                  <a:schemeClr val="tx1"/>
                </a:solidFill>
              </a:rPr>
              <a:t>October 24 - November 16</a:t>
            </a:r>
            <a:endParaRPr lang="en-US" sz="1400" b="1" i="0" dirty="0">
              <a:solidFill>
                <a:schemeClr val="tx1"/>
              </a:solidFill>
            </a:endParaRPr>
          </a:p>
        </p:txBody>
      </p:sp>
      <p:sp>
        <p:nvSpPr>
          <p:cNvPr id="7" name="TextBox 6"/>
          <p:cNvSpPr txBox="1"/>
          <p:nvPr/>
        </p:nvSpPr>
        <p:spPr bwMode="auto">
          <a:xfrm>
            <a:off x="2876017" y="6050280"/>
            <a:ext cx="3007555" cy="307777"/>
          </a:xfrm>
          <a:prstGeom prst="rect">
            <a:avLst/>
          </a:prstGeom>
          <a:solidFill>
            <a:schemeClr val="bg1">
              <a:lumMod val="85000"/>
            </a:schemeClr>
          </a:solidFill>
          <a:ln w="9525">
            <a:noFill/>
            <a:miter lim="800000"/>
            <a:headEnd/>
            <a:tailEnd/>
          </a:ln>
        </p:spPr>
        <p:txBody>
          <a:bodyPr wrap="none" rtlCol="0">
            <a:spAutoFit/>
          </a:bodyPr>
          <a:lstStyle/>
          <a:p>
            <a:r>
              <a:rPr lang="en-US" sz="1400" i="0" dirty="0" smtClean="0">
                <a:solidFill>
                  <a:schemeClr val="tx1"/>
                </a:solidFill>
                <a:hlinkClick r:id="rId3"/>
              </a:rPr>
              <a:t>http://forwarn.forestthreats.org/fcav/</a:t>
            </a:r>
            <a:endParaRPr lang="en-US" sz="1400" i="0" dirty="0" smtClean="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for Computing ForWarn’s</a:t>
            </a:r>
            <a:br>
              <a:rPr lang="en-US" dirty="0" smtClean="0"/>
            </a:br>
            <a:r>
              <a:rPr lang="en-US" dirty="0" smtClean="0"/>
              <a:t>MODIS NDVI Change Products</a:t>
            </a:r>
            <a:endParaRPr lang="en-US" dirty="0"/>
          </a:p>
        </p:txBody>
      </p:sp>
      <p:sp>
        <p:nvSpPr>
          <p:cNvPr id="3" name="Slide Number Placeholder 2"/>
          <p:cNvSpPr>
            <a:spLocks noGrp="1"/>
          </p:cNvSpPr>
          <p:nvPr>
            <p:ph type="sldNum" sz="quarter" idx="10"/>
          </p:nvPr>
        </p:nvSpPr>
        <p:spPr/>
        <p:txBody>
          <a:bodyPr/>
          <a:lstStyle/>
          <a:p>
            <a:pPr>
              <a:defRPr/>
            </a:pPr>
            <a:fld id="{C126386F-DB13-42D4-92CD-7A7F3A4CCBB8}" type="slidenum">
              <a:rPr lang="en-US" smtClean="0"/>
              <a:pPr>
                <a:defRPr/>
              </a:pPr>
              <a:t>5</a:t>
            </a:fld>
            <a:endParaRPr lang="en-US" dirty="0"/>
          </a:p>
        </p:txBody>
      </p:sp>
      <p:sp>
        <p:nvSpPr>
          <p:cNvPr id="4" name="Footer Placeholder 3"/>
          <p:cNvSpPr>
            <a:spLocks noGrp="1"/>
          </p:cNvSpPr>
          <p:nvPr>
            <p:ph type="ftr" sz="quarter" idx="11"/>
          </p:nvPr>
        </p:nvSpPr>
        <p:spPr/>
        <p:txBody>
          <a:bodyPr/>
          <a:lstStyle/>
          <a:p>
            <a:pPr>
              <a:defRPr/>
            </a:pPr>
            <a:r>
              <a:rPr lang="en-US" dirty="0" smtClean="0"/>
              <a:t>National Aeronautics and Space Administration</a:t>
            </a:r>
            <a:endParaRPr lang="en-US" dirty="0"/>
          </a:p>
        </p:txBody>
      </p:sp>
      <p:sp>
        <p:nvSpPr>
          <p:cNvPr id="24" name="AutoShape 23"/>
          <p:cNvSpPr>
            <a:spLocks noChangeAspect="1" noChangeArrowheads="1"/>
          </p:cNvSpPr>
          <p:nvPr/>
        </p:nvSpPr>
        <p:spPr bwMode="auto">
          <a:xfrm>
            <a:off x="0" y="457200"/>
            <a:ext cx="6057900" cy="3771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 name="Rectangle 3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48" name="Line 24"/>
          <p:cNvSpPr>
            <a:spLocks noChangeShapeType="1"/>
          </p:cNvSpPr>
          <p:nvPr/>
        </p:nvSpPr>
        <p:spPr bwMode="auto">
          <a:xfrm rot="5400000">
            <a:off x="3386328" y="2246955"/>
            <a:ext cx="230489" cy="0"/>
          </a:xfrm>
          <a:prstGeom prst="line">
            <a:avLst/>
          </a:prstGeom>
          <a:noFill/>
          <a:ln w="25400">
            <a:solidFill>
              <a:srgbClr val="000000"/>
            </a:solidFill>
            <a:round/>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 name="Rounded Rectangle 34"/>
          <p:cNvSpPr/>
          <p:nvPr/>
        </p:nvSpPr>
        <p:spPr bwMode="auto">
          <a:xfrm>
            <a:off x="685800" y="2340864"/>
            <a:ext cx="5638800" cy="4114800"/>
          </a:xfrm>
          <a:prstGeom prst="roundRect">
            <a:avLst/>
          </a:prstGeom>
          <a:solidFill>
            <a:srgbClr val="008FFA">
              <a:alpha val="50000"/>
            </a:srgbClr>
          </a:solidFill>
          <a:ln w="19050" cap="flat" cmpd="sng" algn="ctr">
            <a:solidFill>
              <a:srgbClr val="00007A"/>
            </a:solidFill>
            <a:prstDash val="solid"/>
            <a:round/>
            <a:headEnd type="none" w="med" len="med"/>
            <a:tailEnd type="triangle" w="lg" len="med"/>
          </a:ln>
          <a:effectLst/>
        </p:spPr>
        <p:txBody>
          <a:bodyPr vert="horz" wrap="square" lIns="27432" tIns="9144" rIns="27432" bIns="9144"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dirty="0" smtClean="0">
              <a:ln>
                <a:noFill/>
              </a:ln>
              <a:solidFill>
                <a:srgbClr val="00007A"/>
              </a:solidFill>
              <a:effectLst/>
              <a:latin typeface="Arial" charset="0"/>
            </a:endParaRPr>
          </a:p>
        </p:txBody>
      </p:sp>
      <p:sp>
        <p:nvSpPr>
          <p:cNvPr id="33" name="Line 24"/>
          <p:cNvSpPr>
            <a:spLocks noChangeShapeType="1"/>
          </p:cNvSpPr>
          <p:nvPr/>
        </p:nvSpPr>
        <p:spPr bwMode="auto">
          <a:xfrm>
            <a:off x="2667000" y="4498849"/>
            <a:ext cx="609600" cy="377952"/>
          </a:xfrm>
          <a:prstGeom prst="line">
            <a:avLst/>
          </a:prstGeom>
          <a:noFill/>
          <a:ln w="25400">
            <a:solidFill>
              <a:srgbClr val="000000"/>
            </a:solidFill>
            <a:round/>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Line 24"/>
          <p:cNvSpPr>
            <a:spLocks noChangeShapeType="1"/>
          </p:cNvSpPr>
          <p:nvPr/>
        </p:nvSpPr>
        <p:spPr bwMode="auto">
          <a:xfrm rot="5400000">
            <a:off x="3897250" y="4354451"/>
            <a:ext cx="377949" cy="666750"/>
          </a:xfrm>
          <a:prstGeom prst="line">
            <a:avLst/>
          </a:prstGeom>
          <a:noFill/>
          <a:ln w="25400">
            <a:solidFill>
              <a:srgbClr val="000000"/>
            </a:solidFill>
            <a:round/>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AutoShape 26"/>
          <p:cNvSpPr>
            <a:spLocks noChangeArrowheads="1"/>
          </p:cNvSpPr>
          <p:nvPr/>
        </p:nvSpPr>
        <p:spPr bwMode="auto">
          <a:xfrm>
            <a:off x="1981200" y="3955923"/>
            <a:ext cx="1371600" cy="542925"/>
          </a:xfrm>
          <a:prstGeom prst="flowChartProcess">
            <a:avLst/>
          </a:prstGeom>
          <a:solidFill>
            <a:srgbClr val="BBE0E3"/>
          </a:solidFill>
          <a:ln w="25400">
            <a:solidFill>
              <a:srgbClr val="000000"/>
            </a:solidFill>
            <a:miter lim="800000"/>
            <a:headEnd/>
            <a:tailEnd type="none" w="lg" len="lg"/>
          </a:ln>
        </p:spPr>
        <p:txBody>
          <a:bodyPr vert="horz" wrap="square" lIns="60350" tIns="30175" rIns="60350" bIns="30175"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sz="1200" i="0" dirty="0" smtClean="0">
                <a:solidFill>
                  <a:srgbClr val="000000"/>
                </a:solidFill>
                <a:latin typeface="Arial" pitchFamily="34" charset="0"/>
                <a:cs typeface="Arial" pitchFamily="34" charset="0"/>
              </a:rPr>
              <a:t>Compute 24 Day Historical NDVI Baselines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8" name="AutoShape 26"/>
          <p:cNvSpPr>
            <a:spLocks noChangeArrowheads="1"/>
          </p:cNvSpPr>
          <p:nvPr/>
        </p:nvSpPr>
        <p:spPr bwMode="auto">
          <a:xfrm>
            <a:off x="2209800" y="3193923"/>
            <a:ext cx="2590800" cy="542925"/>
          </a:xfrm>
          <a:prstGeom prst="flowChartProcess">
            <a:avLst/>
          </a:prstGeom>
          <a:solidFill>
            <a:srgbClr val="BBE0E3"/>
          </a:solidFill>
          <a:ln w="25400">
            <a:solidFill>
              <a:srgbClr val="000000"/>
            </a:solidFill>
            <a:miter lim="800000"/>
            <a:headEnd/>
            <a:tailEnd type="none" w="lg" len="lg"/>
          </a:ln>
        </p:spPr>
        <p:txBody>
          <a:bodyPr vert="horz" wrap="square" lIns="60350" tIns="30175" rIns="60350" bIns="30175" numCol="1" anchor="ctr" anchorCtr="0" compatLnSpc="1">
            <a:prstTxWarp prst="textNoShape">
              <a:avLst/>
            </a:prstTxWarp>
          </a:bodyPr>
          <a:lstStyle/>
          <a:p>
            <a:pPr algn="ctr" eaLnBrk="0" hangingPunct="0"/>
            <a:r>
              <a:rPr lang="en-US" sz="1200" i="0" dirty="0">
                <a:solidFill>
                  <a:srgbClr val="000000"/>
                </a:solidFill>
                <a:latin typeface="Arial" pitchFamily="34" charset="0"/>
                <a:cs typeface="Arial" pitchFamily="34" charset="0"/>
              </a:rPr>
              <a:t>Compute </a:t>
            </a:r>
            <a:r>
              <a:rPr lang="en-US" sz="1200" i="0" dirty="0" smtClean="0">
                <a:solidFill>
                  <a:srgbClr val="000000"/>
                </a:solidFill>
                <a:latin typeface="Arial" pitchFamily="34" charset="0"/>
                <a:cs typeface="Arial" pitchFamily="34" charset="0"/>
              </a:rPr>
              <a:t>Cumulative Integral NDVIs</a:t>
            </a:r>
          </a:p>
          <a:p>
            <a:pPr algn="ctr" eaLnBrk="0" hangingPunct="0"/>
            <a:r>
              <a:rPr lang="en-US" sz="1200" i="0" dirty="0" smtClean="0">
                <a:solidFill>
                  <a:srgbClr val="000000"/>
                </a:solidFill>
                <a:latin typeface="Arial" pitchFamily="34" charset="0"/>
                <a:cs typeface="Arial" pitchFamily="34" charset="0"/>
              </a:rPr>
              <a:t>46 </a:t>
            </a:r>
            <a:r>
              <a:rPr lang="en-US" sz="1200" i="0" dirty="0">
                <a:solidFill>
                  <a:srgbClr val="000000"/>
                </a:solidFill>
                <a:latin typeface="Arial" pitchFamily="34" charset="0"/>
                <a:cs typeface="Arial" pitchFamily="34" charset="0"/>
              </a:rPr>
              <a:t>Products per Year</a:t>
            </a:r>
          </a:p>
        </p:txBody>
      </p:sp>
      <p:sp>
        <p:nvSpPr>
          <p:cNvPr id="45" name="AutoShape 26"/>
          <p:cNvSpPr>
            <a:spLocks noChangeArrowheads="1"/>
          </p:cNvSpPr>
          <p:nvPr/>
        </p:nvSpPr>
        <p:spPr bwMode="auto">
          <a:xfrm>
            <a:off x="1219200" y="2431923"/>
            <a:ext cx="4495799" cy="542925"/>
          </a:xfrm>
          <a:prstGeom prst="flowChartProcess">
            <a:avLst/>
          </a:prstGeom>
          <a:solidFill>
            <a:srgbClr val="BBE0E3"/>
          </a:solidFill>
          <a:ln w="25400">
            <a:solidFill>
              <a:srgbClr val="000000"/>
            </a:solidFill>
            <a:miter lim="800000"/>
            <a:headEnd/>
            <a:tailEnd type="none" w="lg" len="lg"/>
          </a:ln>
        </p:spPr>
        <p:txBody>
          <a:bodyPr vert="horz" wrap="square" lIns="60350" tIns="30175" rIns="60350" bIns="30175" numCol="1" anchor="ctr" anchorCtr="0" compatLnSpc="1">
            <a:prstTxWarp prst="textNoShape">
              <a:avLst/>
            </a:prstTxWarp>
          </a:bodyPr>
          <a:lstStyle/>
          <a:p>
            <a:pPr lvl="0" algn="ctr" eaLnBrk="0" hangingPunct="0"/>
            <a:r>
              <a:rPr lang="en-US" sz="1200" i="0" dirty="0" smtClean="0">
                <a:solidFill>
                  <a:srgbClr val="000000"/>
                </a:solidFill>
                <a:latin typeface="Arial" pitchFamily="34" charset="0"/>
                <a:cs typeface="Arial" pitchFamily="34" charset="0"/>
              </a:rPr>
              <a:t>Process with Phenological </a:t>
            </a:r>
            <a:r>
              <a:rPr lang="en-US" sz="1200" i="0" dirty="0">
                <a:solidFill>
                  <a:srgbClr val="000000"/>
                </a:solidFill>
                <a:latin typeface="Arial" pitchFamily="34" charset="0"/>
                <a:cs typeface="Arial" pitchFamily="34" charset="0"/>
              </a:rPr>
              <a:t>Parameters Estimation Tool (</a:t>
            </a:r>
            <a:r>
              <a:rPr lang="en-US" sz="1200" i="0" dirty="0" smtClean="0">
                <a:solidFill>
                  <a:srgbClr val="000000"/>
                </a:solidFill>
                <a:latin typeface="Arial" pitchFamily="34" charset="0"/>
                <a:cs typeface="Arial" pitchFamily="34" charset="0"/>
              </a:rPr>
              <a:t>PPET)</a:t>
            </a:r>
          </a:p>
          <a:p>
            <a:pPr lvl="0" algn="ctr" eaLnBrk="0" hangingPunct="0"/>
            <a:r>
              <a:rPr kumimoji="0" lang="en-US" sz="1200" b="0" i="0" u="none" strike="noStrike" cap="none" normalizeH="0" baseline="0" dirty="0" smtClean="0">
                <a:ln>
                  <a:noFill/>
                </a:ln>
                <a:solidFill>
                  <a:srgbClr val="000000"/>
                </a:solidFill>
                <a:effectLst/>
                <a:latin typeface="Arial" pitchFamily="34" charset="0"/>
                <a:cs typeface="Arial" pitchFamily="34" charset="0"/>
              </a:rPr>
              <a:t>- Phenology</a:t>
            </a:r>
            <a:r>
              <a:rPr kumimoji="0" lang="en-US" sz="1200" b="0" i="0" u="none" strike="noStrike" cap="none" normalizeH="0" dirty="0" smtClean="0">
                <a:ln>
                  <a:noFill/>
                </a:ln>
                <a:solidFill>
                  <a:srgbClr val="000000"/>
                </a:solidFill>
                <a:effectLst/>
                <a:latin typeface="Arial" pitchFamily="34" charset="0"/>
                <a:cs typeface="Arial" pitchFamily="34" charset="0"/>
              </a:rPr>
              <a:t> Products, </a:t>
            </a:r>
            <a:r>
              <a:rPr kumimoji="0" lang="en-US" sz="1200" b="0" i="0" u="none" strike="noStrike" cap="none" normalizeH="0" baseline="0" dirty="0" smtClean="0">
                <a:ln>
                  <a:noFill/>
                </a:ln>
                <a:solidFill>
                  <a:srgbClr val="000000"/>
                </a:solidFill>
                <a:effectLst/>
                <a:latin typeface="Arial" pitchFamily="34" charset="0"/>
                <a:cs typeface="Arial" pitchFamily="34" charset="0"/>
              </a:rPr>
              <a:t>Temporal Compositing</a:t>
            </a:r>
            <a:r>
              <a:rPr lang="en-US" sz="1200" i="0" dirty="0" smtClean="0">
                <a:solidFill>
                  <a:srgbClr val="000000"/>
                </a:solidFill>
                <a:latin typeface="Arial" pitchFamily="34" charset="0"/>
                <a:cs typeface="Arial" pitchFamily="34" charset="0"/>
              </a:rPr>
              <a:t>, Change Detection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 name="AutoShape 26"/>
          <p:cNvSpPr>
            <a:spLocks noChangeArrowheads="1"/>
          </p:cNvSpPr>
          <p:nvPr/>
        </p:nvSpPr>
        <p:spPr bwMode="auto">
          <a:xfrm>
            <a:off x="3733800" y="3955923"/>
            <a:ext cx="1371600" cy="542925"/>
          </a:xfrm>
          <a:prstGeom prst="flowChartProcess">
            <a:avLst/>
          </a:prstGeom>
          <a:solidFill>
            <a:srgbClr val="BBE0E3"/>
          </a:solidFill>
          <a:ln w="25400">
            <a:solidFill>
              <a:srgbClr val="000000"/>
            </a:solidFill>
            <a:miter lim="800000"/>
            <a:headEnd/>
            <a:tailEnd type="none" w="lg" len="lg"/>
          </a:ln>
        </p:spPr>
        <p:txBody>
          <a:bodyPr vert="horz" wrap="square" lIns="60350" tIns="30175" rIns="60350" bIns="30175"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sz="1200" i="0" dirty="0" smtClean="0">
                <a:solidFill>
                  <a:srgbClr val="000000"/>
                </a:solidFill>
                <a:latin typeface="Arial" pitchFamily="34" charset="0"/>
                <a:cs typeface="Arial" pitchFamily="34" charset="0"/>
              </a:rPr>
              <a:t>Compute 24 Day Current NDVIs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 name="Line 24"/>
          <p:cNvSpPr>
            <a:spLocks noChangeShapeType="1"/>
          </p:cNvSpPr>
          <p:nvPr/>
        </p:nvSpPr>
        <p:spPr bwMode="auto">
          <a:xfrm rot="5400000" flipH="1">
            <a:off x="5867399" y="3447287"/>
            <a:ext cx="1" cy="1524000"/>
          </a:xfrm>
          <a:prstGeom prst="line">
            <a:avLst/>
          </a:prstGeom>
          <a:noFill/>
          <a:ln w="25400">
            <a:solidFill>
              <a:srgbClr val="000000"/>
            </a:solidFill>
            <a:round/>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 name="Line 24"/>
          <p:cNvSpPr>
            <a:spLocks noChangeShapeType="1"/>
          </p:cNvSpPr>
          <p:nvPr/>
        </p:nvSpPr>
        <p:spPr bwMode="auto">
          <a:xfrm rot="5400000">
            <a:off x="3389956" y="3088203"/>
            <a:ext cx="230489" cy="0"/>
          </a:xfrm>
          <a:prstGeom prst="line">
            <a:avLst/>
          </a:prstGeom>
          <a:noFill/>
          <a:ln w="25400">
            <a:solidFill>
              <a:srgbClr val="000000"/>
            </a:solidFill>
            <a:round/>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 name="Line 24"/>
          <p:cNvSpPr>
            <a:spLocks noChangeShapeType="1"/>
          </p:cNvSpPr>
          <p:nvPr/>
        </p:nvSpPr>
        <p:spPr bwMode="auto">
          <a:xfrm rot="5400000">
            <a:off x="2551755" y="3852093"/>
            <a:ext cx="230489" cy="0"/>
          </a:xfrm>
          <a:prstGeom prst="line">
            <a:avLst/>
          </a:prstGeom>
          <a:noFill/>
          <a:ln w="25400">
            <a:solidFill>
              <a:srgbClr val="000000"/>
            </a:solidFill>
            <a:round/>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AutoShape 34"/>
          <p:cNvSpPr>
            <a:spLocks noChangeArrowheads="1"/>
          </p:cNvSpPr>
          <p:nvPr/>
        </p:nvSpPr>
        <p:spPr bwMode="auto">
          <a:xfrm>
            <a:off x="1524000" y="4888777"/>
            <a:ext cx="3886200" cy="1477715"/>
          </a:xfrm>
          <a:prstGeom prst="roundRect">
            <a:avLst>
              <a:gd name="adj" fmla="val 16667"/>
            </a:avLst>
          </a:prstGeom>
          <a:solidFill>
            <a:srgbClr val="BBE0E3"/>
          </a:solidFill>
          <a:ln w="19050">
            <a:solidFill>
              <a:srgbClr val="000000"/>
            </a:solidFill>
            <a:round/>
            <a:headEnd/>
            <a:tailEnd/>
          </a:ln>
        </p:spPr>
        <p:txBody>
          <a:bodyPr vert="horz" wrap="square" lIns="18105" tIns="6035" rIns="18105" bIns="6035"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lang="en-US" sz="1400" b="1" i="0" dirty="0" smtClean="0">
                <a:solidFill>
                  <a:schemeClr val="tx1"/>
                </a:solidFill>
                <a:latin typeface="Arial" pitchFamily="34" charset="0"/>
                <a:cs typeface="Arial" pitchFamily="34" charset="0"/>
              </a:rPr>
              <a:t>OUTPUT - Percent NDVI Change Products</a:t>
            </a:r>
          </a:p>
          <a:p>
            <a:pPr marR="0" lvl="0" algn="l" defTabSz="914400" rtl="0" eaLnBrk="0" fontAlgn="base" latinLnBrk="0" hangingPunct="0">
              <a:lnSpc>
                <a:spcPct val="100000"/>
              </a:lnSpc>
              <a:spcBef>
                <a:spcPct val="0"/>
              </a:spcBef>
              <a:spcAft>
                <a:spcPct val="0"/>
              </a:spcAft>
              <a:buClrTx/>
              <a:buSzTx/>
              <a:tabLst/>
            </a:pPr>
            <a:r>
              <a:rPr lang="en-US" sz="1200" i="0" dirty="0" smtClean="0">
                <a:solidFill>
                  <a:schemeClr val="tx1"/>
                </a:solidFill>
                <a:latin typeface="Arial" pitchFamily="34" charset="0"/>
                <a:ea typeface="Times New Roman" pitchFamily="18" charset="0"/>
                <a:cs typeface="Arial" pitchFamily="34" charset="0"/>
              </a:rPr>
              <a:t>Change vs. Previous Year</a:t>
            </a:r>
          </a:p>
          <a:p>
            <a:pPr marR="0" lvl="0" algn="l" defTabSz="914400" rtl="0" eaLnBrk="0" fontAlgn="base" latinLnBrk="0" hangingPunct="0">
              <a:lnSpc>
                <a:spcPct val="100000"/>
              </a:lnSpc>
              <a:spcBef>
                <a:spcPct val="0"/>
              </a:spcBef>
              <a:spcAft>
                <a:spcPct val="0"/>
              </a:spcAft>
              <a:buClrTx/>
              <a:buSzTx/>
              <a:tabLst/>
            </a:pPr>
            <a:r>
              <a:rPr kumimoji="0" lang="en-US" sz="1200" b="0" i="0" u="none" strike="noStrike" cap="none" normalizeH="0" dirty="0" smtClean="0">
                <a:ln>
                  <a:noFill/>
                </a:ln>
                <a:solidFill>
                  <a:schemeClr val="tx1"/>
                </a:solidFill>
                <a:effectLst/>
                <a:latin typeface="Arial" pitchFamily="34" charset="0"/>
                <a:ea typeface="Times New Roman" pitchFamily="18" charset="0"/>
                <a:cs typeface="Arial" pitchFamily="34" charset="0"/>
              </a:rPr>
              <a:t>Change vs. 3 Previous </a:t>
            </a:r>
            <a:r>
              <a:rPr lang="en-US" sz="1200" i="0" dirty="0" smtClean="0">
                <a:solidFill>
                  <a:schemeClr val="tx1"/>
                </a:solidFill>
                <a:latin typeface="Arial" pitchFamily="34" charset="0"/>
                <a:ea typeface="Times New Roman" pitchFamily="18" charset="0"/>
                <a:cs typeface="Arial" pitchFamily="34" charset="0"/>
              </a:rPr>
              <a:t>Y</a:t>
            </a:r>
            <a:r>
              <a:rPr kumimoji="0" lang="en-US" sz="1200" b="0" i="0" u="none" strike="noStrike" cap="none" normalizeH="0" dirty="0" smtClean="0">
                <a:ln>
                  <a:noFill/>
                </a:ln>
                <a:solidFill>
                  <a:schemeClr val="tx1"/>
                </a:solidFill>
                <a:effectLst/>
                <a:latin typeface="Arial" pitchFamily="34" charset="0"/>
                <a:ea typeface="Times New Roman" pitchFamily="18" charset="0"/>
                <a:cs typeface="Arial" pitchFamily="34" charset="0"/>
              </a:rPr>
              <a:t>ears</a:t>
            </a:r>
          </a:p>
          <a:p>
            <a:pPr marR="0" lvl="0" algn="l" defTabSz="914400" rtl="0" eaLnBrk="0" fontAlgn="base" latinLnBrk="0" hangingPunct="0">
              <a:lnSpc>
                <a:spcPct val="100000"/>
              </a:lnSpc>
              <a:spcBef>
                <a:spcPct val="0"/>
              </a:spcBef>
              <a:spcAft>
                <a:spcPct val="0"/>
              </a:spcAft>
              <a:buClrTx/>
              <a:buSzTx/>
              <a:tabLst/>
            </a:pPr>
            <a:r>
              <a:rPr lang="en-US" sz="1200" i="0" dirty="0" smtClean="0">
                <a:solidFill>
                  <a:schemeClr val="tx1"/>
                </a:solidFill>
                <a:latin typeface="Arial" pitchFamily="34" charset="0"/>
                <a:ea typeface="Times New Roman" pitchFamily="18" charset="0"/>
                <a:cs typeface="Arial" pitchFamily="34" charset="0"/>
              </a:rPr>
              <a:t>Change vs. All Previous Years</a:t>
            </a:r>
          </a:p>
          <a:p>
            <a:pPr marR="0" lvl="0" algn="l" defTabSz="914400" rtl="0" eaLnBrk="0" fontAlgn="base" latinLnBrk="0" hangingPunct="0">
              <a:lnSpc>
                <a:spcPct val="100000"/>
              </a:lnSpc>
              <a:spcBef>
                <a:spcPct val="0"/>
              </a:spcBef>
              <a:spcAft>
                <a:spcPct val="0"/>
              </a:spcAft>
              <a:buClrTx/>
              <a:buSzTx/>
              <a:tabLst/>
            </a:pPr>
            <a:r>
              <a:rPr kumimoji="0" lang="en-US" sz="1200" b="0" i="0" u="none" strike="noStrike" cap="none" normalizeH="0" dirty="0" smtClean="0">
                <a:ln>
                  <a:noFill/>
                </a:ln>
                <a:solidFill>
                  <a:schemeClr val="tx1"/>
                </a:solidFill>
                <a:effectLst/>
                <a:latin typeface="Arial" pitchFamily="34" charset="0"/>
                <a:ea typeface="Times New Roman" pitchFamily="18" charset="0"/>
                <a:cs typeface="Arial" pitchFamily="34" charset="0"/>
              </a:rPr>
              <a:t>Change vs. Mean of All Previous Years</a:t>
            </a:r>
          </a:p>
          <a:p>
            <a:pPr marR="0" lvl="0" algn="l" defTabSz="914400" rtl="0" eaLnBrk="0" fontAlgn="base" latinLnBrk="0" hangingPunct="0">
              <a:lnSpc>
                <a:spcPct val="100000"/>
              </a:lnSpc>
              <a:spcBef>
                <a:spcPct val="0"/>
              </a:spcBef>
              <a:spcAft>
                <a:spcPct val="0"/>
              </a:spcAft>
              <a:buClrTx/>
              <a:buSzTx/>
              <a:tabLst/>
            </a:pPr>
            <a:r>
              <a:rPr lang="en-US" sz="1200" i="0" dirty="0" smtClean="0">
                <a:solidFill>
                  <a:schemeClr val="tx1"/>
                </a:solidFill>
                <a:latin typeface="Arial" pitchFamily="34" charset="0"/>
                <a:ea typeface="Times New Roman" pitchFamily="18" charset="0"/>
                <a:cs typeface="Arial" pitchFamily="34" charset="0"/>
              </a:rPr>
              <a:t>Change vs. Pheno-Region NDVI</a:t>
            </a:r>
            <a:endParaRPr kumimoji="0" lang="en-US" sz="1200" b="0" i="0" u="none" strike="noStrike" cap="none" normalizeH="0" dirty="0" smtClean="0">
              <a:ln>
                <a:noFill/>
              </a:ln>
              <a:solidFill>
                <a:schemeClr val="tx1"/>
              </a:solidFill>
              <a:effectLst/>
              <a:latin typeface="Arial" pitchFamily="34" charset="0"/>
              <a:ea typeface="Times New Roman" pitchFamily="18" charset="0"/>
              <a:cs typeface="Arial" pitchFamily="34" charset="0"/>
            </a:endParaRPr>
          </a:p>
          <a:p>
            <a:pPr marR="0" lvl="0" algn="l" defTabSz="914400" rtl="0" eaLnBrk="0" fontAlgn="base" latinLnBrk="0" hangingPunct="0">
              <a:lnSpc>
                <a:spcPct val="100000"/>
              </a:lnSpc>
              <a:spcBef>
                <a:spcPct val="0"/>
              </a:spcBef>
              <a:spcAft>
                <a:spcPct val="0"/>
              </a:spcAft>
              <a:buClrTx/>
              <a:buSzTx/>
              <a:tabLst/>
            </a:pPr>
            <a:r>
              <a:rPr lang="en-US" sz="1200" i="0" dirty="0" smtClean="0">
                <a:solidFill>
                  <a:schemeClr val="tx1"/>
                </a:solidFill>
                <a:latin typeface="Arial" pitchFamily="34" charset="0"/>
                <a:ea typeface="Times New Roman" pitchFamily="18" charset="0"/>
                <a:cs typeface="Arial" pitchFamily="34" charset="0"/>
              </a:rPr>
              <a:t>Change vs. Previous Year (eMODIS Freshest NDVI)</a:t>
            </a:r>
            <a:endParaRPr kumimoji="0" lang="en-US" sz="1200" b="0" i="0" u="none" strike="noStrike" cap="none" normalizeH="0" dirty="0" smtClean="0">
              <a:ln>
                <a:noFill/>
              </a:ln>
              <a:solidFill>
                <a:schemeClr val="tx1"/>
              </a:solidFill>
              <a:effectLst/>
              <a:latin typeface="Arial" pitchFamily="34" charset="0"/>
              <a:ea typeface="Times New Roman" pitchFamily="18" charset="0"/>
              <a:cs typeface="Arial" pitchFamily="34" charset="0"/>
            </a:endParaRPr>
          </a:p>
        </p:txBody>
      </p:sp>
      <p:sp>
        <p:nvSpPr>
          <p:cNvPr id="5" name="Right Brace 4"/>
          <p:cNvSpPr/>
          <p:nvPr/>
        </p:nvSpPr>
        <p:spPr bwMode="auto">
          <a:xfrm>
            <a:off x="4191000" y="5257800"/>
            <a:ext cx="304800" cy="838200"/>
          </a:xfrm>
          <a:prstGeom prst="rightBrace">
            <a:avLst/>
          </a:prstGeom>
          <a:noFill/>
          <a:ln w="19050" cap="flat" cmpd="sng" algn="ctr">
            <a:solidFill>
              <a:schemeClr val="tx1"/>
            </a:solidFill>
            <a:prstDash val="solid"/>
            <a:round/>
            <a:headEnd type="none" w="med" len="med"/>
            <a:tailEnd type="none" w="lg" len="med"/>
          </a:ln>
          <a:effectLst/>
        </p:spPr>
        <p:txBody>
          <a:bodyPr vert="horz" wrap="square" lIns="27432" tIns="9144" rIns="27432" bIns="9144"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dirty="0" smtClean="0">
              <a:ln>
                <a:noFill/>
              </a:ln>
              <a:solidFill>
                <a:srgbClr val="00007A"/>
              </a:solidFill>
              <a:effectLst/>
              <a:latin typeface="Arial" charset="0"/>
            </a:endParaRPr>
          </a:p>
        </p:txBody>
      </p:sp>
      <p:sp>
        <p:nvSpPr>
          <p:cNvPr id="6" name="TextBox 5"/>
          <p:cNvSpPr txBox="1"/>
          <p:nvPr/>
        </p:nvSpPr>
        <p:spPr bwMode="auto">
          <a:xfrm>
            <a:off x="4525022" y="5440680"/>
            <a:ext cx="885178" cy="461665"/>
          </a:xfrm>
          <a:prstGeom prst="rect">
            <a:avLst/>
          </a:prstGeom>
          <a:noFill/>
          <a:ln w="9525">
            <a:noFill/>
            <a:miter lim="800000"/>
            <a:headEnd/>
            <a:tailEnd/>
          </a:ln>
        </p:spPr>
        <p:txBody>
          <a:bodyPr wrap="none" rtlCol="0">
            <a:spAutoFit/>
          </a:bodyPr>
          <a:lstStyle/>
          <a:p>
            <a:pPr algn="ctr"/>
            <a:r>
              <a:rPr lang="en-US" sz="1200" i="0" dirty="0" smtClean="0">
                <a:solidFill>
                  <a:schemeClr val="tx1"/>
                </a:solidFill>
              </a:rPr>
              <a:t>eMODIS</a:t>
            </a:r>
            <a:endParaRPr lang="en-US" sz="1200" i="0" dirty="0">
              <a:solidFill>
                <a:schemeClr val="tx1"/>
              </a:solidFill>
            </a:endParaRPr>
          </a:p>
          <a:p>
            <a:pPr algn="ctr"/>
            <a:r>
              <a:rPr lang="en-US" sz="1200" i="0" dirty="0" smtClean="0">
                <a:solidFill>
                  <a:schemeClr val="tx1"/>
                </a:solidFill>
              </a:rPr>
              <a:t>Max NDVI</a:t>
            </a:r>
          </a:p>
        </p:txBody>
      </p:sp>
      <p:sp>
        <p:nvSpPr>
          <p:cNvPr id="27" name="AutoShape 34"/>
          <p:cNvSpPr>
            <a:spLocks noChangeArrowheads="1"/>
          </p:cNvSpPr>
          <p:nvPr/>
        </p:nvSpPr>
        <p:spPr bwMode="auto">
          <a:xfrm>
            <a:off x="6629400" y="3980688"/>
            <a:ext cx="1905000" cy="490211"/>
          </a:xfrm>
          <a:prstGeom prst="roundRect">
            <a:avLst>
              <a:gd name="adj" fmla="val 16667"/>
            </a:avLst>
          </a:prstGeom>
          <a:solidFill>
            <a:srgbClr val="BBE0E3"/>
          </a:solidFill>
          <a:ln w="19050">
            <a:solidFill>
              <a:srgbClr val="000000"/>
            </a:solidFill>
            <a:round/>
            <a:headEnd/>
            <a:tailEnd/>
          </a:ln>
        </p:spPr>
        <p:txBody>
          <a:bodyPr vert="horz" wrap="square" lIns="18105" tIns="6035" rIns="18105" bIns="6035" numCol="1" anchor="ctr" anchorCtr="0" compatLnSpc="1">
            <a:prstTxWarp prst="textNoShape">
              <a:avLst/>
            </a:prstTxWarp>
            <a:spAutoFit/>
          </a:bodyPr>
          <a:lstStyle/>
          <a:p>
            <a:pPr lvl="0" algn="ctr" eaLnBrk="0" hangingPunct="0"/>
            <a:r>
              <a:rPr lang="en-US" sz="1400" b="1" i="0" dirty="0" smtClean="0">
                <a:solidFill>
                  <a:schemeClr val="tx1"/>
                </a:solidFill>
                <a:latin typeface="Arial" pitchFamily="34" charset="0"/>
                <a:cs typeface="Arial" pitchFamily="34" charset="0"/>
              </a:rPr>
              <a:t>INPUT - Expedited </a:t>
            </a:r>
            <a:r>
              <a:rPr lang="en-US" sz="1400" b="1" i="0" dirty="0">
                <a:solidFill>
                  <a:schemeClr val="tx1"/>
                </a:solidFill>
                <a:latin typeface="Arial" pitchFamily="34" charset="0"/>
                <a:cs typeface="Arial" pitchFamily="34" charset="0"/>
              </a:rPr>
              <a:t>eMODIS 7 Day Data</a:t>
            </a:r>
          </a:p>
        </p:txBody>
      </p:sp>
      <p:sp>
        <p:nvSpPr>
          <p:cNvPr id="28" name="Rounded Rectangle 27"/>
          <p:cNvSpPr/>
          <p:nvPr/>
        </p:nvSpPr>
        <p:spPr bwMode="auto">
          <a:xfrm>
            <a:off x="685800" y="990600"/>
            <a:ext cx="5638800" cy="1143000"/>
          </a:xfrm>
          <a:prstGeom prst="roundRect">
            <a:avLst/>
          </a:prstGeom>
          <a:solidFill>
            <a:srgbClr val="008FFA">
              <a:alpha val="50000"/>
            </a:srgbClr>
          </a:solidFill>
          <a:ln w="19050" cap="flat" cmpd="sng" algn="ctr">
            <a:solidFill>
              <a:srgbClr val="00007A"/>
            </a:solidFill>
            <a:prstDash val="solid"/>
            <a:round/>
            <a:headEnd type="none" w="med" len="med"/>
            <a:tailEnd type="triangle" w="lg" len="med"/>
          </a:ln>
          <a:effectLst/>
        </p:spPr>
        <p:txBody>
          <a:bodyPr vert="horz" wrap="square" lIns="27432" tIns="9144" rIns="27432" bIns="9144"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dirty="0" smtClean="0">
              <a:ln>
                <a:noFill/>
              </a:ln>
              <a:solidFill>
                <a:srgbClr val="00007A"/>
              </a:solidFill>
              <a:effectLst/>
              <a:latin typeface="Arial" charset="0"/>
            </a:endParaRPr>
          </a:p>
        </p:txBody>
      </p:sp>
      <p:sp>
        <p:nvSpPr>
          <p:cNvPr id="39" name="AutoShape 34"/>
          <p:cNvSpPr>
            <a:spLocks noChangeArrowheads="1"/>
          </p:cNvSpPr>
          <p:nvPr/>
        </p:nvSpPr>
        <p:spPr bwMode="auto">
          <a:xfrm>
            <a:off x="838200" y="1066800"/>
            <a:ext cx="5334000" cy="251848"/>
          </a:xfrm>
          <a:prstGeom prst="roundRect">
            <a:avLst>
              <a:gd name="adj" fmla="val 16667"/>
            </a:avLst>
          </a:prstGeom>
          <a:solidFill>
            <a:srgbClr val="BBE0E3"/>
          </a:solidFill>
          <a:ln w="19050">
            <a:solidFill>
              <a:srgbClr val="000000"/>
            </a:solidFill>
            <a:round/>
            <a:headEnd/>
            <a:tailEnd/>
          </a:ln>
        </p:spPr>
        <p:txBody>
          <a:bodyPr vert="horz" wrap="square" lIns="18105" tIns="6035" rIns="18105" bIns="6035"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lang="en-US" sz="1400" b="1" i="0" dirty="0" smtClean="0">
                <a:solidFill>
                  <a:schemeClr val="tx1"/>
                </a:solidFill>
                <a:latin typeface="Arial" pitchFamily="34" charset="0"/>
                <a:cs typeface="Arial" pitchFamily="34" charset="0"/>
              </a:rPr>
              <a:t>INPUT - Historical MOD13 16 Day Aqua &amp; Terra NDVI Products</a:t>
            </a:r>
          </a:p>
        </p:txBody>
      </p:sp>
      <p:sp>
        <p:nvSpPr>
          <p:cNvPr id="44" name="AutoShape 26"/>
          <p:cNvSpPr>
            <a:spLocks noChangeArrowheads="1"/>
          </p:cNvSpPr>
          <p:nvPr/>
        </p:nvSpPr>
        <p:spPr bwMode="auto">
          <a:xfrm>
            <a:off x="1219200" y="1514475"/>
            <a:ext cx="4724400" cy="542925"/>
          </a:xfrm>
          <a:prstGeom prst="flowChartProcess">
            <a:avLst/>
          </a:prstGeom>
          <a:solidFill>
            <a:srgbClr val="BBE0E3"/>
          </a:solidFill>
          <a:ln w="25400">
            <a:solidFill>
              <a:srgbClr val="000000"/>
            </a:solidFill>
            <a:miter lim="800000"/>
            <a:headEnd/>
            <a:tailEnd type="none" w="lg" len="lg"/>
          </a:ln>
        </p:spPr>
        <p:txBody>
          <a:bodyPr vert="horz" wrap="square" lIns="60350" tIns="30175" rIns="60350" bIns="30175"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sz="1200" i="0" dirty="0" smtClean="0">
                <a:solidFill>
                  <a:srgbClr val="000000"/>
                </a:solidFill>
                <a:latin typeface="Arial" pitchFamily="34" charset="0"/>
                <a:cs typeface="Arial" pitchFamily="34" charset="0"/>
              </a:rPr>
              <a:t>Process with Time Series Product Tool (TSPT)</a:t>
            </a:r>
          </a:p>
          <a:p>
            <a:pPr marL="0" marR="0" lvl="0" indent="0" algn="ctr" defTabSz="914400" rtl="0" eaLnBrk="0" fontAlgn="base" latinLnBrk="0" hangingPunct="0">
              <a:lnSpc>
                <a:spcPct val="100000"/>
              </a:lnSpc>
              <a:spcBef>
                <a:spcPct val="0"/>
              </a:spcBef>
              <a:spcAft>
                <a:spcPct val="0"/>
              </a:spcAft>
              <a:buClrTx/>
              <a:buSzTx/>
              <a:buFontTx/>
              <a:buNone/>
              <a:tabLst/>
            </a:pPr>
            <a:r>
              <a:rPr lang="en-US" sz="1200" i="0" dirty="0" smtClean="0">
                <a:solidFill>
                  <a:srgbClr val="000000"/>
                </a:solidFill>
                <a:latin typeface="Arial" pitchFamily="34" charset="0"/>
                <a:cs typeface="Arial" pitchFamily="34" charset="0"/>
              </a:rPr>
              <a:t>- Noise Reduction, Fusion, Void Interpolation, Temporal Compositing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 name="Line 24"/>
          <p:cNvSpPr>
            <a:spLocks noChangeShapeType="1"/>
          </p:cNvSpPr>
          <p:nvPr/>
        </p:nvSpPr>
        <p:spPr bwMode="auto">
          <a:xfrm rot="5400000">
            <a:off x="3407286" y="1416562"/>
            <a:ext cx="195827" cy="0"/>
          </a:xfrm>
          <a:prstGeom prst="line">
            <a:avLst/>
          </a:prstGeom>
          <a:noFill/>
          <a:ln w="25400">
            <a:solidFill>
              <a:srgbClr val="000000"/>
            </a:solidFill>
            <a:round/>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Line 24"/>
          <p:cNvSpPr>
            <a:spLocks noChangeShapeType="1"/>
          </p:cNvSpPr>
          <p:nvPr/>
        </p:nvSpPr>
        <p:spPr bwMode="auto">
          <a:xfrm rot="5400000" flipH="1" flipV="1">
            <a:off x="6057900" y="4914900"/>
            <a:ext cx="0" cy="1295400"/>
          </a:xfrm>
          <a:prstGeom prst="line">
            <a:avLst/>
          </a:prstGeom>
          <a:noFill/>
          <a:ln w="25400">
            <a:solidFill>
              <a:srgbClr val="000000"/>
            </a:solidFill>
            <a:round/>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bwMode="auto">
          <a:xfrm>
            <a:off x="6720225" y="5294376"/>
            <a:ext cx="1813318" cy="738664"/>
          </a:xfrm>
          <a:prstGeom prst="rect">
            <a:avLst/>
          </a:prstGeom>
          <a:noFill/>
          <a:ln w="9525">
            <a:noFill/>
            <a:miter lim="800000"/>
            <a:headEnd/>
            <a:tailEnd/>
          </a:ln>
        </p:spPr>
        <p:txBody>
          <a:bodyPr wrap="none" rtlCol="0">
            <a:spAutoFit/>
          </a:bodyPr>
          <a:lstStyle/>
          <a:p>
            <a:pPr algn="ctr"/>
            <a:r>
              <a:rPr lang="en-US" sz="1400" b="1" dirty="0" smtClean="0">
                <a:solidFill>
                  <a:srgbClr val="FF0000"/>
                </a:solidFill>
              </a:rPr>
              <a:t>NEW PRODUCTS</a:t>
            </a:r>
          </a:p>
          <a:p>
            <a:pPr algn="ctr"/>
            <a:r>
              <a:rPr lang="en-US" sz="1400" b="1" dirty="0" smtClean="0">
                <a:solidFill>
                  <a:srgbClr val="FF0000"/>
                </a:solidFill>
              </a:rPr>
              <a:t>EVERY 8 DAYS</a:t>
            </a:r>
          </a:p>
          <a:p>
            <a:pPr algn="ctr"/>
            <a:r>
              <a:rPr lang="en-US" sz="1400" b="1" dirty="0" smtClean="0">
                <a:solidFill>
                  <a:srgbClr val="FF0000"/>
                </a:solidFill>
              </a:rPr>
              <a:t>(1-2 Day Latencies)</a:t>
            </a:r>
          </a:p>
        </p:txBody>
      </p:sp>
    </p:spTree>
    <p:extLst>
      <p:ext uri="{BB962C8B-B14F-4D97-AF65-F5344CB8AC3E}">
        <p14:creationId xmlns:p14="http://schemas.microsoft.com/office/powerpoint/2010/main" val="1882891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Goal and Objectives</a:t>
            </a:r>
            <a:endParaRPr lang="en-US" dirty="0"/>
          </a:p>
        </p:txBody>
      </p:sp>
      <p:sp>
        <p:nvSpPr>
          <p:cNvPr id="6" name="Content Placeholder 5"/>
          <p:cNvSpPr>
            <a:spLocks noGrp="1"/>
          </p:cNvSpPr>
          <p:nvPr>
            <p:ph idx="1"/>
          </p:nvPr>
        </p:nvSpPr>
        <p:spPr/>
        <p:txBody>
          <a:bodyPr/>
          <a:lstStyle/>
          <a:p>
            <a:r>
              <a:rPr lang="en-US" dirty="0" smtClean="0"/>
              <a:t>Goal - develop ForWarn near real time Alaska </a:t>
            </a:r>
            <a:r>
              <a:rPr lang="en-US" dirty="0"/>
              <a:t>forest monitoring </a:t>
            </a:r>
            <a:r>
              <a:rPr lang="en-US" dirty="0" smtClean="0"/>
              <a:t>capability</a:t>
            </a:r>
          </a:p>
          <a:p>
            <a:r>
              <a:rPr lang="en-US" dirty="0" smtClean="0"/>
              <a:t>Objective 1 – Assess </a:t>
            </a:r>
            <a:r>
              <a:rPr lang="en-US" dirty="0"/>
              <a:t>if eMODIS Terra historical </a:t>
            </a:r>
            <a:r>
              <a:rPr lang="en-US" dirty="0" smtClean="0"/>
              <a:t>data can be processed into effective NDVI forest change products</a:t>
            </a:r>
          </a:p>
          <a:p>
            <a:r>
              <a:rPr lang="en-US" dirty="0" smtClean="0"/>
              <a:t>Objective 2 </a:t>
            </a:r>
            <a:r>
              <a:rPr lang="en-US" dirty="0"/>
              <a:t>– Assess </a:t>
            </a:r>
            <a:r>
              <a:rPr lang="en-US" dirty="0" smtClean="0"/>
              <a:t>if 7-day </a:t>
            </a:r>
            <a:r>
              <a:rPr lang="en-US" dirty="0"/>
              <a:t>eMODIS Terra </a:t>
            </a:r>
            <a:r>
              <a:rPr lang="en-US" dirty="0" smtClean="0"/>
              <a:t>historical data will suffice </a:t>
            </a:r>
            <a:r>
              <a:rPr lang="en-US" dirty="0"/>
              <a:t>with its 3 day </a:t>
            </a:r>
            <a:r>
              <a:rPr lang="en-US" dirty="0" smtClean="0"/>
              <a:t>product latency</a:t>
            </a:r>
          </a:p>
          <a:p>
            <a:r>
              <a:rPr lang="en-US" dirty="0" smtClean="0"/>
              <a:t>Objective 3 – Gauge potential benefit in adding MODIS Aqua data as inputs to deriving needed change products</a:t>
            </a:r>
          </a:p>
        </p:txBody>
      </p:sp>
      <p:sp>
        <p:nvSpPr>
          <p:cNvPr id="3" name="Slide Number Placeholder 2"/>
          <p:cNvSpPr>
            <a:spLocks noGrp="1"/>
          </p:cNvSpPr>
          <p:nvPr>
            <p:ph type="sldNum" sz="quarter" idx="10"/>
          </p:nvPr>
        </p:nvSpPr>
        <p:spPr/>
        <p:txBody>
          <a:bodyPr/>
          <a:lstStyle/>
          <a:p>
            <a:pPr>
              <a:defRPr/>
            </a:pPr>
            <a:fld id="{C126386F-DB13-42D4-92CD-7A7F3A4CCBB8}" type="slidenum">
              <a:rPr lang="en-US" smtClean="0"/>
              <a:pPr>
                <a:defRPr/>
              </a:pPr>
              <a:t>6</a:t>
            </a:fld>
            <a:endParaRPr lang="en-US" dirty="0"/>
          </a:p>
        </p:txBody>
      </p:sp>
      <p:sp>
        <p:nvSpPr>
          <p:cNvPr id="4" name="Footer Placeholder 3"/>
          <p:cNvSpPr>
            <a:spLocks noGrp="1"/>
          </p:cNvSpPr>
          <p:nvPr>
            <p:ph type="ftr" sz="quarter" idx="11"/>
          </p:nvPr>
        </p:nvSpPr>
        <p:spPr/>
        <p:txBody>
          <a:bodyPr/>
          <a:lstStyle/>
          <a:p>
            <a:pPr>
              <a:defRPr/>
            </a:pPr>
            <a:r>
              <a:rPr lang="en-US" smtClean="0"/>
              <a:t>National Aeronautics and Space Administration</a:t>
            </a:r>
            <a:endParaRPr lang="en-US"/>
          </a:p>
        </p:txBody>
      </p:sp>
    </p:spTree>
    <p:extLst>
      <p:ext uri="{BB962C8B-B14F-4D97-AF65-F5344CB8AC3E}">
        <p14:creationId xmlns:p14="http://schemas.microsoft.com/office/powerpoint/2010/main" val="2071533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Tested for Alaska</a:t>
            </a:r>
            <a:br>
              <a:rPr lang="en-US" dirty="0" smtClean="0"/>
            </a:br>
            <a:r>
              <a:rPr lang="en-US" dirty="0" smtClean="0"/>
              <a:t>MODIS NDVI Change Products</a:t>
            </a:r>
            <a:endParaRPr lang="en-US" dirty="0"/>
          </a:p>
        </p:txBody>
      </p:sp>
      <p:sp>
        <p:nvSpPr>
          <p:cNvPr id="3" name="Slide Number Placeholder 2"/>
          <p:cNvSpPr>
            <a:spLocks noGrp="1"/>
          </p:cNvSpPr>
          <p:nvPr>
            <p:ph type="sldNum" sz="quarter" idx="10"/>
          </p:nvPr>
        </p:nvSpPr>
        <p:spPr/>
        <p:txBody>
          <a:bodyPr/>
          <a:lstStyle/>
          <a:p>
            <a:pPr>
              <a:defRPr/>
            </a:pPr>
            <a:fld id="{C126386F-DB13-42D4-92CD-7A7F3A4CCBB8}" type="slidenum">
              <a:rPr lang="en-US" smtClean="0"/>
              <a:pPr>
                <a:defRPr/>
              </a:pPr>
              <a:t>7</a:t>
            </a:fld>
            <a:endParaRPr lang="en-US" dirty="0"/>
          </a:p>
        </p:txBody>
      </p:sp>
      <p:sp>
        <p:nvSpPr>
          <p:cNvPr id="4" name="Footer Placeholder 3"/>
          <p:cNvSpPr>
            <a:spLocks noGrp="1"/>
          </p:cNvSpPr>
          <p:nvPr>
            <p:ph type="ftr" sz="quarter" idx="11"/>
          </p:nvPr>
        </p:nvSpPr>
        <p:spPr/>
        <p:txBody>
          <a:bodyPr/>
          <a:lstStyle/>
          <a:p>
            <a:pPr>
              <a:defRPr/>
            </a:pPr>
            <a:r>
              <a:rPr lang="en-US" dirty="0" smtClean="0"/>
              <a:t>National Aeronautics and Space Administration</a:t>
            </a:r>
            <a:endParaRPr lang="en-US" dirty="0"/>
          </a:p>
        </p:txBody>
      </p:sp>
      <p:sp>
        <p:nvSpPr>
          <p:cNvPr id="24" name="AutoShape 23"/>
          <p:cNvSpPr>
            <a:spLocks noChangeAspect="1" noChangeArrowheads="1"/>
          </p:cNvSpPr>
          <p:nvPr/>
        </p:nvSpPr>
        <p:spPr bwMode="auto">
          <a:xfrm>
            <a:off x="0" y="457200"/>
            <a:ext cx="6057900" cy="3771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 name="Rectangle 3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48" name="Line 24"/>
          <p:cNvSpPr>
            <a:spLocks noChangeShapeType="1"/>
          </p:cNvSpPr>
          <p:nvPr/>
        </p:nvSpPr>
        <p:spPr bwMode="auto">
          <a:xfrm rot="5400000">
            <a:off x="3386328" y="2246955"/>
            <a:ext cx="230489" cy="0"/>
          </a:xfrm>
          <a:prstGeom prst="line">
            <a:avLst/>
          </a:prstGeom>
          <a:noFill/>
          <a:ln w="25400">
            <a:solidFill>
              <a:srgbClr val="000000"/>
            </a:solidFill>
            <a:round/>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 name="Rounded Rectangle 34"/>
          <p:cNvSpPr/>
          <p:nvPr/>
        </p:nvSpPr>
        <p:spPr bwMode="auto">
          <a:xfrm>
            <a:off x="685800" y="2340864"/>
            <a:ext cx="5638800" cy="4114800"/>
          </a:xfrm>
          <a:prstGeom prst="roundRect">
            <a:avLst/>
          </a:prstGeom>
          <a:solidFill>
            <a:srgbClr val="008FFA">
              <a:alpha val="50000"/>
            </a:srgbClr>
          </a:solidFill>
          <a:ln w="19050" cap="flat" cmpd="sng" algn="ctr">
            <a:solidFill>
              <a:srgbClr val="00007A"/>
            </a:solidFill>
            <a:prstDash val="solid"/>
            <a:round/>
            <a:headEnd type="none" w="med" len="med"/>
            <a:tailEnd type="triangle" w="lg" len="med"/>
          </a:ln>
          <a:effectLst/>
        </p:spPr>
        <p:txBody>
          <a:bodyPr vert="horz" wrap="square" lIns="27432" tIns="9144" rIns="27432" bIns="9144"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dirty="0" smtClean="0">
              <a:ln>
                <a:noFill/>
              </a:ln>
              <a:solidFill>
                <a:srgbClr val="00007A"/>
              </a:solidFill>
              <a:effectLst/>
              <a:latin typeface="Arial" charset="0"/>
            </a:endParaRPr>
          </a:p>
        </p:txBody>
      </p:sp>
      <p:sp>
        <p:nvSpPr>
          <p:cNvPr id="33" name="Line 24"/>
          <p:cNvSpPr>
            <a:spLocks noChangeShapeType="1"/>
          </p:cNvSpPr>
          <p:nvPr/>
        </p:nvSpPr>
        <p:spPr bwMode="auto">
          <a:xfrm>
            <a:off x="2667000" y="4498849"/>
            <a:ext cx="609600" cy="377952"/>
          </a:xfrm>
          <a:prstGeom prst="line">
            <a:avLst/>
          </a:prstGeom>
          <a:noFill/>
          <a:ln w="25400">
            <a:solidFill>
              <a:srgbClr val="000000"/>
            </a:solidFill>
            <a:round/>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Line 24"/>
          <p:cNvSpPr>
            <a:spLocks noChangeShapeType="1"/>
          </p:cNvSpPr>
          <p:nvPr/>
        </p:nvSpPr>
        <p:spPr bwMode="auto">
          <a:xfrm rot="5400000">
            <a:off x="3897250" y="4354451"/>
            <a:ext cx="377949" cy="666750"/>
          </a:xfrm>
          <a:prstGeom prst="line">
            <a:avLst/>
          </a:prstGeom>
          <a:noFill/>
          <a:ln w="25400">
            <a:solidFill>
              <a:srgbClr val="000000"/>
            </a:solidFill>
            <a:round/>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AutoShape 26"/>
          <p:cNvSpPr>
            <a:spLocks noChangeArrowheads="1"/>
          </p:cNvSpPr>
          <p:nvPr/>
        </p:nvSpPr>
        <p:spPr bwMode="auto">
          <a:xfrm>
            <a:off x="1981200" y="3955923"/>
            <a:ext cx="1371600" cy="542925"/>
          </a:xfrm>
          <a:prstGeom prst="flowChartProcess">
            <a:avLst/>
          </a:prstGeom>
          <a:solidFill>
            <a:srgbClr val="BBE0E3"/>
          </a:solidFill>
          <a:ln w="25400">
            <a:solidFill>
              <a:srgbClr val="000000"/>
            </a:solidFill>
            <a:miter lim="800000"/>
            <a:headEnd/>
            <a:tailEnd type="none" w="lg" len="lg"/>
          </a:ln>
        </p:spPr>
        <p:txBody>
          <a:bodyPr vert="horz" wrap="square" lIns="60350" tIns="30175" rIns="60350" bIns="30175"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sz="1200" i="0" dirty="0" smtClean="0">
                <a:solidFill>
                  <a:srgbClr val="000000"/>
                </a:solidFill>
                <a:latin typeface="Arial" pitchFamily="34" charset="0"/>
                <a:cs typeface="Arial" pitchFamily="34" charset="0"/>
              </a:rPr>
              <a:t>Compute 28 Day Historical NDVI Baselines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8" name="AutoShape 26"/>
          <p:cNvSpPr>
            <a:spLocks noChangeArrowheads="1"/>
          </p:cNvSpPr>
          <p:nvPr/>
        </p:nvSpPr>
        <p:spPr bwMode="auto">
          <a:xfrm>
            <a:off x="2209800" y="3193923"/>
            <a:ext cx="2590800" cy="542925"/>
          </a:xfrm>
          <a:prstGeom prst="flowChartProcess">
            <a:avLst/>
          </a:prstGeom>
          <a:solidFill>
            <a:srgbClr val="BBE0E3"/>
          </a:solidFill>
          <a:ln w="25400">
            <a:solidFill>
              <a:srgbClr val="000000"/>
            </a:solidFill>
            <a:miter lim="800000"/>
            <a:headEnd/>
            <a:tailEnd type="none" w="lg" len="lg"/>
          </a:ln>
        </p:spPr>
        <p:txBody>
          <a:bodyPr vert="horz" wrap="square" lIns="60350" tIns="30175" rIns="60350" bIns="30175" numCol="1" anchor="ctr" anchorCtr="0" compatLnSpc="1">
            <a:prstTxWarp prst="textNoShape">
              <a:avLst/>
            </a:prstTxWarp>
          </a:bodyPr>
          <a:lstStyle/>
          <a:p>
            <a:pPr algn="ctr" eaLnBrk="0" hangingPunct="0"/>
            <a:r>
              <a:rPr lang="en-US" sz="1200" i="0" dirty="0" smtClean="0">
                <a:solidFill>
                  <a:srgbClr val="000000"/>
                </a:solidFill>
                <a:latin typeface="Arial" pitchFamily="34" charset="0"/>
                <a:cs typeface="Arial" pitchFamily="34" charset="0"/>
              </a:rPr>
              <a:t>Select Compositing Interval</a:t>
            </a:r>
            <a:endParaRPr lang="en-US" sz="1200" i="0" dirty="0">
              <a:solidFill>
                <a:srgbClr val="000000"/>
              </a:solidFill>
              <a:latin typeface="Arial" pitchFamily="34" charset="0"/>
              <a:cs typeface="Arial" pitchFamily="34" charset="0"/>
            </a:endParaRPr>
          </a:p>
        </p:txBody>
      </p:sp>
      <p:sp>
        <p:nvSpPr>
          <p:cNvPr id="45" name="AutoShape 26"/>
          <p:cNvSpPr>
            <a:spLocks noChangeArrowheads="1"/>
          </p:cNvSpPr>
          <p:nvPr/>
        </p:nvSpPr>
        <p:spPr bwMode="auto">
          <a:xfrm>
            <a:off x="1219200" y="2431923"/>
            <a:ext cx="4495799" cy="542925"/>
          </a:xfrm>
          <a:prstGeom prst="flowChartProcess">
            <a:avLst/>
          </a:prstGeom>
          <a:solidFill>
            <a:srgbClr val="BBE0E3"/>
          </a:solidFill>
          <a:ln w="25400">
            <a:solidFill>
              <a:srgbClr val="000000"/>
            </a:solidFill>
            <a:miter lim="800000"/>
            <a:headEnd/>
            <a:tailEnd type="none" w="lg" len="lg"/>
          </a:ln>
        </p:spPr>
        <p:txBody>
          <a:bodyPr vert="horz" wrap="square" lIns="60350" tIns="30175" rIns="60350" bIns="30175" numCol="1" anchor="ctr" anchorCtr="0" compatLnSpc="1">
            <a:prstTxWarp prst="textNoShape">
              <a:avLst/>
            </a:prstTxWarp>
          </a:bodyPr>
          <a:lstStyle/>
          <a:p>
            <a:pPr lvl="0" algn="ctr" eaLnBrk="0" hangingPunct="0"/>
            <a:r>
              <a:rPr lang="en-US" sz="1200" i="0" dirty="0" smtClean="0">
                <a:solidFill>
                  <a:srgbClr val="000000"/>
                </a:solidFill>
                <a:latin typeface="Arial" pitchFamily="34" charset="0"/>
                <a:cs typeface="Arial" pitchFamily="34" charset="0"/>
              </a:rPr>
              <a:t>Stack into Annual Baseline Stacks for 2002-2010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 name="AutoShape 26"/>
          <p:cNvSpPr>
            <a:spLocks noChangeArrowheads="1"/>
          </p:cNvSpPr>
          <p:nvPr/>
        </p:nvSpPr>
        <p:spPr bwMode="auto">
          <a:xfrm>
            <a:off x="3733800" y="3955923"/>
            <a:ext cx="1371600" cy="542925"/>
          </a:xfrm>
          <a:prstGeom prst="flowChartProcess">
            <a:avLst/>
          </a:prstGeom>
          <a:solidFill>
            <a:srgbClr val="BBE0E3"/>
          </a:solidFill>
          <a:ln w="25400">
            <a:solidFill>
              <a:srgbClr val="000000"/>
            </a:solidFill>
            <a:miter lim="800000"/>
            <a:headEnd/>
            <a:tailEnd type="none" w="lg" len="lg"/>
          </a:ln>
        </p:spPr>
        <p:txBody>
          <a:bodyPr vert="horz" wrap="square" lIns="60350" tIns="30175" rIns="60350" bIns="30175"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sz="1200" i="0" dirty="0" smtClean="0">
                <a:solidFill>
                  <a:srgbClr val="000000"/>
                </a:solidFill>
                <a:latin typeface="Arial" pitchFamily="34" charset="0"/>
                <a:cs typeface="Arial" pitchFamily="34" charset="0"/>
              </a:rPr>
              <a:t>Compute 28 Day Current NDVIs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 name="Line 24"/>
          <p:cNvSpPr>
            <a:spLocks noChangeShapeType="1"/>
          </p:cNvSpPr>
          <p:nvPr/>
        </p:nvSpPr>
        <p:spPr bwMode="auto">
          <a:xfrm rot="5400000" flipH="1">
            <a:off x="5867399" y="3447287"/>
            <a:ext cx="1" cy="1524000"/>
          </a:xfrm>
          <a:prstGeom prst="line">
            <a:avLst/>
          </a:prstGeom>
          <a:noFill/>
          <a:ln w="25400">
            <a:solidFill>
              <a:srgbClr val="000000"/>
            </a:solidFill>
            <a:round/>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 name="Line 24"/>
          <p:cNvSpPr>
            <a:spLocks noChangeShapeType="1"/>
          </p:cNvSpPr>
          <p:nvPr/>
        </p:nvSpPr>
        <p:spPr bwMode="auto">
          <a:xfrm rot="5400000">
            <a:off x="3389956" y="3088203"/>
            <a:ext cx="230489" cy="0"/>
          </a:xfrm>
          <a:prstGeom prst="line">
            <a:avLst/>
          </a:prstGeom>
          <a:noFill/>
          <a:ln w="25400">
            <a:solidFill>
              <a:srgbClr val="000000"/>
            </a:solidFill>
            <a:round/>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 name="Line 24"/>
          <p:cNvSpPr>
            <a:spLocks noChangeShapeType="1"/>
          </p:cNvSpPr>
          <p:nvPr/>
        </p:nvSpPr>
        <p:spPr bwMode="auto">
          <a:xfrm rot="5400000">
            <a:off x="2551755" y="3852093"/>
            <a:ext cx="230489" cy="0"/>
          </a:xfrm>
          <a:prstGeom prst="line">
            <a:avLst/>
          </a:prstGeom>
          <a:noFill/>
          <a:ln w="25400">
            <a:solidFill>
              <a:srgbClr val="000000"/>
            </a:solidFill>
            <a:round/>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AutoShape 34"/>
          <p:cNvSpPr>
            <a:spLocks noChangeArrowheads="1"/>
          </p:cNvSpPr>
          <p:nvPr/>
        </p:nvSpPr>
        <p:spPr bwMode="auto">
          <a:xfrm>
            <a:off x="1524000" y="5093087"/>
            <a:ext cx="3886200" cy="1069093"/>
          </a:xfrm>
          <a:prstGeom prst="roundRect">
            <a:avLst>
              <a:gd name="adj" fmla="val 16667"/>
            </a:avLst>
          </a:prstGeom>
          <a:solidFill>
            <a:srgbClr val="BBE0E3"/>
          </a:solidFill>
          <a:ln w="19050">
            <a:solidFill>
              <a:srgbClr val="000000"/>
            </a:solidFill>
            <a:round/>
            <a:headEnd/>
            <a:tailEnd/>
          </a:ln>
        </p:spPr>
        <p:txBody>
          <a:bodyPr vert="horz" wrap="square" lIns="18105" tIns="6035" rIns="18105" bIns="6035"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lang="en-US" sz="1400" b="1" i="0" dirty="0" smtClean="0">
                <a:solidFill>
                  <a:schemeClr val="tx1"/>
                </a:solidFill>
                <a:latin typeface="Arial" pitchFamily="34" charset="0"/>
                <a:cs typeface="Arial" pitchFamily="34" charset="0"/>
              </a:rPr>
              <a:t>OUTPUT - Percent NDVI Change Products</a:t>
            </a:r>
          </a:p>
          <a:p>
            <a:pPr marR="0" lvl="0" algn="l" defTabSz="914400" rtl="0" eaLnBrk="0" fontAlgn="base" latinLnBrk="0" hangingPunct="0">
              <a:lnSpc>
                <a:spcPct val="100000"/>
              </a:lnSpc>
              <a:spcBef>
                <a:spcPct val="0"/>
              </a:spcBef>
              <a:spcAft>
                <a:spcPct val="0"/>
              </a:spcAft>
              <a:buClrTx/>
              <a:buSzTx/>
              <a:tabLst/>
            </a:pPr>
            <a:r>
              <a:rPr lang="en-US" sz="1200" i="0" dirty="0" smtClean="0">
                <a:solidFill>
                  <a:schemeClr val="tx1"/>
                </a:solidFill>
                <a:latin typeface="Arial" pitchFamily="34" charset="0"/>
                <a:ea typeface="Times New Roman" pitchFamily="18" charset="0"/>
                <a:cs typeface="Arial" pitchFamily="34" charset="0"/>
              </a:rPr>
              <a:t>Change vs. Previous Year</a:t>
            </a:r>
          </a:p>
          <a:p>
            <a:pPr marR="0" lvl="0" algn="l" defTabSz="914400" rtl="0" eaLnBrk="0" fontAlgn="base" latinLnBrk="0" hangingPunct="0">
              <a:lnSpc>
                <a:spcPct val="100000"/>
              </a:lnSpc>
              <a:spcBef>
                <a:spcPct val="0"/>
              </a:spcBef>
              <a:spcAft>
                <a:spcPct val="0"/>
              </a:spcAft>
              <a:buClrTx/>
              <a:buSzTx/>
              <a:tabLst/>
            </a:pPr>
            <a:r>
              <a:rPr lang="en-US" sz="1200" i="0" dirty="0" smtClean="0">
                <a:solidFill>
                  <a:schemeClr val="tx1"/>
                </a:solidFill>
                <a:latin typeface="Arial" pitchFamily="34" charset="0"/>
                <a:ea typeface="Times New Roman" pitchFamily="18" charset="0"/>
                <a:cs typeface="Arial" pitchFamily="34" charset="0"/>
              </a:rPr>
              <a:t>Change vs. All Previous Years</a:t>
            </a:r>
          </a:p>
          <a:p>
            <a:pPr marR="0" lvl="0" algn="l" defTabSz="914400" rtl="0" eaLnBrk="0" fontAlgn="base" latinLnBrk="0" hangingPunct="0">
              <a:lnSpc>
                <a:spcPct val="100000"/>
              </a:lnSpc>
              <a:spcBef>
                <a:spcPct val="0"/>
              </a:spcBef>
              <a:spcAft>
                <a:spcPct val="0"/>
              </a:spcAft>
              <a:buClrTx/>
              <a:buSzTx/>
              <a:tabLst/>
            </a:pPr>
            <a:r>
              <a:rPr kumimoji="0" lang="en-US" sz="1200" b="0" i="0" u="none" strike="noStrike" cap="none" normalizeH="0" dirty="0" smtClean="0">
                <a:ln>
                  <a:noFill/>
                </a:ln>
                <a:solidFill>
                  <a:schemeClr val="tx1"/>
                </a:solidFill>
                <a:effectLst/>
                <a:latin typeface="Arial" pitchFamily="34" charset="0"/>
                <a:ea typeface="Times New Roman" pitchFamily="18" charset="0"/>
                <a:cs typeface="Arial" pitchFamily="34" charset="0"/>
              </a:rPr>
              <a:t>Change vs. Mean of All Years</a:t>
            </a:r>
          </a:p>
          <a:p>
            <a:pPr marR="0" lvl="0" algn="l" defTabSz="914400" rtl="0" eaLnBrk="0" fontAlgn="base" latinLnBrk="0" hangingPunct="0">
              <a:lnSpc>
                <a:spcPct val="100000"/>
              </a:lnSpc>
              <a:spcBef>
                <a:spcPct val="0"/>
              </a:spcBef>
              <a:spcAft>
                <a:spcPct val="0"/>
              </a:spcAft>
              <a:buClrTx/>
              <a:buSzTx/>
              <a:tabLst/>
            </a:pPr>
            <a:r>
              <a:rPr lang="en-US" sz="1200" i="0" dirty="0" smtClean="0">
                <a:solidFill>
                  <a:schemeClr val="tx1"/>
                </a:solidFill>
                <a:latin typeface="Arial" pitchFamily="34" charset="0"/>
                <a:ea typeface="Times New Roman" pitchFamily="18" charset="0"/>
                <a:cs typeface="Arial" pitchFamily="34" charset="0"/>
              </a:rPr>
              <a:t>Change vs. All Previous Years – Median NDVI</a:t>
            </a:r>
            <a:endParaRPr kumimoji="0" lang="en-US" sz="1200" b="0" i="0" u="none" strike="noStrike" cap="none" normalizeH="0" dirty="0" smtClean="0">
              <a:ln>
                <a:noFill/>
              </a:ln>
              <a:solidFill>
                <a:schemeClr val="tx1"/>
              </a:solidFill>
              <a:effectLst/>
              <a:latin typeface="Arial" pitchFamily="34" charset="0"/>
              <a:ea typeface="Times New Roman" pitchFamily="18" charset="0"/>
              <a:cs typeface="Arial" pitchFamily="34" charset="0"/>
            </a:endParaRPr>
          </a:p>
        </p:txBody>
      </p:sp>
      <p:sp>
        <p:nvSpPr>
          <p:cNvPr id="5" name="Right Brace 4"/>
          <p:cNvSpPr/>
          <p:nvPr/>
        </p:nvSpPr>
        <p:spPr bwMode="auto">
          <a:xfrm>
            <a:off x="3657600" y="5364480"/>
            <a:ext cx="304800" cy="502920"/>
          </a:xfrm>
          <a:prstGeom prst="rightBrace">
            <a:avLst/>
          </a:prstGeom>
          <a:noFill/>
          <a:ln w="19050" cap="flat" cmpd="sng" algn="ctr">
            <a:solidFill>
              <a:schemeClr val="tx1"/>
            </a:solidFill>
            <a:prstDash val="solid"/>
            <a:round/>
            <a:headEnd type="none" w="med" len="med"/>
            <a:tailEnd type="none" w="lg" len="med"/>
          </a:ln>
          <a:effectLst/>
        </p:spPr>
        <p:txBody>
          <a:bodyPr vert="horz" wrap="square" lIns="27432" tIns="9144" rIns="27432" bIns="9144"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dirty="0" smtClean="0">
              <a:ln>
                <a:noFill/>
              </a:ln>
              <a:solidFill>
                <a:srgbClr val="00007A"/>
              </a:solidFill>
              <a:effectLst/>
              <a:latin typeface="Arial" charset="0"/>
            </a:endParaRPr>
          </a:p>
        </p:txBody>
      </p:sp>
      <p:sp>
        <p:nvSpPr>
          <p:cNvPr id="6" name="TextBox 5"/>
          <p:cNvSpPr txBox="1"/>
          <p:nvPr/>
        </p:nvSpPr>
        <p:spPr bwMode="auto">
          <a:xfrm>
            <a:off x="3991621" y="5486400"/>
            <a:ext cx="885179" cy="276999"/>
          </a:xfrm>
          <a:prstGeom prst="rect">
            <a:avLst/>
          </a:prstGeom>
          <a:noFill/>
          <a:ln w="9525">
            <a:noFill/>
            <a:miter lim="800000"/>
            <a:headEnd/>
            <a:tailEnd/>
          </a:ln>
        </p:spPr>
        <p:txBody>
          <a:bodyPr wrap="none" rtlCol="0">
            <a:spAutoFit/>
          </a:bodyPr>
          <a:lstStyle/>
          <a:p>
            <a:pPr algn="ctr"/>
            <a:r>
              <a:rPr lang="en-US" sz="1200" i="0" dirty="0" smtClean="0">
                <a:solidFill>
                  <a:schemeClr val="tx1"/>
                </a:solidFill>
              </a:rPr>
              <a:t>Max NDVI</a:t>
            </a:r>
          </a:p>
        </p:txBody>
      </p:sp>
      <p:sp>
        <p:nvSpPr>
          <p:cNvPr id="27" name="AutoShape 34"/>
          <p:cNvSpPr>
            <a:spLocks noChangeArrowheads="1"/>
          </p:cNvSpPr>
          <p:nvPr/>
        </p:nvSpPr>
        <p:spPr bwMode="auto">
          <a:xfrm>
            <a:off x="6629400" y="3980688"/>
            <a:ext cx="1905000" cy="490211"/>
          </a:xfrm>
          <a:prstGeom prst="roundRect">
            <a:avLst>
              <a:gd name="adj" fmla="val 16667"/>
            </a:avLst>
          </a:prstGeom>
          <a:solidFill>
            <a:srgbClr val="BBE0E3"/>
          </a:solidFill>
          <a:ln w="19050">
            <a:solidFill>
              <a:srgbClr val="000000"/>
            </a:solidFill>
            <a:round/>
            <a:headEnd/>
            <a:tailEnd/>
          </a:ln>
        </p:spPr>
        <p:txBody>
          <a:bodyPr vert="horz" wrap="square" lIns="18105" tIns="6035" rIns="18105" bIns="6035" numCol="1" anchor="ctr" anchorCtr="0" compatLnSpc="1">
            <a:prstTxWarp prst="textNoShape">
              <a:avLst/>
            </a:prstTxWarp>
            <a:spAutoFit/>
          </a:bodyPr>
          <a:lstStyle/>
          <a:p>
            <a:pPr lvl="0" algn="ctr" eaLnBrk="0" hangingPunct="0"/>
            <a:r>
              <a:rPr lang="en-US" sz="1400" b="1" i="0" dirty="0" smtClean="0">
                <a:solidFill>
                  <a:schemeClr val="tx1"/>
                </a:solidFill>
                <a:latin typeface="Arial" pitchFamily="34" charset="0"/>
                <a:cs typeface="Arial" pitchFamily="34" charset="0"/>
              </a:rPr>
              <a:t>INPUT - Historical </a:t>
            </a:r>
            <a:r>
              <a:rPr lang="en-US" sz="1400" b="1" i="0" dirty="0">
                <a:solidFill>
                  <a:schemeClr val="tx1"/>
                </a:solidFill>
                <a:latin typeface="Arial" pitchFamily="34" charset="0"/>
                <a:cs typeface="Arial" pitchFamily="34" charset="0"/>
              </a:rPr>
              <a:t>eMODIS </a:t>
            </a:r>
            <a:r>
              <a:rPr lang="en-US" sz="1400" b="1" i="0" dirty="0" smtClean="0">
                <a:solidFill>
                  <a:schemeClr val="tx1"/>
                </a:solidFill>
                <a:latin typeface="Arial" pitchFamily="34" charset="0"/>
                <a:cs typeface="Arial" pitchFamily="34" charset="0"/>
              </a:rPr>
              <a:t>7 Day </a:t>
            </a:r>
            <a:r>
              <a:rPr lang="en-US" sz="1400" b="1" i="0" dirty="0">
                <a:solidFill>
                  <a:schemeClr val="tx1"/>
                </a:solidFill>
                <a:latin typeface="Arial" pitchFamily="34" charset="0"/>
                <a:cs typeface="Arial" pitchFamily="34" charset="0"/>
              </a:rPr>
              <a:t>Data</a:t>
            </a:r>
          </a:p>
        </p:txBody>
      </p:sp>
      <p:sp>
        <p:nvSpPr>
          <p:cNvPr id="28" name="Rounded Rectangle 27"/>
          <p:cNvSpPr/>
          <p:nvPr/>
        </p:nvSpPr>
        <p:spPr bwMode="auto">
          <a:xfrm>
            <a:off x="685800" y="990600"/>
            <a:ext cx="5638800" cy="1143000"/>
          </a:xfrm>
          <a:prstGeom prst="roundRect">
            <a:avLst/>
          </a:prstGeom>
          <a:solidFill>
            <a:srgbClr val="008FFA">
              <a:alpha val="50000"/>
            </a:srgbClr>
          </a:solidFill>
          <a:ln w="19050" cap="flat" cmpd="sng" algn="ctr">
            <a:solidFill>
              <a:srgbClr val="00007A"/>
            </a:solidFill>
            <a:prstDash val="solid"/>
            <a:round/>
            <a:headEnd type="none" w="med" len="med"/>
            <a:tailEnd type="triangle" w="lg" len="med"/>
          </a:ln>
          <a:effectLst/>
        </p:spPr>
        <p:txBody>
          <a:bodyPr vert="horz" wrap="square" lIns="27432" tIns="9144" rIns="27432" bIns="9144"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dirty="0" smtClean="0">
              <a:ln>
                <a:noFill/>
              </a:ln>
              <a:solidFill>
                <a:srgbClr val="00007A"/>
              </a:solidFill>
              <a:effectLst/>
              <a:latin typeface="Arial" charset="0"/>
            </a:endParaRPr>
          </a:p>
        </p:txBody>
      </p:sp>
      <p:sp>
        <p:nvSpPr>
          <p:cNvPr id="39" name="AutoShape 34"/>
          <p:cNvSpPr>
            <a:spLocks noChangeArrowheads="1"/>
          </p:cNvSpPr>
          <p:nvPr/>
        </p:nvSpPr>
        <p:spPr bwMode="auto">
          <a:xfrm>
            <a:off x="838200" y="1066800"/>
            <a:ext cx="5334000" cy="251848"/>
          </a:xfrm>
          <a:prstGeom prst="roundRect">
            <a:avLst>
              <a:gd name="adj" fmla="val 16667"/>
            </a:avLst>
          </a:prstGeom>
          <a:solidFill>
            <a:srgbClr val="BBE0E3"/>
          </a:solidFill>
          <a:ln w="19050">
            <a:solidFill>
              <a:srgbClr val="000000"/>
            </a:solidFill>
            <a:round/>
            <a:headEnd/>
            <a:tailEnd/>
          </a:ln>
        </p:spPr>
        <p:txBody>
          <a:bodyPr vert="horz" wrap="square" lIns="18105" tIns="6035" rIns="18105" bIns="6035"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lang="en-US" sz="1400" b="1" i="0" dirty="0" smtClean="0">
                <a:solidFill>
                  <a:schemeClr val="tx1"/>
                </a:solidFill>
                <a:latin typeface="Arial" pitchFamily="34" charset="0"/>
                <a:cs typeface="Arial" pitchFamily="34" charset="0"/>
              </a:rPr>
              <a:t>INPUT - Historical EMODIS 7 Day Terra Products</a:t>
            </a:r>
          </a:p>
        </p:txBody>
      </p:sp>
      <p:sp>
        <p:nvSpPr>
          <p:cNvPr id="44" name="AutoShape 26"/>
          <p:cNvSpPr>
            <a:spLocks noChangeArrowheads="1"/>
          </p:cNvSpPr>
          <p:nvPr/>
        </p:nvSpPr>
        <p:spPr bwMode="auto">
          <a:xfrm>
            <a:off x="1219200" y="1514475"/>
            <a:ext cx="4724400" cy="542925"/>
          </a:xfrm>
          <a:prstGeom prst="flowChartProcess">
            <a:avLst/>
          </a:prstGeom>
          <a:solidFill>
            <a:srgbClr val="BBE0E3"/>
          </a:solidFill>
          <a:ln w="25400">
            <a:solidFill>
              <a:srgbClr val="000000"/>
            </a:solidFill>
            <a:miter lim="800000"/>
            <a:headEnd/>
            <a:tailEnd type="none" w="lg" len="lg"/>
          </a:ln>
        </p:spPr>
        <p:txBody>
          <a:bodyPr vert="horz" wrap="square" lIns="60350" tIns="30175" rIns="60350" bIns="30175"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sz="1200" i="0" dirty="0" smtClean="0">
                <a:solidFill>
                  <a:srgbClr val="000000"/>
                </a:solidFill>
                <a:latin typeface="Arial" pitchFamily="34" charset="0"/>
                <a:cs typeface="Arial" pitchFamily="34" charset="0"/>
              </a:rPr>
              <a:t>Preprocess with MATLAB into 21, 28, and 42 Day Composites</a:t>
            </a:r>
          </a:p>
          <a:p>
            <a:pPr marL="0" marR="0" lvl="0" indent="0" algn="ctr" defTabSz="914400" rtl="0" eaLnBrk="0" fontAlgn="base" latinLnBrk="0" hangingPunct="0">
              <a:lnSpc>
                <a:spcPct val="100000"/>
              </a:lnSpc>
              <a:spcBef>
                <a:spcPct val="0"/>
              </a:spcBef>
              <a:spcAft>
                <a:spcPct val="0"/>
              </a:spcAft>
              <a:buClrTx/>
              <a:buSzTx/>
              <a:buFontTx/>
              <a:buNone/>
              <a:tabLst/>
            </a:pPr>
            <a:r>
              <a:rPr lang="en-US" sz="1200" i="0" dirty="0" smtClean="0">
                <a:solidFill>
                  <a:srgbClr val="000000"/>
                </a:solidFill>
                <a:latin typeface="Arial" pitchFamily="34" charset="0"/>
                <a:cs typeface="Arial" pitchFamily="34" charset="0"/>
              </a:rPr>
              <a:t>- Noise Reduce with Max NDVI Compositing and QA Data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 name="Line 24"/>
          <p:cNvSpPr>
            <a:spLocks noChangeShapeType="1"/>
          </p:cNvSpPr>
          <p:nvPr/>
        </p:nvSpPr>
        <p:spPr bwMode="auto">
          <a:xfrm rot="5400000">
            <a:off x="3407286" y="1416562"/>
            <a:ext cx="195827" cy="0"/>
          </a:xfrm>
          <a:prstGeom prst="line">
            <a:avLst/>
          </a:prstGeom>
          <a:noFill/>
          <a:ln w="25400">
            <a:solidFill>
              <a:srgbClr val="000000"/>
            </a:solidFill>
            <a:round/>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Line 24"/>
          <p:cNvSpPr>
            <a:spLocks noChangeShapeType="1"/>
          </p:cNvSpPr>
          <p:nvPr/>
        </p:nvSpPr>
        <p:spPr bwMode="auto">
          <a:xfrm rot="5400000" flipH="1" flipV="1">
            <a:off x="6057900" y="4914900"/>
            <a:ext cx="0" cy="1295400"/>
          </a:xfrm>
          <a:prstGeom prst="line">
            <a:avLst/>
          </a:prstGeom>
          <a:noFill/>
          <a:ln w="25400">
            <a:solidFill>
              <a:srgbClr val="000000"/>
            </a:solidFill>
            <a:round/>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bwMode="auto">
          <a:xfrm>
            <a:off x="6795566" y="5294376"/>
            <a:ext cx="1662635" cy="738664"/>
          </a:xfrm>
          <a:prstGeom prst="rect">
            <a:avLst/>
          </a:prstGeom>
          <a:noFill/>
          <a:ln w="9525">
            <a:noFill/>
            <a:miter lim="800000"/>
            <a:headEnd/>
            <a:tailEnd/>
          </a:ln>
        </p:spPr>
        <p:txBody>
          <a:bodyPr wrap="none" rtlCol="0">
            <a:spAutoFit/>
          </a:bodyPr>
          <a:lstStyle/>
          <a:p>
            <a:pPr algn="ctr"/>
            <a:r>
              <a:rPr lang="en-US" sz="1400" b="1" dirty="0" smtClean="0">
                <a:solidFill>
                  <a:srgbClr val="FF0000"/>
                </a:solidFill>
              </a:rPr>
              <a:t>NEW PRODUCTS</a:t>
            </a:r>
          </a:p>
          <a:p>
            <a:pPr algn="ctr"/>
            <a:r>
              <a:rPr lang="en-US" sz="1400" b="1" dirty="0" smtClean="0">
                <a:solidFill>
                  <a:srgbClr val="FF0000"/>
                </a:solidFill>
              </a:rPr>
              <a:t>EVERY 8 DAYS</a:t>
            </a:r>
          </a:p>
          <a:p>
            <a:pPr algn="ctr"/>
            <a:r>
              <a:rPr lang="en-US" sz="1400" b="1" dirty="0" smtClean="0">
                <a:solidFill>
                  <a:srgbClr val="FF0000"/>
                </a:solidFill>
              </a:rPr>
              <a:t>(3 Days Latency)</a:t>
            </a:r>
          </a:p>
        </p:txBody>
      </p:sp>
    </p:spTree>
    <p:extLst>
      <p:ext uri="{BB962C8B-B14F-4D97-AF65-F5344CB8AC3E}">
        <p14:creationId xmlns:p14="http://schemas.microsoft.com/office/powerpoint/2010/main" val="507748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for 28 Day</a:t>
            </a:r>
            <a:br>
              <a:rPr lang="en-US" dirty="0" smtClean="0"/>
            </a:br>
            <a:r>
              <a:rPr lang="en-US" dirty="0" smtClean="0"/>
              <a:t>Compositing Windows</a:t>
            </a:r>
            <a:endParaRPr lang="en-US" dirty="0"/>
          </a:p>
        </p:txBody>
      </p:sp>
      <p:sp>
        <p:nvSpPr>
          <p:cNvPr id="3" name="Slide Number Placeholder 2"/>
          <p:cNvSpPr>
            <a:spLocks noGrp="1"/>
          </p:cNvSpPr>
          <p:nvPr>
            <p:ph type="sldNum" sz="quarter" idx="10"/>
          </p:nvPr>
        </p:nvSpPr>
        <p:spPr/>
        <p:txBody>
          <a:bodyPr/>
          <a:lstStyle/>
          <a:p>
            <a:pPr>
              <a:defRPr/>
            </a:pPr>
            <a:fld id="{C126386F-DB13-42D4-92CD-7A7F3A4CCBB8}" type="slidenum">
              <a:rPr lang="en-US" smtClean="0"/>
              <a:pPr>
                <a:defRPr/>
              </a:pPr>
              <a:t>8</a:t>
            </a:fld>
            <a:endParaRPr lang="en-US" dirty="0"/>
          </a:p>
        </p:txBody>
      </p:sp>
      <p:sp>
        <p:nvSpPr>
          <p:cNvPr id="4" name="Footer Placeholder 3"/>
          <p:cNvSpPr>
            <a:spLocks noGrp="1"/>
          </p:cNvSpPr>
          <p:nvPr>
            <p:ph type="ftr" sz="quarter" idx="11"/>
          </p:nvPr>
        </p:nvSpPr>
        <p:spPr/>
        <p:txBody>
          <a:bodyPr/>
          <a:lstStyle/>
          <a:p>
            <a:pPr>
              <a:defRPr/>
            </a:pPr>
            <a:r>
              <a:rPr lang="en-US" smtClean="0"/>
              <a:t>National Aeronautics and Space Administration</a:t>
            </a: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93394649"/>
              </p:ext>
            </p:extLst>
          </p:nvPr>
        </p:nvGraphicFramePr>
        <p:xfrm>
          <a:off x="1295398" y="1447800"/>
          <a:ext cx="6553202" cy="4191000"/>
        </p:xfrm>
        <a:graphic>
          <a:graphicData uri="http://schemas.openxmlformats.org/drawingml/2006/table">
            <a:tbl>
              <a:tblPr/>
              <a:tblGrid>
                <a:gridCol w="2730500"/>
                <a:gridCol w="2157096"/>
                <a:gridCol w="1665606"/>
              </a:tblGrid>
              <a:tr h="419100">
                <a:tc>
                  <a:txBody>
                    <a:bodyPr/>
                    <a:lstStyle/>
                    <a:p>
                      <a:pPr algn="ctr" fontAlgn="b"/>
                      <a:r>
                        <a:rPr lang="en-US" sz="1800" b="1" i="0" u="none" strike="noStrike" dirty="0">
                          <a:solidFill>
                            <a:srgbClr val="000000"/>
                          </a:solidFill>
                          <a:effectLst/>
                          <a:latin typeface="Calibri"/>
                        </a:rPr>
                        <a:t>Temporal Window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1" i="0" u="none" strike="noStrike" dirty="0">
                          <a:solidFill>
                            <a:srgbClr val="000000"/>
                          </a:solidFill>
                          <a:effectLst/>
                          <a:latin typeface="Calibri"/>
                        </a:rPr>
                        <a:t>Beginning  Date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1" i="0" u="none" strike="noStrike" dirty="0">
                          <a:solidFill>
                            <a:srgbClr val="000000"/>
                          </a:solidFill>
                          <a:effectLst/>
                          <a:latin typeface="Calibri"/>
                        </a:rPr>
                        <a:t>Ending Date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419100">
                <a:tc>
                  <a:txBody>
                    <a:bodyPr/>
                    <a:lstStyle/>
                    <a:p>
                      <a:pPr algn="ctr" fontAlgn="b"/>
                      <a:r>
                        <a:rPr lang="en-US" sz="1800" b="0" i="0" u="none" strike="noStrike">
                          <a:solidFill>
                            <a:srgbClr val="000000"/>
                          </a:solidFill>
                          <a:effectLst/>
                          <a:latin typeface="Calibri"/>
                        </a:rPr>
                        <a:t>W1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6/4/2010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7/1/2010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9100">
                <a:tc>
                  <a:txBody>
                    <a:bodyPr/>
                    <a:lstStyle/>
                    <a:p>
                      <a:pPr algn="ctr" fontAlgn="b"/>
                      <a:r>
                        <a:rPr lang="en-US" sz="1800" b="0" i="0" u="none" strike="noStrike">
                          <a:solidFill>
                            <a:srgbClr val="000000"/>
                          </a:solidFill>
                          <a:effectLst/>
                          <a:latin typeface="Calibri"/>
                        </a:rPr>
                        <a:t>W2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6/11/2010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7/8/2010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9100">
                <a:tc>
                  <a:txBody>
                    <a:bodyPr/>
                    <a:lstStyle/>
                    <a:p>
                      <a:pPr algn="ctr" fontAlgn="b"/>
                      <a:r>
                        <a:rPr lang="en-US" sz="1800" b="0" i="0" u="none" strike="noStrike">
                          <a:solidFill>
                            <a:srgbClr val="000000"/>
                          </a:solidFill>
                          <a:effectLst/>
                          <a:latin typeface="Calibri"/>
                        </a:rPr>
                        <a:t>W3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6/18/2010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7/15/2010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9100">
                <a:tc>
                  <a:txBody>
                    <a:bodyPr/>
                    <a:lstStyle/>
                    <a:p>
                      <a:pPr algn="ctr" fontAlgn="b"/>
                      <a:r>
                        <a:rPr lang="en-US" sz="1800" b="0" i="0" u="none" strike="noStrike">
                          <a:solidFill>
                            <a:srgbClr val="000000"/>
                          </a:solidFill>
                          <a:effectLst/>
                          <a:latin typeface="Calibri"/>
                        </a:rPr>
                        <a:t>W4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6/25/2010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7/22/2010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9100">
                <a:tc>
                  <a:txBody>
                    <a:bodyPr/>
                    <a:lstStyle/>
                    <a:p>
                      <a:pPr algn="ctr" fontAlgn="b"/>
                      <a:r>
                        <a:rPr lang="en-US" sz="1800" b="0" i="0" u="none" strike="noStrike">
                          <a:solidFill>
                            <a:srgbClr val="000000"/>
                          </a:solidFill>
                          <a:effectLst/>
                          <a:latin typeface="Calibri"/>
                        </a:rPr>
                        <a:t>W5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Calibri"/>
                        </a:rPr>
                        <a:t>7/2/2010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Calibri"/>
                        </a:rPr>
                        <a:t>7/29/2010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19100">
                <a:tc>
                  <a:txBody>
                    <a:bodyPr/>
                    <a:lstStyle/>
                    <a:p>
                      <a:pPr algn="ctr" fontAlgn="b"/>
                      <a:r>
                        <a:rPr lang="en-US" sz="1800" b="0" i="0" u="none" strike="noStrike">
                          <a:solidFill>
                            <a:srgbClr val="000000"/>
                          </a:solidFill>
                          <a:effectLst/>
                          <a:latin typeface="Calibri"/>
                        </a:rPr>
                        <a:t>W6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7/9/2010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8/5/2010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9100">
                <a:tc>
                  <a:txBody>
                    <a:bodyPr/>
                    <a:lstStyle/>
                    <a:p>
                      <a:pPr algn="ctr" fontAlgn="b"/>
                      <a:r>
                        <a:rPr lang="en-US" sz="1800" b="0" i="0" u="none" strike="noStrike">
                          <a:solidFill>
                            <a:srgbClr val="000000"/>
                          </a:solidFill>
                          <a:effectLst/>
                          <a:latin typeface="Calibri"/>
                        </a:rPr>
                        <a:t>W7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7/16/2010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8/12/2010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9100">
                <a:tc>
                  <a:txBody>
                    <a:bodyPr/>
                    <a:lstStyle/>
                    <a:p>
                      <a:pPr algn="ctr" fontAlgn="b"/>
                      <a:r>
                        <a:rPr lang="en-US" sz="1800" b="0" i="0" u="none" strike="noStrike">
                          <a:solidFill>
                            <a:srgbClr val="000000"/>
                          </a:solidFill>
                          <a:effectLst/>
                          <a:latin typeface="Calibri"/>
                        </a:rPr>
                        <a:t>W8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7/23/2010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8/19/2010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9100">
                <a:tc>
                  <a:txBody>
                    <a:bodyPr/>
                    <a:lstStyle/>
                    <a:p>
                      <a:pPr algn="ctr" fontAlgn="b"/>
                      <a:r>
                        <a:rPr lang="en-US" sz="1800" b="0" i="0" u="none" strike="noStrike">
                          <a:solidFill>
                            <a:srgbClr val="000000"/>
                          </a:solidFill>
                          <a:effectLst/>
                          <a:latin typeface="Calibri"/>
                        </a:rPr>
                        <a:t>W9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7/30/2010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8/26/2010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38886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Alaska 2010 – Spring/Summer Drought</a:t>
            </a:r>
            <a:endParaRPr lang="en-US" dirty="0"/>
          </a:p>
        </p:txBody>
      </p:sp>
      <p:sp>
        <p:nvSpPr>
          <p:cNvPr id="3" name="Slide Number Placeholder 2"/>
          <p:cNvSpPr>
            <a:spLocks noGrp="1"/>
          </p:cNvSpPr>
          <p:nvPr>
            <p:ph type="sldNum" sz="quarter" idx="10"/>
          </p:nvPr>
        </p:nvSpPr>
        <p:spPr/>
        <p:txBody>
          <a:bodyPr/>
          <a:lstStyle/>
          <a:p>
            <a:pPr>
              <a:defRPr/>
            </a:pPr>
            <a:fld id="{C126386F-DB13-42D4-92CD-7A7F3A4CCBB8}" type="slidenum">
              <a:rPr lang="en-US" smtClean="0"/>
              <a:pPr>
                <a:defRPr/>
              </a:pPr>
              <a:t>9</a:t>
            </a:fld>
            <a:endParaRPr lang="en-US" dirty="0"/>
          </a:p>
        </p:txBody>
      </p:sp>
      <p:sp>
        <p:nvSpPr>
          <p:cNvPr id="4" name="Footer Placeholder 3"/>
          <p:cNvSpPr>
            <a:spLocks noGrp="1"/>
          </p:cNvSpPr>
          <p:nvPr>
            <p:ph type="ftr" sz="quarter" idx="11"/>
          </p:nvPr>
        </p:nvSpPr>
        <p:spPr/>
        <p:txBody>
          <a:bodyPr/>
          <a:lstStyle/>
          <a:p>
            <a:pPr>
              <a:defRPr/>
            </a:pPr>
            <a:r>
              <a:rPr lang="en-US" smtClean="0"/>
              <a:t>National Aeronautics and Space Administration</a:t>
            </a: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85681"/>
            <a:ext cx="2286000" cy="1380654"/>
          </a:xfrm>
          <a:prstGeom prst="rect">
            <a:avLst/>
          </a:prstGeom>
        </p:spPr>
      </p:pic>
      <p:sp>
        <p:nvSpPr>
          <p:cNvPr id="7" name="TextBox 6"/>
          <p:cNvSpPr txBox="1"/>
          <p:nvPr/>
        </p:nvSpPr>
        <p:spPr bwMode="auto">
          <a:xfrm>
            <a:off x="852995" y="1447800"/>
            <a:ext cx="899605" cy="307777"/>
          </a:xfrm>
          <a:prstGeom prst="rect">
            <a:avLst/>
          </a:prstGeom>
          <a:noFill/>
          <a:ln w="9525">
            <a:noFill/>
            <a:miter lim="800000"/>
            <a:headEnd/>
            <a:tailEnd/>
          </a:ln>
        </p:spPr>
        <p:txBody>
          <a:bodyPr wrap="none" rtlCol="0">
            <a:spAutoFit/>
          </a:bodyPr>
          <a:lstStyle/>
          <a:p>
            <a:r>
              <a:rPr lang="en-US" sz="1400" b="1" dirty="0" smtClean="0"/>
              <a:t>6-8-2010</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1685681"/>
            <a:ext cx="2286000" cy="1380654"/>
          </a:xfrm>
          <a:prstGeom prst="rect">
            <a:avLst/>
          </a:prstGeom>
        </p:spPr>
      </p:pic>
      <p:sp>
        <p:nvSpPr>
          <p:cNvPr id="9" name="TextBox 8"/>
          <p:cNvSpPr txBox="1"/>
          <p:nvPr/>
        </p:nvSpPr>
        <p:spPr bwMode="auto">
          <a:xfrm>
            <a:off x="3062795" y="1447800"/>
            <a:ext cx="998991" cy="307777"/>
          </a:xfrm>
          <a:prstGeom prst="rect">
            <a:avLst/>
          </a:prstGeom>
          <a:noFill/>
          <a:ln w="9525">
            <a:noFill/>
            <a:miter lim="800000"/>
            <a:headEnd/>
            <a:tailEnd/>
          </a:ln>
        </p:spPr>
        <p:txBody>
          <a:bodyPr wrap="none" rtlCol="0">
            <a:spAutoFit/>
          </a:bodyPr>
          <a:lstStyle/>
          <a:p>
            <a:r>
              <a:rPr lang="en-US" sz="1400" b="1" dirty="0" smtClean="0"/>
              <a:t>6-15-2010</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685681"/>
            <a:ext cx="2286000" cy="1380654"/>
          </a:xfrm>
          <a:prstGeom prst="rect">
            <a:avLst/>
          </a:prstGeom>
        </p:spPr>
      </p:pic>
      <p:sp>
        <p:nvSpPr>
          <p:cNvPr id="11" name="TextBox 10"/>
          <p:cNvSpPr txBox="1"/>
          <p:nvPr/>
        </p:nvSpPr>
        <p:spPr bwMode="auto">
          <a:xfrm>
            <a:off x="5401809" y="1447800"/>
            <a:ext cx="998991" cy="307777"/>
          </a:xfrm>
          <a:prstGeom prst="rect">
            <a:avLst/>
          </a:prstGeom>
          <a:noFill/>
          <a:ln w="9525">
            <a:noFill/>
            <a:miter lim="800000"/>
            <a:headEnd/>
            <a:tailEnd/>
          </a:ln>
        </p:spPr>
        <p:txBody>
          <a:bodyPr wrap="none" rtlCol="0">
            <a:spAutoFit/>
          </a:bodyPr>
          <a:lstStyle/>
          <a:p>
            <a:r>
              <a:rPr lang="en-US" sz="1400" b="1" dirty="0" smtClean="0"/>
              <a:t>6-22-2010</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1685681"/>
            <a:ext cx="2286000" cy="1380654"/>
          </a:xfrm>
          <a:prstGeom prst="rect">
            <a:avLst/>
          </a:prstGeom>
        </p:spPr>
      </p:pic>
      <p:sp>
        <p:nvSpPr>
          <p:cNvPr id="13" name="TextBox 12"/>
          <p:cNvSpPr txBox="1"/>
          <p:nvPr/>
        </p:nvSpPr>
        <p:spPr bwMode="auto">
          <a:xfrm>
            <a:off x="7679418" y="1447800"/>
            <a:ext cx="998991" cy="307777"/>
          </a:xfrm>
          <a:prstGeom prst="rect">
            <a:avLst/>
          </a:prstGeom>
          <a:noFill/>
          <a:ln w="9525">
            <a:noFill/>
            <a:miter lim="800000"/>
            <a:headEnd/>
            <a:tailEnd/>
          </a:ln>
        </p:spPr>
        <p:txBody>
          <a:bodyPr wrap="none" rtlCol="0">
            <a:spAutoFit/>
          </a:bodyPr>
          <a:lstStyle/>
          <a:p>
            <a:r>
              <a:rPr lang="en-US" sz="1400" b="1" dirty="0" smtClean="0"/>
              <a:t>6-29-2010</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343746"/>
            <a:ext cx="2286000" cy="1380654"/>
          </a:xfrm>
          <a:prstGeom prst="rect">
            <a:avLst/>
          </a:prstGeom>
        </p:spPr>
      </p:pic>
      <p:sp>
        <p:nvSpPr>
          <p:cNvPr id="15" name="TextBox 14"/>
          <p:cNvSpPr txBox="1"/>
          <p:nvPr/>
        </p:nvSpPr>
        <p:spPr bwMode="auto">
          <a:xfrm>
            <a:off x="852995" y="3121223"/>
            <a:ext cx="899605" cy="307777"/>
          </a:xfrm>
          <a:prstGeom prst="rect">
            <a:avLst/>
          </a:prstGeom>
          <a:noFill/>
          <a:ln w="9525">
            <a:noFill/>
            <a:miter lim="800000"/>
            <a:headEnd/>
            <a:tailEnd/>
          </a:ln>
        </p:spPr>
        <p:txBody>
          <a:bodyPr wrap="none" rtlCol="0">
            <a:spAutoFit/>
          </a:bodyPr>
          <a:lstStyle/>
          <a:p>
            <a:r>
              <a:rPr lang="en-US" sz="1400" b="1" dirty="0" smtClean="0"/>
              <a:t>7-6-2010</a:t>
            </a: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0" y="3343746"/>
            <a:ext cx="2286000" cy="1380654"/>
          </a:xfrm>
          <a:prstGeom prst="rect">
            <a:avLst/>
          </a:prstGeom>
        </p:spPr>
      </p:pic>
      <p:sp>
        <p:nvSpPr>
          <p:cNvPr id="17" name="TextBox 16"/>
          <p:cNvSpPr txBox="1"/>
          <p:nvPr/>
        </p:nvSpPr>
        <p:spPr bwMode="auto">
          <a:xfrm>
            <a:off x="3048000" y="3124200"/>
            <a:ext cx="998991" cy="307777"/>
          </a:xfrm>
          <a:prstGeom prst="rect">
            <a:avLst/>
          </a:prstGeom>
          <a:noFill/>
          <a:ln w="9525">
            <a:noFill/>
            <a:miter lim="800000"/>
            <a:headEnd/>
            <a:tailEnd/>
          </a:ln>
        </p:spPr>
        <p:txBody>
          <a:bodyPr wrap="none" rtlCol="0">
            <a:spAutoFit/>
          </a:bodyPr>
          <a:lstStyle/>
          <a:p>
            <a:r>
              <a:rPr lang="en-US" sz="1400" b="1" dirty="0" smtClean="0"/>
              <a:t>7-13-2010</a:t>
            </a: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3343746"/>
            <a:ext cx="2286000" cy="1380654"/>
          </a:xfrm>
          <a:prstGeom prst="rect">
            <a:avLst/>
          </a:prstGeom>
        </p:spPr>
      </p:pic>
      <p:sp>
        <p:nvSpPr>
          <p:cNvPr id="19" name="TextBox 18"/>
          <p:cNvSpPr txBox="1"/>
          <p:nvPr/>
        </p:nvSpPr>
        <p:spPr bwMode="auto">
          <a:xfrm>
            <a:off x="5401809" y="3121223"/>
            <a:ext cx="998991" cy="307777"/>
          </a:xfrm>
          <a:prstGeom prst="rect">
            <a:avLst/>
          </a:prstGeom>
          <a:noFill/>
          <a:ln w="9525">
            <a:noFill/>
            <a:miter lim="800000"/>
            <a:headEnd/>
            <a:tailEnd/>
          </a:ln>
        </p:spPr>
        <p:txBody>
          <a:bodyPr wrap="none" rtlCol="0">
            <a:spAutoFit/>
          </a:bodyPr>
          <a:lstStyle/>
          <a:p>
            <a:r>
              <a:rPr lang="en-US" sz="1400" b="1" dirty="0"/>
              <a:t>7</a:t>
            </a:r>
            <a:r>
              <a:rPr lang="en-US" sz="1400" b="1" dirty="0" smtClean="0"/>
              <a:t>-20-2010</a:t>
            </a:r>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00" y="3343746"/>
            <a:ext cx="2286000" cy="1380654"/>
          </a:xfrm>
          <a:prstGeom prst="rect">
            <a:avLst/>
          </a:prstGeom>
        </p:spPr>
      </p:pic>
      <p:sp>
        <p:nvSpPr>
          <p:cNvPr id="21" name="TextBox 20"/>
          <p:cNvSpPr txBox="1"/>
          <p:nvPr/>
        </p:nvSpPr>
        <p:spPr bwMode="auto">
          <a:xfrm>
            <a:off x="7687809" y="3121223"/>
            <a:ext cx="998991" cy="307777"/>
          </a:xfrm>
          <a:prstGeom prst="rect">
            <a:avLst/>
          </a:prstGeom>
          <a:noFill/>
          <a:ln w="9525">
            <a:noFill/>
            <a:miter lim="800000"/>
            <a:headEnd/>
            <a:tailEnd/>
          </a:ln>
        </p:spPr>
        <p:txBody>
          <a:bodyPr wrap="none" rtlCol="0">
            <a:spAutoFit/>
          </a:bodyPr>
          <a:lstStyle/>
          <a:p>
            <a:r>
              <a:rPr lang="en-US" sz="1400" b="1" dirty="0" smtClean="0"/>
              <a:t>7-27-2010</a:t>
            </a:r>
          </a:p>
        </p:txBody>
      </p:sp>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66787" y="5143367"/>
            <a:ext cx="3410426" cy="952633"/>
          </a:xfrm>
          <a:prstGeom prst="rect">
            <a:avLst/>
          </a:prstGeom>
        </p:spPr>
      </p:pic>
    </p:spTree>
    <p:extLst>
      <p:ext uri="{BB962C8B-B14F-4D97-AF65-F5344CB8AC3E}">
        <p14:creationId xmlns:p14="http://schemas.microsoft.com/office/powerpoint/2010/main" val="217290682"/>
      </p:ext>
    </p:extLst>
  </p:cSld>
  <p:clrMapOvr>
    <a:masterClrMapping/>
  </p:clrMapOvr>
</p:sld>
</file>

<file path=ppt/theme/theme1.xml><?xml version="1.0" encoding="utf-8"?>
<a:theme xmlns:a="http://schemas.openxmlformats.org/drawingml/2006/main" name="NASA_SSC">
  <a:themeElements>
    <a:clrScheme name="NASA_SSC Feb21 8">
      <a:dk1>
        <a:srgbClr val="000000"/>
      </a:dk1>
      <a:lt1>
        <a:srgbClr val="FFFFFF"/>
      </a:lt1>
      <a:dk2>
        <a:srgbClr val="000000"/>
      </a:dk2>
      <a:lt2>
        <a:srgbClr val="808080"/>
      </a:lt2>
      <a:accent1>
        <a:srgbClr val="FCDB00"/>
      </a:accent1>
      <a:accent2>
        <a:srgbClr val="00007A"/>
      </a:accent2>
      <a:accent3>
        <a:srgbClr val="FFFFFF"/>
      </a:accent3>
      <a:accent4>
        <a:srgbClr val="000000"/>
      </a:accent4>
      <a:accent5>
        <a:srgbClr val="FDEAAA"/>
      </a:accent5>
      <a:accent6>
        <a:srgbClr val="00006E"/>
      </a:accent6>
      <a:hlink>
        <a:srgbClr val="0000FF"/>
      </a:hlink>
      <a:folHlink>
        <a:srgbClr val="E77919"/>
      </a:folHlink>
    </a:clrScheme>
    <a:fontScheme name="NASA_SSC Feb2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007A"/>
          </a:solidFill>
          <a:prstDash val="solid"/>
          <a:round/>
          <a:headEnd type="none" w="med" len="med"/>
          <a:tailEnd type="triangle" w="lg" len="med"/>
        </a:ln>
        <a:effectLst/>
      </a:spPr>
      <a:bodyPr vert="horz" wrap="square" lIns="27432" tIns="9144" rIns="27432" bIns="9144"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1" u="none" strike="noStrike" cap="none" normalizeH="0" baseline="0" smtClean="0">
            <a:ln>
              <a:noFill/>
            </a:ln>
            <a:solidFill>
              <a:srgbClr val="00007A"/>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007A"/>
          </a:solidFill>
          <a:prstDash val="solid"/>
          <a:round/>
          <a:headEnd type="none" w="med" len="med"/>
          <a:tailEnd type="triangle" w="lg" len="med"/>
        </a:ln>
        <a:effectLst/>
      </a:spPr>
      <a:bodyPr vert="horz" wrap="square" lIns="27432" tIns="9144" rIns="27432" bIns="9144"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1" u="none" strike="noStrike" cap="none" normalizeH="0" baseline="0" smtClean="0">
            <a:ln>
              <a:noFill/>
            </a:ln>
            <a:solidFill>
              <a:srgbClr val="00007A"/>
            </a:solidFill>
            <a:effectLst/>
            <a:latin typeface="Arial" charset="0"/>
          </a:defRPr>
        </a:defPPr>
      </a:lstStyle>
    </a:lnDef>
    <a:txDef>
      <a:spPr bwMode="auto">
        <a:noFill/>
        <a:ln w="9525">
          <a:noFill/>
          <a:miter lim="800000"/>
          <a:headEnd/>
          <a:tailEnd/>
        </a:ln>
      </a:spPr>
      <a:bodyPr wrap="none" rtlCol="0">
        <a:spAutoFit/>
      </a:bodyPr>
      <a:lstStyle>
        <a:defPPr>
          <a:defRPr sz="1400" b="1" dirty="0" smtClean="0"/>
        </a:defPPr>
      </a:lstStyle>
    </a:txDef>
  </a:objectDefaults>
  <a:extraClrSchemeLst>
    <a:extraClrScheme>
      <a:clrScheme name="NASA_SSC Feb2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ASA_SSC Feb2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ASA_SSC Feb2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ASA_SSC Feb2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ASA_SSC Feb2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ASA_SSC Feb2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ASA_SSC Feb2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ASA_SSC Feb21 8">
        <a:dk1>
          <a:srgbClr val="000000"/>
        </a:dk1>
        <a:lt1>
          <a:srgbClr val="FFFFFF"/>
        </a:lt1>
        <a:dk2>
          <a:srgbClr val="000000"/>
        </a:dk2>
        <a:lt2>
          <a:srgbClr val="808080"/>
        </a:lt2>
        <a:accent1>
          <a:srgbClr val="FCDB00"/>
        </a:accent1>
        <a:accent2>
          <a:srgbClr val="00007A"/>
        </a:accent2>
        <a:accent3>
          <a:srgbClr val="FFFFFF"/>
        </a:accent3>
        <a:accent4>
          <a:srgbClr val="000000"/>
        </a:accent4>
        <a:accent5>
          <a:srgbClr val="FDEAAA"/>
        </a:accent5>
        <a:accent6>
          <a:srgbClr val="00006E"/>
        </a:accent6>
        <a:hlink>
          <a:srgbClr val="0000FF"/>
        </a:hlink>
        <a:folHlink>
          <a:srgbClr val="E7791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NASA_SSC</Template>
  <TotalTime>6547</TotalTime>
  <Words>1147</Words>
  <Application>Microsoft Office PowerPoint</Application>
  <PresentationFormat>On-screen Show (4:3)</PresentationFormat>
  <Paragraphs>194</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NASA_SSC</vt:lpstr>
      <vt:lpstr>Potential for Expanding the Near Real Time ForWarn Regional Forest Monitoring System to Include Alaska</vt:lpstr>
      <vt:lpstr>Introduction</vt:lpstr>
      <vt:lpstr>U.S. ForWarn System for Regional Forest Disturbance Monitoring</vt:lpstr>
      <vt:lpstr>U.S Forest Change Assessment Viewer (FCAV) Resident to ForWarn</vt:lpstr>
      <vt:lpstr>Process for Computing ForWarn’s MODIS NDVI Change Products</vt:lpstr>
      <vt:lpstr>Goal and Objectives</vt:lpstr>
      <vt:lpstr>Process Tested for Alaska MODIS NDVI Change Products</vt:lpstr>
      <vt:lpstr>Schedule for 28 Day Compositing Windows</vt:lpstr>
      <vt:lpstr>Alaska 2010 – Spring/Summer Drought</vt:lpstr>
      <vt:lpstr>Flight Lines of Alaska 2010 Aerial Detection Survey (ADS)</vt:lpstr>
      <vt:lpstr>Results of Alaska 2010 Aerial Detection Survey (ADS)</vt:lpstr>
      <vt:lpstr>MODIS Percent NDVI Land Change (Previous Year Max NDVI Baseline) </vt:lpstr>
      <vt:lpstr>MODIS Percent NDVI Land Change (All Previous Years Max NDVI Baseline)</vt:lpstr>
      <vt:lpstr>Historic Fires from 2000-2010 Overlain onto 28 Day NDVI</vt:lpstr>
      <vt:lpstr>MODIS Percent NDVI Land Change (Mean of Max NDVI Baseline) </vt:lpstr>
      <vt:lpstr>MODIS Percent NDVI Land Change (All Previous Years Median NDVI Baseline)</vt:lpstr>
      <vt:lpstr>MODIS Percent NDVI Forest Change (Mean of Max NDVI Baseline) </vt:lpstr>
      <vt:lpstr>2010 ADS Forest Damage Polygons Overlain Onto 28 Day MODIS NDVI</vt:lpstr>
      <vt:lpstr>Comments on Initial Results</vt:lpstr>
      <vt:lpstr>PowerPoint Presentation</vt:lpstr>
    </vt:vector>
  </TitlesOfParts>
  <Company>LMIT/ODIN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Multi-Year MODIS Phenological Data Products to Detect and Monitor Forest Disturbances at Regional and National Scales</dc:title>
  <dc:creator>jspruce</dc:creator>
  <cp:lastModifiedBy>jspruce</cp:lastModifiedBy>
  <cp:revision>713</cp:revision>
  <cp:lastPrinted>2013-12-06T23:01:23Z</cp:lastPrinted>
  <dcterms:created xsi:type="dcterms:W3CDTF">2010-03-19T21:46:18Z</dcterms:created>
  <dcterms:modified xsi:type="dcterms:W3CDTF">2014-05-07T02:00:44Z</dcterms:modified>
</cp:coreProperties>
</file>