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56" r:id="rId2"/>
    <p:sldId id="326" r:id="rId3"/>
    <p:sldId id="257" r:id="rId4"/>
    <p:sldId id="258" r:id="rId5"/>
    <p:sldId id="294" r:id="rId6"/>
    <p:sldId id="325" r:id="rId7"/>
    <p:sldId id="288" r:id="rId8"/>
    <p:sldId id="289" r:id="rId9"/>
    <p:sldId id="293" r:id="rId10"/>
    <p:sldId id="290" r:id="rId11"/>
    <p:sldId id="291" r:id="rId12"/>
    <p:sldId id="261" r:id="rId13"/>
    <p:sldId id="262" r:id="rId14"/>
    <p:sldId id="327" r:id="rId15"/>
    <p:sldId id="296" r:id="rId16"/>
    <p:sldId id="301" r:id="rId17"/>
    <p:sldId id="302" r:id="rId18"/>
    <p:sldId id="303" r:id="rId19"/>
    <p:sldId id="338" r:id="rId20"/>
    <p:sldId id="393" r:id="rId21"/>
    <p:sldId id="394" r:id="rId22"/>
    <p:sldId id="329" r:id="rId23"/>
    <p:sldId id="335" r:id="rId24"/>
    <p:sldId id="331" r:id="rId25"/>
    <p:sldId id="336" r:id="rId26"/>
    <p:sldId id="333" r:id="rId27"/>
    <p:sldId id="337" r:id="rId28"/>
    <p:sldId id="334" r:id="rId29"/>
    <p:sldId id="339" r:id="rId30"/>
    <p:sldId id="340" r:id="rId31"/>
    <p:sldId id="397" r:id="rId32"/>
    <p:sldId id="341" r:id="rId33"/>
    <p:sldId id="398" r:id="rId34"/>
    <p:sldId id="399" r:id="rId35"/>
    <p:sldId id="307" r:id="rId36"/>
    <p:sldId id="345" r:id="rId37"/>
    <p:sldId id="343" r:id="rId38"/>
    <p:sldId id="346" r:id="rId39"/>
    <p:sldId id="347" r:id="rId40"/>
    <p:sldId id="348" r:id="rId41"/>
    <p:sldId id="356" r:id="rId42"/>
    <p:sldId id="363" r:id="rId43"/>
    <p:sldId id="362" r:id="rId44"/>
    <p:sldId id="349" r:id="rId45"/>
    <p:sldId id="352" r:id="rId46"/>
    <p:sldId id="353" r:id="rId47"/>
    <p:sldId id="354" r:id="rId48"/>
    <p:sldId id="364" r:id="rId49"/>
    <p:sldId id="308" r:id="rId50"/>
    <p:sldId id="355" r:id="rId51"/>
    <p:sldId id="309" r:id="rId52"/>
    <p:sldId id="369" r:id="rId53"/>
    <p:sldId id="367" r:id="rId54"/>
    <p:sldId id="368" r:id="rId55"/>
    <p:sldId id="366" r:id="rId56"/>
    <p:sldId id="370" r:id="rId57"/>
    <p:sldId id="372" r:id="rId58"/>
    <p:sldId id="374" r:id="rId59"/>
    <p:sldId id="377" r:id="rId60"/>
    <p:sldId id="379" r:id="rId61"/>
    <p:sldId id="311" r:id="rId62"/>
    <p:sldId id="312" r:id="rId63"/>
    <p:sldId id="380" r:id="rId64"/>
    <p:sldId id="391" r:id="rId65"/>
    <p:sldId id="392" r:id="rId66"/>
    <p:sldId id="313" r:id="rId67"/>
    <p:sldId id="383" r:id="rId68"/>
    <p:sldId id="395" r:id="rId69"/>
    <p:sldId id="315" r:id="rId70"/>
    <p:sldId id="396" r:id="rId71"/>
    <p:sldId id="316" r:id="rId72"/>
    <p:sldId id="344" r:id="rId73"/>
    <p:sldId id="384" r:id="rId74"/>
    <p:sldId id="390"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63" d="100"/>
          <a:sy n="63" d="100"/>
        </p:scale>
        <p:origin x="86" y="614"/>
      </p:cViewPr>
      <p:guideLst/>
    </p:cSldViewPr>
  </p:slideViewPr>
  <p:notesTextViewPr>
    <p:cViewPr>
      <p:scale>
        <a:sx n="1" d="1"/>
        <a:sy n="1" d="1"/>
      </p:scale>
      <p:origin x="0" y="0"/>
    </p:cViewPr>
  </p:notesTextViewPr>
  <p:sorterViewPr>
    <p:cViewPr>
      <p:scale>
        <a:sx n="50" d="100"/>
        <a:sy n="50" d="100"/>
      </p:scale>
      <p:origin x="0" y="-898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A2E6F4-ED1B-4AD3-A95E-ACCABC767C7A}" type="datetimeFigureOut">
              <a:rPr lang="en-US" smtClean="0"/>
              <a:t>3/9/2016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48DA90-BD66-4BBD-ABD0-6EA76BB0FFE1}" type="slidenum">
              <a:rPr lang="en-US" smtClean="0"/>
              <a:t>‹#›</a:t>
            </a:fld>
            <a:endParaRPr lang="en-US"/>
          </a:p>
        </p:txBody>
      </p:sp>
    </p:spTree>
    <p:extLst>
      <p:ext uri="{BB962C8B-B14F-4D97-AF65-F5344CB8AC3E}">
        <p14:creationId xmlns:p14="http://schemas.microsoft.com/office/powerpoint/2010/main" val="3655942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896FED-3CEB-4B5B-8716-4ADEE2AD8BEB}" type="slidenum">
              <a:rPr lang="en-US" smtClean="0"/>
              <a:t>41</a:t>
            </a:fld>
            <a:endParaRPr lang="en-US"/>
          </a:p>
        </p:txBody>
      </p:sp>
    </p:spTree>
    <p:extLst>
      <p:ext uri="{BB962C8B-B14F-4D97-AF65-F5344CB8AC3E}">
        <p14:creationId xmlns:p14="http://schemas.microsoft.com/office/powerpoint/2010/main" val="1507877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896FED-3CEB-4B5B-8716-4ADEE2AD8BEB}" type="slidenum">
              <a:rPr lang="en-US" smtClean="0"/>
              <a:t>42</a:t>
            </a:fld>
            <a:endParaRPr lang="en-US"/>
          </a:p>
        </p:txBody>
      </p:sp>
    </p:spTree>
    <p:extLst>
      <p:ext uri="{BB962C8B-B14F-4D97-AF65-F5344CB8AC3E}">
        <p14:creationId xmlns:p14="http://schemas.microsoft.com/office/powerpoint/2010/main" val="788453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896FED-3CEB-4B5B-8716-4ADEE2AD8BEB}" type="slidenum">
              <a:rPr lang="en-US" smtClean="0"/>
              <a:t>43</a:t>
            </a:fld>
            <a:endParaRPr lang="en-US"/>
          </a:p>
        </p:txBody>
      </p:sp>
    </p:spTree>
    <p:extLst>
      <p:ext uri="{BB962C8B-B14F-4D97-AF65-F5344CB8AC3E}">
        <p14:creationId xmlns:p14="http://schemas.microsoft.com/office/powerpoint/2010/main" val="2969168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843404-8FD2-4E5A-B61C-BA616EF04F1A}" type="slidenum">
              <a:rPr lang="en-US" smtClean="0"/>
              <a:t>72</a:t>
            </a:fld>
            <a:endParaRPr lang="en-US"/>
          </a:p>
        </p:txBody>
      </p:sp>
    </p:spTree>
    <p:extLst>
      <p:ext uri="{BB962C8B-B14F-4D97-AF65-F5344CB8AC3E}">
        <p14:creationId xmlns:p14="http://schemas.microsoft.com/office/powerpoint/2010/main" val="236389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27DA15-6D9E-486A-823D-EE235BCA17FE}" type="datetimeFigureOut">
              <a:rPr lang="en-US" smtClean="0"/>
              <a:t>3/9/2016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467753-191C-40ED-86BC-866219DB6EA0}" type="slidenum">
              <a:rPr lang="en-US" smtClean="0"/>
              <a:t>‹#›</a:t>
            </a:fld>
            <a:endParaRPr lang="en-US"/>
          </a:p>
        </p:txBody>
      </p:sp>
    </p:spTree>
    <p:extLst>
      <p:ext uri="{BB962C8B-B14F-4D97-AF65-F5344CB8AC3E}">
        <p14:creationId xmlns:p14="http://schemas.microsoft.com/office/powerpoint/2010/main" val="207496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27DA15-6D9E-486A-823D-EE235BCA17FE}" type="datetimeFigureOut">
              <a:rPr lang="en-US" smtClean="0"/>
              <a:t>3/9/2016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467753-191C-40ED-86BC-866219DB6EA0}" type="slidenum">
              <a:rPr lang="en-US" smtClean="0"/>
              <a:t>‹#›</a:t>
            </a:fld>
            <a:endParaRPr lang="en-US"/>
          </a:p>
        </p:txBody>
      </p:sp>
    </p:spTree>
    <p:extLst>
      <p:ext uri="{BB962C8B-B14F-4D97-AF65-F5344CB8AC3E}">
        <p14:creationId xmlns:p14="http://schemas.microsoft.com/office/powerpoint/2010/main" val="993709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27DA15-6D9E-486A-823D-EE235BCA17FE}" type="datetimeFigureOut">
              <a:rPr lang="en-US" smtClean="0"/>
              <a:t>3/9/2016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467753-191C-40ED-86BC-866219DB6EA0}" type="slidenum">
              <a:rPr lang="en-US" smtClean="0"/>
              <a:t>‹#›</a:t>
            </a:fld>
            <a:endParaRPr lang="en-US"/>
          </a:p>
        </p:txBody>
      </p:sp>
    </p:spTree>
    <p:extLst>
      <p:ext uri="{BB962C8B-B14F-4D97-AF65-F5344CB8AC3E}">
        <p14:creationId xmlns:p14="http://schemas.microsoft.com/office/powerpoint/2010/main" val="2514798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27DA15-6D9E-486A-823D-EE235BCA17FE}" type="datetimeFigureOut">
              <a:rPr lang="en-US" smtClean="0"/>
              <a:t>3/9/2016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467753-191C-40ED-86BC-866219DB6EA0}" type="slidenum">
              <a:rPr lang="en-US" smtClean="0"/>
              <a:t>‹#›</a:t>
            </a:fld>
            <a:endParaRPr lang="en-US"/>
          </a:p>
        </p:txBody>
      </p:sp>
    </p:spTree>
    <p:extLst>
      <p:ext uri="{BB962C8B-B14F-4D97-AF65-F5344CB8AC3E}">
        <p14:creationId xmlns:p14="http://schemas.microsoft.com/office/powerpoint/2010/main" val="2328233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27DA15-6D9E-486A-823D-EE235BCA17FE}" type="datetimeFigureOut">
              <a:rPr lang="en-US" smtClean="0"/>
              <a:t>3/9/2016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467753-191C-40ED-86BC-866219DB6EA0}" type="slidenum">
              <a:rPr lang="en-US" smtClean="0"/>
              <a:t>‹#›</a:t>
            </a:fld>
            <a:endParaRPr lang="en-US"/>
          </a:p>
        </p:txBody>
      </p:sp>
    </p:spTree>
    <p:extLst>
      <p:ext uri="{BB962C8B-B14F-4D97-AF65-F5344CB8AC3E}">
        <p14:creationId xmlns:p14="http://schemas.microsoft.com/office/powerpoint/2010/main" val="3677528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27DA15-6D9E-486A-823D-EE235BCA17FE}" type="datetimeFigureOut">
              <a:rPr lang="en-US" smtClean="0"/>
              <a:t>3/9/2016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467753-191C-40ED-86BC-866219DB6EA0}" type="slidenum">
              <a:rPr lang="en-US" smtClean="0"/>
              <a:t>‹#›</a:t>
            </a:fld>
            <a:endParaRPr lang="en-US"/>
          </a:p>
        </p:txBody>
      </p:sp>
    </p:spTree>
    <p:extLst>
      <p:ext uri="{BB962C8B-B14F-4D97-AF65-F5344CB8AC3E}">
        <p14:creationId xmlns:p14="http://schemas.microsoft.com/office/powerpoint/2010/main" val="3125774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27DA15-6D9E-486A-823D-EE235BCA17FE}" type="datetimeFigureOut">
              <a:rPr lang="en-US" smtClean="0"/>
              <a:t>3/9/2016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467753-191C-40ED-86BC-866219DB6EA0}" type="slidenum">
              <a:rPr lang="en-US" smtClean="0"/>
              <a:t>‹#›</a:t>
            </a:fld>
            <a:endParaRPr lang="en-US"/>
          </a:p>
        </p:txBody>
      </p:sp>
    </p:spTree>
    <p:extLst>
      <p:ext uri="{BB962C8B-B14F-4D97-AF65-F5344CB8AC3E}">
        <p14:creationId xmlns:p14="http://schemas.microsoft.com/office/powerpoint/2010/main" val="3396096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27DA15-6D9E-486A-823D-EE235BCA17FE}" type="datetimeFigureOut">
              <a:rPr lang="en-US" smtClean="0"/>
              <a:t>3/9/2016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467753-191C-40ED-86BC-866219DB6EA0}" type="slidenum">
              <a:rPr lang="en-US" smtClean="0"/>
              <a:t>‹#›</a:t>
            </a:fld>
            <a:endParaRPr lang="en-US"/>
          </a:p>
        </p:txBody>
      </p:sp>
    </p:spTree>
    <p:extLst>
      <p:ext uri="{BB962C8B-B14F-4D97-AF65-F5344CB8AC3E}">
        <p14:creationId xmlns:p14="http://schemas.microsoft.com/office/powerpoint/2010/main" val="644537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7DA15-6D9E-486A-823D-EE235BCA17FE}" type="datetimeFigureOut">
              <a:rPr lang="en-US" smtClean="0"/>
              <a:t>3/9/2016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467753-191C-40ED-86BC-866219DB6EA0}" type="slidenum">
              <a:rPr lang="en-US" smtClean="0"/>
              <a:t>‹#›</a:t>
            </a:fld>
            <a:endParaRPr lang="en-US"/>
          </a:p>
        </p:txBody>
      </p:sp>
    </p:spTree>
    <p:extLst>
      <p:ext uri="{BB962C8B-B14F-4D97-AF65-F5344CB8AC3E}">
        <p14:creationId xmlns:p14="http://schemas.microsoft.com/office/powerpoint/2010/main" val="917848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27DA15-6D9E-486A-823D-EE235BCA17FE}" type="datetimeFigureOut">
              <a:rPr lang="en-US" smtClean="0"/>
              <a:t>3/9/2016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467753-191C-40ED-86BC-866219DB6EA0}" type="slidenum">
              <a:rPr lang="en-US" smtClean="0"/>
              <a:t>‹#›</a:t>
            </a:fld>
            <a:endParaRPr lang="en-US"/>
          </a:p>
        </p:txBody>
      </p:sp>
    </p:spTree>
    <p:extLst>
      <p:ext uri="{BB962C8B-B14F-4D97-AF65-F5344CB8AC3E}">
        <p14:creationId xmlns:p14="http://schemas.microsoft.com/office/powerpoint/2010/main" val="3663936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27DA15-6D9E-486A-823D-EE235BCA17FE}" type="datetimeFigureOut">
              <a:rPr lang="en-US" smtClean="0"/>
              <a:t>3/9/2016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467753-191C-40ED-86BC-866219DB6EA0}" type="slidenum">
              <a:rPr lang="en-US" smtClean="0"/>
              <a:t>‹#›</a:t>
            </a:fld>
            <a:endParaRPr lang="en-US"/>
          </a:p>
        </p:txBody>
      </p:sp>
    </p:spTree>
    <p:extLst>
      <p:ext uri="{BB962C8B-B14F-4D97-AF65-F5344CB8AC3E}">
        <p14:creationId xmlns:p14="http://schemas.microsoft.com/office/powerpoint/2010/main" val="1414242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27DA15-6D9E-486A-823D-EE235BCA17FE}" type="datetimeFigureOut">
              <a:rPr lang="en-US" smtClean="0"/>
              <a:t>3/9/2016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67753-191C-40ED-86BC-866219DB6EA0}" type="slidenum">
              <a:rPr lang="en-US" smtClean="0"/>
              <a:t>‹#›</a:t>
            </a:fld>
            <a:endParaRPr lang="en-US"/>
          </a:p>
        </p:txBody>
      </p:sp>
    </p:spTree>
    <p:extLst>
      <p:ext uri="{BB962C8B-B14F-4D97-AF65-F5344CB8AC3E}">
        <p14:creationId xmlns:p14="http://schemas.microsoft.com/office/powerpoint/2010/main" val="1008943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gif"/><Relationship Id="rId4" Type="http://schemas.openxmlformats.org/officeDocument/2006/relationships/hyperlink" Target="http://forwarn.forestthreats.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5.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1.png"/><Relationship Id="rId7" Type="http://schemas.openxmlformats.org/officeDocument/2006/relationships/image" Target="../media/image2.jpe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5.gif"/><Relationship Id="rId7" Type="http://schemas.openxmlformats.org/officeDocument/2006/relationships/image" Target="../media/image3.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64.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46.png"/><Relationship Id="rId4" Type="http://schemas.openxmlformats.org/officeDocument/2006/relationships/image" Target="../media/image66.jp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46.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3.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46.png"/><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75.png"/><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3.png"/><Relationship Id="rId7" Type="http://schemas.openxmlformats.org/officeDocument/2006/relationships/image" Target="../media/image8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70.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08.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11.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72.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hyperlink" Target="http://forwarn.forestthreats.org/" TargetMode="External"/><Relationship Id="rId7" Type="http://schemas.openxmlformats.org/officeDocument/2006/relationships/hyperlink" Target="mailto:wchristie@fs.fed.u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mailto:stevenorman@fs.fed.us" TargetMode="External"/><Relationship Id="rId5" Type="http://schemas.openxmlformats.org/officeDocument/2006/relationships/hyperlink" Target="mailto:whargrove@fs.fed.us" TargetMode="External"/><Relationship Id="rId10" Type="http://schemas.openxmlformats.org/officeDocument/2006/relationships/image" Target="../media/image3.png"/><Relationship Id="rId4" Type="http://schemas.openxmlformats.org/officeDocument/2006/relationships/hyperlink" Target="http://forwarn.forestthreats.org/fcav2" TargetMode="External"/><Relationship Id="rId9" Type="http://schemas.openxmlformats.org/officeDocument/2006/relationships/image" Target="../media/image2.jpe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7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gif"/><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hyperlink" Target="http://forwarn.forestthreats.org/products/near-real-tim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hyperlink" Target="http://forwarn.forestthreats.org/products/near-real-tim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9744" y="1466089"/>
            <a:ext cx="10021824" cy="2788919"/>
          </a:xfrm>
        </p:spPr>
        <p:txBody>
          <a:bodyPr>
            <a:normAutofit/>
          </a:bodyPr>
          <a:lstStyle/>
          <a:p>
            <a:r>
              <a:rPr lang="en-US" sz="4000" dirty="0" smtClean="0">
                <a:latin typeface="Helvetica" panose="020B0604020202020204" pitchFamily="34" charset="0"/>
              </a:rPr>
              <a:t>A National Satellite-Based </a:t>
            </a:r>
            <a:br>
              <a:rPr lang="en-US" sz="4000" dirty="0" smtClean="0">
                <a:latin typeface="Helvetica" panose="020B0604020202020204" pitchFamily="34" charset="0"/>
              </a:rPr>
            </a:br>
            <a:r>
              <a:rPr lang="en-US" sz="4000" dirty="0" smtClean="0">
                <a:latin typeface="Helvetica" panose="020B0604020202020204" pitchFamily="34" charset="0"/>
              </a:rPr>
              <a:t>Forest Disturbance Detection System </a:t>
            </a:r>
            <a:br>
              <a:rPr lang="en-US" sz="4000" dirty="0" smtClean="0">
                <a:latin typeface="Helvetica" panose="020B0604020202020204" pitchFamily="34" charset="0"/>
              </a:rPr>
            </a:br>
            <a:r>
              <a:rPr lang="en-US" sz="4000" dirty="0" smtClean="0">
                <a:latin typeface="Helvetica" panose="020B0604020202020204" pitchFamily="34" charset="0"/>
              </a:rPr>
              <a:t>in Near-Real-Time</a:t>
            </a:r>
            <a:r>
              <a:rPr lang="en-US" sz="4800" i="1" dirty="0" smtClean="0">
                <a:solidFill>
                  <a:schemeClr val="bg1"/>
                </a:solidFill>
                <a:effectLst>
                  <a:outerShdw blurRad="38100" dist="38100" dir="2700000" algn="tl">
                    <a:srgbClr val="000000">
                      <a:alpha val="43137"/>
                    </a:srgbClr>
                  </a:outerShdw>
                </a:effectLst>
              </a:rPr>
              <a:t> </a:t>
            </a:r>
            <a:r>
              <a:rPr lang="en-US" sz="1000" i="1" dirty="0" smtClean="0">
                <a:solidFill>
                  <a:schemeClr val="bg1"/>
                </a:solidFill>
                <a:effectLst>
                  <a:outerShdw blurRad="38100" dist="38100" dir="2700000" algn="tl">
                    <a:srgbClr val="000000">
                      <a:alpha val="43137"/>
                    </a:srgbClr>
                  </a:outerShdw>
                </a:effectLst>
              </a:rPr>
              <a:t> </a:t>
            </a:r>
            <a:r>
              <a:rPr lang="en-US" sz="4800" i="1" dirty="0" smtClean="0">
                <a:solidFill>
                  <a:schemeClr val="bg1"/>
                </a:solidFill>
                <a:effectLst>
                  <a:outerShdw blurRad="38100" dist="38100" dir="2700000" algn="tl">
                    <a:srgbClr val="000000">
                      <a:alpha val="43137"/>
                    </a:srgbClr>
                  </a:outerShdw>
                </a:effectLst>
              </a:rPr>
              <a:t/>
            </a:r>
            <a:br>
              <a:rPr lang="en-US" sz="4800" i="1" dirty="0" smtClean="0">
                <a:solidFill>
                  <a:schemeClr val="bg1"/>
                </a:solidFill>
                <a:effectLst>
                  <a:outerShdw blurRad="38100" dist="38100" dir="2700000" algn="tl">
                    <a:srgbClr val="000000">
                      <a:alpha val="43137"/>
                    </a:srgbClr>
                  </a:outerShdw>
                </a:effectLst>
              </a:rPr>
            </a:br>
            <a:r>
              <a:rPr lang="en-US" sz="1800" i="1" dirty="0" smtClean="0">
                <a:solidFill>
                  <a:schemeClr val="bg1">
                    <a:lumMod val="50000"/>
                  </a:schemeClr>
                </a:solidFill>
              </a:rPr>
              <a:t>Eastern Forest Environmental Threat Assessment Center </a:t>
            </a:r>
            <a:br>
              <a:rPr lang="en-US" sz="1800" i="1" dirty="0" smtClean="0">
                <a:solidFill>
                  <a:schemeClr val="bg1">
                    <a:lumMod val="50000"/>
                  </a:schemeClr>
                </a:solidFill>
              </a:rPr>
            </a:br>
            <a:r>
              <a:rPr lang="en-US" sz="1800" i="1" dirty="0" smtClean="0">
                <a:solidFill>
                  <a:schemeClr val="bg1">
                    <a:lumMod val="50000"/>
                  </a:schemeClr>
                </a:solidFill>
              </a:rPr>
              <a:t>USDA Forest Service, Southern Research Station, Asheville, NC</a:t>
            </a:r>
            <a:endParaRPr lang="en-US" sz="1800" dirty="0">
              <a:solidFill>
                <a:schemeClr val="bg1">
                  <a:lumMod val="50000"/>
                </a:schemeClr>
              </a:solidFill>
            </a:endParaRPr>
          </a:p>
        </p:txBody>
      </p:sp>
      <p:sp>
        <p:nvSpPr>
          <p:cNvPr id="3" name="Subtitle 2"/>
          <p:cNvSpPr>
            <a:spLocks noGrp="1"/>
          </p:cNvSpPr>
          <p:nvPr>
            <p:ph type="subTitle" idx="1"/>
          </p:nvPr>
        </p:nvSpPr>
        <p:spPr>
          <a:xfrm>
            <a:off x="755904" y="4890068"/>
            <a:ext cx="4157472" cy="1663670"/>
          </a:xfrm>
        </p:spPr>
        <p:txBody>
          <a:bodyPr>
            <a:noAutofit/>
          </a:bodyPr>
          <a:lstStyle/>
          <a:p>
            <a:pPr algn="l">
              <a:lnSpc>
                <a:spcPct val="100000"/>
              </a:lnSpc>
              <a:spcBef>
                <a:spcPts val="600"/>
              </a:spcBef>
            </a:pPr>
            <a:r>
              <a:rPr lang="en-US" sz="1600" b="1" i="1" u="sng" dirty="0" smtClean="0">
                <a:latin typeface="Helvetica" panose="020B0604020202020204" pitchFamily="34" charset="0"/>
                <a:cs typeface="Helvetica" panose="020B0604020202020204" pitchFamily="34" charset="0"/>
              </a:rPr>
              <a:t>ForWarn Team</a:t>
            </a:r>
          </a:p>
          <a:p>
            <a:pPr algn="l">
              <a:lnSpc>
                <a:spcPct val="100000"/>
              </a:lnSpc>
              <a:spcBef>
                <a:spcPts val="600"/>
              </a:spcBef>
            </a:pPr>
            <a:r>
              <a:rPr lang="en-US" sz="1600" i="1" strike="noStrike" dirty="0" smtClean="0">
                <a:effectLst/>
                <a:latin typeface="Helvetica" panose="020B0604020202020204" pitchFamily="34" charset="0"/>
              </a:rPr>
              <a:t>William W. Hargrove, PI (USDA-FS)</a:t>
            </a:r>
          </a:p>
          <a:p>
            <a:pPr algn="l">
              <a:lnSpc>
                <a:spcPct val="100000"/>
              </a:lnSpc>
              <a:spcBef>
                <a:spcPts val="600"/>
              </a:spcBef>
            </a:pPr>
            <a:r>
              <a:rPr lang="en-US" sz="1600" i="1" strike="noStrike" dirty="0" smtClean="0">
                <a:effectLst/>
                <a:latin typeface="Helvetica" panose="020B0604020202020204" pitchFamily="34" charset="0"/>
              </a:rPr>
              <a:t>Steven P. Norman (USDA-FS)</a:t>
            </a:r>
          </a:p>
          <a:p>
            <a:pPr algn="l">
              <a:lnSpc>
                <a:spcPct val="100000"/>
              </a:lnSpc>
              <a:spcBef>
                <a:spcPts val="600"/>
              </a:spcBef>
            </a:pPr>
            <a:r>
              <a:rPr lang="en-US" sz="1600" i="1" strike="noStrike" dirty="0" smtClean="0">
                <a:effectLst/>
                <a:latin typeface="Helvetica" panose="020B0604020202020204" pitchFamily="34" charset="0"/>
              </a:rPr>
              <a:t>William M. Christie (USDA-FS)</a:t>
            </a:r>
          </a:p>
          <a:p>
            <a:pPr algn="l">
              <a:lnSpc>
                <a:spcPct val="100000"/>
              </a:lnSpc>
              <a:spcBef>
                <a:spcPts val="600"/>
              </a:spcBef>
            </a:pPr>
            <a:r>
              <a:rPr lang="en-US" sz="1600" i="1" strike="noStrike" dirty="0" smtClean="0">
                <a:effectLst/>
                <a:latin typeface="Helvetica" panose="020B0604020202020204" pitchFamily="34" charset="0"/>
              </a:rPr>
              <a:t>Joseph P. Spruce </a:t>
            </a:r>
            <a:r>
              <a:rPr lang="en-US" sz="1600" strike="noStrike" dirty="0" smtClean="0">
                <a:effectLst/>
                <a:latin typeface="Helvetica" panose="020B0604020202020204" pitchFamily="34" charset="0"/>
              </a:rPr>
              <a:t>(CSC, NASA Stennis)</a:t>
            </a:r>
            <a:endParaRPr lang="en-US" sz="1600" dirty="0"/>
          </a:p>
        </p:txBody>
      </p:sp>
      <p:sp>
        <p:nvSpPr>
          <p:cNvPr id="6" name="Subtitle 2"/>
          <p:cNvSpPr txBox="1">
            <a:spLocks/>
          </p:cNvSpPr>
          <p:nvPr/>
        </p:nvSpPr>
        <p:spPr>
          <a:xfrm>
            <a:off x="7465176" y="4890068"/>
            <a:ext cx="3974592" cy="16636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600"/>
              </a:spcBef>
            </a:pPr>
            <a:r>
              <a:rPr lang="en-US" sz="1600" b="1" i="1" u="sng" dirty="0" smtClean="0">
                <a:latin typeface="Helvetica" panose="020B0604020202020204" pitchFamily="34" charset="0"/>
                <a:cs typeface="Helvetica" panose="020B0604020202020204" pitchFamily="34" charset="0"/>
              </a:rPr>
              <a:t>Partners</a:t>
            </a:r>
          </a:p>
          <a:p>
            <a:pPr algn="l">
              <a:lnSpc>
                <a:spcPct val="100000"/>
              </a:lnSpc>
              <a:spcBef>
                <a:spcPts val="600"/>
              </a:spcBef>
            </a:pPr>
            <a:r>
              <a:rPr lang="en-US" sz="1600" i="1" dirty="0" smtClean="0">
                <a:latin typeface="Helvetica" panose="020B0604020202020204" pitchFamily="34" charset="0"/>
              </a:rPr>
              <a:t>USGS EROS Data Center, SD</a:t>
            </a:r>
          </a:p>
          <a:p>
            <a:pPr algn="l">
              <a:lnSpc>
                <a:spcPct val="100000"/>
              </a:lnSpc>
              <a:spcBef>
                <a:spcPts val="600"/>
              </a:spcBef>
            </a:pPr>
            <a:r>
              <a:rPr lang="en-US" sz="1600" i="1" dirty="0" smtClean="0">
                <a:latin typeface="Helvetica" panose="020B0604020202020204" pitchFamily="34" charset="0"/>
              </a:rPr>
              <a:t>CSC-NASA Stennis Space Center, MS</a:t>
            </a:r>
          </a:p>
          <a:p>
            <a:pPr algn="l">
              <a:lnSpc>
                <a:spcPct val="100000"/>
              </a:lnSpc>
              <a:spcBef>
                <a:spcPts val="600"/>
              </a:spcBef>
            </a:pPr>
            <a:r>
              <a:rPr lang="en-US" sz="1600" i="1" dirty="0" smtClean="0">
                <a:latin typeface="Helvetica" panose="020B0604020202020204" pitchFamily="34" charset="0"/>
              </a:rPr>
              <a:t>DOE Oak Ridge National Laboratory, TN</a:t>
            </a:r>
          </a:p>
          <a:p>
            <a:pPr algn="l">
              <a:lnSpc>
                <a:spcPct val="100000"/>
              </a:lnSpc>
              <a:spcBef>
                <a:spcPts val="600"/>
              </a:spcBef>
            </a:pPr>
            <a:r>
              <a:rPr lang="en-US" sz="1600" i="1" dirty="0" smtClean="0">
                <a:latin typeface="Helvetica" panose="020B0604020202020204" pitchFamily="34" charset="0"/>
              </a:rPr>
              <a:t>UNC-Asheville, NC: NEMAC</a:t>
            </a:r>
            <a:endParaRPr lang="en-US" sz="1600" dirty="0"/>
          </a:p>
        </p:txBody>
      </p:sp>
      <p:grpSp>
        <p:nvGrpSpPr>
          <p:cNvPr id="11" name="Group 10"/>
          <p:cNvGrpSpPr/>
          <p:nvPr/>
        </p:nvGrpSpPr>
        <p:grpSpPr>
          <a:xfrm>
            <a:off x="4273296" y="264428"/>
            <a:ext cx="3474720" cy="1201661"/>
            <a:chOff x="1017269" y="2289810"/>
            <a:chExt cx="7190377" cy="2304313"/>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269" y="2289810"/>
              <a:ext cx="7190377" cy="2304313"/>
            </a:xfrm>
            <a:prstGeom prst="rect">
              <a:avLst/>
            </a:prstGeom>
          </p:spPr>
        </p:pic>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71693" t="19167" r="1063" b="67097"/>
            <a:stretch/>
          </p:blipFill>
          <p:spPr>
            <a:xfrm>
              <a:off x="6080124" y="2520461"/>
              <a:ext cx="1958976" cy="316524"/>
            </a:xfrm>
            <a:prstGeom prst="rect">
              <a:avLst/>
            </a:prstGeom>
          </p:spPr>
        </p:pic>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71693" t="19167" r="1063" b="67097"/>
            <a:stretch/>
          </p:blipFill>
          <p:spPr>
            <a:xfrm>
              <a:off x="4735512" y="2476499"/>
              <a:ext cx="1958976" cy="316524"/>
            </a:xfrm>
            <a:prstGeom prst="rect">
              <a:avLst/>
            </a:prstGeom>
          </p:spPr>
        </p:pic>
      </p:grpSp>
      <p:grpSp>
        <p:nvGrpSpPr>
          <p:cNvPr id="15" name="Group 14"/>
          <p:cNvGrpSpPr/>
          <p:nvPr/>
        </p:nvGrpSpPr>
        <p:grpSpPr>
          <a:xfrm>
            <a:off x="11038372" y="184106"/>
            <a:ext cx="899704" cy="401205"/>
            <a:chOff x="9294916" y="549771"/>
            <a:chExt cx="1238972" cy="55286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7" name="Picture 16"/>
            <p:cNvPicPr>
              <a:picLocks noChangeAspect="1"/>
            </p:cNvPicPr>
            <p:nvPr/>
          </p:nvPicPr>
          <p:blipFill>
            <a:blip r:embed="rId4"/>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42663305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412" y="686764"/>
            <a:ext cx="10058400" cy="6052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63296" y="193929"/>
            <a:ext cx="10997184"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b="1" dirty="0" smtClean="0">
                <a:latin typeface="Helvetica" panose="020B0604020202020204" pitchFamily="34" charset="0"/>
                <a:cs typeface="Helvetica" panose="020B0604020202020204" pitchFamily="34" charset="0"/>
              </a:rPr>
              <a:t> 1 year baseline vs. All-year baseline</a:t>
            </a:r>
          </a:p>
        </p:txBody>
      </p:sp>
      <p:grpSp>
        <p:nvGrpSpPr>
          <p:cNvPr id="7" name="Group 6"/>
          <p:cNvGrpSpPr/>
          <p:nvPr/>
        </p:nvGrpSpPr>
        <p:grpSpPr>
          <a:xfrm>
            <a:off x="11038372" y="184106"/>
            <a:ext cx="899704" cy="401205"/>
            <a:chOff x="9294916" y="549771"/>
            <a:chExt cx="1238972" cy="55286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9" name="Picture 8"/>
            <p:cNvPicPr>
              <a:picLocks noChangeAspect="1"/>
            </p:cNvPicPr>
            <p:nvPr/>
          </p:nvPicPr>
          <p:blipFill>
            <a:blip r:embed="rId4"/>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6498067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412" y="686764"/>
            <a:ext cx="10058400" cy="6062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63296" y="193929"/>
            <a:ext cx="10997184"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b="1" dirty="0" smtClean="0">
                <a:latin typeface="Helvetica" panose="020B0604020202020204" pitchFamily="34" charset="0"/>
                <a:cs typeface="Helvetica" panose="020B0604020202020204" pitchFamily="34" charset="0"/>
              </a:rPr>
              <a:t> 1 year baseline vs. All-year baseline</a:t>
            </a:r>
          </a:p>
        </p:txBody>
      </p:sp>
      <p:grpSp>
        <p:nvGrpSpPr>
          <p:cNvPr id="8" name="Group 7"/>
          <p:cNvGrpSpPr/>
          <p:nvPr/>
        </p:nvGrpSpPr>
        <p:grpSpPr>
          <a:xfrm>
            <a:off x="11038372" y="184106"/>
            <a:ext cx="899704" cy="401205"/>
            <a:chOff x="9294916" y="549771"/>
            <a:chExt cx="1238972" cy="55286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0" name="Picture 9"/>
            <p:cNvPicPr>
              <a:picLocks noChangeAspect="1"/>
            </p:cNvPicPr>
            <p:nvPr/>
          </p:nvPicPr>
          <p:blipFill>
            <a:blip r:embed="rId4"/>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20678813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9744" y="526072"/>
            <a:ext cx="8098226" cy="6142951"/>
          </a:xfrm>
          <a:prstGeom prst="rect">
            <a:avLst/>
          </a:prstGeom>
        </p:spPr>
      </p:pic>
      <p:sp>
        <p:nvSpPr>
          <p:cNvPr id="6" name="Rectangle 5"/>
          <p:cNvSpPr/>
          <p:nvPr/>
        </p:nvSpPr>
        <p:spPr>
          <a:xfrm>
            <a:off x="7968196" y="1158240"/>
            <a:ext cx="3652304" cy="1754326"/>
          </a:xfrm>
          <a:prstGeom prst="rect">
            <a:avLst/>
          </a:prstGeom>
          <a:ln>
            <a:solidFill>
              <a:schemeClr val="bg1">
                <a:lumMod val="85000"/>
              </a:schemeClr>
            </a:solidFill>
          </a:ln>
          <a:effectLst>
            <a:innerShdw blurRad="63500" dist="50800" dir="8100000">
              <a:prstClr val="black">
                <a:alpha val="50000"/>
              </a:prstClr>
            </a:innerShdw>
          </a:effectLst>
        </p:spPr>
        <p:txBody>
          <a:bodyPr wrap="square">
            <a:spAutoFit/>
          </a:bodyPr>
          <a:lstStyle/>
          <a:p>
            <a:r>
              <a:rPr lang="en-US" dirty="0" smtClean="0">
                <a:latin typeface="Helvetica" panose="020B0604020202020204" pitchFamily="34" charset="0"/>
                <a:cs typeface="Helvetica" panose="020B0604020202020204" pitchFamily="34" charset="0"/>
              </a:rPr>
              <a:t>Relative to a 1-year baseline, forest vegetation is re-growing within the Yazoo, MS tornado track. </a:t>
            </a: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can easily track such recovery, and the rate of recovery is highly variable.</a:t>
            </a:r>
            <a:endParaRPr lang="en-US" dirty="0">
              <a:latin typeface="Helvetica" panose="020B0604020202020204" pitchFamily="34" charset="0"/>
              <a:cs typeface="Helvetica" panose="020B0604020202020204" pitchFamily="34" charset="0"/>
            </a:endParaRPr>
          </a:p>
        </p:txBody>
      </p:sp>
      <p:sp>
        <p:nvSpPr>
          <p:cNvPr id="7" name="Rectangle 6"/>
          <p:cNvSpPr/>
          <p:nvPr/>
        </p:nvSpPr>
        <p:spPr>
          <a:xfrm>
            <a:off x="463296" y="193929"/>
            <a:ext cx="10997184" cy="369332"/>
          </a:xfrm>
          <a:prstGeom prst="rect">
            <a:avLst/>
          </a:prstGeom>
        </p:spPr>
        <p:txBody>
          <a:bodyPr wrap="square">
            <a:spAutoFit/>
          </a:bodyPr>
          <a:lstStyle/>
          <a:p>
            <a:pPr algn="ctr">
              <a:spcAft>
                <a:spcPts val="1800"/>
              </a:spcAft>
            </a:pPr>
            <a:r>
              <a:rPr lang="en-US" b="1" dirty="0" smtClean="0">
                <a:latin typeface="Helvetica" panose="020B0604020202020204" pitchFamily="34" charset="0"/>
                <a:cs typeface="Helvetica" panose="020B0604020202020204" pitchFamily="34" charset="0"/>
              </a:rPr>
              <a:t>Positive NDVI Departure = Vegetative Recovery / Re-Growth</a:t>
            </a:r>
          </a:p>
        </p:txBody>
      </p:sp>
      <p:cxnSp>
        <p:nvCxnSpPr>
          <p:cNvPr id="10" name="Straight Arrow Connector 9"/>
          <p:cNvCxnSpPr/>
          <p:nvPr/>
        </p:nvCxnSpPr>
        <p:spPr>
          <a:xfrm flipV="1">
            <a:off x="7510272" y="6071616"/>
            <a:ext cx="353568" cy="12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511288" y="6228997"/>
            <a:ext cx="353568" cy="83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1038372" y="184106"/>
            <a:ext cx="899704" cy="401205"/>
            <a:chOff x="9294916" y="549771"/>
            <a:chExt cx="1238972" cy="55286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5" name="Picture 14"/>
            <p:cNvPicPr>
              <a:picLocks noChangeAspect="1"/>
            </p:cNvPicPr>
            <p:nvPr/>
          </p:nvPicPr>
          <p:blipFill>
            <a:blip r:embed="rId4"/>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33980334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9" name="Rectangle 8"/>
          <p:cNvSpPr/>
          <p:nvPr/>
        </p:nvSpPr>
        <p:spPr>
          <a:xfrm>
            <a:off x="463296" y="193929"/>
            <a:ext cx="11301984"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b="1" dirty="0" smtClean="0">
                <a:latin typeface="Helvetica" panose="020B0604020202020204" pitchFamily="34" charset="0"/>
                <a:cs typeface="Helvetica" panose="020B0604020202020204" pitchFamily="34" charset="0"/>
              </a:rPr>
              <a:t> 1yr Baseline ‘</a:t>
            </a:r>
            <a:r>
              <a:rPr lang="en-US" b="1" u="sng" dirty="0" smtClean="0">
                <a:latin typeface="Helvetica" panose="020B0604020202020204" pitchFamily="34" charset="0"/>
                <a:cs typeface="Helvetica" panose="020B0604020202020204" pitchFamily="34" charset="0"/>
              </a:rPr>
              <a:t>Standard</a:t>
            </a:r>
            <a:r>
              <a:rPr lang="en-US" b="1" dirty="0" smtClean="0">
                <a:latin typeface="Helvetica" panose="020B0604020202020204" pitchFamily="34" charset="0"/>
                <a:cs typeface="Helvetica" panose="020B0604020202020204" pitchFamily="34" charset="0"/>
              </a:rPr>
              <a:t>’ Product </a:t>
            </a:r>
            <a:r>
              <a:rPr lang="en-US" b="1" u="sng" dirty="0" smtClean="0">
                <a:latin typeface="Helvetica" panose="020B0604020202020204" pitchFamily="34" charset="0"/>
                <a:cs typeface="Helvetica" panose="020B0604020202020204" pitchFamily="34" charset="0"/>
              </a:rPr>
              <a:t>vs.</a:t>
            </a:r>
            <a:r>
              <a:rPr lang="en-US" b="1" dirty="0" smtClean="0">
                <a:latin typeface="Helvetica" panose="020B0604020202020204" pitchFamily="34" charset="0"/>
                <a:cs typeface="Helvetica" panose="020B0604020202020204" pitchFamily="34" charset="0"/>
              </a:rPr>
              <a:t> 1yr Baseline </a:t>
            </a:r>
            <a:r>
              <a:rPr lang="en-US" b="1" u="sng" dirty="0" smtClean="0">
                <a:latin typeface="Helvetica" panose="020B0604020202020204" pitchFamily="34" charset="0"/>
                <a:cs typeface="Helvetica" panose="020B0604020202020204" pitchFamily="34" charset="0"/>
              </a:rPr>
              <a:t>‘Early Detect</a:t>
            </a:r>
            <a:r>
              <a:rPr lang="en-US" b="1" dirty="0" smtClean="0">
                <a:latin typeface="Helvetica" panose="020B0604020202020204" pitchFamily="34" charset="0"/>
                <a:cs typeface="Helvetica" panose="020B0604020202020204" pitchFamily="34" charset="0"/>
              </a:rPr>
              <a:t>’ Product</a:t>
            </a:r>
          </a:p>
        </p:txBody>
      </p:sp>
      <p:pic>
        <p:nvPicPr>
          <p:cNvPr id="10" name="Picture 9"/>
          <p:cNvPicPr>
            <a:picLocks noChangeAspect="1"/>
          </p:cNvPicPr>
          <p:nvPr/>
        </p:nvPicPr>
        <p:blipFill rotWithShape="1">
          <a:blip r:embed="rId4"/>
          <a:srcRect t="14032"/>
          <a:stretch/>
        </p:blipFill>
        <p:spPr>
          <a:xfrm>
            <a:off x="1390815" y="977601"/>
            <a:ext cx="9452858" cy="5102993"/>
          </a:xfrm>
          <a:prstGeom prst="rect">
            <a:avLst/>
          </a:prstGeom>
        </p:spPr>
      </p:pic>
      <p:sp>
        <p:nvSpPr>
          <p:cNvPr id="11" name="Rectangle 10"/>
          <p:cNvSpPr/>
          <p:nvPr/>
        </p:nvSpPr>
        <p:spPr>
          <a:xfrm>
            <a:off x="41188" y="6248526"/>
            <a:ext cx="12065468" cy="584775"/>
          </a:xfrm>
          <a:prstGeom prst="rect">
            <a:avLst/>
          </a:prstGeom>
        </p:spPr>
        <p:txBody>
          <a:bodyPr wrap="square">
            <a:spAutoFit/>
          </a:bodyPr>
          <a:lstStyle/>
          <a:p>
            <a:pPr algn="ctr">
              <a:spcAft>
                <a:spcPts val="1800"/>
              </a:spcAft>
            </a:pPr>
            <a:r>
              <a:rPr lang="en-US" sz="1600" i="1" dirty="0" smtClean="0">
                <a:latin typeface="Helvetica" panose="020B0604020202020204" pitchFamily="34" charset="0"/>
                <a:cs typeface="Helvetica" panose="020B0604020202020204" pitchFamily="34" charset="0"/>
              </a:rPr>
              <a:t>The ‘Early Detect’ product dramatically reduces </a:t>
            </a:r>
            <a:r>
              <a:rPr lang="en-US" sz="1600" b="1" i="1" dirty="0" smtClean="0">
                <a:latin typeface="Helvetica" panose="020B0604020202020204" pitchFamily="34" charset="0"/>
                <a:cs typeface="Helvetica" panose="020B0604020202020204" pitchFamily="34" charset="0"/>
              </a:rPr>
              <a:t>ForWarn</a:t>
            </a:r>
            <a:r>
              <a:rPr lang="en-US" sz="1600" i="1" dirty="0" smtClean="0">
                <a:latin typeface="Helvetica" panose="020B0604020202020204" pitchFamily="34" charset="0"/>
                <a:cs typeface="Helvetica" panose="020B0604020202020204" pitchFamily="34" charset="0"/>
              </a:rPr>
              <a:t> detection speeds, </a:t>
            </a:r>
            <a:br>
              <a:rPr lang="en-US" sz="1600" i="1" dirty="0" smtClean="0">
                <a:latin typeface="Helvetica" panose="020B0604020202020204" pitchFamily="34" charset="0"/>
                <a:cs typeface="Helvetica" panose="020B0604020202020204" pitchFamily="34" charset="0"/>
              </a:rPr>
            </a:br>
            <a:r>
              <a:rPr lang="en-US" sz="1600" i="1" dirty="0" smtClean="0">
                <a:latin typeface="Helvetica" panose="020B0604020202020204" pitchFamily="34" charset="0"/>
                <a:cs typeface="Helvetica" panose="020B0604020202020204" pitchFamily="34" charset="0"/>
              </a:rPr>
              <a:t>allowing the detection of disturbances in as few as one 8-day period</a:t>
            </a:r>
            <a:endParaRPr lang="en-US" sz="1600" dirty="0" smtClean="0">
              <a:latin typeface="Helvetica" panose="020B0604020202020204" pitchFamily="34" charset="0"/>
              <a:cs typeface="Helvetica" panose="020B0604020202020204" pitchFamily="34" charset="0"/>
            </a:endParaRPr>
          </a:p>
        </p:txBody>
      </p:sp>
      <p:pic>
        <p:nvPicPr>
          <p:cNvPr id="12" name="Picture 11"/>
          <p:cNvPicPr>
            <a:picLocks noChangeAspect="1"/>
          </p:cNvPicPr>
          <p:nvPr/>
        </p:nvPicPr>
        <p:blipFill>
          <a:blip r:embed="rId5"/>
          <a:stretch>
            <a:fillRect/>
          </a:stretch>
        </p:blipFill>
        <p:spPr>
          <a:xfrm>
            <a:off x="4186261" y="733740"/>
            <a:ext cx="3856054" cy="243861"/>
          </a:xfrm>
          <a:prstGeom prst="rect">
            <a:avLst/>
          </a:prstGeom>
        </p:spPr>
      </p:pic>
    </p:spTree>
    <p:extLst>
      <p:ext uri="{BB962C8B-B14F-4D97-AF65-F5344CB8AC3E}">
        <p14:creationId xmlns:p14="http://schemas.microsoft.com/office/powerpoint/2010/main" val="21655143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0906" y="812619"/>
            <a:ext cx="11887200" cy="5830118"/>
          </a:xfrm>
          <a:prstGeom prst="rect">
            <a:avLst/>
          </a:prstGeom>
        </p:spPr>
      </p:pic>
      <p:sp>
        <p:nvSpPr>
          <p:cNvPr id="5" name="Rectangle 4"/>
          <p:cNvSpPr/>
          <p:nvPr/>
        </p:nvSpPr>
        <p:spPr>
          <a:xfrm>
            <a:off x="463296" y="193929"/>
            <a:ext cx="10997184" cy="369332"/>
          </a:xfrm>
          <a:prstGeom prst="rect">
            <a:avLst/>
          </a:prstGeom>
        </p:spPr>
        <p:txBody>
          <a:bodyPr wrap="square">
            <a:spAutoFit/>
          </a:bodyPr>
          <a:lstStyle/>
          <a:p>
            <a:pPr algn="ctr">
              <a:spcAft>
                <a:spcPts val="1800"/>
              </a:spcAft>
            </a:pPr>
            <a:r>
              <a:rPr lang="en-US" b="1" dirty="0" smtClean="0">
                <a:latin typeface="Helvetica" panose="020B0604020202020204" pitchFamily="34" charset="0"/>
                <a:cs typeface="Helvetica" panose="020B0604020202020204" pitchFamily="34" charset="0"/>
              </a:rPr>
              <a:t>Forest Change Assessment Viewer (FCAV)</a:t>
            </a:r>
            <a:endParaRPr lang="en-US" b="1" u="sng" dirty="0" smtClean="0">
              <a:latin typeface="Helvetica" panose="020B0604020202020204" pitchFamily="34" charset="0"/>
              <a:cs typeface="Helvetica" panose="020B0604020202020204" pitchFamily="34" charset="0"/>
            </a:endParaRPr>
          </a:p>
        </p:txBody>
      </p:sp>
      <p:cxnSp>
        <p:nvCxnSpPr>
          <p:cNvPr id="6" name="Straight Connector 5"/>
          <p:cNvCxnSpPr/>
          <p:nvPr/>
        </p:nvCxnSpPr>
        <p:spPr>
          <a:xfrm>
            <a:off x="2072640" y="6642737"/>
            <a:ext cx="324307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1038372" y="184106"/>
            <a:ext cx="899704" cy="401205"/>
            <a:chOff x="9294916" y="549771"/>
            <a:chExt cx="1238972" cy="55286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9" name="Picture 8"/>
            <p:cNvPicPr>
              <a:picLocks noChangeAspect="1"/>
            </p:cNvPicPr>
            <p:nvPr/>
          </p:nvPicPr>
          <p:blipFill>
            <a:blip r:embed="rId4"/>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30753347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pic>
        <p:nvPicPr>
          <p:cNvPr id="2" name="Picture 1"/>
          <p:cNvPicPr>
            <a:picLocks noChangeAspect="1"/>
          </p:cNvPicPr>
          <p:nvPr/>
        </p:nvPicPr>
        <p:blipFill>
          <a:blip r:embed="rId4"/>
          <a:stretch>
            <a:fillRect/>
          </a:stretch>
        </p:blipFill>
        <p:spPr>
          <a:xfrm>
            <a:off x="150906" y="812619"/>
            <a:ext cx="11887200" cy="5830118"/>
          </a:xfrm>
          <a:prstGeom prst="rect">
            <a:avLst/>
          </a:prstGeom>
        </p:spPr>
      </p:pic>
      <p:sp>
        <p:nvSpPr>
          <p:cNvPr id="9" name="Rectangle 8"/>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Forest Change Assessment Viewer (FCAV): </a:t>
            </a:r>
            <a:r>
              <a:rPr lang="en-US" b="1" u="sng" dirty="0" smtClean="0">
                <a:latin typeface="Helvetica" panose="020B0604020202020204" pitchFamily="34" charset="0"/>
                <a:cs typeface="Helvetica" panose="020B0604020202020204" pitchFamily="34" charset="0"/>
              </a:rPr>
              <a:t>Default View = Current 1yr BL with Forest Mask</a:t>
            </a:r>
          </a:p>
        </p:txBody>
      </p:sp>
      <p:cxnSp>
        <p:nvCxnSpPr>
          <p:cNvPr id="10" name="Straight Connector 9"/>
          <p:cNvCxnSpPr/>
          <p:nvPr/>
        </p:nvCxnSpPr>
        <p:spPr>
          <a:xfrm>
            <a:off x="2072640" y="6642737"/>
            <a:ext cx="324307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3890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pic>
        <p:nvPicPr>
          <p:cNvPr id="8" name="Picture 7"/>
          <p:cNvPicPr>
            <a:picLocks noChangeAspect="1"/>
          </p:cNvPicPr>
          <p:nvPr/>
        </p:nvPicPr>
        <p:blipFill>
          <a:blip r:embed="rId4"/>
          <a:stretch>
            <a:fillRect/>
          </a:stretch>
        </p:blipFill>
        <p:spPr>
          <a:xfrm>
            <a:off x="150906" y="812619"/>
            <a:ext cx="11887200" cy="5830118"/>
          </a:xfrm>
          <a:prstGeom prst="rect">
            <a:avLst/>
          </a:prstGeom>
        </p:spPr>
      </p:pic>
      <p:cxnSp>
        <p:nvCxnSpPr>
          <p:cNvPr id="4" name="Straight Connector 3"/>
          <p:cNvCxnSpPr/>
          <p:nvPr/>
        </p:nvCxnSpPr>
        <p:spPr>
          <a:xfrm>
            <a:off x="2072640" y="6642737"/>
            <a:ext cx="324307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Forest Change Assessment Viewer (FCAV): </a:t>
            </a:r>
            <a:r>
              <a:rPr lang="en-US" b="1" u="sng" dirty="0" smtClean="0">
                <a:latin typeface="Helvetica" panose="020B0604020202020204" pitchFamily="34" charset="0"/>
                <a:cs typeface="Helvetica" panose="020B0604020202020204" pitchFamily="34" charset="0"/>
              </a:rPr>
              <a:t>Current 1yr BL,  ‘All-Lands’</a:t>
            </a:r>
            <a:r>
              <a:rPr lang="en-US" b="1" dirty="0" smtClean="0">
                <a:latin typeface="Helvetica" panose="020B0604020202020204" pitchFamily="34" charset="0"/>
                <a:cs typeface="Helvetica" panose="020B0604020202020204" pitchFamily="34" charset="0"/>
              </a:rPr>
              <a:t> </a:t>
            </a:r>
            <a:r>
              <a:rPr lang="en-US" i="1" dirty="0" smtClean="0">
                <a:latin typeface="Helvetica" panose="020B0604020202020204" pitchFamily="34" charset="0"/>
                <a:cs typeface="Helvetica" panose="020B0604020202020204" pitchFamily="34" charset="0"/>
              </a:rPr>
              <a:t>(no mask)</a:t>
            </a:r>
          </a:p>
        </p:txBody>
      </p:sp>
      <p:cxnSp>
        <p:nvCxnSpPr>
          <p:cNvPr id="11" name="Straight Connector 10"/>
          <p:cNvCxnSpPr/>
          <p:nvPr/>
        </p:nvCxnSpPr>
        <p:spPr>
          <a:xfrm>
            <a:off x="6815328" y="1158240"/>
            <a:ext cx="512064"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878072" y="1158240"/>
            <a:ext cx="437896" cy="10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828800" y="5479161"/>
            <a:ext cx="10997184" cy="369332"/>
          </a:xfrm>
          <a:prstGeom prst="rect">
            <a:avLst/>
          </a:prstGeom>
        </p:spPr>
        <p:txBody>
          <a:bodyPr wrap="square">
            <a:spAutoFit/>
          </a:bodyPr>
          <a:lstStyle/>
          <a:p>
            <a:pPr algn="ctr">
              <a:spcAft>
                <a:spcPts val="1800"/>
              </a:spcAft>
            </a:pPr>
            <a:endParaRPr lang="en-US" i="1" dirty="0" smtClean="0">
              <a:solidFill>
                <a:schemeClr val="bg1"/>
              </a:solidFill>
              <a:latin typeface="Helvetica" panose="020B0604020202020204" pitchFamily="34" charset="0"/>
              <a:cs typeface="Helvetica" panose="020B0604020202020204" pitchFamily="34" charset="0"/>
            </a:endParaRPr>
          </a:p>
        </p:txBody>
      </p:sp>
      <p:sp>
        <p:nvSpPr>
          <p:cNvPr id="17" name="TextBox 16"/>
          <p:cNvSpPr txBox="1"/>
          <p:nvPr/>
        </p:nvSpPr>
        <p:spPr>
          <a:xfrm>
            <a:off x="10968508" y="3157369"/>
            <a:ext cx="300082" cy="540739"/>
          </a:xfrm>
          <a:prstGeom prst="rect">
            <a:avLst/>
          </a:prstGeom>
          <a:noFill/>
        </p:spPr>
        <p:txBody>
          <a:bodyPr wrap="none" rtlCol="0">
            <a:spAutoFit/>
          </a:bodyPr>
          <a:lstStyle/>
          <a:p>
            <a:r>
              <a:rPr lang="en-US" dirty="0" smtClean="0"/>
              <a:t>*</a:t>
            </a:r>
            <a:endParaRPr lang="en-US" dirty="0"/>
          </a:p>
        </p:txBody>
      </p:sp>
      <p:sp>
        <p:nvSpPr>
          <p:cNvPr id="18" name="TextBox 17"/>
          <p:cNvSpPr txBox="1"/>
          <p:nvPr/>
        </p:nvSpPr>
        <p:spPr>
          <a:xfrm>
            <a:off x="9473184" y="4811626"/>
            <a:ext cx="2718816" cy="800219"/>
          </a:xfrm>
          <a:prstGeom prst="rect">
            <a:avLst/>
          </a:prstGeom>
          <a:noFill/>
        </p:spPr>
        <p:txBody>
          <a:bodyPr wrap="square" rtlCol="0">
            <a:spAutoFit/>
          </a:bodyPr>
          <a:lstStyle/>
          <a:p>
            <a:r>
              <a:rPr lang="en-US" dirty="0" smtClean="0">
                <a:solidFill>
                  <a:schemeClr val="bg1"/>
                </a:solidFill>
              </a:rPr>
              <a:t>* </a:t>
            </a:r>
            <a:r>
              <a:rPr lang="en-US" sz="1400" dirty="0" smtClean="0">
                <a:solidFill>
                  <a:schemeClr val="bg1"/>
                </a:solidFill>
              </a:rPr>
              <a:t>Herbaceous wetlands only, woody wetlands were are placed in the Deciduous Forest class</a:t>
            </a:r>
            <a:endParaRPr lang="en-US" sz="1400" dirty="0">
              <a:solidFill>
                <a:schemeClr val="bg1"/>
              </a:solidFill>
            </a:endParaRPr>
          </a:p>
        </p:txBody>
      </p:sp>
    </p:spTree>
    <p:extLst>
      <p:ext uri="{BB962C8B-B14F-4D97-AF65-F5344CB8AC3E}">
        <p14:creationId xmlns:p14="http://schemas.microsoft.com/office/powerpoint/2010/main" val="42397799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pic>
        <p:nvPicPr>
          <p:cNvPr id="4" name="Picture 3"/>
          <p:cNvPicPr>
            <a:picLocks noChangeAspect="1"/>
          </p:cNvPicPr>
          <p:nvPr/>
        </p:nvPicPr>
        <p:blipFill rotWithShape="1">
          <a:blip r:embed="rId4"/>
          <a:srcRect r="38359" b="26296"/>
          <a:stretch/>
        </p:blipFill>
        <p:spPr>
          <a:xfrm>
            <a:off x="990868" y="764650"/>
            <a:ext cx="10047504" cy="5892182"/>
          </a:xfrm>
          <a:prstGeom prst="rect">
            <a:avLst/>
          </a:prstGeom>
          <a:ln>
            <a:solidFill>
              <a:schemeClr val="tx1"/>
            </a:solidFill>
            <a:prstDash val="dash"/>
          </a:ln>
        </p:spPr>
      </p:pic>
      <p:sp>
        <p:nvSpPr>
          <p:cNvPr id="9" name="Rectangle 8"/>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FCAV Feature: </a:t>
            </a:r>
            <a:r>
              <a:rPr lang="en-US" b="1" u="sng" dirty="0" smtClean="0">
                <a:latin typeface="Helvetica" panose="020B0604020202020204" pitchFamily="34" charset="0"/>
                <a:cs typeface="Helvetica" panose="020B0604020202020204" pitchFamily="34" charset="0"/>
              </a:rPr>
              <a:t>Graph NDVI</a:t>
            </a:r>
            <a:r>
              <a:rPr lang="en-US" b="1" dirty="0" smtClean="0">
                <a:latin typeface="Helvetica" panose="020B0604020202020204" pitchFamily="34" charset="0"/>
                <a:cs typeface="Helvetica" panose="020B0604020202020204" pitchFamily="34" charset="0"/>
              </a:rPr>
              <a:t>   </a:t>
            </a:r>
            <a:r>
              <a:rPr lang="en-US" sz="1400" i="1" dirty="0" smtClean="0">
                <a:latin typeface="Helvetica" panose="020B0604020202020204" pitchFamily="34" charset="0"/>
                <a:cs typeface="Helvetica" panose="020B0604020202020204" pitchFamily="34" charset="0"/>
              </a:rPr>
              <a:t>(110B NDVI observations)</a:t>
            </a:r>
          </a:p>
        </p:txBody>
      </p:sp>
      <p:sp>
        <p:nvSpPr>
          <p:cNvPr id="10" name="Oval 9"/>
          <p:cNvSpPr/>
          <p:nvPr/>
        </p:nvSpPr>
        <p:spPr>
          <a:xfrm>
            <a:off x="8034528" y="2401824"/>
            <a:ext cx="694944" cy="68275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47855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FCAV Feature: </a:t>
            </a:r>
            <a:r>
              <a:rPr lang="en-US" b="1" dirty="0" smtClean="0">
                <a:latin typeface="Helvetica" panose="020B0604020202020204" pitchFamily="34" charset="0"/>
                <a:cs typeface="Helvetica" panose="020B0604020202020204" pitchFamily="34" charset="0"/>
              </a:rPr>
              <a:t>Graph NDVI </a:t>
            </a:r>
            <a:r>
              <a:rPr lang="en-US" i="1" dirty="0" smtClean="0">
                <a:latin typeface="Helvetica" panose="020B0604020202020204" pitchFamily="34" charset="0"/>
                <a:cs typeface="Helvetica" panose="020B0604020202020204" pitchFamily="34" charset="0"/>
              </a:rPr>
              <a:t>(use zoomed with transparency to guide pixel selection)</a:t>
            </a:r>
          </a:p>
        </p:txBody>
      </p:sp>
      <p:pic>
        <p:nvPicPr>
          <p:cNvPr id="2" name="Picture 1"/>
          <p:cNvPicPr>
            <a:picLocks noChangeAspect="1"/>
          </p:cNvPicPr>
          <p:nvPr/>
        </p:nvPicPr>
        <p:blipFill>
          <a:blip r:embed="rId4"/>
          <a:stretch>
            <a:fillRect/>
          </a:stretch>
        </p:blipFill>
        <p:spPr>
          <a:xfrm>
            <a:off x="160990" y="796780"/>
            <a:ext cx="11887200" cy="5830118"/>
          </a:xfrm>
          <a:prstGeom prst="rect">
            <a:avLst/>
          </a:prstGeom>
        </p:spPr>
      </p:pic>
    </p:spTree>
    <p:extLst>
      <p:ext uri="{BB962C8B-B14F-4D97-AF65-F5344CB8AC3E}">
        <p14:creationId xmlns:p14="http://schemas.microsoft.com/office/powerpoint/2010/main" val="9773677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2"/>
          <a:stretch>
            <a:fillRect/>
          </a:stretch>
        </p:blipFill>
        <p:spPr>
          <a:xfrm>
            <a:off x="114300" y="869932"/>
            <a:ext cx="11887200" cy="5830118"/>
          </a:xfrm>
          <a:prstGeom prst="rect">
            <a:avLst/>
          </a:prstGeom>
        </p:spPr>
      </p:pic>
      <p:grpSp>
        <p:nvGrpSpPr>
          <p:cNvPr id="4" name="Group 3"/>
          <p:cNvGrpSpPr/>
          <p:nvPr/>
        </p:nvGrpSpPr>
        <p:grpSpPr>
          <a:xfrm>
            <a:off x="11038372" y="184106"/>
            <a:ext cx="899704" cy="401205"/>
            <a:chOff x="9294916" y="549771"/>
            <a:chExt cx="1238972" cy="55286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6" name="Picture 5"/>
            <p:cNvPicPr>
              <a:picLocks noChangeAspect="1"/>
            </p:cNvPicPr>
            <p:nvPr/>
          </p:nvPicPr>
          <p:blipFill>
            <a:blip r:embed="rId4"/>
            <a:stretch>
              <a:fillRect/>
            </a:stretch>
          </p:blipFill>
          <p:spPr>
            <a:xfrm>
              <a:off x="10038525" y="549771"/>
              <a:ext cx="495363" cy="552860"/>
            </a:xfrm>
            <a:prstGeom prst="rect">
              <a:avLst/>
            </a:prstGeom>
          </p:spPr>
        </p:pic>
      </p:grpSp>
      <p:sp>
        <p:nvSpPr>
          <p:cNvPr id="7" name="Rectangle 6"/>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FCAV Feature: </a:t>
            </a:r>
            <a:r>
              <a:rPr lang="en-US" b="1" dirty="0" smtClean="0">
                <a:latin typeface="Helvetica" panose="020B0604020202020204" pitchFamily="34" charset="0"/>
                <a:cs typeface="Helvetica" panose="020B0604020202020204" pitchFamily="34" charset="0"/>
              </a:rPr>
              <a:t>“Share this Map”</a:t>
            </a:r>
            <a:r>
              <a:rPr lang="en-US" i="1" dirty="0" smtClean="0">
                <a:latin typeface="Helvetica" panose="020B0604020202020204" pitchFamily="34" charset="0"/>
                <a:cs typeface="Helvetica" panose="020B0604020202020204" pitchFamily="34" charset="0"/>
              </a:rPr>
              <a:t>(share your area of concern with your colleagues)</a:t>
            </a:r>
          </a:p>
        </p:txBody>
      </p:sp>
      <p:pic>
        <p:nvPicPr>
          <p:cNvPr id="24" name="Picture 23"/>
          <p:cNvPicPr>
            <a:picLocks noChangeAspect="1"/>
          </p:cNvPicPr>
          <p:nvPr/>
        </p:nvPicPr>
        <p:blipFill>
          <a:blip r:embed="rId5"/>
          <a:stretch>
            <a:fillRect/>
          </a:stretch>
        </p:blipFill>
        <p:spPr>
          <a:xfrm>
            <a:off x="9836480" y="2074613"/>
            <a:ext cx="2125980" cy="1162546"/>
          </a:xfrm>
          <a:prstGeom prst="rect">
            <a:avLst/>
          </a:prstGeom>
        </p:spPr>
      </p:pic>
      <p:sp>
        <p:nvSpPr>
          <p:cNvPr id="43" name="Rectangle 42"/>
          <p:cNvSpPr/>
          <p:nvPr/>
        </p:nvSpPr>
        <p:spPr>
          <a:xfrm>
            <a:off x="3374136" y="1990035"/>
            <a:ext cx="6096000" cy="3139321"/>
          </a:xfrm>
          <a:prstGeom prst="rect">
            <a:avLst/>
          </a:prstGeom>
        </p:spPr>
        <p:txBody>
          <a:bodyPr>
            <a:spAutoFit/>
          </a:bodyPr>
          <a:lstStyle/>
          <a:p>
            <a:pPr algn="ctr"/>
            <a:r>
              <a:rPr lang="en-US" b="1" u="sng" dirty="0" smtClean="0">
                <a:solidFill>
                  <a:schemeClr val="bg1"/>
                </a:solidFill>
                <a:latin typeface="Helvetica" panose="020B0604020202020204" pitchFamily="34" charset="0"/>
                <a:cs typeface="Helvetica" panose="020B0604020202020204" pitchFamily="34" charset="0"/>
              </a:rPr>
              <a:t>Share this Map</a:t>
            </a:r>
            <a:endParaRPr lang="en-US" b="1" u="sng" dirty="0">
              <a:solidFill>
                <a:schemeClr val="bg1"/>
              </a:solidFill>
              <a:latin typeface="Helvetica" panose="020B0604020202020204" pitchFamily="34" charset="0"/>
              <a:cs typeface="Helvetica" panose="020B0604020202020204" pitchFamily="34" charset="0"/>
            </a:endParaRPr>
          </a:p>
          <a:p>
            <a:endParaRPr lang="en-US" dirty="0">
              <a:solidFill>
                <a:schemeClr val="bg1"/>
              </a:solidFill>
            </a:endParaRPr>
          </a:p>
          <a:p>
            <a:pPr marL="285750" indent="-285750">
              <a:buFont typeface="Arial" panose="020B0604020202020204" pitchFamily="34" charset="0"/>
              <a:buChar char="•"/>
            </a:pPr>
            <a:r>
              <a:rPr lang="en-US" dirty="0" smtClean="0">
                <a:solidFill>
                  <a:schemeClr val="bg1"/>
                </a:solidFill>
                <a:latin typeface="Helvetica" panose="020B0604020202020204" pitchFamily="34" charset="0"/>
                <a:cs typeface="Helvetica" panose="020B0604020202020204" pitchFamily="34" charset="0"/>
              </a:rPr>
              <a:t>Users </a:t>
            </a:r>
            <a:r>
              <a:rPr lang="en-US" dirty="0">
                <a:solidFill>
                  <a:schemeClr val="bg1"/>
                </a:solidFill>
                <a:latin typeface="Helvetica" panose="020B0604020202020204" pitchFamily="34" charset="0"/>
                <a:cs typeface="Helvetica" panose="020B0604020202020204" pitchFamily="34" charset="0"/>
              </a:rPr>
              <a:t>can cut, paste and send a URL that, when clicked on by others, launches the Assessment Viewer showing them exactly the same </a:t>
            </a:r>
            <a:r>
              <a:rPr lang="en-US" i="1" dirty="0">
                <a:solidFill>
                  <a:schemeClr val="bg1"/>
                </a:solidFill>
                <a:latin typeface="Helvetica" panose="020B0604020202020204" pitchFamily="34" charset="0"/>
                <a:cs typeface="Helvetica" panose="020B0604020202020204" pitchFamily="34" charset="0"/>
              </a:rPr>
              <a:t>ForWarn</a:t>
            </a:r>
            <a:r>
              <a:rPr lang="en-US" dirty="0">
                <a:solidFill>
                  <a:schemeClr val="bg1"/>
                </a:solidFill>
                <a:latin typeface="Helvetica" panose="020B0604020202020204" pitchFamily="34" charset="0"/>
                <a:cs typeface="Helvetica" panose="020B0604020202020204" pitchFamily="34" charset="0"/>
              </a:rPr>
              <a:t> disturbance map being viewed by the </a:t>
            </a:r>
            <a:r>
              <a:rPr lang="en-US" dirty="0" smtClean="0">
                <a:solidFill>
                  <a:schemeClr val="bg1"/>
                </a:solidFill>
                <a:latin typeface="Helvetica" panose="020B0604020202020204" pitchFamily="34" charset="0"/>
                <a:cs typeface="Helvetica" panose="020B0604020202020204" pitchFamily="34" charset="0"/>
              </a:rPr>
              <a:t>sender.</a:t>
            </a:r>
          </a:p>
          <a:p>
            <a:pPr marL="285750" indent="-285750">
              <a:buFont typeface="Arial" panose="020B0604020202020204" pitchFamily="34" charset="0"/>
              <a:buChar char="•"/>
            </a:pPr>
            <a:endParaRPr lang="en-US"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dirty="0" smtClean="0">
                <a:solidFill>
                  <a:schemeClr val="bg1"/>
                </a:solidFill>
                <a:latin typeface="Helvetica" panose="020B0604020202020204" pitchFamily="34" charset="0"/>
                <a:cs typeface="Helvetica" panose="020B0604020202020204" pitchFamily="34" charset="0"/>
              </a:rPr>
              <a:t>Same </a:t>
            </a:r>
            <a:r>
              <a:rPr lang="en-US" dirty="0">
                <a:solidFill>
                  <a:schemeClr val="bg1"/>
                </a:solidFill>
                <a:latin typeface="Helvetica" panose="020B0604020202020204" pitchFamily="34" charset="0"/>
                <a:cs typeface="Helvetica" panose="020B0604020202020204" pitchFamily="34" charset="0"/>
              </a:rPr>
              <a:t>map composition and </a:t>
            </a:r>
            <a:r>
              <a:rPr lang="en-US" dirty="0" smtClean="0">
                <a:solidFill>
                  <a:schemeClr val="bg1"/>
                </a:solidFill>
                <a:latin typeface="Helvetica" panose="020B0604020202020204" pitchFamily="34" charset="0"/>
                <a:cs typeface="Helvetica" panose="020B0604020202020204" pitchFamily="34" charset="0"/>
              </a:rPr>
              <a:t>extent</a:t>
            </a:r>
          </a:p>
          <a:p>
            <a:pPr marL="285750" indent="-285750">
              <a:buFont typeface="Arial" panose="020B0604020202020204" pitchFamily="34" charset="0"/>
              <a:buChar char="•"/>
            </a:pPr>
            <a:endParaRPr lang="en-US"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dirty="0" smtClean="0">
                <a:solidFill>
                  <a:schemeClr val="bg1"/>
                </a:solidFill>
                <a:latin typeface="Helvetica" panose="020B0604020202020204" pitchFamily="34" charset="0"/>
                <a:cs typeface="Helvetica" panose="020B0604020202020204" pitchFamily="34" charset="0"/>
              </a:rPr>
              <a:t>Facilitates </a:t>
            </a:r>
            <a:r>
              <a:rPr lang="en-US" dirty="0">
                <a:solidFill>
                  <a:schemeClr val="bg1"/>
                </a:solidFill>
                <a:latin typeface="Helvetica" panose="020B0604020202020204" pitchFamily="34" charset="0"/>
                <a:cs typeface="Helvetica" panose="020B0604020202020204" pitchFamily="34" charset="0"/>
              </a:rPr>
              <a:t>communication and consultation with the </a:t>
            </a:r>
            <a:r>
              <a:rPr lang="en-US" i="1" dirty="0">
                <a:solidFill>
                  <a:schemeClr val="bg1"/>
                </a:solidFill>
                <a:latin typeface="Helvetica" panose="020B0604020202020204" pitchFamily="34" charset="0"/>
                <a:cs typeface="Helvetica" panose="020B0604020202020204" pitchFamily="34" charset="0"/>
              </a:rPr>
              <a:t>ForWarn</a:t>
            </a:r>
            <a:r>
              <a:rPr lang="en-US" dirty="0">
                <a:solidFill>
                  <a:schemeClr val="bg1"/>
                </a:solidFill>
                <a:latin typeface="Helvetica" panose="020B0604020202020204" pitchFamily="34" charset="0"/>
                <a:cs typeface="Helvetica" panose="020B0604020202020204" pitchFamily="34" charset="0"/>
              </a:rPr>
              <a:t> </a:t>
            </a:r>
            <a:r>
              <a:rPr lang="en-US" dirty="0" smtClean="0">
                <a:solidFill>
                  <a:schemeClr val="bg1"/>
                </a:solidFill>
                <a:latin typeface="Helvetica" panose="020B0604020202020204" pitchFamily="34" charset="0"/>
                <a:cs typeface="Helvetica" panose="020B0604020202020204" pitchFamily="34" charset="0"/>
              </a:rPr>
              <a:t>Team and your colleagues </a:t>
            </a:r>
            <a:endParaRPr lang="en-US" dirty="0">
              <a:solidFill>
                <a:schemeClr val="bg1"/>
              </a:solidFill>
              <a:latin typeface="Helvetica" panose="020B0604020202020204" pitchFamily="34" charset="0"/>
              <a:cs typeface="Helvetica" panose="020B0604020202020204" pitchFamily="34" charset="0"/>
            </a:endParaRPr>
          </a:p>
        </p:txBody>
      </p:sp>
      <p:cxnSp>
        <p:nvCxnSpPr>
          <p:cNvPr id="45" name="Straight Arrow Connector 44"/>
          <p:cNvCxnSpPr/>
          <p:nvPr/>
        </p:nvCxnSpPr>
        <p:spPr>
          <a:xfrm>
            <a:off x="7473696" y="2206752"/>
            <a:ext cx="219456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2230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8" name="Content Placeholder 2"/>
          <p:cNvSpPr>
            <a:spLocks noGrp="1"/>
          </p:cNvSpPr>
          <p:nvPr>
            <p:ph idx="1"/>
          </p:nvPr>
        </p:nvSpPr>
        <p:spPr>
          <a:xfrm>
            <a:off x="2554131" y="2013764"/>
            <a:ext cx="9406128" cy="3243071"/>
          </a:xfrm>
        </p:spPr>
        <p:txBody>
          <a:bodyPr>
            <a:noAutofit/>
          </a:bodyPr>
          <a:lstStyle/>
          <a:p>
            <a:pPr>
              <a:lnSpc>
                <a:spcPct val="100000"/>
              </a:lnSpc>
              <a:spcBef>
                <a:spcPts val="600"/>
              </a:spcBef>
              <a:spcAft>
                <a:spcPts val="600"/>
              </a:spcAft>
            </a:pPr>
            <a:r>
              <a:rPr lang="en-US" dirty="0" smtClean="0">
                <a:latin typeface="Helvetica" panose="020B0604020202020204" pitchFamily="34" charset="0"/>
                <a:cs typeface="Helvetica" panose="020B0604020202020204" pitchFamily="34" charset="0"/>
              </a:rPr>
              <a:t>What is </a:t>
            </a: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and How does it Work?</a:t>
            </a:r>
          </a:p>
          <a:p>
            <a:pPr>
              <a:lnSpc>
                <a:spcPct val="100000"/>
              </a:lnSpc>
              <a:spcBef>
                <a:spcPts val="600"/>
              </a:spcBef>
              <a:spcAft>
                <a:spcPts val="600"/>
              </a:spcAft>
            </a:pPr>
            <a:r>
              <a:rPr lang="en-US" dirty="0" smtClean="0">
                <a:latin typeface="Helvetica" panose="020B0604020202020204" pitchFamily="34" charset="0"/>
                <a:cs typeface="Helvetica" panose="020B0604020202020204" pitchFamily="34" charset="0"/>
              </a:rPr>
              <a:t>The </a:t>
            </a:r>
            <a:r>
              <a:rPr lang="en-US" b="1" i="1" dirty="0" smtClean="0">
                <a:latin typeface="Helvetica" panose="020B0604020202020204" pitchFamily="34" charset="0"/>
                <a:cs typeface="Helvetica" panose="020B0604020202020204" pitchFamily="34" charset="0"/>
              </a:rPr>
              <a:t>Forest Change Assessment Viewer</a:t>
            </a:r>
          </a:p>
          <a:p>
            <a:pPr>
              <a:lnSpc>
                <a:spcPct val="100000"/>
              </a:lnSpc>
              <a:spcBef>
                <a:spcPts val="600"/>
              </a:spcBef>
              <a:spcAft>
                <a:spcPts val="600"/>
              </a:spcAft>
            </a:pPr>
            <a:r>
              <a:rPr lang="en-US" dirty="0">
                <a:latin typeface="Helvetica" panose="020B0604020202020204" pitchFamily="34" charset="0"/>
                <a:cs typeface="Helvetica" panose="020B0604020202020204" pitchFamily="34" charset="0"/>
              </a:rPr>
              <a:t>Disturbance </a:t>
            </a:r>
            <a:r>
              <a:rPr lang="en-US" dirty="0" smtClean="0">
                <a:latin typeface="Helvetica" panose="020B0604020202020204" pitchFamily="34" charset="0"/>
                <a:cs typeface="Helvetica" panose="020B0604020202020204" pitchFamily="34" charset="0"/>
              </a:rPr>
              <a:t>Assessment </a:t>
            </a:r>
            <a:r>
              <a:rPr lang="en-US" dirty="0">
                <a:latin typeface="Helvetica" panose="020B0604020202020204" pitchFamily="34" charset="0"/>
                <a:cs typeface="Helvetica" panose="020B0604020202020204" pitchFamily="34" charset="0"/>
              </a:rPr>
              <a:t>and </a:t>
            </a:r>
            <a:r>
              <a:rPr lang="en-US" dirty="0" smtClean="0">
                <a:latin typeface="Helvetica" panose="020B0604020202020204" pitchFamily="34" charset="0"/>
                <a:cs typeface="Helvetica" panose="020B0604020202020204" pitchFamily="34" charset="0"/>
              </a:rPr>
              <a:t>Vetting</a:t>
            </a:r>
          </a:p>
          <a:p>
            <a:pPr>
              <a:lnSpc>
                <a:spcPct val="100000"/>
              </a:lnSpc>
              <a:spcBef>
                <a:spcPts val="600"/>
              </a:spcBef>
              <a:spcAft>
                <a:spcPts val="600"/>
              </a:spcAft>
            </a:pPr>
            <a:r>
              <a:rPr lang="en-US" dirty="0" smtClean="0">
                <a:latin typeface="Helvetica" panose="020B0604020202020204" pitchFamily="34" charset="0"/>
                <a:cs typeface="Helvetica" panose="020B0604020202020204" pitchFamily="34" charset="0"/>
              </a:rPr>
              <a:t>The </a:t>
            </a: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Website: </a:t>
            </a:r>
            <a:r>
              <a:rPr lang="en-US" dirty="0" smtClean="0">
                <a:latin typeface="Helvetica" panose="020B0604020202020204" pitchFamily="34" charset="0"/>
                <a:cs typeface="Helvetica" panose="020B0604020202020204" pitchFamily="34" charset="0"/>
                <a:hlinkClick r:id="rId4"/>
              </a:rPr>
              <a:t>http://forwarn.forestthreats.org</a:t>
            </a:r>
            <a:endParaRPr lang="en-US" dirty="0" smtClean="0">
              <a:latin typeface="Helvetica" panose="020B0604020202020204" pitchFamily="34" charset="0"/>
              <a:cs typeface="Helvetica" panose="020B0604020202020204" pitchFamily="34" charset="0"/>
            </a:endParaRPr>
          </a:p>
          <a:p>
            <a:pPr>
              <a:lnSpc>
                <a:spcPct val="100000"/>
              </a:lnSpc>
              <a:spcBef>
                <a:spcPts val="600"/>
              </a:spcBef>
              <a:spcAft>
                <a:spcPts val="600"/>
              </a:spcAft>
            </a:pPr>
            <a:r>
              <a:rPr lang="en-US" dirty="0" smtClean="0">
                <a:latin typeface="Helvetica" panose="020B0604020202020204" pitchFamily="34" charset="0"/>
                <a:cs typeface="Helvetica" panose="020B0604020202020204" pitchFamily="34" charset="0"/>
              </a:rPr>
              <a:t>What’s New and Future </a:t>
            </a:r>
            <a:r>
              <a:rPr lang="en-US" dirty="0">
                <a:latin typeface="Helvetica" panose="020B0604020202020204" pitchFamily="34" charset="0"/>
                <a:cs typeface="Helvetica" panose="020B0604020202020204" pitchFamily="34" charset="0"/>
              </a:rPr>
              <a:t>Enhancements</a:t>
            </a:r>
          </a:p>
          <a:p>
            <a:pPr>
              <a:lnSpc>
                <a:spcPct val="100000"/>
              </a:lnSpc>
              <a:spcBef>
                <a:spcPts val="600"/>
              </a:spcBef>
              <a:spcAft>
                <a:spcPts val="600"/>
              </a:spcAft>
            </a:pPr>
            <a:r>
              <a:rPr lang="en-US" dirty="0" smtClean="0">
                <a:latin typeface="Helvetica" panose="020B0604020202020204" pitchFamily="34" charset="0"/>
                <a:cs typeface="Helvetica" panose="020B0604020202020204" pitchFamily="34" charset="0"/>
              </a:rPr>
              <a:t>Points of Contact</a:t>
            </a:r>
          </a:p>
          <a:p>
            <a:pPr>
              <a:lnSpc>
                <a:spcPct val="100000"/>
              </a:lnSpc>
              <a:spcBef>
                <a:spcPts val="600"/>
              </a:spcBef>
              <a:spcAft>
                <a:spcPts val="600"/>
              </a:spcAft>
            </a:pPr>
            <a:r>
              <a:rPr lang="en-US" dirty="0" smtClean="0">
                <a:latin typeface="Helvetica" panose="020B0604020202020204" pitchFamily="34" charset="0"/>
                <a:cs typeface="Helvetica" panose="020B0604020202020204" pitchFamily="34" charset="0"/>
              </a:rPr>
              <a:t>Questions</a:t>
            </a:r>
            <a:r>
              <a:rPr lang="en-US" dirty="0">
                <a:latin typeface="Helvetica" panose="020B0604020202020204" pitchFamily="34" charset="0"/>
                <a:cs typeface="Helvetica" panose="020B0604020202020204" pitchFamily="34" charset="0"/>
              </a:rPr>
              <a:t>?</a:t>
            </a:r>
            <a:endParaRPr lang="en-US" dirty="0" smtClean="0">
              <a:latin typeface="Helvetica" panose="020B0604020202020204" pitchFamily="34" charset="0"/>
              <a:cs typeface="Helvetica" panose="020B0604020202020204" pitchFamily="34" charset="0"/>
            </a:endParaRPr>
          </a:p>
        </p:txBody>
      </p:sp>
      <p:grpSp>
        <p:nvGrpSpPr>
          <p:cNvPr id="10" name="Group 9"/>
          <p:cNvGrpSpPr/>
          <p:nvPr/>
        </p:nvGrpSpPr>
        <p:grpSpPr>
          <a:xfrm>
            <a:off x="4273296" y="264428"/>
            <a:ext cx="3474720" cy="1201661"/>
            <a:chOff x="1017269" y="2289810"/>
            <a:chExt cx="7190377" cy="2304313"/>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269" y="2289810"/>
              <a:ext cx="7190377" cy="2304313"/>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71693" t="19167" r="1063" b="67097"/>
            <a:stretch/>
          </p:blipFill>
          <p:spPr>
            <a:xfrm>
              <a:off x="6080124" y="2520461"/>
              <a:ext cx="1958976" cy="316524"/>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71693" t="19167" r="1063" b="67097"/>
            <a:stretch/>
          </p:blipFill>
          <p:spPr>
            <a:xfrm>
              <a:off x="4735512" y="2476499"/>
              <a:ext cx="1958976" cy="316524"/>
            </a:xfrm>
            <a:prstGeom prst="rect">
              <a:avLst/>
            </a:prstGeom>
          </p:spPr>
        </p:pic>
      </p:grpSp>
    </p:spTree>
    <p:extLst>
      <p:ext uri="{BB962C8B-B14F-4D97-AF65-F5344CB8AC3E}">
        <p14:creationId xmlns:p14="http://schemas.microsoft.com/office/powerpoint/2010/main" val="14870519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Forest Change </a:t>
            </a:r>
            <a:r>
              <a:rPr lang="en-US" b="1" dirty="0" smtClean="0">
                <a:latin typeface="Helvetica" panose="020B0604020202020204" pitchFamily="34" charset="0"/>
                <a:cs typeface="Helvetica" panose="020B0604020202020204" pitchFamily="34" charset="0"/>
              </a:rPr>
              <a:t>Assessment</a:t>
            </a:r>
            <a:r>
              <a:rPr lang="en-US" dirty="0" smtClean="0">
                <a:latin typeface="Helvetica" panose="020B0604020202020204" pitchFamily="34" charset="0"/>
                <a:cs typeface="Helvetica" panose="020B0604020202020204" pitchFamily="34" charset="0"/>
              </a:rPr>
              <a:t> Viewer (FCAV): </a:t>
            </a:r>
            <a:r>
              <a:rPr lang="en-US" b="1" dirty="0" smtClean="0">
                <a:latin typeface="Helvetica" panose="020B0604020202020204" pitchFamily="34" charset="0"/>
                <a:cs typeface="Helvetica" panose="020B0604020202020204" pitchFamily="34" charset="0"/>
              </a:rPr>
              <a:t>Map Layers Window</a:t>
            </a:r>
            <a:endParaRPr lang="en-US" b="1" u="sng" dirty="0" smtClean="0">
              <a:latin typeface="Helvetica" panose="020B0604020202020204" pitchFamily="34" charset="0"/>
              <a:cs typeface="Helvetica" panose="020B0604020202020204" pitchFamily="34" charset="0"/>
            </a:endParaRPr>
          </a:p>
        </p:txBody>
      </p:sp>
      <p:pic>
        <p:nvPicPr>
          <p:cNvPr id="12" name="Picture 11"/>
          <p:cNvPicPr>
            <a:picLocks noChangeAspect="1"/>
          </p:cNvPicPr>
          <p:nvPr/>
        </p:nvPicPr>
        <p:blipFill>
          <a:blip r:embed="rId4"/>
          <a:stretch>
            <a:fillRect/>
          </a:stretch>
        </p:blipFill>
        <p:spPr>
          <a:xfrm>
            <a:off x="180486" y="808576"/>
            <a:ext cx="11824747" cy="5799488"/>
          </a:xfrm>
          <a:prstGeom prst="rect">
            <a:avLst/>
          </a:prstGeom>
        </p:spPr>
      </p:pic>
      <p:pic>
        <p:nvPicPr>
          <p:cNvPr id="11" name="Picture 10"/>
          <p:cNvPicPr>
            <a:picLocks noChangeAspect="1"/>
          </p:cNvPicPr>
          <p:nvPr/>
        </p:nvPicPr>
        <p:blipFill>
          <a:blip r:embed="rId5"/>
          <a:stretch>
            <a:fillRect/>
          </a:stretch>
        </p:blipFill>
        <p:spPr>
          <a:xfrm>
            <a:off x="582822" y="1303475"/>
            <a:ext cx="2407286" cy="2098093"/>
          </a:xfrm>
          <a:prstGeom prst="rect">
            <a:avLst/>
          </a:prstGeom>
        </p:spPr>
      </p:pic>
    </p:spTree>
    <p:extLst>
      <p:ext uri="{BB962C8B-B14F-4D97-AF65-F5344CB8AC3E}">
        <p14:creationId xmlns:p14="http://schemas.microsoft.com/office/powerpoint/2010/main" val="5696804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Forest Change </a:t>
            </a:r>
            <a:r>
              <a:rPr lang="en-US" b="1" dirty="0" smtClean="0">
                <a:latin typeface="Helvetica" panose="020B0604020202020204" pitchFamily="34" charset="0"/>
                <a:cs typeface="Helvetica" panose="020B0604020202020204" pitchFamily="34" charset="0"/>
              </a:rPr>
              <a:t>Assessment</a:t>
            </a:r>
            <a:r>
              <a:rPr lang="en-US" dirty="0" smtClean="0">
                <a:latin typeface="Helvetica" panose="020B0604020202020204" pitchFamily="34" charset="0"/>
                <a:cs typeface="Helvetica" panose="020B0604020202020204" pitchFamily="34" charset="0"/>
              </a:rPr>
              <a:t> Viewer (FCAV) Layers: </a:t>
            </a:r>
            <a:r>
              <a:rPr lang="en-US" b="1" dirty="0" smtClean="0">
                <a:latin typeface="Helvetica" panose="020B0604020202020204" pitchFamily="34" charset="0"/>
                <a:cs typeface="Helvetica" panose="020B0604020202020204" pitchFamily="34" charset="0"/>
              </a:rPr>
              <a:t>Boundaries</a:t>
            </a:r>
            <a:endParaRPr lang="en-US" b="1" u="sng" dirty="0" smtClean="0">
              <a:latin typeface="Helvetica" panose="020B0604020202020204" pitchFamily="34" charset="0"/>
              <a:cs typeface="Helvetica" panose="020B0604020202020204" pitchFamily="34" charset="0"/>
            </a:endParaRPr>
          </a:p>
        </p:txBody>
      </p:sp>
      <p:pic>
        <p:nvPicPr>
          <p:cNvPr id="2" name="Picture 1"/>
          <p:cNvPicPr>
            <a:picLocks noChangeAspect="1"/>
          </p:cNvPicPr>
          <p:nvPr/>
        </p:nvPicPr>
        <p:blipFill>
          <a:blip r:embed="rId4"/>
          <a:stretch>
            <a:fillRect/>
          </a:stretch>
        </p:blipFill>
        <p:spPr>
          <a:xfrm>
            <a:off x="3072384" y="1162635"/>
            <a:ext cx="2499577" cy="2141406"/>
          </a:xfrm>
          <a:prstGeom prst="rect">
            <a:avLst/>
          </a:prstGeom>
        </p:spPr>
      </p:pic>
      <p:cxnSp>
        <p:nvCxnSpPr>
          <p:cNvPr id="4" name="Straight Arrow Connector 3"/>
          <p:cNvCxnSpPr/>
          <p:nvPr/>
        </p:nvCxnSpPr>
        <p:spPr>
          <a:xfrm>
            <a:off x="5084064" y="1549570"/>
            <a:ext cx="79248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6213998" y="1162635"/>
            <a:ext cx="2568163" cy="4069433"/>
          </a:xfrm>
          <a:prstGeom prst="rect">
            <a:avLst/>
          </a:prstGeom>
          <a:ln>
            <a:solidFill>
              <a:schemeClr val="tx1"/>
            </a:solidFill>
          </a:ln>
        </p:spPr>
      </p:pic>
    </p:spTree>
    <p:extLst>
      <p:ext uri="{BB962C8B-B14F-4D97-AF65-F5344CB8AC3E}">
        <p14:creationId xmlns:p14="http://schemas.microsoft.com/office/powerpoint/2010/main" val="25053294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Forest Change </a:t>
            </a:r>
            <a:r>
              <a:rPr lang="en-US" b="1" dirty="0" smtClean="0">
                <a:latin typeface="Helvetica" panose="020B0604020202020204" pitchFamily="34" charset="0"/>
                <a:cs typeface="Helvetica" panose="020B0604020202020204" pitchFamily="34" charset="0"/>
              </a:rPr>
              <a:t>Assessment</a:t>
            </a:r>
            <a:r>
              <a:rPr lang="en-US" dirty="0" smtClean="0">
                <a:latin typeface="Helvetica" panose="020B0604020202020204" pitchFamily="34" charset="0"/>
                <a:cs typeface="Helvetica" panose="020B0604020202020204" pitchFamily="34" charset="0"/>
              </a:rPr>
              <a:t> Viewer (FCAV) Layers: </a:t>
            </a:r>
            <a:r>
              <a:rPr lang="en-US" b="1" dirty="0" smtClean="0">
                <a:latin typeface="Helvetica" panose="020B0604020202020204" pitchFamily="34" charset="0"/>
                <a:cs typeface="Helvetica" panose="020B0604020202020204" pitchFamily="34" charset="0"/>
              </a:rPr>
              <a:t>Fire</a:t>
            </a:r>
            <a:endParaRPr lang="en-US" b="1" u="sng" dirty="0" smtClean="0">
              <a:latin typeface="Helvetica" panose="020B0604020202020204" pitchFamily="34" charset="0"/>
              <a:cs typeface="Helvetica" panose="020B0604020202020204" pitchFamily="34" charset="0"/>
            </a:endParaRPr>
          </a:p>
        </p:txBody>
      </p:sp>
      <p:pic>
        <p:nvPicPr>
          <p:cNvPr id="2" name="Picture 1"/>
          <p:cNvPicPr>
            <a:picLocks noChangeAspect="1"/>
          </p:cNvPicPr>
          <p:nvPr/>
        </p:nvPicPr>
        <p:blipFill>
          <a:blip r:embed="rId4"/>
          <a:stretch>
            <a:fillRect/>
          </a:stretch>
        </p:blipFill>
        <p:spPr>
          <a:xfrm>
            <a:off x="1731264" y="980601"/>
            <a:ext cx="2499577" cy="2141406"/>
          </a:xfrm>
          <a:prstGeom prst="rect">
            <a:avLst/>
          </a:prstGeom>
        </p:spPr>
      </p:pic>
      <p:cxnSp>
        <p:nvCxnSpPr>
          <p:cNvPr id="4" name="Straight Arrow Connector 3"/>
          <p:cNvCxnSpPr/>
          <p:nvPr/>
        </p:nvCxnSpPr>
        <p:spPr>
          <a:xfrm>
            <a:off x="3742944" y="1597152"/>
            <a:ext cx="79248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5"/>
          <a:stretch>
            <a:fillRect/>
          </a:stretch>
        </p:blipFill>
        <p:spPr>
          <a:xfrm>
            <a:off x="4722659" y="1511808"/>
            <a:ext cx="2507197" cy="4884843"/>
          </a:xfrm>
          <a:prstGeom prst="rect">
            <a:avLst/>
          </a:prstGeom>
          <a:ln>
            <a:solidFill>
              <a:schemeClr val="tx2"/>
            </a:solidFill>
          </a:ln>
        </p:spPr>
      </p:pic>
      <p:pic>
        <p:nvPicPr>
          <p:cNvPr id="10" name="Picture 9"/>
          <p:cNvPicPr>
            <a:picLocks noChangeAspect="1"/>
          </p:cNvPicPr>
          <p:nvPr/>
        </p:nvPicPr>
        <p:blipFill>
          <a:blip r:embed="rId6"/>
          <a:stretch>
            <a:fillRect/>
          </a:stretch>
        </p:blipFill>
        <p:spPr>
          <a:xfrm>
            <a:off x="7721674" y="1831875"/>
            <a:ext cx="2507197" cy="4564776"/>
          </a:xfrm>
          <a:prstGeom prst="rect">
            <a:avLst/>
          </a:prstGeom>
          <a:ln>
            <a:solidFill>
              <a:schemeClr val="tx2"/>
            </a:solidFill>
          </a:ln>
        </p:spPr>
      </p:pic>
    </p:spTree>
    <p:extLst>
      <p:ext uri="{BB962C8B-B14F-4D97-AF65-F5344CB8AC3E}">
        <p14:creationId xmlns:p14="http://schemas.microsoft.com/office/powerpoint/2010/main" val="26325908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pic>
        <p:nvPicPr>
          <p:cNvPr id="2" name="Picture 1"/>
          <p:cNvPicPr>
            <a:picLocks noChangeAspect="1"/>
          </p:cNvPicPr>
          <p:nvPr/>
        </p:nvPicPr>
        <p:blipFill>
          <a:blip r:embed="rId4"/>
          <a:stretch>
            <a:fillRect/>
          </a:stretch>
        </p:blipFill>
        <p:spPr>
          <a:xfrm>
            <a:off x="336296" y="1178721"/>
            <a:ext cx="2499577" cy="2141406"/>
          </a:xfrm>
          <a:prstGeom prst="rect">
            <a:avLst/>
          </a:prstGeom>
        </p:spPr>
      </p:pic>
      <p:pic>
        <p:nvPicPr>
          <p:cNvPr id="13" name="Picture 12"/>
          <p:cNvPicPr>
            <a:picLocks noChangeAspect="1"/>
          </p:cNvPicPr>
          <p:nvPr/>
        </p:nvPicPr>
        <p:blipFill>
          <a:blip r:embed="rId5"/>
          <a:stretch>
            <a:fillRect/>
          </a:stretch>
        </p:blipFill>
        <p:spPr>
          <a:xfrm>
            <a:off x="7218857" y="1111739"/>
            <a:ext cx="2819644" cy="434378"/>
          </a:xfrm>
          <a:prstGeom prst="rect">
            <a:avLst/>
          </a:prstGeom>
        </p:spPr>
      </p:pic>
      <p:pic>
        <p:nvPicPr>
          <p:cNvPr id="14" name="Picture 13"/>
          <p:cNvPicPr>
            <a:picLocks noChangeAspect="1"/>
          </p:cNvPicPr>
          <p:nvPr/>
        </p:nvPicPr>
        <p:blipFill rotWithShape="1">
          <a:blip r:embed="rId6"/>
          <a:srcRect r="38790"/>
          <a:stretch/>
        </p:blipFill>
        <p:spPr>
          <a:xfrm>
            <a:off x="3271514" y="797721"/>
            <a:ext cx="7276130" cy="5830118"/>
          </a:xfrm>
          <a:prstGeom prst="rect">
            <a:avLst/>
          </a:prstGeom>
        </p:spPr>
      </p:pic>
      <p:sp>
        <p:nvSpPr>
          <p:cNvPr id="15" name="Rectangle 14"/>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Forest Change </a:t>
            </a:r>
            <a:r>
              <a:rPr lang="en-US" b="1" dirty="0" smtClean="0">
                <a:latin typeface="Helvetica" panose="020B0604020202020204" pitchFamily="34" charset="0"/>
                <a:cs typeface="Helvetica" panose="020B0604020202020204" pitchFamily="34" charset="0"/>
              </a:rPr>
              <a:t>Assessment</a:t>
            </a:r>
            <a:r>
              <a:rPr lang="en-US" dirty="0" smtClean="0">
                <a:latin typeface="Helvetica" panose="020B0604020202020204" pitchFamily="34" charset="0"/>
                <a:cs typeface="Helvetica" panose="020B0604020202020204" pitchFamily="34" charset="0"/>
              </a:rPr>
              <a:t> Viewer (FCAV) Layers: </a:t>
            </a:r>
            <a:r>
              <a:rPr lang="en-US" b="1" dirty="0" smtClean="0">
                <a:latin typeface="Helvetica" panose="020B0604020202020204" pitchFamily="34" charset="0"/>
                <a:cs typeface="Helvetica" panose="020B0604020202020204" pitchFamily="34" charset="0"/>
              </a:rPr>
              <a:t>ADS, PEST PROXIMITY</a:t>
            </a:r>
            <a:endParaRPr lang="en-US" b="1" u="sng" dirty="0" smtClean="0">
              <a:latin typeface="Helvetica" panose="020B0604020202020204" pitchFamily="34" charset="0"/>
              <a:cs typeface="Helvetica" panose="020B0604020202020204" pitchFamily="34" charset="0"/>
            </a:endParaRPr>
          </a:p>
        </p:txBody>
      </p:sp>
      <p:sp>
        <p:nvSpPr>
          <p:cNvPr id="16" name="Rectangle 15"/>
          <p:cNvSpPr/>
          <p:nvPr/>
        </p:nvSpPr>
        <p:spPr>
          <a:xfrm>
            <a:off x="125510" y="3602634"/>
            <a:ext cx="2929602" cy="3000821"/>
          </a:xfrm>
          <a:prstGeom prst="rect">
            <a:avLst/>
          </a:prstGeom>
        </p:spPr>
        <p:txBody>
          <a:bodyPr wrap="square">
            <a:spAutoFit/>
          </a:bodyPr>
          <a:lstStyle/>
          <a:p>
            <a:pPr algn="ctr">
              <a:spcAft>
                <a:spcPts val="1800"/>
              </a:spcAft>
            </a:pPr>
            <a:r>
              <a:rPr lang="en-US" sz="1200" b="1" u="sng" dirty="0">
                <a:latin typeface="Helvetica" panose="020B0604020202020204" pitchFamily="34" charset="0"/>
                <a:cs typeface="Helvetica" panose="020B0604020202020204" pitchFamily="34" charset="0"/>
              </a:rPr>
              <a:t>Pest Proximity </a:t>
            </a:r>
            <a:r>
              <a:rPr lang="en-US" sz="1200" b="1" u="sng" dirty="0" smtClean="0">
                <a:latin typeface="Helvetica" panose="020B0604020202020204" pitchFamily="34" charset="0"/>
                <a:cs typeface="Helvetica" panose="020B0604020202020204" pitchFamily="34" charset="0"/>
              </a:rPr>
              <a:t>Feature</a:t>
            </a:r>
            <a:endParaRPr lang="en-US" sz="1200" b="1" u="sng" dirty="0">
              <a:latin typeface="Helvetica" panose="020B0604020202020204" pitchFamily="34" charset="0"/>
              <a:cs typeface="Helvetica" panose="020B0604020202020204" pitchFamily="34" charset="0"/>
            </a:endParaRPr>
          </a:p>
          <a:p>
            <a:pPr marL="171450" indent="-171450">
              <a:spcAft>
                <a:spcPts val="1800"/>
              </a:spcAft>
              <a:buFont typeface="Arial" panose="020B0604020202020204" pitchFamily="34" charset="0"/>
              <a:buChar char="•"/>
            </a:pPr>
            <a:r>
              <a:rPr lang="en-US" sz="1200" dirty="0" smtClean="0">
                <a:latin typeface="Helvetica" panose="020B0604020202020204" pitchFamily="34" charset="0"/>
                <a:cs typeface="Helvetica" panose="020B0604020202020204" pitchFamily="34" charset="0"/>
              </a:rPr>
              <a:t>Pest </a:t>
            </a:r>
            <a:r>
              <a:rPr lang="en-US" sz="1200" dirty="0">
                <a:latin typeface="Helvetica" panose="020B0604020202020204" pitchFamily="34" charset="0"/>
                <a:cs typeface="Helvetica" panose="020B0604020202020204" pitchFamily="34" charset="0"/>
              </a:rPr>
              <a:t>Proximity shows a list of all of the "Usual Suspects" -- all insects and diseases that have been found by the Aerial Disturbance Survey program -- near any point where the user clicks with the mouse</a:t>
            </a:r>
          </a:p>
          <a:p>
            <a:pPr marL="171450" indent="-171450">
              <a:spcAft>
                <a:spcPts val="1800"/>
              </a:spcAft>
              <a:buFont typeface="Arial" panose="020B0604020202020204" pitchFamily="34" charset="0"/>
              <a:buChar char="•"/>
            </a:pPr>
            <a:r>
              <a:rPr lang="en-US" sz="1200" dirty="0" smtClean="0">
                <a:latin typeface="Helvetica" panose="020B0604020202020204" pitchFamily="34" charset="0"/>
                <a:cs typeface="Helvetica" panose="020B0604020202020204" pitchFamily="34" charset="0"/>
              </a:rPr>
              <a:t>Shown </a:t>
            </a:r>
            <a:r>
              <a:rPr lang="en-US" sz="1200" dirty="0">
                <a:latin typeface="Helvetica" panose="020B0604020202020204" pitchFamily="34" charset="0"/>
                <a:cs typeface="Helvetica" panose="020B0604020202020204" pitchFamily="34" charset="0"/>
              </a:rPr>
              <a:t>in order of greatest likelihood, by area affected</a:t>
            </a:r>
          </a:p>
          <a:p>
            <a:pPr marL="171450" indent="-171450">
              <a:spcAft>
                <a:spcPts val="1800"/>
              </a:spcAft>
              <a:buFont typeface="Arial" panose="020B0604020202020204" pitchFamily="34" charset="0"/>
              <a:buChar char="•"/>
            </a:pPr>
            <a:r>
              <a:rPr lang="en-US" sz="1200" dirty="0" smtClean="0">
                <a:latin typeface="Helvetica" panose="020B0604020202020204" pitchFamily="34" charset="0"/>
                <a:cs typeface="Helvetica" panose="020B0604020202020204" pitchFamily="34" charset="0"/>
              </a:rPr>
              <a:t>‘Pest-</a:t>
            </a:r>
            <a:r>
              <a:rPr lang="en-US" sz="1200" dirty="0" err="1" smtClean="0">
                <a:latin typeface="Helvetica" panose="020B0604020202020204" pitchFamily="34" charset="0"/>
                <a:cs typeface="Helvetica" panose="020B0604020202020204" pitchFamily="34" charset="0"/>
              </a:rPr>
              <a:t>Prox</a:t>
            </a:r>
            <a:r>
              <a:rPr lang="en-US" sz="1200" dirty="0" smtClean="0">
                <a:latin typeface="Helvetica" panose="020B0604020202020204" pitchFamily="34" charset="0"/>
                <a:cs typeface="Helvetica" panose="020B0604020202020204" pitchFamily="34" charset="0"/>
              </a:rPr>
              <a:t>’ </a:t>
            </a:r>
            <a:r>
              <a:rPr lang="en-US" sz="1200" dirty="0">
                <a:latin typeface="Helvetica" panose="020B0604020202020204" pitchFamily="34" charset="0"/>
                <a:cs typeface="Helvetica" panose="020B0604020202020204" pitchFamily="34" charset="0"/>
              </a:rPr>
              <a:t>is designed to help you think of all of the likely possible causative disturbance agents </a:t>
            </a:r>
            <a:endParaRPr lang="en-US" sz="1200" u="sng" dirty="0" smtClean="0">
              <a:latin typeface="Helvetica" panose="020B0604020202020204" pitchFamily="34" charset="0"/>
              <a:cs typeface="Helvetica" panose="020B0604020202020204" pitchFamily="34" charset="0"/>
            </a:endParaRPr>
          </a:p>
        </p:txBody>
      </p:sp>
      <p:cxnSp>
        <p:nvCxnSpPr>
          <p:cNvPr id="4" name="Straight Arrow Connector 3"/>
          <p:cNvCxnSpPr/>
          <p:nvPr/>
        </p:nvCxnSpPr>
        <p:spPr>
          <a:xfrm flipV="1">
            <a:off x="2335784" y="2036064"/>
            <a:ext cx="1382776" cy="10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8083296" y="4420292"/>
            <a:ext cx="694944" cy="68275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39620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pic>
        <p:nvPicPr>
          <p:cNvPr id="9" name="Picture 2" descr="http://www.geobabble.org/%7Ehnw/first/fic15/gtrendsp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6831" y="656730"/>
            <a:ext cx="5496433" cy="620127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04800" y="1517802"/>
            <a:ext cx="3938016" cy="2539157"/>
          </a:xfrm>
          <a:prstGeom prst="rect">
            <a:avLst/>
          </a:prstGeom>
        </p:spPr>
        <p:txBody>
          <a:bodyPr wrap="square">
            <a:spAutoFit/>
          </a:bodyPr>
          <a:lstStyle/>
          <a:p>
            <a:pPr algn="ctr">
              <a:spcAft>
                <a:spcPts val="1800"/>
              </a:spcAft>
            </a:pPr>
            <a:r>
              <a:rPr lang="en-US" sz="1200" b="1" u="sng" dirty="0" smtClean="0">
                <a:latin typeface="Helvetica" panose="020B0604020202020204" pitchFamily="34" charset="0"/>
                <a:cs typeface="Helvetica" panose="020B0604020202020204" pitchFamily="34" charset="0"/>
              </a:rPr>
              <a:t>Google Trends Pest-</a:t>
            </a:r>
            <a:r>
              <a:rPr lang="en-US" sz="1200" b="1" u="sng" dirty="0" err="1" smtClean="0">
                <a:latin typeface="Helvetica" panose="020B0604020202020204" pitchFamily="34" charset="0"/>
                <a:cs typeface="Helvetica" panose="020B0604020202020204" pitchFamily="34" charset="0"/>
              </a:rPr>
              <a:t>Prox</a:t>
            </a:r>
            <a:r>
              <a:rPr lang="en-US" sz="1200" b="1" u="sng" dirty="0" smtClean="0">
                <a:latin typeface="Helvetica" panose="020B0604020202020204" pitchFamily="34" charset="0"/>
                <a:cs typeface="Helvetica" panose="020B0604020202020204" pitchFamily="34" charset="0"/>
              </a:rPr>
              <a:t> Feature</a:t>
            </a:r>
            <a:endParaRPr lang="en-US" sz="1200" b="1" u="sng" dirty="0">
              <a:latin typeface="Helvetica" panose="020B0604020202020204" pitchFamily="34" charset="0"/>
              <a:cs typeface="Helvetica" panose="020B0604020202020204" pitchFamily="34" charset="0"/>
            </a:endParaRPr>
          </a:p>
          <a:p>
            <a:r>
              <a:rPr lang="en-US" sz="1200" dirty="0">
                <a:latin typeface="Helvetica" panose="020B0604020202020204" pitchFamily="34" charset="0"/>
                <a:cs typeface="Helvetica" panose="020B0604020202020204" pitchFamily="34" charset="0"/>
              </a:rPr>
              <a:t>Clicking on a Pest in </a:t>
            </a:r>
            <a:r>
              <a:rPr lang="en-US" sz="1200" dirty="0" smtClean="0">
                <a:latin typeface="Helvetica" panose="020B0604020202020204" pitchFamily="34" charset="0"/>
                <a:cs typeface="Helvetica" panose="020B0604020202020204" pitchFamily="34" charset="0"/>
              </a:rPr>
              <a:t>Pest-</a:t>
            </a:r>
            <a:r>
              <a:rPr lang="en-US" sz="1200" dirty="0" err="1" smtClean="0">
                <a:latin typeface="Helvetica" panose="020B0604020202020204" pitchFamily="34" charset="0"/>
                <a:cs typeface="Helvetica" panose="020B0604020202020204" pitchFamily="34" charset="0"/>
              </a:rPr>
              <a:t>Prox</a:t>
            </a:r>
            <a:r>
              <a:rPr lang="en-US" sz="1200" dirty="0" smtClean="0">
                <a:latin typeface="Helvetica" panose="020B0604020202020204" pitchFamily="34" charset="0"/>
                <a:cs typeface="Helvetica" panose="020B0604020202020204" pitchFamily="34" charset="0"/>
              </a:rPr>
              <a:t> </a:t>
            </a:r>
            <a:r>
              <a:rPr lang="en-US" sz="1200" dirty="0">
                <a:latin typeface="Helvetica" panose="020B0604020202020204" pitchFamily="34" charset="0"/>
                <a:cs typeface="Helvetica" panose="020B0604020202020204" pitchFamily="34" charset="0"/>
              </a:rPr>
              <a:t>list does a Google Trends search, shows how frequently people have done a Google search on that Pest since 2004 </a:t>
            </a:r>
            <a:r>
              <a:rPr lang="en-US" sz="1200" dirty="0" smtClean="0">
                <a:latin typeface="Helvetica" panose="020B0604020202020204" pitchFamily="34" charset="0"/>
                <a:cs typeface="Helvetica" panose="020B0604020202020204" pitchFamily="34" charset="0"/>
              </a:rPr>
              <a:t>– May, show:</a:t>
            </a:r>
          </a:p>
          <a:p>
            <a:endParaRPr lang="en-US" sz="1200" dirty="0" smtClean="0">
              <a:latin typeface="Helvetica" panose="020B0604020202020204" pitchFamily="34" charset="0"/>
              <a:cs typeface="Helvetica" panose="020B0604020202020204" pitchFamily="34" charset="0"/>
            </a:endParaRPr>
          </a:p>
          <a:p>
            <a:pPr marL="228600" indent="-228600">
              <a:buAutoNum type="arabicParenBoth"/>
            </a:pPr>
            <a:r>
              <a:rPr lang="en-US" sz="1200" dirty="0" smtClean="0">
                <a:latin typeface="Helvetica" panose="020B0604020202020204" pitchFamily="34" charset="0"/>
                <a:cs typeface="Helvetica" panose="020B0604020202020204" pitchFamily="34" charset="0"/>
              </a:rPr>
              <a:t>historical </a:t>
            </a:r>
            <a:r>
              <a:rPr lang="en-US" sz="1200" dirty="0">
                <a:latin typeface="Helvetica" panose="020B0604020202020204" pitchFamily="34" charset="0"/>
                <a:cs typeface="Helvetica" panose="020B0604020202020204" pitchFamily="34" charset="0"/>
              </a:rPr>
              <a:t>seasonality of attack, </a:t>
            </a:r>
            <a:r>
              <a:rPr lang="en-US" sz="1200" dirty="0" smtClean="0">
                <a:latin typeface="Helvetica" panose="020B0604020202020204" pitchFamily="34" charset="0"/>
                <a:cs typeface="Helvetica" panose="020B0604020202020204" pitchFamily="34" charset="0"/>
              </a:rPr>
              <a:t>and</a:t>
            </a:r>
          </a:p>
          <a:p>
            <a:pPr marL="228600" indent="-228600">
              <a:buAutoNum type="arabicParenBoth"/>
            </a:pPr>
            <a:endParaRPr lang="en-US" sz="1200" dirty="0">
              <a:latin typeface="Helvetica" panose="020B0604020202020204" pitchFamily="34" charset="0"/>
              <a:cs typeface="Helvetica" panose="020B0604020202020204" pitchFamily="34" charset="0"/>
            </a:endParaRPr>
          </a:p>
          <a:p>
            <a:pPr marL="228600" indent="-228600">
              <a:buAutoNum type="arabicParenBoth"/>
            </a:pPr>
            <a:r>
              <a:rPr lang="en-US" sz="1200" dirty="0" smtClean="0">
                <a:latin typeface="Helvetica" panose="020B0604020202020204" pitchFamily="34" charset="0"/>
                <a:cs typeface="Helvetica" panose="020B0604020202020204" pitchFamily="34" charset="0"/>
              </a:rPr>
              <a:t>relative magnitude / importance/interest </a:t>
            </a:r>
            <a:r>
              <a:rPr lang="en-US" sz="1200" dirty="0">
                <a:latin typeface="Helvetica" panose="020B0604020202020204" pitchFamily="34" charset="0"/>
                <a:cs typeface="Helvetica" panose="020B0604020202020204" pitchFamily="34" charset="0"/>
              </a:rPr>
              <a:t>of the attack this year, via indirect use of "Citizen Science</a:t>
            </a:r>
            <a:r>
              <a:rPr lang="en-US" sz="1200" dirty="0" smtClean="0">
                <a:latin typeface="Helvetica" panose="020B0604020202020204" pitchFamily="34" charset="0"/>
                <a:cs typeface="Helvetica" panose="020B0604020202020204" pitchFamily="34" charset="0"/>
              </a:rPr>
              <a:t>.“</a:t>
            </a:r>
            <a:endParaRPr lang="en-US" sz="1200" u="sng" dirty="0">
              <a:latin typeface="Helvetica" panose="020B0604020202020204" pitchFamily="34" charset="0"/>
              <a:cs typeface="Helvetica" panose="020B0604020202020204" pitchFamily="34" charset="0"/>
            </a:endParaRPr>
          </a:p>
          <a:p>
            <a:pPr marL="228600" indent="-228600">
              <a:buAutoNum type="arabicParenBoth"/>
            </a:pPr>
            <a:endParaRPr lang="en-US" sz="1200" u="sng" dirty="0" smtClean="0">
              <a:latin typeface="Helvetica" panose="020B0604020202020204" pitchFamily="34" charset="0"/>
              <a:cs typeface="Helvetica" panose="020B0604020202020204" pitchFamily="34" charset="0"/>
            </a:endParaRPr>
          </a:p>
          <a:p>
            <a:pPr marL="228600" indent="-228600">
              <a:buAutoNum type="arabicParenBoth"/>
            </a:pPr>
            <a:r>
              <a:rPr lang="en-US" sz="1200" dirty="0" smtClean="0">
                <a:latin typeface="Helvetica" panose="020B0604020202020204" pitchFamily="34" charset="0"/>
                <a:cs typeface="Helvetica" panose="020B0604020202020204" pitchFamily="34" charset="0"/>
              </a:rPr>
              <a:t>interesting feature, though all of you are the experts</a:t>
            </a:r>
          </a:p>
        </p:txBody>
      </p:sp>
      <p:sp>
        <p:nvSpPr>
          <p:cNvPr id="11" name="Rectangle 10"/>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FCAV Layer PEST-PROX, </a:t>
            </a:r>
            <a:r>
              <a:rPr lang="en-US" b="1" dirty="0" smtClean="0">
                <a:latin typeface="Helvetica" panose="020B0604020202020204" pitchFamily="34" charset="0"/>
                <a:cs typeface="Helvetica" panose="020B0604020202020204" pitchFamily="34" charset="0"/>
              </a:rPr>
              <a:t>Google Trends: Social ”Crowd-Sourcing”</a:t>
            </a:r>
            <a:endParaRPr lang="en-US" b="1" u="sng" dirty="0" smtClean="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6668096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FCAV Layers: </a:t>
            </a:r>
            <a:r>
              <a:rPr lang="en-US" b="1" dirty="0" smtClean="0">
                <a:latin typeface="Helvetica" panose="020B0604020202020204" pitchFamily="34" charset="0"/>
                <a:cs typeface="Helvetica" panose="020B0604020202020204" pitchFamily="34" charset="0"/>
              </a:rPr>
              <a:t>Near-Real-Time Change Maps</a:t>
            </a:r>
            <a:endParaRPr lang="en-US" b="1" u="sng" dirty="0" smtClean="0">
              <a:latin typeface="Helvetica" panose="020B0604020202020204" pitchFamily="34" charset="0"/>
              <a:cs typeface="Helvetica" panose="020B0604020202020204" pitchFamily="34" charset="0"/>
            </a:endParaRPr>
          </a:p>
        </p:txBody>
      </p:sp>
      <p:pic>
        <p:nvPicPr>
          <p:cNvPr id="2" name="Picture 1"/>
          <p:cNvPicPr>
            <a:picLocks noChangeAspect="1"/>
          </p:cNvPicPr>
          <p:nvPr/>
        </p:nvPicPr>
        <p:blipFill>
          <a:blip r:embed="rId4"/>
          <a:stretch>
            <a:fillRect/>
          </a:stretch>
        </p:blipFill>
        <p:spPr>
          <a:xfrm>
            <a:off x="4937760" y="672753"/>
            <a:ext cx="2499577" cy="2141406"/>
          </a:xfrm>
          <a:prstGeom prst="rect">
            <a:avLst/>
          </a:prstGeom>
        </p:spPr>
      </p:pic>
      <p:cxnSp>
        <p:nvCxnSpPr>
          <p:cNvPr id="4" name="Straight Arrow Connector 3"/>
          <p:cNvCxnSpPr/>
          <p:nvPr/>
        </p:nvCxnSpPr>
        <p:spPr>
          <a:xfrm flipV="1">
            <a:off x="7205472" y="1133856"/>
            <a:ext cx="1231392" cy="609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a:stretch>
            <a:fillRect/>
          </a:stretch>
        </p:blipFill>
        <p:spPr>
          <a:xfrm>
            <a:off x="8497132" y="184106"/>
            <a:ext cx="2374594" cy="6555437"/>
          </a:xfrm>
          <a:prstGeom prst="rect">
            <a:avLst/>
          </a:prstGeom>
          <a:ln>
            <a:solidFill>
              <a:schemeClr val="bg1">
                <a:lumMod val="85000"/>
              </a:schemeClr>
            </a:solidFill>
          </a:ln>
        </p:spPr>
      </p:pic>
    </p:spTree>
    <p:extLst>
      <p:ext uri="{BB962C8B-B14F-4D97-AF65-F5344CB8AC3E}">
        <p14:creationId xmlns:p14="http://schemas.microsoft.com/office/powerpoint/2010/main" val="3093408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FCAV Layers: </a:t>
            </a:r>
            <a:r>
              <a:rPr lang="en-US" b="1" dirty="0" smtClean="0">
                <a:latin typeface="Helvetica" panose="020B0604020202020204" pitchFamily="34" charset="0"/>
                <a:cs typeface="Helvetica" panose="020B0604020202020204" pitchFamily="34" charset="0"/>
              </a:rPr>
              <a:t>Cloud Assessment Maps </a:t>
            </a:r>
            <a:r>
              <a:rPr lang="en-US" dirty="0" smtClean="0">
                <a:latin typeface="Helvetica" panose="020B0604020202020204" pitchFamily="34" charset="0"/>
                <a:cs typeface="Helvetica" panose="020B0604020202020204" pitchFamily="34" charset="0"/>
              </a:rPr>
              <a:t>(available from 01/08/06 through 09/29/15)</a:t>
            </a:r>
            <a:endParaRPr lang="en-US" u="sng" dirty="0" smtClean="0">
              <a:latin typeface="Helvetica" panose="020B0604020202020204" pitchFamily="34" charset="0"/>
              <a:cs typeface="Helvetica" panose="020B0604020202020204" pitchFamily="34" charset="0"/>
            </a:endParaRPr>
          </a:p>
        </p:txBody>
      </p:sp>
      <p:pic>
        <p:nvPicPr>
          <p:cNvPr id="9" name="Picture 8"/>
          <p:cNvPicPr>
            <a:picLocks noChangeAspect="1"/>
          </p:cNvPicPr>
          <p:nvPr/>
        </p:nvPicPr>
        <p:blipFill>
          <a:blip r:embed="rId4"/>
          <a:stretch>
            <a:fillRect/>
          </a:stretch>
        </p:blipFill>
        <p:spPr>
          <a:xfrm>
            <a:off x="3230880" y="1041561"/>
            <a:ext cx="2499577" cy="2141406"/>
          </a:xfrm>
          <a:prstGeom prst="rect">
            <a:avLst/>
          </a:prstGeom>
        </p:spPr>
      </p:pic>
      <p:cxnSp>
        <p:nvCxnSpPr>
          <p:cNvPr id="10" name="Straight Arrow Connector 9"/>
          <p:cNvCxnSpPr/>
          <p:nvPr/>
        </p:nvCxnSpPr>
        <p:spPr>
          <a:xfrm>
            <a:off x="5498592" y="2366264"/>
            <a:ext cx="79248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5"/>
          <a:stretch>
            <a:fillRect/>
          </a:stretch>
        </p:blipFill>
        <p:spPr>
          <a:xfrm>
            <a:off x="6381642" y="1041561"/>
            <a:ext cx="2476715" cy="5357324"/>
          </a:xfrm>
          <a:prstGeom prst="rect">
            <a:avLst/>
          </a:prstGeom>
          <a:ln>
            <a:solidFill>
              <a:schemeClr val="tx2"/>
            </a:solidFill>
          </a:ln>
        </p:spPr>
      </p:pic>
    </p:spTree>
    <p:extLst>
      <p:ext uri="{BB962C8B-B14F-4D97-AF65-F5344CB8AC3E}">
        <p14:creationId xmlns:p14="http://schemas.microsoft.com/office/powerpoint/2010/main" val="32736270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FCAV Layers: </a:t>
            </a:r>
            <a:r>
              <a:rPr lang="en-US" b="1" dirty="0" smtClean="0">
                <a:latin typeface="Helvetica" panose="020B0604020202020204" pitchFamily="34" charset="0"/>
                <a:cs typeface="Helvetica" panose="020B0604020202020204" pitchFamily="34" charset="0"/>
              </a:rPr>
              <a:t>Cloud Assessment Maps </a:t>
            </a:r>
            <a:r>
              <a:rPr lang="en-US" dirty="0" smtClean="0">
                <a:latin typeface="Helvetica" panose="020B0604020202020204" pitchFamily="34" charset="0"/>
                <a:cs typeface="Helvetica" panose="020B0604020202020204" pitchFamily="34" charset="0"/>
              </a:rPr>
              <a:t>(available from 01/08/06 through 09/29/15)</a:t>
            </a:r>
            <a:endParaRPr lang="en-US" u="sng" dirty="0" smtClean="0">
              <a:latin typeface="Helvetica" panose="020B0604020202020204" pitchFamily="34" charset="0"/>
              <a:cs typeface="Helvetica" panose="020B0604020202020204" pitchFamily="34" charset="0"/>
            </a:endParaRPr>
          </a:p>
        </p:txBody>
      </p:sp>
      <p:pic>
        <p:nvPicPr>
          <p:cNvPr id="8" name="Picture 7"/>
          <p:cNvPicPr>
            <a:picLocks noChangeAspect="1"/>
          </p:cNvPicPr>
          <p:nvPr/>
        </p:nvPicPr>
        <p:blipFill>
          <a:blip r:embed="rId2"/>
          <a:stretch>
            <a:fillRect/>
          </a:stretch>
        </p:blipFill>
        <p:spPr>
          <a:xfrm>
            <a:off x="4308230" y="1014984"/>
            <a:ext cx="2786749" cy="1094232"/>
          </a:xfrm>
          <a:prstGeom prst="rect">
            <a:avLst/>
          </a:prstGeom>
        </p:spPr>
      </p:pic>
      <p:grpSp>
        <p:nvGrpSpPr>
          <p:cNvPr id="10" name="Group 9"/>
          <p:cNvGrpSpPr/>
          <p:nvPr/>
        </p:nvGrpSpPr>
        <p:grpSpPr>
          <a:xfrm>
            <a:off x="160990" y="833356"/>
            <a:ext cx="11887200" cy="5830118"/>
            <a:chOff x="160990" y="833356"/>
            <a:chExt cx="11887200" cy="5830118"/>
          </a:xfrm>
        </p:grpSpPr>
        <p:pic>
          <p:nvPicPr>
            <p:cNvPr id="4" name="Picture 3"/>
            <p:cNvPicPr>
              <a:picLocks noChangeAspect="1"/>
            </p:cNvPicPr>
            <p:nvPr/>
          </p:nvPicPr>
          <p:blipFill>
            <a:blip r:embed="rId3"/>
            <a:stretch>
              <a:fillRect/>
            </a:stretch>
          </p:blipFill>
          <p:spPr>
            <a:xfrm>
              <a:off x="160990" y="833356"/>
              <a:ext cx="11887200" cy="5830118"/>
            </a:xfrm>
            <a:prstGeom prst="rect">
              <a:avLst/>
            </a:prstGeom>
          </p:spPr>
        </p:pic>
        <p:pic>
          <p:nvPicPr>
            <p:cNvPr id="9" name="Picture 8"/>
            <p:cNvPicPr>
              <a:picLocks noChangeAspect="1"/>
            </p:cNvPicPr>
            <p:nvPr/>
          </p:nvPicPr>
          <p:blipFill>
            <a:blip r:embed="rId4"/>
            <a:stretch>
              <a:fillRect/>
            </a:stretch>
          </p:blipFill>
          <p:spPr>
            <a:xfrm>
              <a:off x="9875520" y="3459717"/>
              <a:ext cx="2036064" cy="1128090"/>
            </a:xfrm>
            <a:prstGeom prst="rect">
              <a:avLst/>
            </a:prstGeom>
          </p:spPr>
        </p:pic>
      </p:grpSp>
      <p:grpSp>
        <p:nvGrpSpPr>
          <p:cNvPr id="7" name="Group 6"/>
          <p:cNvGrpSpPr/>
          <p:nvPr/>
        </p:nvGrpSpPr>
        <p:grpSpPr>
          <a:xfrm>
            <a:off x="11038372" y="184106"/>
            <a:ext cx="899704" cy="401205"/>
            <a:chOff x="9294916" y="549771"/>
            <a:chExt cx="1238972" cy="552860"/>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2" name="Picture 11"/>
            <p:cNvPicPr>
              <a:picLocks noChangeAspect="1"/>
            </p:cNvPicPr>
            <p:nvPr/>
          </p:nvPicPr>
          <p:blipFill>
            <a:blip r:embed="rId6"/>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25256672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pic>
        <p:nvPicPr>
          <p:cNvPr id="2" name="Picture 1"/>
          <p:cNvPicPr>
            <a:picLocks noChangeAspect="1"/>
          </p:cNvPicPr>
          <p:nvPr/>
        </p:nvPicPr>
        <p:blipFill>
          <a:blip r:embed="rId4"/>
          <a:stretch>
            <a:fillRect/>
          </a:stretch>
        </p:blipFill>
        <p:spPr>
          <a:xfrm>
            <a:off x="160990" y="833356"/>
            <a:ext cx="11887200" cy="5830118"/>
          </a:xfrm>
          <a:prstGeom prst="rect">
            <a:avLst/>
          </a:prstGeom>
        </p:spPr>
      </p:pic>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FCAV Layers: </a:t>
            </a:r>
            <a:r>
              <a:rPr lang="en-US" b="1" dirty="0" smtClean="0">
                <a:latin typeface="Helvetica" panose="020B0604020202020204" pitchFamily="34" charset="0"/>
                <a:cs typeface="Helvetica" panose="020B0604020202020204" pitchFamily="34" charset="0"/>
              </a:rPr>
              <a:t>Cloud Assessment Maps </a:t>
            </a:r>
            <a:r>
              <a:rPr lang="en-US" dirty="0" smtClean="0">
                <a:latin typeface="Helvetica" panose="020B0604020202020204" pitchFamily="34" charset="0"/>
                <a:cs typeface="Helvetica" panose="020B0604020202020204" pitchFamily="34" charset="0"/>
              </a:rPr>
              <a:t>(available from 01/08/06 through 09/29/15)</a:t>
            </a:r>
            <a:endParaRPr lang="en-US" u="sng" dirty="0" smtClean="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4688461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Forest Change </a:t>
            </a:r>
            <a:r>
              <a:rPr lang="en-US" b="1" dirty="0" smtClean="0">
                <a:latin typeface="Helvetica" panose="020B0604020202020204" pitchFamily="34" charset="0"/>
                <a:cs typeface="Helvetica" panose="020B0604020202020204" pitchFamily="34" charset="0"/>
              </a:rPr>
              <a:t>Assessment</a:t>
            </a:r>
            <a:r>
              <a:rPr lang="en-US" dirty="0" smtClean="0">
                <a:latin typeface="Helvetica" panose="020B0604020202020204" pitchFamily="34" charset="0"/>
                <a:cs typeface="Helvetica" panose="020B0604020202020204" pitchFamily="34" charset="0"/>
              </a:rPr>
              <a:t> Viewer (FCAV) Layers: </a:t>
            </a:r>
            <a:r>
              <a:rPr lang="en-US" b="1" dirty="0" smtClean="0">
                <a:latin typeface="Helvetica" panose="020B0604020202020204" pitchFamily="34" charset="0"/>
                <a:cs typeface="Helvetica" panose="020B0604020202020204" pitchFamily="34" charset="0"/>
              </a:rPr>
              <a:t>Drought Monitor Maps</a:t>
            </a:r>
            <a:endParaRPr lang="en-US" b="1" u="sng" dirty="0" smtClean="0">
              <a:latin typeface="Helvetica" panose="020B0604020202020204" pitchFamily="34" charset="0"/>
              <a:cs typeface="Helvetica" panose="020B0604020202020204" pitchFamily="34" charset="0"/>
            </a:endParaRPr>
          </a:p>
        </p:txBody>
      </p:sp>
      <p:pic>
        <p:nvPicPr>
          <p:cNvPr id="2" name="Picture 1"/>
          <p:cNvPicPr>
            <a:picLocks noChangeAspect="1"/>
          </p:cNvPicPr>
          <p:nvPr/>
        </p:nvPicPr>
        <p:blipFill>
          <a:blip r:embed="rId4"/>
          <a:stretch>
            <a:fillRect/>
          </a:stretch>
        </p:blipFill>
        <p:spPr>
          <a:xfrm>
            <a:off x="2950464" y="944025"/>
            <a:ext cx="2499577" cy="2141406"/>
          </a:xfrm>
          <a:prstGeom prst="rect">
            <a:avLst/>
          </a:prstGeom>
        </p:spPr>
      </p:pic>
      <p:cxnSp>
        <p:nvCxnSpPr>
          <p:cNvPr id="4" name="Straight Arrow Connector 3"/>
          <p:cNvCxnSpPr/>
          <p:nvPr/>
        </p:nvCxnSpPr>
        <p:spPr>
          <a:xfrm>
            <a:off x="5053801" y="2487168"/>
            <a:ext cx="79248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6069222" y="944025"/>
            <a:ext cx="2491956" cy="5334462"/>
          </a:xfrm>
          <a:prstGeom prst="rect">
            <a:avLst/>
          </a:prstGeom>
          <a:ln>
            <a:solidFill>
              <a:schemeClr val="tx1"/>
            </a:solidFill>
          </a:ln>
        </p:spPr>
      </p:pic>
    </p:spTree>
    <p:extLst>
      <p:ext uri="{BB962C8B-B14F-4D97-AF65-F5344CB8AC3E}">
        <p14:creationId xmlns:p14="http://schemas.microsoft.com/office/powerpoint/2010/main" val="1579095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7424" y="1895856"/>
            <a:ext cx="9741408" cy="5262979"/>
          </a:xfrm>
          <a:prstGeom prst="rect">
            <a:avLst/>
          </a:prstGeom>
        </p:spPr>
        <p:txBody>
          <a:bodyPr wrap="square">
            <a:spAutoFit/>
          </a:bodyPr>
          <a:lstStyle/>
          <a:p>
            <a:pPr marL="285750" indent="-285750">
              <a:spcAft>
                <a:spcPts val="1800"/>
              </a:spcAft>
              <a:buFont typeface="Arial" panose="020B0604020202020204" pitchFamily="34" charset="0"/>
              <a:buChar char="•"/>
            </a:pPr>
            <a:r>
              <a:rPr lang="en-US" b="1" dirty="0" smtClean="0">
                <a:latin typeface="Helvetica" panose="020B0604020202020204" pitchFamily="34" charset="0"/>
                <a:cs typeface="Helvetica" panose="020B0604020202020204" pitchFamily="34" charset="0"/>
              </a:rPr>
              <a:t>A national-scale near real-time satellite-based recognition and tracking system for all land cover disturbances</a:t>
            </a:r>
          </a:p>
          <a:p>
            <a:pPr marL="285750" indent="-285750">
              <a:spcAft>
                <a:spcPts val="1800"/>
              </a:spcAft>
              <a:buFont typeface="Arial" panose="020B0604020202020204" pitchFamily="34" charset="0"/>
              <a:buChar char="•"/>
            </a:pPr>
            <a:r>
              <a:rPr lang="en-US" b="1" dirty="0" smtClean="0">
                <a:latin typeface="Helvetica" panose="020B0604020202020204" pitchFamily="34" charset="0"/>
                <a:cs typeface="Helvetica" panose="020B0604020202020204" pitchFamily="34" charset="0"/>
              </a:rPr>
              <a:t>"Officially" rolled-out in 2012, but has actually been operating since January 2010</a:t>
            </a:r>
          </a:p>
          <a:p>
            <a:pPr marL="285750" indent="-285750">
              <a:spcAft>
                <a:spcPts val="1800"/>
              </a:spcAft>
              <a:buFont typeface="Arial" panose="020B0604020202020204" pitchFamily="34" charset="0"/>
              <a:buChar char="•"/>
            </a:pPr>
            <a:r>
              <a:rPr lang="en-US" b="1" i="1" dirty="0" smtClean="0">
                <a:latin typeface="Helvetica" panose="020B0604020202020204" pitchFamily="34" charset="0"/>
                <a:cs typeface="Helvetica" panose="020B0604020202020204" pitchFamily="34" charset="0"/>
              </a:rPr>
              <a:t>ForWarn</a:t>
            </a:r>
            <a:r>
              <a:rPr lang="en-US" b="1" dirty="0" smtClean="0">
                <a:latin typeface="Helvetica" panose="020B0604020202020204" pitchFamily="34" charset="0"/>
                <a:cs typeface="Helvetica" panose="020B0604020202020204" pitchFamily="34" charset="0"/>
              </a:rPr>
              <a:t> covers the entire lower 48 United States</a:t>
            </a:r>
          </a:p>
          <a:p>
            <a:pPr marL="285750" indent="-285750">
              <a:spcAft>
                <a:spcPts val="1800"/>
              </a:spcAft>
              <a:buFont typeface="Arial" panose="020B0604020202020204" pitchFamily="34" charset="0"/>
              <a:buChar char="•"/>
            </a:pPr>
            <a:r>
              <a:rPr lang="en-US" b="1" dirty="0" smtClean="0">
                <a:latin typeface="Helvetica" panose="020B0604020202020204" pitchFamily="34" charset="0"/>
                <a:cs typeface="Helvetica" panose="020B0604020202020204" pitchFamily="34" charset="0"/>
              </a:rPr>
              <a:t>Generates new potential disturbance maps every 8 days, even throughout the winter</a:t>
            </a:r>
          </a:p>
          <a:p>
            <a:pPr marL="285750" lvl="1" indent="-285750">
              <a:spcAft>
                <a:spcPts val="1800"/>
              </a:spcAft>
              <a:buFont typeface="Arial" panose="020B0604020202020204" pitchFamily="34" charset="0"/>
              <a:buChar char="•"/>
            </a:pPr>
            <a:r>
              <a:rPr lang="en-US" b="1" dirty="0" smtClean="0">
                <a:latin typeface="Helvetica" panose="020B0604020202020204" pitchFamily="34" charset="0"/>
                <a:cs typeface="Helvetica" panose="020B0604020202020204" pitchFamily="34" charset="0"/>
              </a:rPr>
              <a:t>Detects most types of regional and local land cover disturbances</a:t>
            </a:r>
          </a:p>
          <a:p>
            <a:pPr marL="742950" lvl="2" indent="-285750">
              <a:spcAft>
                <a:spcPts val="1800"/>
              </a:spcAft>
              <a:buFont typeface="Arial" panose="020B0604020202020204" pitchFamily="34" charset="0"/>
              <a:buChar char="•"/>
            </a:pPr>
            <a:r>
              <a:rPr lang="en-US" dirty="0" smtClean="0">
                <a:latin typeface="Helvetica" panose="020B0604020202020204" pitchFamily="34" charset="0"/>
                <a:cs typeface="Helvetica" panose="020B0604020202020204" pitchFamily="34" charset="0"/>
              </a:rPr>
              <a:t>insects, diseases, wildfires, ice and frost damage, tornadoes, hurricanes, blowdowns, harvest, urbanization, seasonal timing and drought. and landslides</a:t>
            </a:r>
            <a:endParaRPr lang="en-US" b="1" dirty="0" smtClean="0">
              <a:latin typeface="Helvetica" panose="020B0604020202020204" pitchFamily="34" charset="0"/>
              <a:cs typeface="Helvetica" panose="020B0604020202020204" pitchFamily="34" charset="0"/>
            </a:endParaRPr>
          </a:p>
          <a:p>
            <a:pPr marL="285750" indent="-285750">
              <a:spcAft>
                <a:spcPts val="1800"/>
              </a:spcAft>
              <a:buFont typeface="Arial" panose="020B0604020202020204" pitchFamily="34" charset="0"/>
              <a:buChar char="•"/>
            </a:pPr>
            <a:r>
              <a:rPr lang="en-US" b="1" dirty="0" smtClean="0">
                <a:latin typeface="Helvetica" panose="020B0604020202020204" pitchFamily="34" charset="0"/>
                <a:cs typeface="Helvetica" panose="020B0604020202020204" pitchFamily="34" charset="0"/>
              </a:rPr>
              <a:t>231 meter native resolution map cells </a:t>
            </a:r>
            <a:r>
              <a:rPr lang="en-US" dirty="0" smtClean="0">
                <a:latin typeface="Helvetica" panose="020B0604020202020204" pitchFamily="34" charset="0"/>
                <a:cs typeface="Helvetica" panose="020B0604020202020204" pitchFamily="34" charset="0"/>
              </a:rPr>
              <a:t>(13-acre minimum mapping unit)</a:t>
            </a:r>
          </a:p>
          <a:p>
            <a:pPr marL="742950" lvl="1" indent="-285750">
              <a:spcAft>
                <a:spcPts val="1800"/>
              </a:spcAft>
              <a:buFont typeface="Arial" panose="020B0604020202020204" pitchFamily="34" charset="0"/>
              <a:buChar char="•"/>
            </a:pPr>
            <a:r>
              <a:rPr lang="en-US" dirty="0" smtClean="0">
                <a:latin typeface="Helvetica" panose="020B0604020202020204" pitchFamily="34" charset="0"/>
                <a:cs typeface="Helvetica" panose="020B0604020202020204" pitchFamily="34" charset="0"/>
              </a:rPr>
              <a:t>It is not necessary for an entire forested pixel to be disturbed for disturbance to be detected</a:t>
            </a:r>
          </a:p>
          <a:p>
            <a:pPr marL="742950" lvl="1" indent="-285750">
              <a:spcAft>
                <a:spcPts val="1800"/>
              </a:spcAft>
              <a:buFont typeface="Arial" panose="020B0604020202020204" pitchFamily="34" charset="0"/>
              <a:buChar char="•"/>
            </a:pPr>
            <a:endParaRPr lang="en-US" dirty="0" smtClean="0">
              <a:latin typeface="Helvetica" panose="020B0604020202020204" pitchFamily="34" charset="0"/>
              <a:cs typeface="Helvetica" panose="020B0604020202020204" pitchFamily="34" charset="0"/>
            </a:endParaRPr>
          </a:p>
        </p:txBody>
      </p:sp>
      <p:pic>
        <p:nvPicPr>
          <p:cNvPr id="16" name="Picture 15" descr="Modis.bmp"/>
          <p:cNvPicPr>
            <a:picLocks noChangeAspect="1"/>
          </p:cNvPicPr>
          <p:nvPr/>
        </p:nvPicPr>
        <p:blipFill>
          <a:blip r:embed="rId2" cstate="print"/>
          <a:stretch>
            <a:fillRect/>
          </a:stretch>
        </p:blipFill>
        <p:spPr>
          <a:xfrm>
            <a:off x="245805" y="264429"/>
            <a:ext cx="1241619" cy="1357108"/>
          </a:xfrm>
          <a:prstGeom prst="rect">
            <a:avLst/>
          </a:prstGeom>
          <a:ln>
            <a:solidFill>
              <a:schemeClr val="tx1"/>
            </a:solidFill>
          </a:ln>
          <a:effectLst>
            <a:outerShdw blurRad="50800" dist="38100" dir="2700000" algn="tl" rotWithShape="0">
              <a:prstClr val="black">
                <a:alpha val="40000"/>
              </a:prstClr>
            </a:outerShdw>
          </a:effectLst>
        </p:spPr>
      </p:pic>
      <p:grpSp>
        <p:nvGrpSpPr>
          <p:cNvPr id="17" name="Group 16"/>
          <p:cNvGrpSpPr/>
          <p:nvPr/>
        </p:nvGrpSpPr>
        <p:grpSpPr>
          <a:xfrm>
            <a:off x="4273296" y="264428"/>
            <a:ext cx="3474720" cy="1201661"/>
            <a:chOff x="1017269" y="2289810"/>
            <a:chExt cx="7190377" cy="2304313"/>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269" y="2289810"/>
              <a:ext cx="7190377" cy="2304313"/>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71693" t="19167" r="1063" b="67097"/>
            <a:stretch/>
          </p:blipFill>
          <p:spPr>
            <a:xfrm>
              <a:off x="6080124" y="2520461"/>
              <a:ext cx="1958976" cy="316524"/>
            </a:xfrm>
            <a:prstGeom prst="rect">
              <a:avLst/>
            </a:prstGeom>
          </p:spPr>
        </p:pic>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71693" t="19167" r="1063" b="67097"/>
            <a:stretch/>
          </p:blipFill>
          <p:spPr>
            <a:xfrm>
              <a:off x="4735512" y="2476499"/>
              <a:ext cx="1958976" cy="316524"/>
            </a:xfrm>
            <a:prstGeom prst="rect">
              <a:avLst/>
            </a:prstGeom>
          </p:spPr>
        </p:pic>
      </p:grpSp>
      <p:grpSp>
        <p:nvGrpSpPr>
          <p:cNvPr id="22" name="Group 21"/>
          <p:cNvGrpSpPr/>
          <p:nvPr/>
        </p:nvGrpSpPr>
        <p:grpSpPr>
          <a:xfrm>
            <a:off x="11038372" y="184106"/>
            <a:ext cx="899704" cy="401205"/>
            <a:chOff x="9294916" y="549771"/>
            <a:chExt cx="1238972" cy="55286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21" name="Picture 20"/>
            <p:cNvPicPr>
              <a:picLocks noChangeAspect="1"/>
            </p:cNvPicPr>
            <p:nvPr/>
          </p:nvPicPr>
          <p:blipFill>
            <a:blip r:embed="rId5"/>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6447524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Forest Change </a:t>
            </a:r>
            <a:r>
              <a:rPr lang="en-US" b="1" dirty="0" smtClean="0">
                <a:latin typeface="Helvetica" panose="020B0604020202020204" pitchFamily="34" charset="0"/>
                <a:cs typeface="Helvetica" panose="020B0604020202020204" pitchFamily="34" charset="0"/>
              </a:rPr>
              <a:t>Assessment</a:t>
            </a:r>
            <a:r>
              <a:rPr lang="en-US" dirty="0" smtClean="0">
                <a:latin typeface="Helvetica" panose="020B0604020202020204" pitchFamily="34" charset="0"/>
                <a:cs typeface="Helvetica" panose="020B0604020202020204" pitchFamily="34" charset="0"/>
              </a:rPr>
              <a:t> Viewer (FCAV) Layers: </a:t>
            </a:r>
            <a:r>
              <a:rPr lang="en-US" b="1" dirty="0" smtClean="0">
                <a:latin typeface="Helvetica" panose="020B0604020202020204" pitchFamily="34" charset="0"/>
                <a:cs typeface="Helvetica" panose="020B0604020202020204" pitchFamily="34" charset="0"/>
              </a:rPr>
              <a:t>Weather and Climate</a:t>
            </a:r>
            <a:endParaRPr lang="en-US" b="1" u="sng" dirty="0" smtClean="0">
              <a:latin typeface="Helvetica" panose="020B0604020202020204" pitchFamily="34" charset="0"/>
              <a:cs typeface="Helvetica" panose="020B0604020202020204" pitchFamily="34" charset="0"/>
            </a:endParaRPr>
          </a:p>
        </p:txBody>
      </p:sp>
      <p:pic>
        <p:nvPicPr>
          <p:cNvPr id="2" name="Picture 1"/>
          <p:cNvPicPr>
            <a:picLocks noChangeAspect="1"/>
          </p:cNvPicPr>
          <p:nvPr/>
        </p:nvPicPr>
        <p:blipFill>
          <a:blip r:embed="rId4"/>
          <a:stretch>
            <a:fillRect/>
          </a:stretch>
        </p:blipFill>
        <p:spPr>
          <a:xfrm>
            <a:off x="3267456" y="992793"/>
            <a:ext cx="2499577" cy="2141406"/>
          </a:xfrm>
          <a:prstGeom prst="rect">
            <a:avLst/>
          </a:prstGeom>
        </p:spPr>
      </p:pic>
      <p:cxnSp>
        <p:nvCxnSpPr>
          <p:cNvPr id="4" name="Straight Arrow Connector 3"/>
          <p:cNvCxnSpPr/>
          <p:nvPr/>
        </p:nvCxnSpPr>
        <p:spPr>
          <a:xfrm>
            <a:off x="5279353" y="2779776"/>
            <a:ext cx="79248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6248291" y="1145053"/>
            <a:ext cx="2499577" cy="5372566"/>
          </a:xfrm>
          <a:prstGeom prst="rect">
            <a:avLst/>
          </a:prstGeom>
          <a:ln>
            <a:solidFill>
              <a:schemeClr val="tx1"/>
            </a:solidFill>
          </a:ln>
        </p:spPr>
      </p:pic>
    </p:spTree>
    <p:extLst>
      <p:ext uri="{BB962C8B-B14F-4D97-AF65-F5344CB8AC3E}">
        <p14:creationId xmlns:p14="http://schemas.microsoft.com/office/powerpoint/2010/main" val="29150417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Forest Change </a:t>
            </a:r>
            <a:r>
              <a:rPr lang="en-US" b="1" dirty="0" smtClean="0">
                <a:latin typeface="Helvetica" panose="020B0604020202020204" pitchFamily="34" charset="0"/>
                <a:cs typeface="Helvetica" panose="020B0604020202020204" pitchFamily="34" charset="0"/>
              </a:rPr>
              <a:t>Assessment</a:t>
            </a:r>
            <a:r>
              <a:rPr lang="en-US" dirty="0" smtClean="0">
                <a:latin typeface="Helvetica" panose="020B0604020202020204" pitchFamily="34" charset="0"/>
                <a:cs typeface="Helvetica" panose="020B0604020202020204" pitchFamily="34" charset="0"/>
              </a:rPr>
              <a:t> Viewer (FCAV) Layers: </a:t>
            </a:r>
            <a:r>
              <a:rPr lang="en-US" b="1" dirty="0" smtClean="0">
                <a:latin typeface="Helvetica" panose="020B0604020202020204" pitchFamily="34" charset="0"/>
                <a:cs typeface="Helvetica" panose="020B0604020202020204" pitchFamily="34" charset="0"/>
              </a:rPr>
              <a:t>Additional Assessment Maps</a:t>
            </a:r>
            <a:endParaRPr lang="en-US" b="1" u="sng" dirty="0" smtClean="0">
              <a:latin typeface="Helvetica" panose="020B0604020202020204" pitchFamily="34" charset="0"/>
              <a:cs typeface="Helvetica" panose="020B0604020202020204" pitchFamily="34" charset="0"/>
            </a:endParaRPr>
          </a:p>
        </p:txBody>
      </p:sp>
      <p:pic>
        <p:nvPicPr>
          <p:cNvPr id="2" name="Picture 1"/>
          <p:cNvPicPr>
            <a:picLocks noChangeAspect="1"/>
          </p:cNvPicPr>
          <p:nvPr/>
        </p:nvPicPr>
        <p:blipFill>
          <a:blip r:embed="rId4"/>
          <a:stretch>
            <a:fillRect/>
          </a:stretch>
        </p:blipFill>
        <p:spPr>
          <a:xfrm>
            <a:off x="1914144" y="731615"/>
            <a:ext cx="2499577" cy="2141406"/>
          </a:xfrm>
          <a:prstGeom prst="rect">
            <a:avLst/>
          </a:prstGeom>
        </p:spPr>
      </p:pic>
      <p:cxnSp>
        <p:nvCxnSpPr>
          <p:cNvPr id="4" name="Straight Arrow Connector 3"/>
          <p:cNvCxnSpPr/>
          <p:nvPr/>
        </p:nvCxnSpPr>
        <p:spPr>
          <a:xfrm>
            <a:off x="3877056" y="2762438"/>
            <a:ext cx="79248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5"/>
          <a:srcRect b="23997"/>
          <a:stretch/>
        </p:blipFill>
        <p:spPr>
          <a:xfrm>
            <a:off x="4777087" y="2384827"/>
            <a:ext cx="2491956" cy="4089125"/>
          </a:xfrm>
          <a:prstGeom prst="rect">
            <a:avLst/>
          </a:prstGeom>
          <a:ln>
            <a:solidFill>
              <a:schemeClr val="tx1"/>
            </a:solidFill>
          </a:ln>
        </p:spPr>
      </p:pic>
      <p:pic>
        <p:nvPicPr>
          <p:cNvPr id="11" name="Picture 10"/>
          <p:cNvPicPr>
            <a:picLocks noChangeAspect="1"/>
          </p:cNvPicPr>
          <p:nvPr/>
        </p:nvPicPr>
        <p:blipFill>
          <a:blip r:embed="rId6"/>
          <a:stretch>
            <a:fillRect/>
          </a:stretch>
        </p:blipFill>
        <p:spPr>
          <a:xfrm>
            <a:off x="7644818" y="1087185"/>
            <a:ext cx="2446232" cy="4366638"/>
          </a:xfrm>
          <a:prstGeom prst="rect">
            <a:avLst/>
          </a:prstGeom>
          <a:ln>
            <a:solidFill>
              <a:schemeClr val="tx1"/>
            </a:solidFill>
          </a:ln>
        </p:spPr>
      </p:pic>
    </p:spTree>
    <p:extLst>
      <p:ext uri="{BB962C8B-B14F-4D97-AF65-F5344CB8AC3E}">
        <p14:creationId xmlns:p14="http://schemas.microsoft.com/office/powerpoint/2010/main" val="35457316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7632409" y="1087185"/>
            <a:ext cx="2362405" cy="4458086"/>
          </a:xfrm>
          <a:prstGeom prst="rect">
            <a:avLst/>
          </a:prstGeom>
          <a:ln>
            <a:solidFill>
              <a:schemeClr val="tx1"/>
            </a:solidFill>
          </a:ln>
        </p:spPr>
      </p:pic>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4"/>
            <a:stretch>
              <a:fillRect/>
            </a:stretch>
          </p:blipFill>
          <p:spPr>
            <a:xfrm>
              <a:off x="10038525" y="549771"/>
              <a:ext cx="495363" cy="552860"/>
            </a:xfrm>
            <a:prstGeom prst="rect">
              <a:avLst/>
            </a:prstGeom>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Forest Change </a:t>
            </a:r>
            <a:r>
              <a:rPr lang="en-US" b="1" dirty="0" smtClean="0">
                <a:latin typeface="Helvetica" panose="020B0604020202020204" pitchFamily="34" charset="0"/>
                <a:cs typeface="Helvetica" panose="020B0604020202020204" pitchFamily="34" charset="0"/>
              </a:rPr>
              <a:t>Assessment</a:t>
            </a:r>
            <a:r>
              <a:rPr lang="en-US" dirty="0" smtClean="0">
                <a:latin typeface="Helvetica" panose="020B0604020202020204" pitchFamily="34" charset="0"/>
                <a:cs typeface="Helvetica" panose="020B0604020202020204" pitchFamily="34" charset="0"/>
              </a:rPr>
              <a:t> Viewer (FCAV) Layers: </a:t>
            </a:r>
            <a:r>
              <a:rPr lang="en-US" b="1" dirty="0" smtClean="0">
                <a:latin typeface="Helvetica" panose="020B0604020202020204" pitchFamily="34" charset="0"/>
                <a:cs typeface="Helvetica" panose="020B0604020202020204" pitchFamily="34" charset="0"/>
              </a:rPr>
              <a:t>Additional Assessment Maps</a:t>
            </a:r>
            <a:endParaRPr lang="en-US" b="1" u="sng" dirty="0" smtClean="0">
              <a:latin typeface="Helvetica" panose="020B0604020202020204" pitchFamily="34" charset="0"/>
              <a:cs typeface="Helvetica" panose="020B0604020202020204" pitchFamily="34" charset="0"/>
            </a:endParaRPr>
          </a:p>
        </p:txBody>
      </p:sp>
      <p:pic>
        <p:nvPicPr>
          <p:cNvPr id="2" name="Picture 1"/>
          <p:cNvPicPr>
            <a:picLocks noChangeAspect="1"/>
          </p:cNvPicPr>
          <p:nvPr/>
        </p:nvPicPr>
        <p:blipFill>
          <a:blip r:embed="rId5"/>
          <a:stretch>
            <a:fillRect/>
          </a:stretch>
        </p:blipFill>
        <p:spPr>
          <a:xfrm>
            <a:off x="1914144" y="731615"/>
            <a:ext cx="2499577" cy="2141406"/>
          </a:xfrm>
          <a:prstGeom prst="rect">
            <a:avLst/>
          </a:prstGeom>
        </p:spPr>
      </p:pic>
      <p:cxnSp>
        <p:nvCxnSpPr>
          <p:cNvPr id="4" name="Straight Arrow Connector 3"/>
          <p:cNvCxnSpPr/>
          <p:nvPr/>
        </p:nvCxnSpPr>
        <p:spPr>
          <a:xfrm>
            <a:off x="3877056" y="2762438"/>
            <a:ext cx="79248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6"/>
          <a:srcRect b="23997"/>
          <a:stretch/>
        </p:blipFill>
        <p:spPr>
          <a:xfrm>
            <a:off x="4777087" y="2384827"/>
            <a:ext cx="2491956" cy="4089125"/>
          </a:xfrm>
          <a:prstGeom prst="rect">
            <a:avLst/>
          </a:prstGeom>
          <a:ln>
            <a:solidFill>
              <a:schemeClr val="tx1"/>
            </a:solidFill>
          </a:ln>
        </p:spPr>
      </p:pic>
      <p:pic>
        <p:nvPicPr>
          <p:cNvPr id="9" name="Picture 8"/>
          <p:cNvPicPr>
            <a:picLocks noChangeAspect="1"/>
          </p:cNvPicPr>
          <p:nvPr/>
        </p:nvPicPr>
        <p:blipFill rotWithShape="1">
          <a:blip r:embed="rId7"/>
          <a:srcRect b="16403"/>
          <a:stretch/>
        </p:blipFill>
        <p:spPr>
          <a:xfrm>
            <a:off x="161131" y="3832071"/>
            <a:ext cx="4252590" cy="2143546"/>
          </a:xfrm>
          <a:prstGeom prst="rect">
            <a:avLst/>
          </a:prstGeom>
        </p:spPr>
      </p:pic>
      <p:sp>
        <p:nvSpPr>
          <p:cNvPr id="12" name="Rectangle 11"/>
          <p:cNvSpPr/>
          <p:nvPr/>
        </p:nvSpPr>
        <p:spPr>
          <a:xfrm>
            <a:off x="823297" y="5987942"/>
            <a:ext cx="2928257" cy="307777"/>
          </a:xfrm>
          <a:prstGeom prst="rect">
            <a:avLst/>
          </a:prstGeom>
        </p:spPr>
        <p:txBody>
          <a:bodyPr wrap="square">
            <a:spAutoFit/>
          </a:bodyPr>
          <a:lstStyle/>
          <a:p>
            <a:pPr algn="ctr">
              <a:spcAft>
                <a:spcPts val="1800"/>
              </a:spcAft>
            </a:pPr>
            <a:r>
              <a:rPr lang="en-US" sz="1400" dirty="0" smtClean="0">
                <a:latin typeface="Helvetica" panose="020B0604020202020204" pitchFamily="34" charset="0"/>
                <a:cs typeface="Helvetica" panose="020B0604020202020204" pitchFamily="34" charset="0"/>
              </a:rPr>
              <a:t>50 Distinct Phenological Classes</a:t>
            </a:r>
            <a:endParaRPr lang="en-US" sz="1400" b="1" u="sng" dirty="0" smtClean="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4921668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b="66180"/>
          <a:stretch/>
        </p:blipFill>
        <p:spPr>
          <a:xfrm>
            <a:off x="1862623" y="1184600"/>
            <a:ext cx="2059858" cy="1314639"/>
          </a:xfrm>
          <a:prstGeom prst="rect">
            <a:avLst/>
          </a:prstGeom>
          <a:ln>
            <a:solidFill>
              <a:schemeClr val="tx1"/>
            </a:solidFill>
          </a:ln>
        </p:spPr>
      </p:pic>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4"/>
            <a:stretch>
              <a:fillRect/>
            </a:stretch>
          </p:blipFill>
          <p:spPr>
            <a:xfrm>
              <a:off x="10038525" y="549771"/>
              <a:ext cx="495363" cy="552860"/>
            </a:xfrm>
            <a:prstGeom prst="rect">
              <a:avLst/>
            </a:prstGeom>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FCAV Layers: </a:t>
            </a:r>
            <a:r>
              <a:rPr lang="en-US" b="1" dirty="0" smtClean="0">
                <a:latin typeface="Helvetica" panose="020B0604020202020204" pitchFamily="34" charset="0"/>
                <a:cs typeface="Helvetica" panose="020B0604020202020204" pitchFamily="34" charset="0"/>
              </a:rPr>
              <a:t>Additional Assessment Maps – Phenological Ecoregions</a:t>
            </a:r>
            <a:endParaRPr lang="en-US" b="1" u="sng" dirty="0" smtClean="0">
              <a:latin typeface="Helvetica" panose="020B0604020202020204" pitchFamily="34" charset="0"/>
              <a:cs typeface="Helvetica" panose="020B0604020202020204" pitchFamily="34" charset="0"/>
            </a:endParaRPr>
          </a:p>
        </p:txBody>
      </p:sp>
      <p:pic>
        <p:nvPicPr>
          <p:cNvPr id="9" name="Picture 8"/>
          <p:cNvPicPr>
            <a:picLocks noChangeAspect="1"/>
          </p:cNvPicPr>
          <p:nvPr/>
        </p:nvPicPr>
        <p:blipFill rotWithShape="1">
          <a:blip r:embed="rId5"/>
          <a:srcRect b="16403"/>
          <a:stretch/>
        </p:blipFill>
        <p:spPr>
          <a:xfrm>
            <a:off x="5508578" y="1719072"/>
            <a:ext cx="6429498" cy="3240831"/>
          </a:xfrm>
          <a:prstGeom prst="rect">
            <a:avLst/>
          </a:prstGeom>
        </p:spPr>
      </p:pic>
      <p:sp>
        <p:nvSpPr>
          <p:cNvPr id="12" name="Rectangle 11"/>
          <p:cNvSpPr/>
          <p:nvPr/>
        </p:nvSpPr>
        <p:spPr>
          <a:xfrm>
            <a:off x="1088304" y="6260686"/>
            <a:ext cx="3626783" cy="307777"/>
          </a:xfrm>
          <a:prstGeom prst="rect">
            <a:avLst/>
          </a:prstGeom>
        </p:spPr>
        <p:txBody>
          <a:bodyPr wrap="square">
            <a:spAutoFit/>
          </a:bodyPr>
          <a:lstStyle/>
          <a:p>
            <a:pPr algn="ctr">
              <a:spcAft>
                <a:spcPts val="1800"/>
              </a:spcAft>
            </a:pPr>
            <a:r>
              <a:rPr lang="en-US" sz="1400" dirty="0">
                <a:latin typeface="Helvetica" panose="020B0604020202020204" pitchFamily="34" charset="0"/>
                <a:cs typeface="Helvetica" panose="020B0604020202020204" pitchFamily="34" charset="0"/>
              </a:rPr>
              <a:t>Annual Greenness Profile Through Time</a:t>
            </a:r>
            <a:endParaRPr lang="en-US" sz="1400" b="1" u="sng" dirty="0" smtClean="0">
              <a:latin typeface="Helvetica" panose="020B0604020202020204" pitchFamily="34" charset="0"/>
              <a:cs typeface="Helvetica" panose="020B0604020202020204" pitchFamily="34" charset="0"/>
            </a:endParaRPr>
          </a:p>
        </p:txBody>
      </p:sp>
      <p:pic>
        <p:nvPicPr>
          <p:cNvPr id="11" name="Picture 10"/>
          <p:cNvPicPr>
            <a:picLocks noChangeAspect="1"/>
          </p:cNvPicPr>
          <p:nvPr/>
        </p:nvPicPr>
        <p:blipFill>
          <a:blip r:embed="rId6"/>
          <a:stretch>
            <a:fillRect/>
          </a:stretch>
        </p:blipFill>
        <p:spPr>
          <a:xfrm>
            <a:off x="548640" y="2742868"/>
            <a:ext cx="4706112" cy="3517818"/>
          </a:xfrm>
          <a:prstGeom prst="rect">
            <a:avLst/>
          </a:prstGeom>
        </p:spPr>
      </p:pic>
      <p:cxnSp>
        <p:nvCxnSpPr>
          <p:cNvPr id="14" name="Straight Arrow Connector 13"/>
          <p:cNvCxnSpPr/>
          <p:nvPr/>
        </p:nvCxnSpPr>
        <p:spPr>
          <a:xfrm>
            <a:off x="3450336" y="1719072"/>
            <a:ext cx="11946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13260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b="66180"/>
          <a:stretch/>
        </p:blipFill>
        <p:spPr>
          <a:xfrm>
            <a:off x="984799" y="1172408"/>
            <a:ext cx="2059858" cy="1314639"/>
          </a:xfrm>
          <a:prstGeom prst="rect">
            <a:avLst/>
          </a:prstGeom>
          <a:ln>
            <a:solidFill>
              <a:schemeClr val="tx1"/>
            </a:solidFill>
          </a:ln>
        </p:spPr>
      </p:pic>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4"/>
            <a:stretch>
              <a:fillRect/>
            </a:stretch>
          </p:blipFill>
          <p:spPr>
            <a:xfrm>
              <a:off x="10038525" y="549771"/>
              <a:ext cx="495363" cy="552860"/>
            </a:xfrm>
            <a:prstGeom prst="rect">
              <a:avLst/>
            </a:prstGeom>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FCAV Layers: </a:t>
            </a:r>
            <a:r>
              <a:rPr lang="en-US" b="1" dirty="0" smtClean="0">
                <a:latin typeface="Helvetica" panose="020B0604020202020204" pitchFamily="34" charset="0"/>
                <a:cs typeface="Helvetica" panose="020B0604020202020204" pitchFamily="34" charset="0"/>
              </a:rPr>
              <a:t>Additional Assessment Maps – Phenological Ecoregions</a:t>
            </a:r>
          </a:p>
        </p:txBody>
      </p:sp>
      <p:pic>
        <p:nvPicPr>
          <p:cNvPr id="9" name="Picture 8"/>
          <p:cNvPicPr>
            <a:picLocks noChangeAspect="1"/>
          </p:cNvPicPr>
          <p:nvPr/>
        </p:nvPicPr>
        <p:blipFill rotWithShape="1">
          <a:blip r:embed="rId5"/>
          <a:srcRect b="16403"/>
          <a:stretch/>
        </p:blipFill>
        <p:spPr>
          <a:xfrm>
            <a:off x="201336" y="2934622"/>
            <a:ext cx="3456264" cy="1742153"/>
          </a:xfrm>
          <a:prstGeom prst="rect">
            <a:avLst/>
          </a:prstGeom>
        </p:spPr>
      </p:pic>
      <p:pic>
        <p:nvPicPr>
          <p:cNvPr id="2" name="Picture 1"/>
          <p:cNvPicPr>
            <a:picLocks noChangeAspect="1"/>
          </p:cNvPicPr>
          <p:nvPr/>
        </p:nvPicPr>
        <p:blipFill>
          <a:blip r:embed="rId6"/>
          <a:stretch>
            <a:fillRect/>
          </a:stretch>
        </p:blipFill>
        <p:spPr>
          <a:xfrm>
            <a:off x="3784600" y="979708"/>
            <a:ext cx="8222693" cy="5166808"/>
          </a:xfrm>
          <a:prstGeom prst="rect">
            <a:avLst/>
          </a:prstGeom>
        </p:spPr>
      </p:pic>
      <p:sp>
        <p:nvSpPr>
          <p:cNvPr id="12" name="Rectangle 11"/>
          <p:cNvSpPr/>
          <p:nvPr/>
        </p:nvSpPr>
        <p:spPr>
          <a:xfrm>
            <a:off x="2731009" y="5286096"/>
            <a:ext cx="3687064" cy="954107"/>
          </a:xfrm>
          <a:prstGeom prst="rect">
            <a:avLst/>
          </a:prstGeom>
        </p:spPr>
        <p:txBody>
          <a:bodyPr wrap="square">
            <a:spAutoFit/>
          </a:bodyPr>
          <a:lstStyle/>
          <a:p>
            <a:pPr algn="ctr">
              <a:spcAft>
                <a:spcPts val="1800"/>
              </a:spcAft>
            </a:pPr>
            <a:r>
              <a:rPr lang="en-US" sz="1400" dirty="0">
                <a:latin typeface="Helvetica" panose="020B0604020202020204" pitchFamily="34" charset="0"/>
                <a:cs typeface="Helvetica" panose="020B0604020202020204" pitchFamily="34" charset="0"/>
              </a:rPr>
              <a:t>The 50 Most-Different National Phenological Ecoregions for 2010, Colored Randomly. This map is essentially a Dynamically Determined Vegetation Types Map.</a:t>
            </a:r>
            <a:endParaRPr lang="en-US" sz="1400" b="1" u="sng" dirty="0" smtClean="0">
              <a:latin typeface="Helvetica" panose="020B0604020202020204" pitchFamily="34" charset="0"/>
              <a:cs typeface="Helvetica" panose="020B0604020202020204" pitchFamily="34" charset="0"/>
            </a:endParaRPr>
          </a:p>
        </p:txBody>
      </p:sp>
      <p:cxnSp>
        <p:nvCxnSpPr>
          <p:cNvPr id="13" name="Straight Arrow Connector 12"/>
          <p:cNvCxnSpPr/>
          <p:nvPr/>
        </p:nvCxnSpPr>
        <p:spPr>
          <a:xfrm>
            <a:off x="2561336" y="1706880"/>
            <a:ext cx="11946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50599" y="4673658"/>
            <a:ext cx="2928257" cy="276999"/>
          </a:xfrm>
          <a:prstGeom prst="rect">
            <a:avLst/>
          </a:prstGeom>
        </p:spPr>
        <p:txBody>
          <a:bodyPr wrap="square">
            <a:spAutoFit/>
          </a:bodyPr>
          <a:lstStyle/>
          <a:p>
            <a:pPr algn="ctr">
              <a:spcAft>
                <a:spcPts val="1800"/>
              </a:spcAft>
            </a:pPr>
            <a:r>
              <a:rPr lang="en-US" sz="1200" dirty="0" smtClean="0">
                <a:latin typeface="Helvetica" panose="020B0604020202020204" pitchFamily="34" charset="0"/>
                <a:cs typeface="Helvetica" panose="020B0604020202020204" pitchFamily="34" charset="0"/>
              </a:rPr>
              <a:t>50 Distinct Phenological Classes</a:t>
            </a:r>
            <a:endParaRPr lang="en-US" sz="1200" b="1" u="sng" dirty="0" smtClean="0">
              <a:latin typeface="Helvetica" panose="020B0604020202020204" pitchFamily="34" charset="0"/>
              <a:cs typeface="Helvetica" panose="020B0604020202020204" pitchFamily="34" charset="0"/>
            </a:endParaRPr>
          </a:p>
        </p:txBody>
      </p:sp>
      <p:sp>
        <p:nvSpPr>
          <p:cNvPr id="15" name="Rectangle 14"/>
          <p:cNvSpPr/>
          <p:nvPr/>
        </p:nvSpPr>
        <p:spPr>
          <a:xfrm>
            <a:off x="8110115" y="6268297"/>
            <a:ext cx="2928257" cy="276999"/>
          </a:xfrm>
          <a:prstGeom prst="rect">
            <a:avLst/>
          </a:prstGeom>
        </p:spPr>
        <p:txBody>
          <a:bodyPr wrap="square">
            <a:spAutoFit/>
          </a:bodyPr>
          <a:lstStyle/>
          <a:p>
            <a:pPr algn="ctr">
              <a:spcAft>
                <a:spcPts val="1800"/>
              </a:spcAft>
            </a:pPr>
            <a:r>
              <a:rPr lang="en-US" sz="1200" dirty="0">
                <a:latin typeface="Helvetica" panose="020B0604020202020204" pitchFamily="34" charset="0"/>
                <a:cs typeface="Helvetica" panose="020B0604020202020204" pitchFamily="34" charset="0"/>
              </a:rPr>
              <a:t>Provisional Research Dataset</a:t>
            </a:r>
          </a:p>
        </p:txBody>
      </p:sp>
    </p:spTree>
    <p:extLst>
      <p:ext uri="{BB962C8B-B14F-4D97-AF65-F5344CB8AC3E}">
        <p14:creationId xmlns:p14="http://schemas.microsoft.com/office/powerpoint/2010/main" val="3729873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456" y="638708"/>
            <a:ext cx="8546592" cy="6119524"/>
          </a:xfrm>
          <a:prstGeom prst="rect">
            <a:avLst/>
          </a:prstGeom>
        </p:spPr>
      </p:pic>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4"/>
            <a:stretch>
              <a:fillRect/>
            </a:stretch>
          </p:blipFill>
          <p:spPr>
            <a:xfrm>
              <a:off x="10038525" y="549771"/>
              <a:ext cx="495363" cy="552860"/>
            </a:xfrm>
            <a:prstGeom prst="rect">
              <a:avLst/>
            </a:prstGeom>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a:t>
            </a:r>
            <a:r>
              <a:rPr lang="en-US" b="1" dirty="0" smtClean="0">
                <a:latin typeface="Helvetica" panose="020B0604020202020204" pitchFamily="34" charset="0"/>
                <a:cs typeface="Helvetica" panose="020B0604020202020204" pitchFamily="34" charset="0"/>
              </a:rPr>
              <a:t>Disturbance Assessment and Vetting</a:t>
            </a:r>
            <a:endParaRPr lang="en-US" b="1" u="sng" dirty="0" smtClean="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3384941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1125"/>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grpSp>
        <p:nvGrpSpPr>
          <p:cNvPr id="3" name="Group 2"/>
          <p:cNvGrpSpPr/>
          <p:nvPr/>
        </p:nvGrpSpPr>
        <p:grpSpPr>
          <a:xfrm>
            <a:off x="984629" y="1690688"/>
            <a:ext cx="10232011" cy="4929568"/>
            <a:chOff x="1886837" y="1719264"/>
            <a:chExt cx="8552565" cy="3995743"/>
          </a:xfrm>
        </p:grpSpPr>
        <p:pic>
          <p:nvPicPr>
            <p:cNvPr id="1075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837" y="1719264"/>
              <a:ext cx="3857625"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0277" y="1748948"/>
              <a:ext cx="4429125"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838582"/>
              <a:ext cx="2819400"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11038372" y="184106"/>
            <a:ext cx="899704" cy="401205"/>
            <a:chOff x="9294916" y="549771"/>
            <a:chExt cx="1238972" cy="55286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0" name="Picture 9"/>
            <p:cNvPicPr>
              <a:picLocks noChangeAspect="1"/>
            </p:cNvPicPr>
            <p:nvPr/>
          </p:nvPicPr>
          <p:blipFill>
            <a:blip r:embed="rId6"/>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14021037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264" y="-75184"/>
            <a:ext cx="8229600" cy="1143000"/>
          </a:xfrm>
        </p:spPr>
        <p:txBody>
          <a:bodyPr>
            <a:normAutofit/>
          </a:bodyPr>
          <a:lstStyle/>
          <a:p>
            <a:pPr algn="ctr"/>
            <a:r>
              <a:rPr lang="en-US" sz="2800" b="1" i="1" dirty="0">
                <a:latin typeface="Helvetica" panose="020B0604020202020204" pitchFamily="34" charset="0"/>
                <a:cs typeface="Helvetica" panose="020B0604020202020204" pitchFamily="34" charset="0"/>
              </a:rPr>
              <a:t>ForWarn</a:t>
            </a:r>
            <a:r>
              <a:rPr lang="en-US" sz="3200" dirty="0">
                <a:latin typeface="Helvetica" panose="020B0604020202020204" pitchFamily="34" charset="0"/>
                <a:cs typeface="Helvetica" panose="020B0604020202020204" pitchFamily="34" charset="0"/>
              </a:rPr>
              <a:t> </a:t>
            </a:r>
            <a:r>
              <a:rPr lang="en-US" sz="2800" dirty="0">
                <a:latin typeface="Helvetica" panose="020B0604020202020204" pitchFamily="34" charset="0"/>
                <a:cs typeface="Helvetica" panose="020B0604020202020204" pitchFamily="34" charset="0"/>
              </a:rPr>
              <a:t>Forest Disturbance Assessment</a:t>
            </a:r>
            <a:r>
              <a:rPr lang="en-US" sz="3200" dirty="0">
                <a:latin typeface="Helvetica" panose="020B0604020202020204" pitchFamily="34" charset="0"/>
                <a:cs typeface="Helvetica" panose="020B0604020202020204" pitchFamily="34" charset="0"/>
              </a:rPr>
              <a:t/>
            </a:r>
            <a:br>
              <a:rPr lang="en-US" sz="3200" dirty="0">
                <a:latin typeface="Helvetica" panose="020B0604020202020204" pitchFamily="34" charset="0"/>
                <a:cs typeface="Helvetica" panose="020B0604020202020204" pitchFamily="34" charset="0"/>
              </a:rPr>
            </a:br>
            <a:r>
              <a:rPr lang="en-US" sz="1800" i="1" dirty="0">
                <a:latin typeface="Helvetica" panose="020B0604020202020204" pitchFamily="34" charset="0"/>
                <a:cs typeface="Helvetica" panose="020B0604020202020204" pitchFamily="34" charset="0"/>
              </a:rPr>
              <a:t>(locate, characterize and assess)</a:t>
            </a:r>
          </a:p>
        </p:txBody>
      </p:sp>
      <p:sp>
        <p:nvSpPr>
          <p:cNvPr id="3" name="Content Placeholder 2"/>
          <p:cNvSpPr>
            <a:spLocks noGrp="1"/>
          </p:cNvSpPr>
          <p:nvPr>
            <p:ph idx="1"/>
          </p:nvPr>
        </p:nvSpPr>
        <p:spPr>
          <a:xfrm>
            <a:off x="780288" y="1167384"/>
            <a:ext cx="9543288" cy="5254752"/>
          </a:xfrm>
        </p:spPr>
        <p:txBody>
          <a:bodyPr>
            <a:noAutofit/>
          </a:bodyPr>
          <a:lstStyle/>
          <a:p>
            <a:pPr>
              <a:lnSpc>
                <a:spcPct val="100000"/>
              </a:lnSpc>
              <a:spcBef>
                <a:spcPts val="600"/>
              </a:spcBef>
              <a:spcAft>
                <a:spcPts val="600"/>
              </a:spcAft>
            </a:pPr>
            <a:r>
              <a:rPr lang="en-US" sz="2400" i="1" dirty="0" smtClean="0">
                <a:latin typeface="Helvetica" panose="020B0604020202020204" pitchFamily="34" charset="0"/>
                <a:cs typeface="Helvetica" panose="020B0604020202020204" pitchFamily="34" charset="0"/>
              </a:rPr>
              <a:t>Where is the Disturbance Located? </a:t>
            </a:r>
            <a:r>
              <a:rPr lang="en-US" sz="1600" i="1" dirty="0">
                <a:latin typeface="Helvetica" panose="020B0604020202020204" pitchFamily="34" charset="0"/>
                <a:cs typeface="Helvetica" panose="020B0604020202020204" pitchFamily="34" charset="0"/>
              </a:rPr>
              <a:t>(geographic site and situation)</a:t>
            </a:r>
          </a:p>
          <a:p>
            <a:pPr lvl="1">
              <a:lnSpc>
                <a:spcPct val="100000"/>
              </a:lnSpc>
              <a:spcBef>
                <a:spcPts val="600"/>
              </a:spcBef>
              <a:spcAft>
                <a:spcPts val="600"/>
              </a:spcAft>
              <a:buFont typeface="Wingdings" panose="05000000000000000000" pitchFamily="2" charset="2"/>
              <a:buChar char="ü"/>
            </a:pPr>
            <a:r>
              <a:rPr lang="en-US" sz="1800" b="1" u="sng" dirty="0">
                <a:latin typeface="Helvetica" panose="020B0604020202020204" pitchFamily="34" charset="0"/>
                <a:cs typeface="Helvetica" panose="020B0604020202020204" pitchFamily="34" charset="0"/>
              </a:rPr>
              <a:t>Land cover / </a:t>
            </a:r>
            <a:r>
              <a:rPr lang="en-US" sz="1800" b="1" u="sng" dirty="0" smtClean="0">
                <a:latin typeface="Helvetica" panose="020B0604020202020204" pitchFamily="34" charset="0"/>
                <a:cs typeface="Helvetica" panose="020B0604020202020204" pitchFamily="34" charset="0"/>
              </a:rPr>
              <a:t>Land Use </a:t>
            </a:r>
            <a:r>
              <a:rPr lang="en-US" sz="1800" dirty="0" smtClean="0">
                <a:latin typeface="Helvetica" panose="020B0604020202020204" pitchFamily="34" charset="0"/>
                <a:cs typeface="Helvetica" panose="020B0604020202020204" pitchFamily="34" charset="0"/>
              </a:rPr>
              <a:t>(image basemap, </a:t>
            </a:r>
            <a:r>
              <a:rPr lang="en-US" sz="1800" dirty="0">
                <a:latin typeface="Helvetica" panose="020B0604020202020204" pitchFamily="34" charset="0"/>
                <a:cs typeface="Helvetica" panose="020B0604020202020204" pitchFamily="34" charset="0"/>
              </a:rPr>
              <a:t>NLCD </a:t>
            </a:r>
            <a:r>
              <a:rPr lang="en-US" sz="1800" dirty="0" smtClean="0">
                <a:latin typeface="Helvetica" panose="020B0604020202020204" pitchFamily="34" charset="0"/>
                <a:cs typeface="Helvetica" panose="020B0604020202020204" pitchFamily="34" charset="0"/>
              </a:rPr>
              <a:t>masks, FS/GAP veg maps)</a:t>
            </a:r>
            <a:endParaRPr lang="en-US" sz="1800" dirty="0">
              <a:latin typeface="Helvetica" panose="020B0604020202020204" pitchFamily="34" charset="0"/>
              <a:cs typeface="Helvetica" panose="020B0604020202020204" pitchFamily="34" charset="0"/>
            </a:endParaRPr>
          </a:p>
          <a:p>
            <a:pPr lvl="1">
              <a:lnSpc>
                <a:spcPct val="100000"/>
              </a:lnSpc>
              <a:spcBef>
                <a:spcPts val="600"/>
              </a:spcBef>
              <a:spcAft>
                <a:spcPts val="600"/>
              </a:spcAft>
              <a:buFont typeface="Wingdings" panose="05000000000000000000" pitchFamily="2" charset="2"/>
              <a:buChar char="ü"/>
            </a:pPr>
            <a:r>
              <a:rPr lang="en-US" sz="1800" b="1" u="sng" dirty="0">
                <a:latin typeface="Helvetica" panose="020B0604020202020204" pitchFamily="34" charset="0"/>
                <a:cs typeface="Helvetica" panose="020B0604020202020204" pitchFamily="34" charset="0"/>
              </a:rPr>
              <a:t>Topographic position </a:t>
            </a:r>
            <a:r>
              <a:rPr lang="en-US" sz="1800" dirty="0" smtClean="0">
                <a:latin typeface="Helvetica" panose="020B0604020202020204" pitchFamily="34" charset="0"/>
                <a:cs typeface="Helvetica" panose="020B0604020202020204" pitchFamily="34" charset="0"/>
              </a:rPr>
              <a:t>(elevation, slope </a:t>
            </a:r>
            <a:r>
              <a:rPr lang="en-US" sz="1800" dirty="0">
                <a:latin typeface="Helvetica" panose="020B0604020202020204" pitchFamily="34" charset="0"/>
                <a:cs typeface="Helvetica" panose="020B0604020202020204" pitchFamily="34" charset="0"/>
              </a:rPr>
              <a:t>and </a:t>
            </a:r>
            <a:r>
              <a:rPr lang="en-US" sz="1800" dirty="0" smtClean="0">
                <a:latin typeface="Helvetica" panose="020B0604020202020204" pitchFamily="34" charset="0"/>
                <a:cs typeface="Helvetica" panose="020B0604020202020204" pitchFamily="34" charset="0"/>
              </a:rPr>
              <a:t>aspect, USGS </a:t>
            </a:r>
            <a:r>
              <a:rPr lang="en-US" sz="1800" dirty="0">
                <a:latin typeface="Helvetica" panose="020B0604020202020204" pitchFamily="34" charset="0"/>
                <a:cs typeface="Helvetica" panose="020B0604020202020204" pitchFamily="34" charset="0"/>
              </a:rPr>
              <a:t>topo's are available in Viewer under ‘Base </a:t>
            </a:r>
            <a:r>
              <a:rPr lang="en-US" sz="1800" dirty="0" smtClean="0">
                <a:latin typeface="Helvetica" panose="020B0604020202020204" pitchFamily="34" charset="0"/>
                <a:cs typeface="Helvetica" panose="020B0604020202020204" pitchFamily="34" charset="0"/>
              </a:rPr>
              <a:t>maps’, wet/dry – USGS Stream Gauges, </a:t>
            </a:r>
            <a:r>
              <a:rPr lang="en-US" sz="1800" u="sng" dirty="0" smtClean="0">
                <a:latin typeface="Helvetica" panose="020B0604020202020204" pitchFamily="34" charset="0"/>
                <a:cs typeface="Helvetica" panose="020B0604020202020204" pitchFamily="34" charset="0"/>
              </a:rPr>
              <a:t>amount of mix</a:t>
            </a:r>
            <a:r>
              <a:rPr lang="en-US" sz="1800" dirty="0" smtClean="0">
                <a:latin typeface="Helvetica" panose="020B0604020202020204" pitchFamily="34" charset="0"/>
                <a:cs typeface="Helvetica" panose="020B0604020202020204" pitchFamily="34" charset="0"/>
              </a:rPr>
              <a:t>?)</a:t>
            </a:r>
            <a:endParaRPr lang="en-US" sz="1800" dirty="0">
              <a:latin typeface="Helvetica" panose="020B0604020202020204" pitchFamily="34" charset="0"/>
              <a:cs typeface="Helvetica" panose="020B0604020202020204" pitchFamily="34" charset="0"/>
            </a:endParaRPr>
          </a:p>
          <a:p>
            <a:pPr>
              <a:lnSpc>
                <a:spcPct val="100000"/>
              </a:lnSpc>
              <a:spcBef>
                <a:spcPts val="600"/>
              </a:spcBef>
              <a:spcAft>
                <a:spcPts val="600"/>
              </a:spcAft>
            </a:pPr>
            <a:r>
              <a:rPr lang="en-US" sz="2400" i="1" dirty="0" smtClean="0">
                <a:latin typeface="Helvetica" panose="020B0604020202020204" pitchFamily="34" charset="0"/>
                <a:cs typeface="Helvetica" panose="020B0604020202020204" pitchFamily="34" charset="0"/>
              </a:rPr>
              <a:t>What is the character </a:t>
            </a:r>
            <a:r>
              <a:rPr lang="en-US" sz="2400" i="1" dirty="0">
                <a:latin typeface="Helvetica" panose="020B0604020202020204" pitchFamily="34" charset="0"/>
                <a:cs typeface="Helvetica" panose="020B0604020202020204" pitchFamily="34" charset="0"/>
              </a:rPr>
              <a:t>of </a:t>
            </a:r>
            <a:r>
              <a:rPr lang="en-US" sz="2400" i="1" dirty="0" smtClean="0">
                <a:latin typeface="Helvetica" panose="020B0604020202020204" pitchFamily="34" charset="0"/>
                <a:cs typeface="Helvetica" panose="020B0604020202020204" pitchFamily="34" charset="0"/>
              </a:rPr>
              <a:t>the NDVI departure?</a:t>
            </a:r>
            <a:endParaRPr lang="en-US" sz="2400" i="1" dirty="0">
              <a:latin typeface="Helvetica" panose="020B0604020202020204" pitchFamily="34" charset="0"/>
              <a:cs typeface="Helvetica" panose="020B0604020202020204" pitchFamily="34" charset="0"/>
            </a:endParaRPr>
          </a:p>
          <a:p>
            <a:pPr lvl="1">
              <a:lnSpc>
                <a:spcPct val="100000"/>
              </a:lnSpc>
              <a:spcBef>
                <a:spcPts val="600"/>
              </a:spcBef>
              <a:spcAft>
                <a:spcPts val="600"/>
              </a:spcAft>
              <a:buFont typeface="Wingdings" panose="05000000000000000000" pitchFamily="2" charset="2"/>
              <a:buChar char="ü"/>
            </a:pPr>
            <a:r>
              <a:rPr lang="en-US" sz="1800" b="1" u="sng" dirty="0">
                <a:latin typeface="Helvetica" panose="020B0604020202020204" pitchFamily="34" charset="0"/>
                <a:cs typeface="Helvetica" panose="020B0604020202020204" pitchFamily="34" charset="0"/>
              </a:rPr>
              <a:t>Progression speed </a:t>
            </a:r>
            <a:r>
              <a:rPr lang="en-US" sz="1800" dirty="0" smtClean="0">
                <a:latin typeface="Helvetica" panose="020B0604020202020204" pitchFamily="34" charset="0"/>
                <a:cs typeface="Helvetica" panose="020B0604020202020204" pitchFamily="34" charset="0"/>
              </a:rPr>
              <a:t>(use the 3 most recent, fast </a:t>
            </a:r>
            <a:r>
              <a:rPr lang="en-US" sz="1800" dirty="0">
                <a:latin typeface="Helvetica" panose="020B0604020202020204" pitchFamily="34" charset="0"/>
                <a:cs typeface="Helvetica" panose="020B0604020202020204" pitchFamily="34" charset="0"/>
              </a:rPr>
              <a:t>vs. </a:t>
            </a:r>
            <a:r>
              <a:rPr lang="en-US" sz="1800" dirty="0" smtClean="0">
                <a:latin typeface="Helvetica" panose="020B0604020202020204" pitchFamily="34" charset="0"/>
                <a:cs typeface="Helvetica" panose="020B0604020202020204" pitchFamily="34" charset="0"/>
              </a:rPr>
              <a:t>slow, on in 1/off in next = clouds)</a:t>
            </a:r>
            <a:endParaRPr lang="en-US" sz="1800" dirty="0">
              <a:latin typeface="Helvetica" panose="020B0604020202020204" pitchFamily="34" charset="0"/>
              <a:cs typeface="Helvetica" panose="020B0604020202020204" pitchFamily="34" charset="0"/>
            </a:endParaRPr>
          </a:p>
          <a:p>
            <a:pPr lvl="1">
              <a:lnSpc>
                <a:spcPct val="100000"/>
              </a:lnSpc>
              <a:spcBef>
                <a:spcPts val="600"/>
              </a:spcBef>
              <a:spcAft>
                <a:spcPts val="600"/>
              </a:spcAft>
              <a:buFont typeface="Wingdings" panose="05000000000000000000" pitchFamily="2" charset="2"/>
              <a:buChar char="ü"/>
            </a:pPr>
            <a:r>
              <a:rPr lang="en-US" sz="1800" b="1" u="sng" dirty="0">
                <a:latin typeface="Helvetica" panose="020B0604020202020204" pitchFamily="34" charset="0"/>
                <a:cs typeface="Helvetica" panose="020B0604020202020204" pitchFamily="34" charset="0"/>
              </a:rPr>
              <a:t>Severity, percent NDVI change </a:t>
            </a:r>
            <a:r>
              <a:rPr lang="en-US" sz="1800" dirty="0">
                <a:latin typeface="Helvetica" panose="020B0604020202020204" pitchFamily="34" charset="0"/>
                <a:cs typeface="Helvetica" panose="020B0604020202020204" pitchFamily="34" charset="0"/>
              </a:rPr>
              <a:t>(pos./neg., </a:t>
            </a:r>
            <a:r>
              <a:rPr lang="en-US" sz="1800" dirty="0" smtClean="0">
                <a:latin typeface="Helvetica" panose="020B0604020202020204" pitchFamily="34" charset="0"/>
                <a:cs typeface="Helvetica" panose="020B0604020202020204" pitchFamily="34" charset="0"/>
              </a:rPr>
              <a:t>low/high departure, climate affects?)</a:t>
            </a:r>
            <a:endParaRPr lang="en-US" sz="1800" dirty="0">
              <a:latin typeface="Helvetica" panose="020B0604020202020204" pitchFamily="34" charset="0"/>
              <a:cs typeface="Helvetica" panose="020B0604020202020204" pitchFamily="34" charset="0"/>
            </a:endParaRPr>
          </a:p>
          <a:p>
            <a:pPr lvl="1">
              <a:lnSpc>
                <a:spcPct val="100000"/>
              </a:lnSpc>
              <a:spcBef>
                <a:spcPts val="600"/>
              </a:spcBef>
              <a:spcAft>
                <a:spcPts val="600"/>
              </a:spcAft>
              <a:buFont typeface="Wingdings" panose="05000000000000000000" pitchFamily="2" charset="2"/>
              <a:buChar char="ü"/>
            </a:pPr>
            <a:r>
              <a:rPr lang="en-US" sz="1800" b="1" u="sng" dirty="0">
                <a:latin typeface="Helvetica" panose="020B0604020202020204" pitchFamily="34" charset="0"/>
                <a:cs typeface="Helvetica" panose="020B0604020202020204" pitchFamily="34" charset="0"/>
              </a:rPr>
              <a:t>Spatial extent </a:t>
            </a:r>
            <a:r>
              <a:rPr lang="en-US" sz="1800" dirty="0">
                <a:latin typeface="Helvetica" panose="020B0604020202020204" pitchFamily="34" charset="0"/>
                <a:cs typeface="Helvetica" panose="020B0604020202020204" pitchFamily="34" charset="0"/>
              </a:rPr>
              <a:t>(large area </a:t>
            </a:r>
            <a:r>
              <a:rPr lang="en-US" sz="1800" dirty="0" smtClean="0">
                <a:latin typeface="Helvetica" panose="020B0604020202020204" pitchFamily="34" charset="0"/>
                <a:cs typeface="Helvetica" panose="020B0604020202020204" pitchFamily="34" charset="0"/>
              </a:rPr>
              <a:t>or </a:t>
            </a:r>
            <a:r>
              <a:rPr lang="en-US" sz="1800" dirty="0">
                <a:latin typeface="Helvetica" panose="020B0604020202020204" pitchFamily="34" charset="0"/>
                <a:cs typeface="Helvetica" panose="020B0604020202020204" pitchFamily="34" charset="0"/>
              </a:rPr>
              <a:t>localized)</a:t>
            </a:r>
          </a:p>
          <a:p>
            <a:pPr lvl="1">
              <a:lnSpc>
                <a:spcPct val="100000"/>
              </a:lnSpc>
              <a:spcBef>
                <a:spcPts val="600"/>
              </a:spcBef>
              <a:spcAft>
                <a:spcPts val="600"/>
              </a:spcAft>
              <a:buFont typeface="Wingdings" panose="05000000000000000000" pitchFamily="2" charset="2"/>
              <a:buChar char="ü"/>
            </a:pPr>
            <a:r>
              <a:rPr lang="en-US" sz="1800" b="1" u="sng" dirty="0">
                <a:latin typeface="Helvetica" panose="020B0604020202020204" pitchFamily="34" charset="0"/>
                <a:cs typeface="Helvetica" panose="020B0604020202020204" pitchFamily="34" charset="0"/>
              </a:rPr>
              <a:t>Pattern and shape </a:t>
            </a:r>
            <a:r>
              <a:rPr lang="en-US" sz="1800" dirty="0">
                <a:latin typeface="Helvetica" panose="020B0604020202020204" pitchFamily="34" charset="0"/>
                <a:cs typeface="Helvetica" panose="020B0604020202020204" pitchFamily="34" charset="0"/>
              </a:rPr>
              <a:t>(spotty/scattered, bulls-eye, target-like, </a:t>
            </a:r>
            <a:r>
              <a:rPr lang="en-US" sz="1800" dirty="0" smtClean="0">
                <a:latin typeface="Helvetica" panose="020B0604020202020204" pitchFamily="34" charset="0"/>
                <a:cs typeface="Helvetica" panose="020B0604020202020204" pitchFamily="34" charset="0"/>
              </a:rPr>
              <a:t>linearity)</a:t>
            </a:r>
            <a:endParaRPr lang="en-US" sz="1800" dirty="0">
              <a:latin typeface="Helvetica" panose="020B0604020202020204" pitchFamily="34" charset="0"/>
              <a:cs typeface="Helvetica" panose="020B0604020202020204" pitchFamily="34" charset="0"/>
            </a:endParaRPr>
          </a:p>
          <a:p>
            <a:pPr lvl="1">
              <a:lnSpc>
                <a:spcPct val="100000"/>
              </a:lnSpc>
              <a:spcBef>
                <a:spcPts val="600"/>
              </a:spcBef>
              <a:spcAft>
                <a:spcPts val="600"/>
              </a:spcAft>
              <a:buFont typeface="Wingdings" panose="05000000000000000000" pitchFamily="2" charset="2"/>
              <a:buChar char="ü"/>
            </a:pPr>
            <a:r>
              <a:rPr lang="en-US" sz="1800" b="1" u="sng" dirty="0">
                <a:latin typeface="Helvetica" panose="020B0604020202020204" pitchFamily="34" charset="0"/>
                <a:cs typeface="Helvetica" panose="020B0604020202020204" pitchFamily="34" charset="0"/>
              </a:rPr>
              <a:t>Edges</a:t>
            </a:r>
            <a:r>
              <a:rPr lang="en-US" sz="1800" dirty="0">
                <a:latin typeface="Helvetica" panose="020B0604020202020204" pitchFamily="34" charset="0"/>
                <a:cs typeface="Helvetica" panose="020B0604020202020204" pitchFamily="34" charset="0"/>
              </a:rPr>
              <a:t> (hard/well defined or </a:t>
            </a:r>
            <a:r>
              <a:rPr lang="en-US" sz="1800" dirty="0" smtClean="0">
                <a:latin typeface="Helvetica" panose="020B0604020202020204" pitchFamily="34" charset="0"/>
                <a:cs typeface="Helvetica" panose="020B0604020202020204" pitchFamily="34" charset="0"/>
              </a:rPr>
              <a:t>bulls-eye – trails-off showing less </a:t>
            </a:r>
            <a:r>
              <a:rPr lang="en-US" sz="1800" dirty="0">
                <a:latin typeface="Helvetica" panose="020B0604020202020204" pitchFamily="34" charset="0"/>
                <a:cs typeface="Helvetica" panose="020B0604020202020204" pitchFamily="34" charset="0"/>
              </a:rPr>
              <a:t>departure) </a:t>
            </a:r>
          </a:p>
          <a:p>
            <a:pPr lvl="1">
              <a:lnSpc>
                <a:spcPct val="100000"/>
              </a:lnSpc>
              <a:spcBef>
                <a:spcPts val="600"/>
              </a:spcBef>
              <a:spcAft>
                <a:spcPts val="600"/>
              </a:spcAft>
              <a:buFont typeface="Wingdings" panose="05000000000000000000" pitchFamily="2" charset="2"/>
              <a:buChar char="ü"/>
            </a:pPr>
            <a:r>
              <a:rPr lang="en-US" sz="1800" b="1" u="sng" dirty="0">
                <a:latin typeface="Helvetica" panose="020B0604020202020204" pitchFamily="34" charset="0"/>
                <a:cs typeface="Helvetica" panose="020B0604020202020204" pitchFamily="34" charset="0"/>
              </a:rPr>
              <a:t>Seasonality</a:t>
            </a:r>
            <a:r>
              <a:rPr lang="en-US" sz="1800" dirty="0">
                <a:latin typeface="Helvetica" panose="020B0604020202020204" pitchFamily="34" charset="0"/>
                <a:cs typeface="Helvetica" panose="020B0604020202020204" pitchFamily="34" charset="0"/>
              </a:rPr>
              <a:t> (spring, fall, </a:t>
            </a:r>
            <a:r>
              <a:rPr lang="en-US" sz="1800" dirty="0" smtClean="0">
                <a:latin typeface="Helvetica" panose="020B0604020202020204" pitchFamily="34" charset="0"/>
                <a:cs typeface="Helvetica" panose="020B0604020202020204" pitchFamily="34" charset="0"/>
              </a:rPr>
              <a:t>snow: </a:t>
            </a:r>
            <a:r>
              <a:rPr lang="en-US" sz="1800" dirty="0">
                <a:latin typeface="Helvetica" panose="020B0604020202020204" pitchFamily="34" charset="0"/>
                <a:cs typeface="Helvetica" panose="020B0604020202020204" pitchFamily="34" charset="0"/>
              </a:rPr>
              <a:t>local and regional variation in annual phenology can causes NDVI </a:t>
            </a:r>
            <a:r>
              <a:rPr lang="en-US" sz="1800" dirty="0" smtClean="0">
                <a:latin typeface="Helvetica" panose="020B0604020202020204" pitchFamily="34" charset="0"/>
                <a:cs typeface="Helvetica" panose="020B0604020202020204" pitchFamily="34" charset="0"/>
              </a:rPr>
              <a:t>departure (+/-); two new forest change products attempt to mitigate the effects in the variability of the start and stop of spring and fall from year to year)</a:t>
            </a:r>
            <a:endParaRPr lang="en-US" sz="1800" dirty="0">
              <a:latin typeface="Helvetica" panose="020B0604020202020204" pitchFamily="34" charset="0"/>
              <a:cs typeface="Helvetica" panose="020B060402020202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2929" y="3206237"/>
            <a:ext cx="1414271" cy="3006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a:stretch>
            <a:fillRect/>
          </a:stretch>
        </p:blipFill>
        <p:spPr>
          <a:xfrm>
            <a:off x="10176944" y="406805"/>
            <a:ext cx="1699407" cy="2362405"/>
          </a:xfrm>
          <a:prstGeom prst="rect">
            <a:avLst/>
          </a:prstGeom>
          <a:ln>
            <a:solidFill>
              <a:schemeClr val="tx1"/>
            </a:solidFill>
          </a:ln>
        </p:spPr>
      </p:pic>
    </p:spTree>
    <p:extLst>
      <p:ext uri="{BB962C8B-B14F-4D97-AF65-F5344CB8AC3E}">
        <p14:creationId xmlns:p14="http://schemas.microsoft.com/office/powerpoint/2010/main" val="11832867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40256"/>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pic>
        <p:nvPicPr>
          <p:cNvPr id="1075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413" y="1412307"/>
            <a:ext cx="4755364" cy="254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stretch>
            <a:fillRect/>
          </a:stretch>
        </p:blipFill>
        <p:spPr>
          <a:xfrm>
            <a:off x="5425735" y="1920306"/>
            <a:ext cx="6389895" cy="1825685"/>
          </a:xfrm>
          <a:prstGeom prst="rect">
            <a:avLst/>
          </a:prstGeom>
        </p:spPr>
      </p:pic>
      <p:pic>
        <p:nvPicPr>
          <p:cNvPr id="4" name="Picture 3"/>
          <p:cNvPicPr>
            <a:picLocks noChangeAspect="1"/>
          </p:cNvPicPr>
          <p:nvPr/>
        </p:nvPicPr>
        <p:blipFill>
          <a:blip r:embed="rId4"/>
          <a:stretch>
            <a:fillRect/>
          </a:stretch>
        </p:blipFill>
        <p:spPr>
          <a:xfrm>
            <a:off x="8565896" y="4109997"/>
            <a:ext cx="3309599" cy="2235336"/>
          </a:xfrm>
          <a:prstGeom prst="rect">
            <a:avLst/>
          </a:prstGeom>
        </p:spPr>
      </p:pic>
      <p:pic>
        <p:nvPicPr>
          <p:cNvPr id="5" name="Picture 4"/>
          <p:cNvPicPr>
            <a:picLocks noChangeAspect="1"/>
          </p:cNvPicPr>
          <p:nvPr/>
        </p:nvPicPr>
        <p:blipFill>
          <a:blip r:embed="rId5"/>
          <a:stretch>
            <a:fillRect/>
          </a:stretch>
        </p:blipFill>
        <p:spPr>
          <a:xfrm>
            <a:off x="5171500" y="4123307"/>
            <a:ext cx="2960863" cy="2222026"/>
          </a:xfrm>
          <a:prstGeom prst="rect">
            <a:avLst/>
          </a:prstGeom>
        </p:spPr>
      </p:pic>
      <p:pic>
        <p:nvPicPr>
          <p:cNvPr id="6" name="Picture 5"/>
          <p:cNvPicPr>
            <a:picLocks noChangeAspect="1"/>
          </p:cNvPicPr>
          <p:nvPr/>
        </p:nvPicPr>
        <p:blipFill>
          <a:blip r:embed="rId6"/>
          <a:stretch>
            <a:fillRect/>
          </a:stretch>
        </p:blipFill>
        <p:spPr>
          <a:xfrm>
            <a:off x="548751" y="4350180"/>
            <a:ext cx="4225026" cy="1940063"/>
          </a:xfrm>
          <a:prstGeom prst="rect">
            <a:avLst/>
          </a:prstGeom>
        </p:spPr>
      </p:pic>
      <p:sp>
        <p:nvSpPr>
          <p:cNvPr id="7" name="Rectangle 6"/>
          <p:cNvSpPr/>
          <p:nvPr/>
        </p:nvSpPr>
        <p:spPr>
          <a:xfrm>
            <a:off x="1219200" y="1987296"/>
            <a:ext cx="3084576" cy="5608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11038372" y="184106"/>
            <a:ext cx="899704" cy="401205"/>
            <a:chOff x="9294916" y="549771"/>
            <a:chExt cx="1238972" cy="552860"/>
          </a:xfrm>
        </p:grpSpPr>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4" name="Picture 13"/>
            <p:cNvPicPr>
              <a:picLocks noChangeAspect="1"/>
            </p:cNvPicPr>
            <p:nvPr/>
          </p:nvPicPr>
          <p:blipFill>
            <a:blip r:embed="rId8"/>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3112067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40256"/>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pic>
        <p:nvPicPr>
          <p:cNvPr id="1075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413" y="1412307"/>
            <a:ext cx="4755364" cy="254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219200" y="2572512"/>
            <a:ext cx="3084576" cy="2296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43" y="4024749"/>
            <a:ext cx="3942090" cy="2415981"/>
          </a:xfrm>
          <a:prstGeom prst="rect">
            <a:avLst/>
          </a:prstGeom>
          <a:ln>
            <a:solidFill>
              <a:schemeClr val="tx1"/>
            </a:solidFill>
          </a:ln>
        </p:spPr>
      </p:pic>
      <p:pic>
        <p:nvPicPr>
          <p:cNvPr id="10" name="Picture 9"/>
          <p:cNvPicPr>
            <a:picLocks noChangeAspect="1"/>
          </p:cNvPicPr>
          <p:nvPr/>
        </p:nvPicPr>
        <p:blipFill rotWithShape="1">
          <a:blip r:embed="rId4"/>
          <a:srcRect l="16046" t="11719" r="8245"/>
          <a:stretch/>
        </p:blipFill>
        <p:spPr>
          <a:xfrm>
            <a:off x="4585884" y="2479011"/>
            <a:ext cx="4039969" cy="3056157"/>
          </a:xfrm>
          <a:prstGeom prst="rect">
            <a:avLst/>
          </a:prstGeom>
          <a:ln>
            <a:solidFill>
              <a:schemeClr val="tx1"/>
            </a:solidFill>
          </a:ln>
        </p:spPr>
      </p:pic>
      <p:pic>
        <p:nvPicPr>
          <p:cNvPr id="12" name="Picture 11"/>
          <p:cNvPicPr>
            <a:picLocks noChangeAspect="1"/>
          </p:cNvPicPr>
          <p:nvPr/>
        </p:nvPicPr>
        <p:blipFill>
          <a:blip r:embed="rId5"/>
          <a:stretch>
            <a:fillRect/>
          </a:stretch>
        </p:blipFill>
        <p:spPr>
          <a:xfrm>
            <a:off x="8750886" y="1470581"/>
            <a:ext cx="3187190" cy="2663093"/>
          </a:xfrm>
          <a:prstGeom prst="rect">
            <a:avLst/>
          </a:prstGeom>
          <a:ln>
            <a:solidFill>
              <a:schemeClr val="accent1"/>
            </a:solidFill>
          </a:ln>
        </p:spPr>
      </p:pic>
      <p:grpSp>
        <p:nvGrpSpPr>
          <p:cNvPr id="16" name="Group 15"/>
          <p:cNvGrpSpPr/>
          <p:nvPr/>
        </p:nvGrpSpPr>
        <p:grpSpPr>
          <a:xfrm>
            <a:off x="11038372" y="184106"/>
            <a:ext cx="899704" cy="401205"/>
            <a:chOff x="9294916" y="549771"/>
            <a:chExt cx="1238972" cy="552860"/>
          </a:xfrm>
        </p:grpSpPr>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8" name="Picture 17"/>
            <p:cNvPicPr>
              <a:picLocks noChangeAspect="1"/>
            </p:cNvPicPr>
            <p:nvPr/>
          </p:nvPicPr>
          <p:blipFill>
            <a:blip r:embed="rId7"/>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848598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6096" y="1010158"/>
            <a:ext cx="7620000" cy="4570482"/>
          </a:xfrm>
          <a:prstGeom prst="rect">
            <a:avLst/>
          </a:prstGeom>
        </p:spPr>
        <p:txBody>
          <a:bodyPr wrap="square">
            <a:spAutoFit/>
          </a:bodyPr>
          <a:lstStyle/>
          <a:p>
            <a:pPr marL="285750" indent="-285750">
              <a:spcAft>
                <a:spcPts val="1800"/>
              </a:spcAft>
              <a:buFont typeface="Arial" panose="020B0604020202020204" pitchFamily="34" charset="0"/>
              <a:buChar char="•"/>
            </a:pPr>
            <a:r>
              <a:rPr lang="en-US" b="1" dirty="0" smtClean="0">
                <a:latin typeface="Helvetica" panose="020B0604020202020204" pitchFamily="34" charset="0"/>
                <a:cs typeface="Helvetica" panose="020B0604020202020204" pitchFamily="34" charset="0"/>
              </a:rPr>
              <a:t>In 2011, airborne observers from the Aerial Disturbance Survey (ADS) program covered about 70% of forests within the lower 48 United States </a:t>
            </a:r>
            <a:r>
              <a:rPr lang="en-US" b="1" u="sng" dirty="0" smtClean="0">
                <a:latin typeface="Helvetica" panose="020B0604020202020204" pitchFamily="34" charset="0"/>
                <a:cs typeface="Helvetica" panose="020B0604020202020204" pitchFamily="34" charset="0"/>
              </a:rPr>
              <a:t>once</a:t>
            </a:r>
            <a:r>
              <a:rPr lang="en-US" b="1" dirty="0" smtClean="0">
                <a:latin typeface="Helvetica" panose="020B0604020202020204" pitchFamily="34" charset="0"/>
                <a:cs typeface="Helvetica" panose="020B0604020202020204" pitchFamily="34" charset="0"/>
              </a:rPr>
              <a:t> with visual observations from light aircraft</a:t>
            </a:r>
          </a:p>
          <a:p>
            <a:pPr marL="285750" indent="-285750">
              <a:spcAft>
                <a:spcPts val="1800"/>
              </a:spcAft>
              <a:buFont typeface="Arial" panose="020B0604020202020204" pitchFamily="34" charset="0"/>
              <a:buChar char="•"/>
            </a:pPr>
            <a:r>
              <a:rPr lang="en-US" b="1" dirty="0" smtClean="0">
                <a:latin typeface="Helvetica" panose="020B0604020202020204" pitchFamily="34" charset="0"/>
                <a:cs typeface="Helvetica" panose="020B0604020202020204" pitchFamily="34" charset="0"/>
              </a:rPr>
              <a:t>The </a:t>
            </a:r>
            <a:r>
              <a:rPr lang="en-US" b="1" i="1" dirty="0" smtClean="0">
                <a:latin typeface="Helvetica" panose="020B0604020202020204" pitchFamily="34" charset="0"/>
                <a:cs typeface="Helvetica" panose="020B0604020202020204" pitchFamily="34" charset="0"/>
              </a:rPr>
              <a:t>ForWarn</a:t>
            </a:r>
            <a:r>
              <a:rPr lang="en-US" b="1" dirty="0" smtClean="0">
                <a:latin typeface="Helvetica" panose="020B0604020202020204" pitchFamily="34" charset="0"/>
                <a:cs typeface="Helvetica" panose="020B0604020202020204" pitchFamily="34" charset="0"/>
              </a:rPr>
              <a:t> System covers essentially 100% of the forests within the lower 48 United States </a:t>
            </a:r>
            <a:r>
              <a:rPr lang="en-US" b="1" u="sng" dirty="0" smtClean="0">
                <a:latin typeface="Helvetica" panose="020B0604020202020204" pitchFamily="34" charset="0"/>
                <a:cs typeface="Helvetica" panose="020B0604020202020204" pitchFamily="34" charset="0"/>
              </a:rPr>
              <a:t>every 8 days</a:t>
            </a:r>
          </a:p>
          <a:p>
            <a:pPr marL="285750" indent="-285750">
              <a:spcAft>
                <a:spcPts val="1800"/>
              </a:spcAft>
              <a:buFont typeface="Arial" panose="020B0604020202020204" pitchFamily="34" charset="0"/>
              <a:buChar char="•"/>
            </a:pPr>
            <a:r>
              <a:rPr lang="en-US" b="1" dirty="0" smtClean="0">
                <a:latin typeface="Helvetica" panose="020B0604020202020204" pitchFamily="34" charset="0"/>
                <a:cs typeface="Helvetica" panose="020B0604020202020204" pitchFamily="34" charset="0"/>
              </a:rPr>
              <a:t>The two tiers are complementary:</a:t>
            </a:r>
          </a:p>
          <a:p>
            <a:pPr marL="742950" lvl="1" indent="-285750">
              <a:spcAft>
                <a:spcPts val="1800"/>
              </a:spcAft>
              <a:buFont typeface="Arial" panose="020B0604020202020204" pitchFamily="34" charset="0"/>
              <a:buChar char="•"/>
            </a:pP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is coarse-scaled, automated and extensive, and has a very high repeat rate</a:t>
            </a:r>
          </a:p>
          <a:p>
            <a:pPr marL="742950" lvl="1" indent="-285750">
              <a:spcAft>
                <a:spcPts val="1800"/>
              </a:spcAft>
              <a:buFont typeface="Arial" panose="020B0604020202020204" pitchFamily="34" charset="0"/>
              <a:buChar char="•"/>
            </a:pPr>
            <a:r>
              <a:rPr lang="en-US" dirty="0" smtClean="0">
                <a:latin typeface="Helvetica" panose="020B0604020202020204" pitchFamily="34" charset="0"/>
                <a:cs typeface="Helvetica" panose="020B0604020202020204" pitchFamily="34" charset="0"/>
              </a:rPr>
              <a:t>Aerial surveys are finer-scaled, but require experienced observers, are labor-intensive and expensive, are a safety risk, are limited in extent and are completed once-a-year</a:t>
            </a:r>
          </a:p>
          <a:p>
            <a:pPr marL="285750" indent="-285750">
              <a:spcAft>
                <a:spcPts val="1800"/>
              </a:spcAft>
              <a:buFont typeface="Arial" panose="020B0604020202020204" pitchFamily="34" charset="0"/>
              <a:buChar char="•"/>
            </a:pPr>
            <a:r>
              <a:rPr lang="en-US" b="1" dirty="0" smtClean="0">
                <a:latin typeface="Helvetica" panose="020B0604020202020204" pitchFamily="34" charset="0"/>
                <a:cs typeface="Helvetica" panose="020B0604020202020204" pitchFamily="34" charset="0"/>
              </a:rPr>
              <a:t>The two different systems can support each other well</a:t>
            </a:r>
            <a:endParaRPr lang="en-US" b="1" dirty="0">
              <a:latin typeface="Helvetica" panose="020B0604020202020204" pitchFamily="34" charset="0"/>
              <a:cs typeface="Helvetica" panose="020B0604020202020204" pitchFamily="34" charset="0"/>
            </a:endParaRPr>
          </a:p>
        </p:txBody>
      </p:sp>
      <p:pic>
        <p:nvPicPr>
          <p:cNvPr id="3074" name="Picture 2" descr="Image result for forest health aerial detection surve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137" y="651383"/>
            <a:ext cx="2800462" cy="1982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936936" y="3435000"/>
            <a:ext cx="2340863" cy="2340863"/>
          </a:xfrm>
          <a:prstGeom prst="rect">
            <a:avLst/>
          </a:prstGeom>
        </p:spPr>
      </p:pic>
      <p:grpSp>
        <p:nvGrpSpPr>
          <p:cNvPr id="10" name="Group 9"/>
          <p:cNvGrpSpPr/>
          <p:nvPr/>
        </p:nvGrpSpPr>
        <p:grpSpPr>
          <a:xfrm>
            <a:off x="11038372" y="184106"/>
            <a:ext cx="899704" cy="401205"/>
            <a:chOff x="9294916" y="549771"/>
            <a:chExt cx="1238972" cy="552860"/>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2" name="Picture 11"/>
            <p:cNvPicPr>
              <a:picLocks noChangeAspect="1"/>
            </p:cNvPicPr>
            <p:nvPr/>
          </p:nvPicPr>
          <p:blipFill>
            <a:blip r:embed="rId5"/>
            <a:stretch>
              <a:fillRect/>
            </a:stretch>
          </p:blipFill>
          <p:spPr>
            <a:xfrm>
              <a:off x="10038525" y="549771"/>
              <a:ext cx="495363" cy="552860"/>
            </a:xfrm>
            <a:prstGeom prst="rect">
              <a:avLst/>
            </a:prstGeom>
          </p:spPr>
        </p:pic>
      </p:grpSp>
      <p:sp>
        <p:nvSpPr>
          <p:cNvPr id="8" name="Rectangle 7"/>
          <p:cNvSpPr/>
          <p:nvPr/>
        </p:nvSpPr>
        <p:spPr>
          <a:xfrm>
            <a:off x="1613591" y="2633733"/>
            <a:ext cx="987552"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tactical</a:t>
            </a:r>
            <a:endParaRPr lang="en-US" b="1" dirty="0" smtClean="0">
              <a:latin typeface="Helvetica" panose="020B0604020202020204" pitchFamily="34" charset="0"/>
              <a:cs typeface="Helvetica" panose="020B0604020202020204" pitchFamily="34" charset="0"/>
            </a:endParaRPr>
          </a:p>
        </p:txBody>
      </p:sp>
      <p:sp>
        <p:nvSpPr>
          <p:cNvPr id="9" name="Rectangle 8"/>
          <p:cNvSpPr/>
          <p:nvPr/>
        </p:nvSpPr>
        <p:spPr>
          <a:xfrm>
            <a:off x="1499616" y="5775863"/>
            <a:ext cx="1207007"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strategic</a:t>
            </a:r>
            <a:endParaRPr lang="en-US" b="1" dirty="0" smtClean="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3952402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40256"/>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pic>
        <p:nvPicPr>
          <p:cNvPr id="1075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413" y="1412307"/>
            <a:ext cx="4755364" cy="254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219200" y="2826512"/>
            <a:ext cx="3084576" cy="2296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5631664" y="1285307"/>
            <a:ext cx="5883150" cy="2767824"/>
          </a:xfrm>
          <a:prstGeom prst="rect">
            <a:avLst/>
          </a:prstGeom>
        </p:spPr>
      </p:pic>
      <p:pic>
        <p:nvPicPr>
          <p:cNvPr id="4" name="Picture 3"/>
          <p:cNvPicPr>
            <a:picLocks noChangeAspect="1"/>
          </p:cNvPicPr>
          <p:nvPr/>
        </p:nvPicPr>
        <p:blipFill>
          <a:blip r:embed="rId4"/>
          <a:stretch>
            <a:fillRect/>
          </a:stretch>
        </p:blipFill>
        <p:spPr>
          <a:xfrm>
            <a:off x="265301" y="4180131"/>
            <a:ext cx="5366363" cy="2485179"/>
          </a:xfrm>
          <a:prstGeom prst="rect">
            <a:avLst/>
          </a:prstGeom>
        </p:spPr>
      </p:pic>
      <p:pic>
        <p:nvPicPr>
          <p:cNvPr id="5" name="Picture 4"/>
          <p:cNvPicPr>
            <a:picLocks noChangeAspect="1"/>
          </p:cNvPicPr>
          <p:nvPr/>
        </p:nvPicPr>
        <p:blipFill>
          <a:blip r:embed="rId5"/>
          <a:stretch>
            <a:fillRect/>
          </a:stretch>
        </p:blipFill>
        <p:spPr>
          <a:xfrm>
            <a:off x="265301" y="4196757"/>
            <a:ext cx="1561921" cy="2468553"/>
          </a:xfrm>
          <a:prstGeom prst="rect">
            <a:avLst/>
          </a:prstGeom>
        </p:spPr>
      </p:pic>
      <p:pic>
        <p:nvPicPr>
          <p:cNvPr id="6" name="Picture 5"/>
          <p:cNvPicPr>
            <a:picLocks noChangeAspect="1"/>
          </p:cNvPicPr>
          <p:nvPr/>
        </p:nvPicPr>
        <p:blipFill>
          <a:blip r:embed="rId6"/>
          <a:stretch>
            <a:fillRect/>
          </a:stretch>
        </p:blipFill>
        <p:spPr>
          <a:xfrm>
            <a:off x="6279870" y="4124943"/>
            <a:ext cx="2064493" cy="2595553"/>
          </a:xfrm>
          <a:prstGeom prst="rect">
            <a:avLst/>
          </a:prstGeom>
        </p:spPr>
      </p:pic>
      <p:pic>
        <p:nvPicPr>
          <p:cNvPr id="7" name="Picture 6"/>
          <p:cNvPicPr>
            <a:picLocks noChangeAspect="1"/>
          </p:cNvPicPr>
          <p:nvPr/>
        </p:nvPicPr>
        <p:blipFill>
          <a:blip r:embed="rId7"/>
          <a:stretch>
            <a:fillRect/>
          </a:stretch>
        </p:blipFill>
        <p:spPr>
          <a:xfrm>
            <a:off x="8598363" y="4124942"/>
            <a:ext cx="2412991" cy="2595553"/>
          </a:xfrm>
          <a:prstGeom prst="rect">
            <a:avLst/>
          </a:prstGeom>
        </p:spPr>
      </p:pic>
      <p:grpSp>
        <p:nvGrpSpPr>
          <p:cNvPr id="13" name="Group 12"/>
          <p:cNvGrpSpPr/>
          <p:nvPr/>
        </p:nvGrpSpPr>
        <p:grpSpPr>
          <a:xfrm>
            <a:off x="11038372" y="184106"/>
            <a:ext cx="899704" cy="401205"/>
            <a:chOff x="9294916" y="549771"/>
            <a:chExt cx="1238972" cy="552860"/>
          </a:xfrm>
        </p:grpSpPr>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5" name="Picture 14"/>
            <p:cNvPicPr>
              <a:picLocks noChangeAspect="1"/>
            </p:cNvPicPr>
            <p:nvPr/>
          </p:nvPicPr>
          <p:blipFill>
            <a:blip r:embed="rId9"/>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393819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876300" y="-40256"/>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13" y="1412307"/>
            <a:ext cx="4755364" cy="254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219200" y="2826512"/>
            <a:ext cx="3084576" cy="2296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a:grpSpLocks noChangeAspect="1"/>
          </p:cNvGrpSpPr>
          <p:nvPr/>
        </p:nvGrpSpPr>
        <p:grpSpPr>
          <a:xfrm>
            <a:off x="5581904" y="1412307"/>
            <a:ext cx="5522976" cy="5300894"/>
            <a:chOff x="2664778" y="403225"/>
            <a:chExt cx="6737986" cy="6467048"/>
          </a:xfrm>
        </p:grpSpPr>
        <p:pic>
          <p:nvPicPr>
            <p:cNvPr id="1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7651" y="403225"/>
              <a:ext cx="6615113" cy="60515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0" name="TextBox 19"/>
            <p:cNvSpPr txBox="1"/>
            <p:nvPr/>
          </p:nvSpPr>
          <p:spPr>
            <a:xfrm>
              <a:off x="2664778" y="6454775"/>
              <a:ext cx="5641022" cy="415498"/>
            </a:xfrm>
            <a:prstGeom prst="rect">
              <a:avLst/>
            </a:prstGeom>
            <a:noFill/>
          </p:spPr>
          <p:txBody>
            <a:bodyPr wrap="square" rtlCol="0">
              <a:spAutoFit/>
            </a:bodyPr>
            <a:lstStyle/>
            <a:p>
              <a:r>
                <a:rPr lang="en-US" sz="1050" b="1" dirty="0"/>
                <a:t>Monongahela National Forest, Pocahontas County, WV and</a:t>
              </a:r>
            </a:p>
            <a:p>
              <a:r>
                <a:rPr lang="en-US" sz="1050" b="1" dirty="0"/>
                <a:t>George Washington National Forest, Highland County, VA</a:t>
              </a:r>
            </a:p>
          </p:txBody>
        </p:sp>
        <p:pic>
          <p:nvPicPr>
            <p:cNvPr id="2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9322"/>
            <a:stretch/>
          </p:blipFill>
          <p:spPr bwMode="auto">
            <a:xfrm>
              <a:off x="7477761" y="4643120"/>
              <a:ext cx="1922985" cy="1803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2" name="5-Point Star 21"/>
            <p:cNvSpPr/>
            <p:nvPr/>
          </p:nvSpPr>
          <p:spPr>
            <a:xfrm>
              <a:off x="8427720" y="575564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11038372" y="184106"/>
            <a:ext cx="899704" cy="401205"/>
            <a:chOff x="9294916" y="549771"/>
            <a:chExt cx="1238972" cy="552860"/>
          </a:xfrm>
        </p:grpSpPr>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28" name="Picture 27"/>
            <p:cNvPicPr>
              <a:picLocks noChangeAspect="1"/>
            </p:cNvPicPr>
            <p:nvPr/>
          </p:nvPicPr>
          <p:blipFill>
            <a:blip r:embed="rId7"/>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17659042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607280" y="1435512"/>
            <a:ext cx="5573932" cy="5284800"/>
            <a:chOff x="2664779" y="403225"/>
            <a:chExt cx="6737985" cy="6420882"/>
          </a:xfrm>
        </p:grpSpPr>
        <p:pic>
          <p:nvPicPr>
            <p:cNvPr id="9" name="Picture 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7651" y="403225"/>
              <a:ext cx="6615113" cy="60515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TextBox 12"/>
            <p:cNvSpPr txBox="1"/>
            <p:nvPr/>
          </p:nvSpPr>
          <p:spPr>
            <a:xfrm>
              <a:off x="2664779" y="6454775"/>
              <a:ext cx="3725635" cy="369332"/>
            </a:xfrm>
            <a:prstGeom prst="rect">
              <a:avLst/>
            </a:prstGeom>
            <a:noFill/>
          </p:spPr>
          <p:txBody>
            <a:bodyPr wrap="none" rtlCol="0">
              <a:spAutoFit/>
            </a:bodyPr>
            <a:lstStyle/>
            <a:p>
              <a:r>
                <a:rPr lang="en-US" b="1" i="1" dirty="0"/>
                <a:t>ForWarn</a:t>
              </a:r>
              <a:r>
                <a:rPr lang="en-US" dirty="0"/>
                <a:t> 07/27/2015, 1-year baseline</a:t>
              </a:r>
              <a:endParaRPr lang="en-US" sz="1400"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630" y="4251961"/>
              <a:ext cx="1065691" cy="2200835"/>
            </a:xfrm>
            <a:prstGeom prst="rect">
              <a:avLst/>
            </a:prstGeom>
            <a:ln>
              <a:solidFill>
                <a:schemeClr val="accent1"/>
              </a:solidFill>
            </a:ln>
          </p:spPr>
        </p:pic>
      </p:grpSp>
      <p:sp>
        <p:nvSpPr>
          <p:cNvPr id="10" name="Title 1"/>
          <p:cNvSpPr>
            <a:spLocks noGrp="1"/>
          </p:cNvSpPr>
          <p:nvPr>
            <p:ph type="title"/>
          </p:nvPr>
        </p:nvSpPr>
        <p:spPr>
          <a:xfrm>
            <a:off x="876300" y="-40256"/>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413" y="1412307"/>
            <a:ext cx="4755364" cy="254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219200" y="2826512"/>
            <a:ext cx="3084576" cy="2296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11038372" y="184106"/>
            <a:ext cx="899704" cy="401205"/>
            <a:chOff x="9294916" y="549771"/>
            <a:chExt cx="1238972" cy="552860"/>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7" name="Picture 16"/>
            <p:cNvPicPr>
              <a:picLocks noChangeAspect="1"/>
            </p:cNvPicPr>
            <p:nvPr/>
          </p:nvPicPr>
          <p:blipFill>
            <a:blip r:embed="rId7"/>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33724770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a:grpSpLocks noChangeAspect="1"/>
          </p:cNvGrpSpPr>
          <p:nvPr/>
        </p:nvGrpSpPr>
        <p:grpSpPr>
          <a:xfrm>
            <a:off x="5682620" y="1398936"/>
            <a:ext cx="5522976" cy="5421788"/>
            <a:chOff x="5682620" y="1398936"/>
            <a:chExt cx="5522976" cy="5421788"/>
          </a:xfrm>
        </p:grpSpPr>
        <p:sp>
          <p:nvSpPr>
            <p:cNvPr id="24" name="TextBox 23"/>
            <p:cNvSpPr txBox="1"/>
            <p:nvPr/>
          </p:nvSpPr>
          <p:spPr>
            <a:xfrm>
              <a:off x="5682620" y="6451392"/>
              <a:ext cx="3092065" cy="369332"/>
            </a:xfrm>
            <a:prstGeom prst="rect">
              <a:avLst/>
            </a:prstGeom>
            <a:noFill/>
          </p:spPr>
          <p:txBody>
            <a:bodyPr wrap="none" rtlCol="0">
              <a:spAutoFit/>
            </a:bodyPr>
            <a:lstStyle/>
            <a:p>
              <a:r>
                <a:rPr lang="en-US" b="1" dirty="0"/>
                <a:t>Landsat 7</a:t>
              </a:r>
              <a:r>
                <a:rPr lang="en-US" dirty="0"/>
                <a:t>, 07/22/2015, 452rgb</a:t>
              </a:r>
            </a:p>
          </p:txBody>
        </p:sp>
        <p:pic>
          <p:nvPicPr>
            <p:cNvPr id="25"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682620" y="1398936"/>
              <a:ext cx="5522976" cy="50524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0" name="Title 1"/>
          <p:cNvSpPr>
            <a:spLocks noGrp="1"/>
          </p:cNvSpPr>
          <p:nvPr>
            <p:ph type="title"/>
          </p:nvPr>
        </p:nvSpPr>
        <p:spPr>
          <a:xfrm>
            <a:off x="876300" y="213744"/>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413" y="1412307"/>
            <a:ext cx="4755364" cy="254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219200" y="2826512"/>
            <a:ext cx="3084576" cy="2296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11038372" y="184106"/>
            <a:ext cx="899704" cy="401205"/>
            <a:chOff x="9294916" y="549771"/>
            <a:chExt cx="1238972" cy="552860"/>
          </a:xfrm>
        </p:grpSpPr>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5" name="Picture 14"/>
            <p:cNvPicPr>
              <a:picLocks noChangeAspect="1"/>
            </p:cNvPicPr>
            <p:nvPr/>
          </p:nvPicPr>
          <p:blipFill>
            <a:blip r:embed="rId7"/>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4145525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40256"/>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pic>
        <p:nvPicPr>
          <p:cNvPr id="1075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13" y="1285307"/>
            <a:ext cx="4755364" cy="254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965200" y="2699512"/>
            <a:ext cx="3084576" cy="2296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4757802" y="2043618"/>
            <a:ext cx="7289385" cy="3847176"/>
          </a:xfrm>
          <a:prstGeom prst="rect">
            <a:avLst/>
          </a:prstGeom>
        </p:spPr>
      </p:pic>
      <p:pic>
        <p:nvPicPr>
          <p:cNvPr id="12" name="Picture 11"/>
          <p:cNvPicPr>
            <a:picLocks noChangeAspect="1"/>
          </p:cNvPicPr>
          <p:nvPr/>
        </p:nvPicPr>
        <p:blipFill rotWithShape="1">
          <a:blip r:embed="rId4"/>
          <a:srcRect t="49155" r="45920"/>
          <a:stretch/>
        </p:blipFill>
        <p:spPr>
          <a:xfrm>
            <a:off x="259732" y="3960243"/>
            <a:ext cx="4274681" cy="2757549"/>
          </a:xfrm>
          <a:prstGeom prst="rect">
            <a:avLst/>
          </a:prstGeom>
        </p:spPr>
      </p:pic>
      <p:grpSp>
        <p:nvGrpSpPr>
          <p:cNvPr id="14" name="Group 13"/>
          <p:cNvGrpSpPr/>
          <p:nvPr/>
        </p:nvGrpSpPr>
        <p:grpSpPr>
          <a:xfrm>
            <a:off x="11038372" y="184106"/>
            <a:ext cx="899704" cy="401205"/>
            <a:chOff x="9294916" y="549771"/>
            <a:chExt cx="1238972" cy="552860"/>
          </a:xfrm>
        </p:grpSpPr>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6" name="Picture 15"/>
            <p:cNvPicPr>
              <a:picLocks noChangeAspect="1"/>
            </p:cNvPicPr>
            <p:nvPr/>
          </p:nvPicPr>
          <p:blipFill>
            <a:blip r:embed="rId6"/>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35947497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57" r="8149"/>
          <a:stretch/>
        </p:blipFill>
        <p:spPr bwMode="auto">
          <a:xfrm>
            <a:off x="5462016" y="1400855"/>
            <a:ext cx="6272268" cy="5298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http://t3.gstatic.com/images?q=tbn:ANd9GcSXy6KRJUexqv_ZgaEskcNqwtDrsjlf8zWDWWDsHl_r8MFj7iI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4587" y="5691501"/>
            <a:ext cx="613513" cy="8648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954577" y="3957844"/>
            <a:ext cx="3476199" cy="2740439"/>
          </a:xfrm>
          <a:prstGeom prst="rect">
            <a:avLst/>
          </a:prstGeom>
        </p:spPr>
      </p:pic>
      <p:sp>
        <p:nvSpPr>
          <p:cNvPr id="5" name="Title 1"/>
          <p:cNvSpPr>
            <a:spLocks noGrp="1"/>
          </p:cNvSpPr>
          <p:nvPr>
            <p:ph type="title"/>
          </p:nvPr>
        </p:nvSpPr>
        <p:spPr>
          <a:xfrm>
            <a:off x="876300" y="-40256"/>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413" y="1412307"/>
            <a:ext cx="4755364" cy="254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219200" y="2826512"/>
            <a:ext cx="3084576" cy="2296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1038372" y="184106"/>
            <a:ext cx="899704" cy="401205"/>
            <a:chOff x="9294916" y="549771"/>
            <a:chExt cx="1238972" cy="552860"/>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0" name="Picture 9"/>
            <p:cNvPicPr>
              <a:picLocks noChangeAspect="1"/>
            </p:cNvPicPr>
            <p:nvPr/>
          </p:nvPicPr>
          <p:blipFill>
            <a:blip r:embed="rId7"/>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33700730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874684" y="1334524"/>
            <a:ext cx="5517216" cy="2545214"/>
          </a:xfrm>
          <a:prstGeom prst="rect">
            <a:avLst/>
          </a:prstGeom>
        </p:spPr>
      </p:pic>
      <p:sp>
        <p:nvSpPr>
          <p:cNvPr id="5" name="Title 1"/>
          <p:cNvSpPr>
            <a:spLocks noGrp="1"/>
          </p:cNvSpPr>
          <p:nvPr>
            <p:ph type="title"/>
          </p:nvPr>
        </p:nvSpPr>
        <p:spPr>
          <a:xfrm>
            <a:off x="876300" y="-40256"/>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13" y="1285307"/>
            <a:ext cx="4755364" cy="254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219200" y="2929127"/>
            <a:ext cx="3084576" cy="5892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a:srcRect t="101" b="49048"/>
          <a:stretch/>
        </p:blipFill>
        <p:spPr>
          <a:xfrm>
            <a:off x="5655973" y="3928955"/>
            <a:ext cx="5842836" cy="2718815"/>
          </a:xfrm>
          <a:prstGeom prst="rect">
            <a:avLst/>
          </a:prstGeom>
        </p:spPr>
      </p:pic>
      <p:pic>
        <p:nvPicPr>
          <p:cNvPr id="8" name="Picture 7"/>
          <p:cNvPicPr>
            <a:picLocks noChangeAspect="1"/>
          </p:cNvPicPr>
          <p:nvPr/>
        </p:nvPicPr>
        <p:blipFill>
          <a:blip r:embed="rId5"/>
          <a:stretch>
            <a:fillRect/>
          </a:stretch>
        </p:blipFill>
        <p:spPr>
          <a:xfrm>
            <a:off x="808404" y="3928955"/>
            <a:ext cx="3937382" cy="2767359"/>
          </a:xfrm>
          <a:prstGeom prst="rect">
            <a:avLst/>
          </a:prstGeom>
        </p:spPr>
      </p:pic>
      <p:grpSp>
        <p:nvGrpSpPr>
          <p:cNvPr id="10" name="Group 9"/>
          <p:cNvGrpSpPr/>
          <p:nvPr/>
        </p:nvGrpSpPr>
        <p:grpSpPr>
          <a:xfrm>
            <a:off x="11038372" y="184106"/>
            <a:ext cx="899704" cy="401205"/>
            <a:chOff x="9294916" y="549771"/>
            <a:chExt cx="1238972" cy="552860"/>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2" name="Picture 11"/>
            <p:cNvPicPr>
              <a:picLocks noChangeAspect="1"/>
            </p:cNvPicPr>
            <p:nvPr/>
          </p:nvPicPr>
          <p:blipFill>
            <a:blip r:embed="rId7"/>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9914002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76300" y="-40256"/>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413" y="1412307"/>
            <a:ext cx="4755364" cy="254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854200" y="3596640"/>
            <a:ext cx="1766824" cy="3636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713842" y="4061431"/>
            <a:ext cx="4126382" cy="2589102"/>
          </a:xfrm>
          <a:prstGeom prst="rect">
            <a:avLst/>
          </a:prstGeom>
        </p:spPr>
      </p:pic>
      <p:pic>
        <p:nvPicPr>
          <p:cNvPr id="3" name="Picture 2"/>
          <p:cNvPicPr>
            <a:picLocks noChangeAspect="1"/>
          </p:cNvPicPr>
          <p:nvPr/>
        </p:nvPicPr>
        <p:blipFill rotWithShape="1">
          <a:blip r:embed="rId4"/>
          <a:srcRect t="5840"/>
          <a:stretch/>
        </p:blipFill>
        <p:spPr>
          <a:xfrm>
            <a:off x="4949697" y="1572769"/>
            <a:ext cx="7078708" cy="5187696"/>
          </a:xfrm>
          <a:prstGeom prst="rect">
            <a:avLst/>
          </a:prstGeom>
        </p:spPr>
      </p:pic>
      <p:grpSp>
        <p:nvGrpSpPr>
          <p:cNvPr id="9" name="Group 8"/>
          <p:cNvGrpSpPr/>
          <p:nvPr/>
        </p:nvGrpSpPr>
        <p:grpSpPr>
          <a:xfrm>
            <a:off x="11038372" y="184106"/>
            <a:ext cx="899704" cy="401205"/>
            <a:chOff x="9294916" y="549771"/>
            <a:chExt cx="1238972" cy="552860"/>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1" name="Picture 10"/>
            <p:cNvPicPr>
              <a:picLocks noChangeAspect="1"/>
            </p:cNvPicPr>
            <p:nvPr/>
          </p:nvPicPr>
          <p:blipFill>
            <a:blip r:embed="rId6"/>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24893563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76300" y="-40256"/>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413" y="1412307"/>
            <a:ext cx="4755364" cy="254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854200" y="3596640"/>
            <a:ext cx="1766824" cy="3636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1038372" y="184106"/>
            <a:ext cx="899704" cy="401205"/>
            <a:chOff x="9294916" y="549771"/>
            <a:chExt cx="1238972" cy="55286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1" name="Picture 10"/>
            <p:cNvPicPr>
              <a:picLocks noChangeAspect="1"/>
            </p:cNvPicPr>
            <p:nvPr/>
          </p:nvPicPr>
          <p:blipFill>
            <a:blip r:embed="rId4"/>
            <a:stretch>
              <a:fillRect/>
            </a:stretch>
          </p:blipFill>
          <p:spPr>
            <a:xfrm>
              <a:off x="10038525" y="549771"/>
              <a:ext cx="495363" cy="552860"/>
            </a:xfrm>
            <a:prstGeom prst="rect">
              <a:avLst/>
            </a:prstGeom>
          </p:spPr>
        </p:pic>
      </p:grpSp>
      <p:pic>
        <p:nvPicPr>
          <p:cNvPr id="12" name="Picture 11"/>
          <p:cNvPicPr>
            <a:picLocks noChangeAspect="1"/>
          </p:cNvPicPr>
          <p:nvPr/>
        </p:nvPicPr>
        <p:blipFill rotWithShape="1">
          <a:blip r:embed="rId5"/>
          <a:srcRect l="2739" t="6970" r="3189"/>
          <a:stretch/>
        </p:blipFill>
        <p:spPr>
          <a:xfrm>
            <a:off x="5130072" y="1783874"/>
            <a:ext cx="6808004" cy="5074126"/>
          </a:xfrm>
          <a:prstGeom prst="rect">
            <a:avLst/>
          </a:prstGeom>
        </p:spPr>
      </p:pic>
      <p:sp>
        <p:nvSpPr>
          <p:cNvPr id="13" name="Title 1"/>
          <p:cNvSpPr txBox="1">
            <a:spLocks/>
          </p:cNvSpPr>
          <p:nvPr/>
        </p:nvSpPr>
        <p:spPr>
          <a:xfrm>
            <a:off x="1249680" y="4478528"/>
            <a:ext cx="3066288" cy="1838960"/>
          </a:xfrm>
          <a:prstGeom prst="rect">
            <a:avLst/>
          </a:prstGeom>
        </p:spPr>
        <p:txBody>
          <a:bodyPr vert="horz" lIns="91230" tIns="45615" rIns="91230" bIns="45615"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i="1" dirty="0">
                <a:solidFill>
                  <a:schemeClr val="accent5"/>
                </a:solidFill>
              </a:rPr>
              <a:t>Forest disturbance events often display degrees of severity.  </a:t>
            </a:r>
            <a:br>
              <a:rPr lang="en-US" sz="1800" b="1" i="1" dirty="0">
                <a:solidFill>
                  <a:schemeClr val="accent5"/>
                </a:solidFill>
              </a:rPr>
            </a:br>
            <a:r>
              <a:rPr lang="en-US" sz="1800" b="1" i="1" dirty="0">
                <a:solidFill>
                  <a:schemeClr val="accent5"/>
                </a:solidFill>
              </a:rPr>
              <a:t>Variation in rates of recovery can relate to ecological, or vegetative resilience.</a:t>
            </a:r>
          </a:p>
        </p:txBody>
      </p:sp>
    </p:spTree>
    <p:extLst>
      <p:ext uri="{BB962C8B-B14F-4D97-AF65-F5344CB8AC3E}">
        <p14:creationId xmlns:p14="http://schemas.microsoft.com/office/powerpoint/2010/main" val="1927780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09" y="1407572"/>
            <a:ext cx="4885417" cy="2237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a:spLocks noGrp="1"/>
          </p:cNvSpPr>
          <p:nvPr>
            <p:ph type="title"/>
          </p:nvPr>
        </p:nvSpPr>
        <p:spPr>
          <a:xfrm>
            <a:off x="876300" y="-40256"/>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sp>
        <p:nvSpPr>
          <p:cNvPr id="10" name="Rectangle 9"/>
          <p:cNvSpPr/>
          <p:nvPr/>
        </p:nvSpPr>
        <p:spPr>
          <a:xfrm>
            <a:off x="707136" y="1885695"/>
            <a:ext cx="3816096" cy="7599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a:srcRect r="37494"/>
          <a:stretch/>
        </p:blipFill>
        <p:spPr>
          <a:xfrm>
            <a:off x="9809088" y="1340816"/>
            <a:ext cx="2157984" cy="5227429"/>
          </a:xfrm>
          <a:prstGeom prst="rect">
            <a:avLst/>
          </a:prstGeom>
        </p:spPr>
      </p:pic>
      <p:pic>
        <p:nvPicPr>
          <p:cNvPr id="3" name="Picture 2"/>
          <p:cNvPicPr>
            <a:picLocks noChangeAspect="1"/>
          </p:cNvPicPr>
          <p:nvPr/>
        </p:nvPicPr>
        <p:blipFill>
          <a:blip r:embed="rId6"/>
          <a:stretch>
            <a:fillRect/>
          </a:stretch>
        </p:blipFill>
        <p:spPr>
          <a:xfrm>
            <a:off x="5836169" y="1885695"/>
            <a:ext cx="3816572" cy="4391672"/>
          </a:xfrm>
          <a:prstGeom prst="rect">
            <a:avLst/>
          </a:prstGeom>
        </p:spPr>
      </p:pic>
      <p:pic>
        <p:nvPicPr>
          <p:cNvPr id="4" name="Picture 3"/>
          <p:cNvPicPr>
            <a:picLocks noChangeAspect="1"/>
          </p:cNvPicPr>
          <p:nvPr/>
        </p:nvPicPr>
        <p:blipFill>
          <a:blip r:embed="rId7"/>
          <a:stretch>
            <a:fillRect/>
          </a:stretch>
        </p:blipFill>
        <p:spPr>
          <a:xfrm>
            <a:off x="2956478" y="4123531"/>
            <a:ext cx="2773920" cy="2392887"/>
          </a:xfrm>
          <a:prstGeom prst="rect">
            <a:avLst/>
          </a:prstGeom>
        </p:spPr>
      </p:pic>
      <p:pic>
        <p:nvPicPr>
          <p:cNvPr id="11" name="Picture 10"/>
          <p:cNvPicPr>
            <a:picLocks noChangeAspect="1"/>
          </p:cNvPicPr>
          <p:nvPr/>
        </p:nvPicPr>
        <p:blipFill>
          <a:blip r:embed="rId8"/>
          <a:stretch>
            <a:fillRect/>
          </a:stretch>
        </p:blipFill>
        <p:spPr>
          <a:xfrm>
            <a:off x="170309" y="4074316"/>
            <a:ext cx="2781541" cy="2423370"/>
          </a:xfrm>
          <a:prstGeom prst="rect">
            <a:avLst/>
          </a:prstGeom>
        </p:spPr>
      </p:pic>
    </p:spTree>
    <p:extLst>
      <p:ext uri="{BB962C8B-B14F-4D97-AF65-F5344CB8AC3E}">
        <p14:creationId xmlns:p14="http://schemas.microsoft.com/office/powerpoint/2010/main" val="29130636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12808" y="848757"/>
            <a:ext cx="9900261" cy="5539978"/>
          </a:xfrm>
          <a:prstGeom prst="rect">
            <a:avLst/>
          </a:prstGeom>
        </p:spPr>
        <p:txBody>
          <a:bodyPr wrap="square">
            <a:spAutoFit/>
          </a:bodyPr>
          <a:lstStyle/>
          <a:p>
            <a:pPr marL="285750" indent="-285750">
              <a:spcBef>
                <a:spcPts val="1200"/>
              </a:spcBef>
              <a:spcAft>
                <a:spcPts val="600"/>
              </a:spcAft>
              <a:buFont typeface="Arial" panose="020B0604020202020204" pitchFamily="34" charset="0"/>
              <a:buChar char="•"/>
            </a:pPr>
            <a:r>
              <a:rPr lang="en-US" dirty="0" smtClean="0">
                <a:latin typeface="Helvetica" panose="020B0604020202020204" pitchFamily="34" charset="0"/>
                <a:cs typeface="Helvetica" panose="020B0604020202020204" pitchFamily="34" charset="0"/>
              </a:rPr>
              <a:t>Based on a simple comparison between </a:t>
            </a:r>
            <a:r>
              <a:rPr lang="en-US" u="sng" dirty="0" smtClean="0">
                <a:latin typeface="Helvetica" panose="020B0604020202020204" pitchFamily="34" charset="0"/>
                <a:cs typeface="Helvetica" panose="020B0604020202020204" pitchFamily="34" charset="0"/>
              </a:rPr>
              <a:t>current greenness vs. historical greenness</a:t>
            </a:r>
          </a:p>
          <a:p>
            <a:pPr marL="285750" indent="-285750">
              <a:spcBef>
                <a:spcPts val="1200"/>
              </a:spcBef>
              <a:spcAft>
                <a:spcPts val="600"/>
              </a:spcAft>
              <a:buFont typeface="Arial" panose="020B0604020202020204" pitchFamily="34" charset="0"/>
              <a:buChar char="•"/>
            </a:pPr>
            <a:r>
              <a:rPr lang="en-US" dirty="0" smtClean="0">
                <a:latin typeface="Helvetica" panose="020B0604020202020204" pitchFamily="34" charset="0"/>
                <a:cs typeface="Helvetica" panose="020B0604020202020204" pitchFamily="34" charset="0"/>
              </a:rPr>
              <a:t>We develop this historical greenness from the 16-year historical MODIS satellite record</a:t>
            </a:r>
          </a:p>
          <a:p>
            <a:pPr marL="285750" indent="-285750">
              <a:spcBef>
                <a:spcPts val="1200"/>
              </a:spcBef>
              <a:spcAft>
                <a:spcPts val="600"/>
              </a:spcAft>
              <a:buFont typeface="Arial" panose="020B0604020202020204" pitchFamily="34" charset="0"/>
              <a:buChar char="•"/>
            </a:pPr>
            <a:r>
              <a:rPr lang="en-US" dirty="0" smtClean="0">
                <a:latin typeface="Helvetica" panose="020B0604020202020204" pitchFamily="34" charset="0"/>
                <a:cs typeface="Helvetica" panose="020B0604020202020204" pitchFamily="34" charset="0"/>
              </a:rPr>
              <a:t>The comparison is both spatially and temporally explicit – compares during the same 24-day period and for the same MODIS pixel</a:t>
            </a:r>
          </a:p>
          <a:p>
            <a:pPr marL="285750" indent="-285750">
              <a:spcBef>
                <a:spcPts val="1200"/>
              </a:spcBef>
              <a:spcAft>
                <a:spcPts val="600"/>
              </a:spcAft>
              <a:buFont typeface="Arial" panose="020B0604020202020204" pitchFamily="34" charset="0"/>
              <a:buChar char="•"/>
            </a:pPr>
            <a:r>
              <a:rPr lang="en-US" b="1" u="sng" dirty="0" smtClean="0">
                <a:latin typeface="Helvetica" panose="020B0604020202020204" pitchFamily="34" charset="0"/>
                <a:cs typeface="Helvetica" panose="020B0604020202020204" pitchFamily="34" charset="0"/>
              </a:rPr>
              <a:t>If the current NDVI value is less than 100% of the baseline used </a:t>
            </a:r>
            <a:r>
              <a:rPr lang="en-US" dirty="0" smtClean="0">
                <a:latin typeface="Helvetica" panose="020B0604020202020204" pitchFamily="34" charset="0"/>
                <a:cs typeface="Helvetica" panose="020B0604020202020204" pitchFamily="34" charset="0"/>
              </a:rPr>
              <a:t>= </a:t>
            </a:r>
            <a:r>
              <a:rPr lang="en-US" dirty="0" smtClean="0">
                <a:solidFill>
                  <a:srgbClr val="C00000"/>
                </a:solidFill>
                <a:latin typeface="Helvetica" panose="020B0604020202020204" pitchFamily="34" charset="0"/>
                <a:cs typeface="Helvetica" panose="020B0604020202020204" pitchFamily="34" charset="0"/>
              </a:rPr>
              <a:t>Potential Disturbances</a:t>
            </a:r>
          </a:p>
          <a:p>
            <a:pPr marL="742950" lvl="1" indent="-285750">
              <a:spcBef>
                <a:spcPts val="1200"/>
              </a:spcBef>
              <a:spcAft>
                <a:spcPts val="600"/>
              </a:spcAft>
              <a:buFont typeface="Wingdings" panose="05000000000000000000" pitchFamily="2" charset="2"/>
              <a:buChar char="ü"/>
            </a:pPr>
            <a:r>
              <a:rPr lang="en-US" dirty="0" smtClean="0">
                <a:latin typeface="Helvetica" panose="020B0604020202020204" pitchFamily="34" charset="0"/>
                <a:cs typeface="Helvetica" panose="020B0604020202020204" pitchFamily="34" charset="0"/>
              </a:rPr>
              <a:t>shown as Greens, Yellows, and Reds</a:t>
            </a:r>
          </a:p>
          <a:p>
            <a:pPr marL="285750" indent="-285750">
              <a:spcBef>
                <a:spcPts val="1200"/>
              </a:spcBef>
              <a:spcAft>
                <a:spcPts val="600"/>
              </a:spcAft>
              <a:buFont typeface="Arial" panose="020B0604020202020204" pitchFamily="34" charset="0"/>
              <a:buChar char="•"/>
            </a:pPr>
            <a:r>
              <a:rPr lang="en-US" b="1" u="sng" dirty="0" smtClean="0">
                <a:latin typeface="Helvetica" panose="020B0604020202020204" pitchFamily="34" charset="0"/>
                <a:cs typeface="Helvetica" panose="020B0604020202020204" pitchFamily="34" charset="0"/>
              </a:rPr>
              <a:t>If the current NDVI value is greater than 100% of baseline greenness </a:t>
            </a:r>
            <a:r>
              <a:rPr lang="en-US" dirty="0" smtClean="0">
                <a:latin typeface="Helvetica" panose="020B0604020202020204" pitchFamily="34" charset="0"/>
                <a:cs typeface="Helvetica" panose="020B0604020202020204" pitchFamily="34" charset="0"/>
              </a:rPr>
              <a:t>= </a:t>
            </a:r>
            <a:r>
              <a:rPr lang="en-US" dirty="0" smtClean="0">
                <a:solidFill>
                  <a:srgbClr val="0070C0"/>
                </a:solidFill>
                <a:latin typeface="Helvetica" panose="020B0604020202020204" pitchFamily="34" charset="0"/>
                <a:cs typeface="Helvetica" panose="020B0604020202020204" pitchFamily="34" charset="0"/>
              </a:rPr>
              <a:t>Vegetation Regrowth or Recovery</a:t>
            </a:r>
          </a:p>
          <a:p>
            <a:pPr marL="742950" lvl="1" indent="-285750">
              <a:spcBef>
                <a:spcPts val="1200"/>
              </a:spcBef>
              <a:spcAft>
                <a:spcPts val="600"/>
              </a:spcAft>
              <a:buFont typeface="Wingdings" panose="05000000000000000000" pitchFamily="2" charset="2"/>
              <a:buChar char="ü"/>
            </a:pPr>
            <a:r>
              <a:rPr lang="en-US" dirty="0" smtClean="0">
                <a:latin typeface="Helvetica" panose="020B0604020202020204" pitchFamily="34" charset="0"/>
                <a:cs typeface="Helvetica" panose="020B0604020202020204" pitchFamily="34" charset="0"/>
              </a:rPr>
              <a:t>shown as Blues</a:t>
            </a:r>
          </a:p>
          <a:p>
            <a:pPr marL="285750" indent="-285750">
              <a:spcBef>
                <a:spcPts val="1200"/>
              </a:spcBef>
              <a:spcAft>
                <a:spcPts val="600"/>
              </a:spcAft>
              <a:buFont typeface="Arial" panose="020B0604020202020204" pitchFamily="34" charset="0"/>
              <a:buChar char="•"/>
            </a:pPr>
            <a:r>
              <a:rPr lang="en-US" dirty="0" smtClean="0">
                <a:latin typeface="Helvetica" panose="020B0604020202020204" pitchFamily="34" charset="0"/>
                <a:cs typeface="Helvetica" panose="020B0604020202020204" pitchFamily="34" charset="0"/>
              </a:rPr>
              <a:t>Only shows a Disturbance if it affects the plants - and to the degree that it affects the plants</a:t>
            </a:r>
          </a:p>
          <a:p>
            <a:pPr marL="285750" indent="-285750">
              <a:spcBef>
                <a:spcPts val="1200"/>
              </a:spcBef>
              <a:spcAft>
                <a:spcPts val="600"/>
              </a:spcAft>
              <a:buFont typeface="Arial" panose="020B0604020202020204" pitchFamily="34" charset="0"/>
              <a:buChar char="•"/>
            </a:pPr>
            <a:r>
              <a:rPr lang="en-US" dirty="0" smtClean="0">
                <a:latin typeface="Helvetica" panose="020B0604020202020204" pitchFamily="34" charset="0"/>
                <a:cs typeface="Helvetica" panose="020B0604020202020204" pitchFamily="34" charset="0"/>
              </a:rPr>
              <a:t>When first opening the ‘Forest Change Assessment Viewer’, only forested areas are shown by default, but </a:t>
            </a: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detects disturbances in all NLCD-based land use and land cover classes, including agricultural crops and rangeland forage (see the new “Masking” tool)</a:t>
            </a:r>
            <a:endParaRPr lang="en-US" dirty="0">
              <a:latin typeface="Helvetica" panose="020B0604020202020204" pitchFamily="34" charset="0"/>
              <a:cs typeface="Helvetica" panose="020B0604020202020204" pitchFamily="34" charset="0"/>
            </a:endParaRPr>
          </a:p>
        </p:txBody>
      </p:sp>
      <p:sp>
        <p:nvSpPr>
          <p:cNvPr id="8" name="Rectangle 7"/>
          <p:cNvSpPr/>
          <p:nvPr/>
        </p:nvSpPr>
        <p:spPr>
          <a:xfrm>
            <a:off x="1194815" y="230624"/>
            <a:ext cx="10131909" cy="369332"/>
          </a:xfrm>
          <a:prstGeom prst="rect">
            <a:avLst/>
          </a:prstGeom>
        </p:spPr>
        <p:txBody>
          <a:bodyPr wrap="square">
            <a:spAutoFit/>
          </a:bodyPr>
          <a:lstStyle/>
          <a:p>
            <a:pPr algn="ctr">
              <a:spcAft>
                <a:spcPts val="1800"/>
              </a:spcAft>
            </a:pPr>
            <a:r>
              <a:rPr lang="en-US" b="1" dirty="0" smtClean="0">
                <a:latin typeface="Helvetica" panose="020B0604020202020204" pitchFamily="34" charset="0"/>
                <a:cs typeface="Helvetica" panose="020B0604020202020204" pitchFamily="34" charset="0"/>
              </a:rPr>
              <a:t>How Does </a:t>
            </a:r>
            <a:r>
              <a:rPr lang="en-US" b="1" i="1" dirty="0" smtClean="0">
                <a:latin typeface="Helvetica" panose="020B0604020202020204" pitchFamily="34" charset="0"/>
                <a:cs typeface="Helvetica" panose="020B0604020202020204" pitchFamily="34" charset="0"/>
              </a:rPr>
              <a:t>ForWarn </a:t>
            </a:r>
            <a:r>
              <a:rPr lang="en-US" b="1" dirty="0" smtClean="0">
                <a:latin typeface="Helvetica" panose="020B0604020202020204" pitchFamily="34" charset="0"/>
                <a:cs typeface="Helvetica" panose="020B0604020202020204" pitchFamily="34" charset="0"/>
              </a:rPr>
              <a:t>Work?</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6431"/>
          <a:stretch/>
        </p:blipFill>
        <p:spPr>
          <a:xfrm>
            <a:off x="305157" y="2102887"/>
            <a:ext cx="1469836" cy="3031718"/>
          </a:xfrm>
          <a:prstGeom prst="rect">
            <a:avLst/>
          </a:prstGeom>
          <a:ln>
            <a:solidFill>
              <a:schemeClr val="bg1">
                <a:lumMod val="85000"/>
              </a:schemeClr>
            </a:solidFill>
          </a:ln>
        </p:spPr>
      </p:pic>
      <p:grpSp>
        <p:nvGrpSpPr>
          <p:cNvPr id="10" name="Group 9"/>
          <p:cNvGrpSpPr/>
          <p:nvPr/>
        </p:nvGrpSpPr>
        <p:grpSpPr>
          <a:xfrm>
            <a:off x="11038372" y="184106"/>
            <a:ext cx="899704" cy="401205"/>
            <a:chOff x="9294916" y="549771"/>
            <a:chExt cx="1238972" cy="55286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2" name="Picture 11"/>
            <p:cNvPicPr>
              <a:picLocks noChangeAspect="1"/>
            </p:cNvPicPr>
            <p:nvPr/>
          </p:nvPicPr>
          <p:blipFill>
            <a:blip r:embed="rId4"/>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39703757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pic>
        <p:nvPicPr>
          <p:cNvPr id="2" name="Picture 1"/>
          <p:cNvPicPr>
            <a:picLocks noChangeAspect="1"/>
          </p:cNvPicPr>
          <p:nvPr/>
        </p:nvPicPr>
        <p:blipFill>
          <a:blip r:embed="rId4"/>
          <a:stretch>
            <a:fillRect/>
          </a:stretch>
        </p:blipFill>
        <p:spPr>
          <a:xfrm>
            <a:off x="417453" y="1412307"/>
            <a:ext cx="3312834" cy="2203786"/>
          </a:xfrm>
          <a:prstGeom prst="rect">
            <a:avLst/>
          </a:prstGeom>
        </p:spPr>
      </p:pic>
      <p:grpSp>
        <p:nvGrpSpPr>
          <p:cNvPr id="13" name="Group 12"/>
          <p:cNvGrpSpPr/>
          <p:nvPr/>
        </p:nvGrpSpPr>
        <p:grpSpPr>
          <a:xfrm>
            <a:off x="11038372" y="184106"/>
            <a:ext cx="899704" cy="401205"/>
            <a:chOff x="9294916" y="549771"/>
            <a:chExt cx="1238972" cy="55286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5" name="Picture 14"/>
            <p:cNvPicPr>
              <a:picLocks noChangeAspect="1"/>
            </p:cNvPicPr>
            <p:nvPr/>
          </p:nvPicPr>
          <p:blipFill>
            <a:blip r:embed="rId3"/>
            <a:stretch>
              <a:fillRect/>
            </a:stretch>
          </p:blipFill>
          <p:spPr>
            <a:xfrm>
              <a:off x="10038525" y="549771"/>
              <a:ext cx="495363" cy="552860"/>
            </a:xfrm>
            <a:prstGeom prst="rect">
              <a:avLst/>
            </a:prstGeom>
          </p:spPr>
        </p:pic>
      </p:grpSp>
      <p:sp>
        <p:nvSpPr>
          <p:cNvPr id="17" name="Title 1"/>
          <p:cNvSpPr>
            <a:spLocks noGrp="1"/>
          </p:cNvSpPr>
          <p:nvPr>
            <p:ph type="title"/>
          </p:nvPr>
        </p:nvSpPr>
        <p:spPr>
          <a:xfrm>
            <a:off x="876300" y="-40256"/>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pic>
        <p:nvPicPr>
          <p:cNvPr id="8" name="Picture 7"/>
          <p:cNvPicPr>
            <a:picLocks noChangeAspect="1"/>
          </p:cNvPicPr>
          <p:nvPr/>
        </p:nvPicPr>
        <p:blipFill>
          <a:blip r:embed="rId5"/>
          <a:stretch>
            <a:fillRect/>
          </a:stretch>
        </p:blipFill>
        <p:spPr>
          <a:xfrm>
            <a:off x="4220629" y="1412307"/>
            <a:ext cx="7151179" cy="5408673"/>
          </a:xfrm>
          <a:prstGeom prst="rect">
            <a:avLst/>
          </a:prstGeom>
        </p:spPr>
      </p:pic>
    </p:spTree>
    <p:extLst>
      <p:ext uri="{BB962C8B-B14F-4D97-AF65-F5344CB8AC3E}">
        <p14:creationId xmlns:p14="http://schemas.microsoft.com/office/powerpoint/2010/main" val="4150537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pic>
        <p:nvPicPr>
          <p:cNvPr id="2" name="Picture 1"/>
          <p:cNvPicPr>
            <a:picLocks noChangeAspect="1"/>
          </p:cNvPicPr>
          <p:nvPr/>
        </p:nvPicPr>
        <p:blipFill>
          <a:blip r:embed="rId4"/>
          <a:stretch>
            <a:fillRect/>
          </a:stretch>
        </p:blipFill>
        <p:spPr>
          <a:xfrm>
            <a:off x="417453" y="1412307"/>
            <a:ext cx="3312834" cy="2203786"/>
          </a:xfrm>
          <a:prstGeom prst="rect">
            <a:avLst/>
          </a:prstGeom>
        </p:spPr>
      </p:pic>
      <p:grpSp>
        <p:nvGrpSpPr>
          <p:cNvPr id="13" name="Group 12"/>
          <p:cNvGrpSpPr/>
          <p:nvPr/>
        </p:nvGrpSpPr>
        <p:grpSpPr>
          <a:xfrm>
            <a:off x="11038372" y="184106"/>
            <a:ext cx="899704" cy="401205"/>
            <a:chOff x="9294916" y="549771"/>
            <a:chExt cx="1238972" cy="55286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5" name="Picture 14"/>
            <p:cNvPicPr>
              <a:picLocks noChangeAspect="1"/>
            </p:cNvPicPr>
            <p:nvPr/>
          </p:nvPicPr>
          <p:blipFill>
            <a:blip r:embed="rId3"/>
            <a:stretch>
              <a:fillRect/>
            </a:stretch>
          </p:blipFill>
          <p:spPr>
            <a:xfrm>
              <a:off x="10038525" y="549771"/>
              <a:ext cx="495363" cy="552860"/>
            </a:xfrm>
            <a:prstGeom prst="rect">
              <a:avLst/>
            </a:prstGeom>
          </p:spPr>
        </p:pic>
      </p:grpSp>
      <p:sp>
        <p:nvSpPr>
          <p:cNvPr id="17" name="Title 1"/>
          <p:cNvSpPr>
            <a:spLocks noGrp="1"/>
          </p:cNvSpPr>
          <p:nvPr>
            <p:ph type="title"/>
          </p:nvPr>
        </p:nvSpPr>
        <p:spPr>
          <a:xfrm>
            <a:off x="876300" y="-40256"/>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pic>
        <p:nvPicPr>
          <p:cNvPr id="3" name="Picture 2"/>
          <p:cNvPicPr>
            <a:picLocks noChangeAspect="1"/>
          </p:cNvPicPr>
          <p:nvPr/>
        </p:nvPicPr>
        <p:blipFill>
          <a:blip r:embed="rId5"/>
          <a:stretch>
            <a:fillRect/>
          </a:stretch>
        </p:blipFill>
        <p:spPr>
          <a:xfrm>
            <a:off x="231648" y="3901589"/>
            <a:ext cx="3986784" cy="2675156"/>
          </a:xfrm>
          <a:prstGeom prst="rect">
            <a:avLst/>
          </a:prstGeom>
        </p:spPr>
      </p:pic>
      <p:pic>
        <p:nvPicPr>
          <p:cNvPr id="4" name="Picture 3"/>
          <p:cNvPicPr>
            <a:picLocks noChangeAspect="1"/>
          </p:cNvPicPr>
          <p:nvPr/>
        </p:nvPicPr>
        <p:blipFill>
          <a:blip r:embed="rId6"/>
          <a:stretch>
            <a:fillRect/>
          </a:stretch>
        </p:blipFill>
        <p:spPr>
          <a:xfrm>
            <a:off x="4438661" y="1858417"/>
            <a:ext cx="3760814" cy="4327458"/>
          </a:xfrm>
          <a:prstGeom prst="rect">
            <a:avLst/>
          </a:prstGeom>
        </p:spPr>
      </p:pic>
      <p:cxnSp>
        <p:nvCxnSpPr>
          <p:cNvPr id="20" name="Straight Arrow Connector 19"/>
          <p:cNvCxnSpPr/>
          <p:nvPr/>
        </p:nvCxnSpPr>
        <p:spPr>
          <a:xfrm flipV="1">
            <a:off x="7134676" y="2396318"/>
            <a:ext cx="724144" cy="283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rotWithShape="1">
          <a:blip r:embed="rId7"/>
          <a:srcRect l="12914" t="3818" r="38420" b="11256"/>
          <a:stretch/>
        </p:blipFill>
        <p:spPr>
          <a:xfrm>
            <a:off x="8419705" y="1402782"/>
            <a:ext cx="3518371" cy="5102203"/>
          </a:xfrm>
          <a:prstGeom prst="rect">
            <a:avLst/>
          </a:prstGeom>
        </p:spPr>
      </p:pic>
      <p:cxnSp>
        <p:nvCxnSpPr>
          <p:cNvPr id="23" name="Straight Arrow Connector 22"/>
          <p:cNvCxnSpPr/>
          <p:nvPr/>
        </p:nvCxnSpPr>
        <p:spPr>
          <a:xfrm flipV="1">
            <a:off x="4988780" y="2170176"/>
            <a:ext cx="1680244" cy="1469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410276" y="5961888"/>
            <a:ext cx="308540" cy="1253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2824804" y="5669280"/>
            <a:ext cx="1296092" cy="134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17955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pic>
        <p:nvPicPr>
          <p:cNvPr id="4" name="Picture 3"/>
          <p:cNvPicPr>
            <a:picLocks noChangeAspect="1"/>
          </p:cNvPicPr>
          <p:nvPr/>
        </p:nvPicPr>
        <p:blipFill rotWithShape="1">
          <a:blip r:embed="rId4"/>
          <a:srcRect r="38359" b="26296"/>
          <a:stretch/>
        </p:blipFill>
        <p:spPr>
          <a:xfrm>
            <a:off x="990868" y="764650"/>
            <a:ext cx="10047504" cy="5892182"/>
          </a:xfrm>
          <a:prstGeom prst="rect">
            <a:avLst/>
          </a:prstGeom>
          <a:ln>
            <a:solidFill>
              <a:schemeClr val="tx1"/>
            </a:solidFill>
            <a:prstDash val="dash"/>
          </a:ln>
        </p:spPr>
      </p:pic>
      <p:sp>
        <p:nvSpPr>
          <p:cNvPr id="9" name="Rectangle 8"/>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FCAV Feature: </a:t>
            </a:r>
            <a:r>
              <a:rPr lang="en-US" b="1" u="sng" dirty="0" smtClean="0">
                <a:latin typeface="Helvetica" panose="020B0604020202020204" pitchFamily="34" charset="0"/>
                <a:cs typeface="Helvetica" panose="020B0604020202020204" pitchFamily="34" charset="0"/>
              </a:rPr>
              <a:t>Graph NDVI</a:t>
            </a:r>
            <a:r>
              <a:rPr lang="en-US" b="1" dirty="0" smtClean="0">
                <a:latin typeface="Helvetica" panose="020B0604020202020204" pitchFamily="34" charset="0"/>
                <a:cs typeface="Helvetica" panose="020B0604020202020204" pitchFamily="34" charset="0"/>
              </a:rPr>
              <a:t>   </a:t>
            </a:r>
            <a:r>
              <a:rPr lang="en-US" sz="1400" i="1" dirty="0" smtClean="0">
                <a:latin typeface="Helvetica" panose="020B0604020202020204" pitchFamily="34" charset="0"/>
                <a:cs typeface="Helvetica" panose="020B0604020202020204" pitchFamily="34" charset="0"/>
              </a:rPr>
              <a:t>(110B NDVI observations)</a:t>
            </a:r>
          </a:p>
        </p:txBody>
      </p:sp>
      <p:sp>
        <p:nvSpPr>
          <p:cNvPr id="10" name="Oval 9"/>
          <p:cNvSpPr/>
          <p:nvPr/>
        </p:nvSpPr>
        <p:spPr>
          <a:xfrm>
            <a:off x="8034528" y="2401824"/>
            <a:ext cx="694944" cy="68275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81779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01000" y="236574"/>
            <a:ext cx="1219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30" tIns="45615" rIns="91230" bIns="45615" rtlCol="0" anchor="ctr"/>
          <a:lstStyle/>
          <a:p>
            <a:pPr algn="ctr"/>
            <a:endParaRPr lang="en-US"/>
          </a:p>
        </p:txBody>
      </p:sp>
      <p:sp>
        <p:nvSpPr>
          <p:cNvPr id="4" name="Rectangle 3"/>
          <p:cNvSpPr/>
          <p:nvPr/>
        </p:nvSpPr>
        <p:spPr>
          <a:xfrm>
            <a:off x="1828800" y="5334000"/>
            <a:ext cx="1219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30" tIns="45615" rIns="91230" bIns="45615" rtlCol="0" anchor="ctr"/>
          <a:lstStyle/>
          <a:p>
            <a:pPr algn="ctr"/>
            <a:endParaRPr lang="en-US"/>
          </a:p>
        </p:txBody>
      </p:sp>
      <p:sp>
        <p:nvSpPr>
          <p:cNvPr id="5" name="Rectangle 4"/>
          <p:cNvSpPr/>
          <p:nvPr/>
        </p:nvSpPr>
        <p:spPr>
          <a:xfrm>
            <a:off x="9427534" y="5355266"/>
            <a:ext cx="1219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30" tIns="45615" rIns="91230" bIns="45615" rtlCol="0" anchor="ctr"/>
          <a:lstStyle/>
          <a:p>
            <a:pPr algn="ctr"/>
            <a:endParaRPr lang="en-US"/>
          </a:p>
        </p:txBody>
      </p:sp>
      <p:sp>
        <p:nvSpPr>
          <p:cNvPr id="6" name="Rectangle 5"/>
          <p:cNvSpPr/>
          <p:nvPr/>
        </p:nvSpPr>
        <p:spPr>
          <a:xfrm>
            <a:off x="2404730" y="5334000"/>
            <a:ext cx="2438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30" tIns="45615" rIns="91230" bIns="45615" rtlCol="0" anchor="ctr"/>
          <a:lstStyle/>
          <a:p>
            <a:pPr algn="ctr"/>
            <a:endParaRPr lang="en-US"/>
          </a:p>
        </p:txBody>
      </p:sp>
      <p:sp>
        <p:nvSpPr>
          <p:cNvPr id="7" name="Rectangle 6"/>
          <p:cNvSpPr/>
          <p:nvPr/>
        </p:nvSpPr>
        <p:spPr>
          <a:xfrm>
            <a:off x="5486401" y="5451520"/>
            <a:ext cx="1219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30" tIns="45615" rIns="91230" bIns="45615" rtlCol="0" anchor="ctr"/>
          <a:lstStyle/>
          <a:p>
            <a:pPr algn="ctr"/>
            <a:endParaRPr lang="en-US"/>
          </a:p>
        </p:txBody>
      </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FCAV Feature: </a:t>
            </a:r>
            <a:r>
              <a:rPr lang="en-US" b="1" u="sng" dirty="0" smtClean="0">
                <a:latin typeface="Helvetica" panose="020B0604020202020204" pitchFamily="34" charset="0"/>
                <a:cs typeface="Helvetica" panose="020B0604020202020204" pitchFamily="34" charset="0"/>
              </a:rPr>
              <a:t>Graph NDVI</a:t>
            </a:r>
            <a:r>
              <a:rPr lang="en-US" b="1" dirty="0" smtClean="0">
                <a:latin typeface="Helvetica" panose="020B0604020202020204" pitchFamily="34" charset="0"/>
                <a:cs typeface="Helvetica" panose="020B0604020202020204" pitchFamily="34" charset="0"/>
              </a:rPr>
              <a:t>   </a:t>
            </a:r>
            <a:r>
              <a:rPr lang="en-US" sz="1400" i="1" dirty="0" smtClean="0">
                <a:latin typeface="Helvetica" panose="020B0604020202020204" pitchFamily="34" charset="0"/>
                <a:cs typeface="Helvetica" panose="020B0604020202020204" pitchFamily="34" charset="0"/>
              </a:rPr>
              <a:t>(110B NDVI observations)</a:t>
            </a:r>
          </a:p>
        </p:txBody>
      </p:sp>
      <p:grpSp>
        <p:nvGrpSpPr>
          <p:cNvPr id="9" name="Group 8"/>
          <p:cNvGrpSpPr/>
          <p:nvPr/>
        </p:nvGrpSpPr>
        <p:grpSpPr>
          <a:xfrm>
            <a:off x="341376" y="812619"/>
            <a:ext cx="11300461" cy="5771061"/>
            <a:chOff x="809325" y="841247"/>
            <a:chExt cx="10305126" cy="5583937"/>
          </a:xfrm>
        </p:grpSpPr>
        <p:pic>
          <p:nvPicPr>
            <p:cNvPr id="1239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43" b="1364"/>
            <a:stretch/>
          </p:blipFill>
          <p:spPr bwMode="auto">
            <a:xfrm>
              <a:off x="809325" y="841247"/>
              <a:ext cx="10305126" cy="558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095488" y="841247"/>
              <a:ext cx="938784" cy="341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11038372" y="184106"/>
            <a:ext cx="899704" cy="401205"/>
            <a:chOff x="9294916" y="549771"/>
            <a:chExt cx="1238972" cy="55286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4" name="Picture 13"/>
            <p:cNvPicPr>
              <a:picLocks noChangeAspect="1"/>
            </p:cNvPicPr>
            <p:nvPr/>
          </p:nvPicPr>
          <p:blipFill>
            <a:blip r:embed="rId4"/>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5029799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924800" y="310116"/>
            <a:ext cx="1219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30" tIns="45615" rIns="91230" bIns="45615" rtlCol="0" anchor="ctr"/>
          <a:lstStyle/>
          <a:p>
            <a:pPr algn="ctr"/>
            <a:endParaRPr lang="en-US"/>
          </a:p>
        </p:txBody>
      </p:sp>
      <p:sp>
        <p:nvSpPr>
          <p:cNvPr id="4" name="Rectangle 3"/>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FCAV Feature: </a:t>
            </a:r>
            <a:r>
              <a:rPr lang="en-US" b="1" u="sng" dirty="0" smtClean="0">
                <a:latin typeface="Helvetica" panose="020B0604020202020204" pitchFamily="34" charset="0"/>
                <a:cs typeface="Helvetica" panose="020B0604020202020204" pitchFamily="34" charset="0"/>
              </a:rPr>
              <a:t>Graph NDVI</a:t>
            </a:r>
            <a:r>
              <a:rPr lang="en-US" b="1" dirty="0" smtClean="0">
                <a:latin typeface="Helvetica" panose="020B0604020202020204" pitchFamily="34" charset="0"/>
                <a:cs typeface="Helvetica" panose="020B0604020202020204" pitchFamily="34" charset="0"/>
              </a:rPr>
              <a:t>   </a:t>
            </a:r>
            <a:r>
              <a:rPr lang="en-US" sz="1400" i="1" dirty="0" smtClean="0">
                <a:latin typeface="Helvetica" panose="020B0604020202020204" pitchFamily="34" charset="0"/>
                <a:cs typeface="Helvetica" panose="020B0604020202020204" pitchFamily="34" charset="0"/>
              </a:rPr>
              <a:t>(110B NDVI observations)</a:t>
            </a:r>
          </a:p>
        </p:txBody>
      </p:sp>
      <p:grpSp>
        <p:nvGrpSpPr>
          <p:cNvPr id="2" name="Group 1"/>
          <p:cNvGrpSpPr/>
          <p:nvPr/>
        </p:nvGrpSpPr>
        <p:grpSpPr>
          <a:xfrm>
            <a:off x="463296" y="843516"/>
            <a:ext cx="11094720" cy="5825508"/>
            <a:chOff x="1190325" y="818742"/>
            <a:chExt cx="10230955" cy="5313833"/>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325" y="818742"/>
              <a:ext cx="10230955" cy="5313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8349488" y="968247"/>
              <a:ext cx="938784" cy="341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11038372" y="184106"/>
            <a:ext cx="899704" cy="401205"/>
            <a:chOff x="9294916" y="549771"/>
            <a:chExt cx="1238972" cy="55286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0" name="Picture 9"/>
            <p:cNvPicPr>
              <a:picLocks noChangeAspect="1"/>
            </p:cNvPicPr>
            <p:nvPr/>
          </p:nvPicPr>
          <p:blipFill>
            <a:blip r:embed="rId4"/>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3264134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00206" y="3048000"/>
            <a:ext cx="3657594" cy="2438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395637" y="5219700"/>
            <a:ext cx="1219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30" tIns="45615" rIns="91230" bIns="45615" rtlCol="0" anchor="ctr"/>
          <a:lstStyle/>
          <a:p>
            <a:pPr algn="ctr"/>
            <a:endParaRPr lang="en-US"/>
          </a:p>
        </p:txBody>
      </p:sp>
      <p:sp>
        <p:nvSpPr>
          <p:cNvPr id="4" name="Rectangle 3"/>
          <p:cNvSpPr/>
          <p:nvPr/>
        </p:nvSpPr>
        <p:spPr>
          <a:xfrm>
            <a:off x="5867400" y="503274"/>
            <a:ext cx="1219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30" tIns="45615" rIns="91230" bIns="45615" rtlCol="0" anchor="ctr"/>
          <a:lstStyle/>
          <a:p>
            <a:pPr algn="ctr"/>
            <a:endParaRPr lang="en-US"/>
          </a:p>
        </p:txBody>
      </p:sp>
      <p:grpSp>
        <p:nvGrpSpPr>
          <p:cNvPr id="6" name="Group 5"/>
          <p:cNvGrpSpPr/>
          <p:nvPr/>
        </p:nvGrpSpPr>
        <p:grpSpPr>
          <a:xfrm>
            <a:off x="1243584" y="701918"/>
            <a:ext cx="9838944" cy="5857377"/>
            <a:chOff x="1015224" y="1406979"/>
            <a:chExt cx="8990013" cy="4982001"/>
          </a:xfrm>
        </p:grpSpPr>
        <p:pic>
          <p:nvPicPr>
            <p:cNvPr id="1228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8930" b="1858"/>
            <a:stretch/>
          </p:blipFill>
          <p:spPr bwMode="auto">
            <a:xfrm>
              <a:off x="1015224" y="1406979"/>
              <a:ext cx="8990013" cy="2865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2480" y="4387595"/>
              <a:ext cx="3288559" cy="2001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FCAV Feature: </a:t>
            </a:r>
            <a:r>
              <a:rPr lang="en-US" b="1" u="sng" dirty="0" smtClean="0">
                <a:latin typeface="Helvetica" panose="020B0604020202020204" pitchFamily="34" charset="0"/>
                <a:cs typeface="Helvetica" panose="020B0604020202020204" pitchFamily="34" charset="0"/>
              </a:rPr>
              <a:t>Graph NDVI</a:t>
            </a:r>
            <a:r>
              <a:rPr lang="en-US" b="1" dirty="0" smtClean="0">
                <a:latin typeface="Helvetica" panose="020B0604020202020204" pitchFamily="34" charset="0"/>
                <a:cs typeface="Helvetica" panose="020B0604020202020204" pitchFamily="34" charset="0"/>
              </a:rPr>
              <a:t>   </a:t>
            </a:r>
            <a:r>
              <a:rPr lang="en-US" i="1" dirty="0" smtClean="0">
                <a:latin typeface="Helvetica" panose="020B0604020202020204" pitchFamily="34" charset="0"/>
                <a:cs typeface="Helvetica" panose="020B0604020202020204" pitchFamily="34" charset="0"/>
              </a:rPr>
              <a:t>(</a:t>
            </a:r>
            <a:r>
              <a:rPr lang="en-US" sz="1400" i="1" dirty="0" smtClean="0">
                <a:latin typeface="Helvetica" panose="020B0604020202020204" pitchFamily="34" charset="0"/>
                <a:cs typeface="Helvetica" panose="020B0604020202020204" pitchFamily="34" charset="0"/>
              </a:rPr>
              <a:t>control the x and y axis)</a:t>
            </a:r>
          </a:p>
        </p:txBody>
      </p:sp>
      <p:grpSp>
        <p:nvGrpSpPr>
          <p:cNvPr id="11" name="Group 10"/>
          <p:cNvGrpSpPr/>
          <p:nvPr/>
        </p:nvGrpSpPr>
        <p:grpSpPr>
          <a:xfrm>
            <a:off x="11038372" y="184106"/>
            <a:ext cx="899704" cy="401205"/>
            <a:chOff x="9294916" y="549771"/>
            <a:chExt cx="1238972" cy="55286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3" name="Picture 12"/>
            <p:cNvPicPr>
              <a:picLocks noChangeAspect="1"/>
            </p:cNvPicPr>
            <p:nvPr/>
          </p:nvPicPr>
          <p:blipFill>
            <a:blip r:embed="rId5"/>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41658420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344" y="1691640"/>
            <a:ext cx="2297104" cy="338554"/>
          </a:xfrm>
          <a:prstGeom prst="rect">
            <a:avLst/>
          </a:prstGeom>
          <a:noFill/>
        </p:spPr>
        <p:txBody>
          <a:bodyPr wrap="none" rtlCol="0">
            <a:spAutoFit/>
          </a:bodyPr>
          <a:lstStyle/>
          <a:p>
            <a:r>
              <a:rPr lang="en-US" sz="1600" i="1" dirty="0" smtClean="0"/>
              <a:t>forwarn.forestthreats.org</a:t>
            </a:r>
          </a:p>
        </p:txBody>
      </p:sp>
      <p:sp>
        <p:nvSpPr>
          <p:cNvPr id="4" name="Rectangle 3"/>
          <p:cNvSpPr/>
          <p:nvPr/>
        </p:nvSpPr>
        <p:spPr>
          <a:xfrm>
            <a:off x="463296" y="193929"/>
            <a:ext cx="10997184"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Website</a:t>
            </a:r>
            <a:endParaRPr lang="en-US" sz="1400" i="1" dirty="0" smtClean="0">
              <a:latin typeface="Helvetica" panose="020B0604020202020204" pitchFamily="34" charset="0"/>
              <a:cs typeface="Helvetica" panose="020B0604020202020204" pitchFamily="34" charset="0"/>
            </a:endParaRPr>
          </a:p>
        </p:txBody>
      </p:sp>
      <p:pic>
        <p:nvPicPr>
          <p:cNvPr id="3" name="Picture 2"/>
          <p:cNvPicPr>
            <a:picLocks noChangeAspect="1"/>
          </p:cNvPicPr>
          <p:nvPr/>
        </p:nvPicPr>
        <p:blipFill>
          <a:blip r:embed="rId2"/>
          <a:stretch>
            <a:fillRect/>
          </a:stretch>
        </p:blipFill>
        <p:spPr>
          <a:xfrm>
            <a:off x="2475436" y="664962"/>
            <a:ext cx="6972904" cy="6088908"/>
          </a:xfrm>
          <a:prstGeom prst="rect">
            <a:avLst/>
          </a:prstGeom>
        </p:spPr>
      </p:pic>
      <p:grpSp>
        <p:nvGrpSpPr>
          <p:cNvPr id="6" name="Group 5"/>
          <p:cNvGrpSpPr/>
          <p:nvPr/>
        </p:nvGrpSpPr>
        <p:grpSpPr>
          <a:xfrm>
            <a:off x="11038372" y="184106"/>
            <a:ext cx="899704" cy="401205"/>
            <a:chOff x="9294916" y="549771"/>
            <a:chExt cx="1238972" cy="55286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8" name="Picture 7"/>
            <p:cNvPicPr>
              <a:picLocks noChangeAspect="1"/>
            </p:cNvPicPr>
            <p:nvPr/>
          </p:nvPicPr>
          <p:blipFill>
            <a:blip r:embed="rId4"/>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20120863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3296" y="193929"/>
            <a:ext cx="10997184"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Website: </a:t>
            </a:r>
            <a:r>
              <a:rPr lang="en-US" b="1" dirty="0" smtClean="0">
                <a:latin typeface="Helvetica" panose="020B0604020202020204" pitchFamily="34" charset="0"/>
                <a:cs typeface="Helvetica" panose="020B0604020202020204" pitchFamily="34" charset="0"/>
              </a:rPr>
              <a:t>Highlights</a:t>
            </a:r>
            <a:endParaRPr lang="en-US" sz="1400" b="1" i="1" dirty="0" smtClean="0">
              <a:latin typeface="Helvetica" panose="020B0604020202020204" pitchFamily="34" charset="0"/>
              <a:cs typeface="Helvetica" panose="020B0604020202020204" pitchFamily="34" charset="0"/>
            </a:endParaRPr>
          </a:p>
        </p:txBody>
      </p:sp>
      <p:pic>
        <p:nvPicPr>
          <p:cNvPr id="2" name="Picture 1"/>
          <p:cNvPicPr>
            <a:picLocks noChangeAspect="1"/>
          </p:cNvPicPr>
          <p:nvPr/>
        </p:nvPicPr>
        <p:blipFill>
          <a:blip r:embed="rId2"/>
          <a:stretch>
            <a:fillRect/>
          </a:stretch>
        </p:blipFill>
        <p:spPr>
          <a:xfrm>
            <a:off x="2653514" y="721426"/>
            <a:ext cx="6616747" cy="5977587"/>
          </a:xfrm>
          <a:prstGeom prst="rect">
            <a:avLst/>
          </a:prstGeom>
        </p:spPr>
      </p:pic>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4"/>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35018263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6136" y="1965960"/>
            <a:ext cx="2133600" cy="2062103"/>
          </a:xfrm>
          <a:prstGeom prst="rect">
            <a:avLst/>
          </a:prstGeom>
          <a:noFill/>
        </p:spPr>
        <p:txBody>
          <a:bodyPr wrap="square" rtlCol="0">
            <a:spAutoFit/>
          </a:bodyPr>
          <a:lstStyle/>
          <a:p>
            <a:pPr algn="ctr"/>
            <a:r>
              <a:rPr lang="en-US" sz="1600" i="1" dirty="0"/>
              <a:t>If you need a quick shapefile of a specific disturbance event, you can use the WMS on the desktop to screen-digitize the extent, and if present, depict zones of </a:t>
            </a:r>
            <a:r>
              <a:rPr lang="en-US" sz="1600" i="1" dirty="0" smtClean="0"/>
              <a:t>severity.</a:t>
            </a:r>
            <a:endParaRPr lang="en-US" sz="1600" i="1" dirty="0"/>
          </a:p>
        </p:txBody>
      </p:sp>
      <p:pic>
        <p:nvPicPr>
          <p:cNvPr id="3" name="Picture 2"/>
          <p:cNvPicPr>
            <a:picLocks noChangeAspect="1"/>
          </p:cNvPicPr>
          <p:nvPr/>
        </p:nvPicPr>
        <p:blipFill>
          <a:blip r:embed="rId2"/>
          <a:stretch>
            <a:fillRect/>
          </a:stretch>
        </p:blipFill>
        <p:spPr>
          <a:xfrm>
            <a:off x="2651760" y="742681"/>
            <a:ext cx="6620256" cy="5924151"/>
          </a:xfrm>
          <a:prstGeom prst="rect">
            <a:avLst/>
          </a:prstGeom>
        </p:spPr>
      </p:pic>
      <p:sp>
        <p:nvSpPr>
          <p:cNvPr id="5" name="Rectangle 4"/>
          <p:cNvSpPr/>
          <p:nvPr/>
        </p:nvSpPr>
        <p:spPr>
          <a:xfrm>
            <a:off x="463296" y="193929"/>
            <a:ext cx="10997184"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Website: </a:t>
            </a:r>
            <a:r>
              <a:rPr lang="en-US" b="1" dirty="0" smtClean="0">
                <a:latin typeface="Helvetica" panose="020B0604020202020204" pitchFamily="34" charset="0"/>
                <a:cs typeface="Helvetica" panose="020B0604020202020204" pitchFamily="34" charset="0"/>
              </a:rPr>
              <a:t>Products</a:t>
            </a:r>
            <a:endParaRPr lang="en-US" sz="1400" b="1" i="1" dirty="0" smtClean="0">
              <a:latin typeface="Helvetica" panose="020B0604020202020204" pitchFamily="34" charset="0"/>
              <a:cs typeface="Helvetica" panose="020B0604020202020204" pitchFamily="34" charset="0"/>
            </a:endParaRPr>
          </a:p>
        </p:txBody>
      </p:sp>
      <p:cxnSp>
        <p:nvCxnSpPr>
          <p:cNvPr id="6" name="Straight Arrow Connector 5"/>
          <p:cNvCxnSpPr/>
          <p:nvPr/>
        </p:nvCxnSpPr>
        <p:spPr>
          <a:xfrm flipV="1">
            <a:off x="2523744" y="2828544"/>
            <a:ext cx="1207008" cy="12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11038372" y="184106"/>
            <a:ext cx="899704" cy="401205"/>
            <a:chOff x="9294916" y="549771"/>
            <a:chExt cx="1238972" cy="55286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1" name="Picture 10"/>
            <p:cNvPicPr>
              <a:picLocks noChangeAspect="1"/>
            </p:cNvPicPr>
            <p:nvPr/>
          </p:nvPicPr>
          <p:blipFill>
            <a:blip r:embed="rId4"/>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33046349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1518" y="804672"/>
            <a:ext cx="5500740" cy="56631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043416" y="5733502"/>
            <a:ext cx="1734312" cy="905042"/>
          </a:xfrm>
          <a:prstGeom prst="rect">
            <a:avLst/>
          </a:prstGeom>
          <a:noFill/>
        </p:spPr>
        <p:txBody>
          <a:bodyPr wrap="none" rtlCol="0">
            <a:normAutofit/>
          </a:bodyPr>
          <a:lstStyle/>
          <a:p>
            <a:pPr algn="ctr"/>
            <a:endParaRPr lang="en-US" i="1" dirty="0"/>
          </a:p>
          <a:p>
            <a:pPr algn="ctr"/>
            <a:r>
              <a:rPr lang="en-US" sz="1200" i="1" dirty="0"/>
              <a:t>(</a:t>
            </a:r>
            <a:r>
              <a:rPr lang="en-US" sz="1200" i="1" dirty="0" smtClean="0"/>
              <a:t>independent from </a:t>
            </a:r>
            <a:r>
              <a:rPr lang="en-US" sz="1200" i="1" dirty="0"/>
              <a:t>the </a:t>
            </a:r>
            <a:r>
              <a:rPr lang="en-US" sz="1200" i="1" dirty="0" smtClean="0"/>
              <a:t>USFS</a:t>
            </a:r>
            <a:r>
              <a:rPr lang="en-US" sz="1200" i="1" dirty="0"/>
              <a:t>)</a:t>
            </a:r>
          </a:p>
        </p:txBody>
      </p:sp>
      <p:sp>
        <p:nvSpPr>
          <p:cNvPr id="5" name="Rectangle 4"/>
          <p:cNvSpPr/>
          <p:nvPr/>
        </p:nvSpPr>
        <p:spPr>
          <a:xfrm>
            <a:off x="463296" y="193929"/>
            <a:ext cx="10997184" cy="369332"/>
          </a:xfrm>
          <a:prstGeom prst="rect">
            <a:avLst/>
          </a:prstGeom>
        </p:spPr>
        <p:txBody>
          <a:bodyPr wrap="square">
            <a:spAutoFit/>
          </a:bodyPr>
          <a:lstStyle/>
          <a:p>
            <a:pPr algn="ct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WMS </a:t>
            </a:r>
            <a:r>
              <a:rPr lang="en-US" dirty="0" smtClean="0"/>
              <a:t>on Android Devices</a:t>
            </a:r>
            <a:endParaRPr lang="en-US" dirty="0"/>
          </a:p>
        </p:txBody>
      </p:sp>
      <p:grpSp>
        <p:nvGrpSpPr>
          <p:cNvPr id="6" name="Group 5"/>
          <p:cNvGrpSpPr/>
          <p:nvPr/>
        </p:nvGrpSpPr>
        <p:grpSpPr>
          <a:xfrm>
            <a:off x="11038372" y="184106"/>
            <a:ext cx="899704" cy="401205"/>
            <a:chOff x="9294916" y="549771"/>
            <a:chExt cx="1238972" cy="55286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8" name="Picture 7"/>
            <p:cNvPicPr>
              <a:picLocks noChangeAspect="1"/>
            </p:cNvPicPr>
            <p:nvPr/>
          </p:nvPicPr>
          <p:blipFill>
            <a:blip r:embed="rId4"/>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14106421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80032" y="193929"/>
            <a:ext cx="9680448" cy="646331"/>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b="1" dirty="0" smtClean="0">
                <a:latin typeface="Helvetica" panose="020B0604020202020204" pitchFamily="34" charset="0"/>
                <a:cs typeface="Helvetica" panose="020B0604020202020204" pitchFamily="34" charset="0"/>
              </a:rPr>
              <a:t> produces seven types of disturbance maps every 8 days, </a:t>
            </a:r>
            <a:br>
              <a:rPr lang="en-US" b="1" dirty="0" smtClean="0">
                <a:latin typeface="Helvetica" panose="020B0604020202020204" pitchFamily="34" charset="0"/>
                <a:cs typeface="Helvetica" panose="020B0604020202020204" pitchFamily="34" charset="0"/>
              </a:rPr>
            </a:br>
            <a:r>
              <a:rPr lang="en-US" b="1" dirty="0" smtClean="0">
                <a:latin typeface="Helvetica" panose="020B0604020202020204" pitchFamily="34" charset="0"/>
                <a:cs typeface="Helvetica" panose="020B0604020202020204" pitchFamily="34" charset="0"/>
              </a:rPr>
              <a:t>each emphasizing the age of disturbances that are displayed</a:t>
            </a:r>
          </a:p>
        </p:txBody>
      </p:sp>
      <p:pic>
        <p:nvPicPr>
          <p:cNvPr id="4" name="Picture 3"/>
          <p:cNvPicPr>
            <a:picLocks noChangeAspect="1"/>
          </p:cNvPicPr>
          <p:nvPr/>
        </p:nvPicPr>
        <p:blipFill>
          <a:blip r:embed="rId2"/>
          <a:stretch>
            <a:fillRect/>
          </a:stretch>
        </p:blipFill>
        <p:spPr>
          <a:xfrm>
            <a:off x="2818599" y="1097280"/>
            <a:ext cx="7795076" cy="5559552"/>
          </a:xfrm>
          <a:prstGeom prst="rect">
            <a:avLst/>
          </a:prstGeom>
        </p:spPr>
      </p:pic>
      <p:pic>
        <p:nvPicPr>
          <p:cNvPr id="14" name="Picture 13"/>
          <p:cNvPicPr>
            <a:picLocks noChangeAspect="1"/>
          </p:cNvPicPr>
          <p:nvPr/>
        </p:nvPicPr>
        <p:blipFill>
          <a:blip r:embed="rId3"/>
          <a:stretch>
            <a:fillRect/>
          </a:stretch>
        </p:blipFill>
        <p:spPr>
          <a:xfrm>
            <a:off x="398440" y="517094"/>
            <a:ext cx="2115716" cy="5840764"/>
          </a:xfrm>
          <a:prstGeom prst="rect">
            <a:avLst/>
          </a:prstGeom>
          <a:ln>
            <a:solidFill>
              <a:schemeClr val="bg1">
                <a:lumMod val="85000"/>
              </a:schemeClr>
            </a:solidFill>
          </a:ln>
        </p:spPr>
      </p:pic>
      <p:grpSp>
        <p:nvGrpSpPr>
          <p:cNvPr id="15" name="Group 14"/>
          <p:cNvGrpSpPr/>
          <p:nvPr/>
        </p:nvGrpSpPr>
        <p:grpSpPr>
          <a:xfrm>
            <a:off x="11038372" y="184106"/>
            <a:ext cx="899704" cy="401205"/>
            <a:chOff x="9294916" y="549771"/>
            <a:chExt cx="1238972" cy="552860"/>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7" name="Picture 16"/>
            <p:cNvPicPr>
              <a:picLocks noChangeAspect="1"/>
            </p:cNvPicPr>
            <p:nvPr/>
          </p:nvPicPr>
          <p:blipFill>
            <a:blip r:embed="rId5"/>
            <a:stretch>
              <a:fillRect/>
            </a:stretch>
          </p:blipFill>
          <p:spPr>
            <a:xfrm>
              <a:off x="10038525" y="549771"/>
              <a:ext cx="495363" cy="552860"/>
            </a:xfrm>
            <a:prstGeom prst="rect">
              <a:avLst/>
            </a:prstGeom>
          </p:spPr>
        </p:pic>
      </p:grpSp>
      <p:sp>
        <p:nvSpPr>
          <p:cNvPr id="10" name="Rectangle 9"/>
          <p:cNvSpPr/>
          <p:nvPr/>
        </p:nvSpPr>
        <p:spPr>
          <a:xfrm>
            <a:off x="2602830" y="2086541"/>
            <a:ext cx="246034" cy="276999"/>
          </a:xfrm>
          <a:prstGeom prst="rect">
            <a:avLst/>
          </a:prstGeom>
        </p:spPr>
        <p:txBody>
          <a:bodyPr wrap="square">
            <a:spAutoFit/>
          </a:bodyPr>
          <a:lstStyle/>
          <a:p>
            <a:pPr algn="ctr">
              <a:spcAft>
                <a:spcPts val="1800"/>
              </a:spcAft>
            </a:pPr>
            <a:r>
              <a:rPr lang="en-US" sz="1200" i="1" dirty="0" smtClean="0">
                <a:latin typeface="Helvetica" panose="020B0604020202020204" pitchFamily="34" charset="0"/>
                <a:cs typeface="Helvetica" panose="020B0604020202020204" pitchFamily="34" charset="0"/>
              </a:rPr>
              <a:t>1</a:t>
            </a:r>
          </a:p>
        </p:txBody>
      </p:sp>
      <p:sp>
        <p:nvSpPr>
          <p:cNvPr id="11" name="Rectangle 10"/>
          <p:cNvSpPr/>
          <p:nvPr/>
        </p:nvSpPr>
        <p:spPr>
          <a:xfrm>
            <a:off x="2628230" y="3381941"/>
            <a:ext cx="246034" cy="276999"/>
          </a:xfrm>
          <a:prstGeom prst="rect">
            <a:avLst/>
          </a:prstGeom>
        </p:spPr>
        <p:txBody>
          <a:bodyPr wrap="square">
            <a:spAutoFit/>
          </a:bodyPr>
          <a:lstStyle/>
          <a:p>
            <a:pPr algn="ctr">
              <a:spcAft>
                <a:spcPts val="1800"/>
              </a:spcAft>
            </a:pPr>
            <a:r>
              <a:rPr lang="en-US" sz="1200" i="1" dirty="0" smtClean="0">
                <a:latin typeface="Helvetica" panose="020B0604020202020204" pitchFamily="34" charset="0"/>
                <a:cs typeface="Helvetica" panose="020B0604020202020204" pitchFamily="34" charset="0"/>
              </a:rPr>
              <a:t>2</a:t>
            </a:r>
          </a:p>
        </p:txBody>
      </p:sp>
      <p:sp>
        <p:nvSpPr>
          <p:cNvPr id="12" name="Rectangle 11"/>
          <p:cNvSpPr/>
          <p:nvPr/>
        </p:nvSpPr>
        <p:spPr>
          <a:xfrm>
            <a:off x="2628230" y="4651941"/>
            <a:ext cx="246034" cy="276999"/>
          </a:xfrm>
          <a:prstGeom prst="rect">
            <a:avLst/>
          </a:prstGeom>
        </p:spPr>
        <p:txBody>
          <a:bodyPr wrap="square">
            <a:spAutoFit/>
          </a:bodyPr>
          <a:lstStyle/>
          <a:p>
            <a:pPr algn="ctr">
              <a:spcAft>
                <a:spcPts val="1800"/>
              </a:spcAft>
            </a:pPr>
            <a:r>
              <a:rPr lang="en-US" sz="1200" i="1" dirty="0" smtClean="0">
                <a:latin typeface="Helvetica" panose="020B0604020202020204" pitchFamily="34" charset="0"/>
                <a:cs typeface="Helvetica" panose="020B0604020202020204" pitchFamily="34" charset="0"/>
              </a:rPr>
              <a:t>3</a:t>
            </a:r>
          </a:p>
        </p:txBody>
      </p:sp>
      <p:sp>
        <p:nvSpPr>
          <p:cNvPr id="13" name="Rectangle 12"/>
          <p:cNvSpPr/>
          <p:nvPr/>
        </p:nvSpPr>
        <p:spPr>
          <a:xfrm>
            <a:off x="2628230" y="5794941"/>
            <a:ext cx="246034" cy="276999"/>
          </a:xfrm>
          <a:prstGeom prst="rect">
            <a:avLst/>
          </a:prstGeom>
        </p:spPr>
        <p:txBody>
          <a:bodyPr wrap="square">
            <a:spAutoFit/>
          </a:bodyPr>
          <a:lstStyle/>
          <a:p>
            <a:pPr algn="ctr">
              <a:spcAft>
                <a:spcPts val="1800"/>
              </a:spcAft>
            </a:pPr>
            <a:r>
              <a:rPr lang="en-US" sz="1200" i="1" dirty="0" smtClean="0">
                <a:latin typeface="Helvetica" panose="020B0604020202020204" pitchFamily="34" charset="0"/>
                <a:cs typeface="Helvetica" panose="020B0604020202020204" pitchFamily="34" charset="0"/>
              </a:rPr>
              <a:t>4</a:t>
            </a:r>
          </a:p>
        </p:txBody>
      </p:sp>
    </p:spTree>
    <p:extLst>
      <p:ext uri="{BB962C8B-B14F-4D97-AF65-F5344CB8AC3E}">
        <p14:creationId xmlns:p14="http://schemas.microsoft.com/office/powerpoint/2010/main" val="15824823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3296" y="193929"/>
            <a:ext cx="10997184"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Website: </a:t>
            </a:r>
            <a:r>
              <a:rPr lang="en-US" b="1" dirty="0" smtClean="0">
                <a:latin typeface="Helvetica" panose="020B0604020202020204" pitchFamily="34" charset="0"/>
                <a:cs typeface="Helvetica" panose="020B0604020202020204" pitchFamily="34" charset="0"/>
              </a:rPr>
              <a:t>Resources</a:t>
            </a:r>
            <a:endParaRPr lang="en-US" sz="1400" b="1" i="1" dirty="0" smtClean="0">
              <a:latin typeface="Helvetica" panose="020B0604020202020204" pitchFamily="34" charset="0"/>
              <a:cs typeface="Helvetica" panose="020B0604020202020204" pitchFamily="34" charset="0"/>
            </a:endParaRPr>
          </a:p>
        </p:txBody>
      </p:sp>
      <p:pic>
        <p:nvPicPr>
          <p:cNvPr id="2" name="Picture 1"/>
          <p:cNvPicPr>
            <a:picLocks noChangeAspect="1"/>
          </p:cNvPicPr>
          <p:nvPr/>
        </p:nvPicPr>
        <p:blipFill>
          <a:blip r:embed="rId2"/>
          <a:stretch>
            <a:fillRect/>
          </a:stretch>
        </p:blipFill>
        <p:spPr>
          <a:xfrm>
            <a:off x="2674088" y="690261"/>
            <a:ext cx="6575600" cy="5869785"/>
          </a:xfrm>
          <a:prstGeom prst="rect">
            <a:avLst/>
          </a:prstGeom>
        </p:spPr>
      </p:pic>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4"/>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21616229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Website: </a:t>
            </a:r>
            <a:r>
              <a:rPr lang="en-US" b="1" dirty="0" smtClean="0">
                <a:latin typeface="Helvetica" panose="020B0604020202020204" pitchFamily="34" charset="0"/>
                <a:cs typeface="Helvetica" panose="020B0604020202020204" pitchFamily="34" charset="0"/>
              </a:rPr>
              <a:t>User’s Guide</a:t>
            </a:r>
            <a:endParaRPr lang="en-US" sz="1400" b="1" i="1" dirty="0" smtClean="0">
              <a:latin typeface="Helvetica" panose="020B0604020202020204" pitchFamily="34" charset="0"/>
              <a:cs typeface="Helvetica" panose="020B0604020202020204" pitchFamily="34" charset="0"/>
            </a:endParaRPr>
          </a:p>
        </p:txBody>
      </p:sp>
      <p:pic>
        <p:nvPicPr>
          <p:cNvPr id="2" name="Picture 1"/>
          <p:cNvPicPr>
            <a:picLocks noChangeAspect="1"/>
          </p:cNvPicPr>
          <p:nvPr/>
        </p:nvPicPr>
        <p:blipFill>
          <a:blip r:embed="rId4"/>
          <a:stretch>
            <a:fillRect/>
          </a:stretch>
        </p:blipFill>
        <p:spPr>
          <a:xfrm>
            <a:off x="2475436" y="709925"/>
            <a:ext cx="6972904" cy="5974598"/>
          </a:xfrm>
          <a:prstGeom prst="rect">
            <a:avLst/>
          </a:prstGeom>
        </p:spPr>
      </p:pic>
    </p:spTree>
    <p:extLst>
      <p:ext uri="{BB962C8B-B14F-4D97-AF65-F5344CB8AC3E}">
        <p14:creationId xmlns:p14="http://schemas.microsoft.com/office/powerpoint/2010/main" val="33168860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Viewer: </a:t>
            </a:r>
            <a:r>
              <a:rPr lang="en-US" b="1" dirty="0" smtClean="0">
                <a:latin typeface="Helvetica" panose="020B0604020202020204" pitchFamily="34" charset="0"/>
                <a:cs typeface="Helvetica" panose="020B0604020202020204" pitchFamily="34" charset="0"/>
              </a:rPr>
              <a:t>User’s Guide / Product Information</a:t>
            </a:r>
            <a:endParaRPr lang="en-US" sz="1400" b="1" i="1" dirty="0" smtClean="0">
              <a:latin typeface="Helvetica" panose="020B0604020202020204" pitchFamily="34" charset="0"/>
              <a:cs typeface="Helvetica" panose="020B0604020202020204" pitchFamily="34" charset="0"/>
            </a:endParaRPr>
          </a:p>
        </p:txBody>
      </p:sp>
      <p:pic>
        <p:nvPicPr>
          <p:cNvPr id="1026" name="Picture 2" descr="C:\Users\WCHRIS~1\AppData\Local\Temp\1\SNAGHTMLbb3d22.PNG"/>
          <p:cNvPicPr>
            <a:picLocks noChangeAspect="1" noChangeArrowheads="1"/>
          </p:cNvPicPr>
          <p:nvPr/>
        </p:nvPicPr>
        <p:blipFill rotWithShape="1">
          <a:blip r:embed="rId4">
            <a:extLst>
              <a:ext uri="{28A0092B-C50C-407E-A947-70E740481C1C}">
                <a14:useLocalDpi xmlns:a14="http://schemas.microsoft.com/office/drawing/2010/main" val="0"/>
              </a:ext>
            </a:extLst>
          </a:blip>
          <a:srcRect t="14635"/>
          <a:stretch/>
        </p:blipFill>
        <p:spPr bwMode="auto">
          <a:xfrm>
            <a:off x="1233424" y="694943"/>
            <a:ext cx="9520316" cy="5961889"/>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2913888" y="6144768"/>
            <a:ext cx="2145792" cy="4267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97852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8" name="Content Placeholder 2"/>
          <p:cNvSpPr>
            <a:spLocks noGrp="1"/>
          </p:cNvSpPr>
          <p:nvPr>
            <p:ph idx="1"/>
          </p:nvPr>
        </p:nvSpPr>
        <p:spPr>
          <a:xfrm>
            <a:off x="2554131" y="2013764"/>
            <a:ext cx="9406128" cy="3243071"/>
          </a:xfrm>
        </p:spPr>
        <p:txBody>
          <a:bodyPr>
            <a:noAutofit/>
          </a:bodyPr>
          <a:lstStyle/>
          <a:p>
            <a:pPr>
              <a:lnSpc>
                <a:spcPct val="100000"/>
              </a:lnSpc>
              <a:spcBef>
                <a:spcPts val="600"/>
              </a:spcBef>
              <a:spcAft>
                <a:spcPts val="600"/>
              </a:spcAft>
            </a:pPr>
            <a:r>
              <a:rPr lang="en-US" dirty="0" smtClean="0">
                <a:solidFill>
                  <a:schemeClr val="bg1">
                    <a:lumMod val="85000"/>
                  </a:schemeClr>
                </a:solidFill>
                <a:latin typeface="Helvetica" panose="020B0604020202020204" pitchFamily="34" charset="0"/>
                <a:cs typeface="Helvetica" panose="020B0604020202020204" pitchFamily="34" charset="0"/>
              </a:rPr>
              <a:t>What is </a:t>
            </a:r>
            <a:r>
              <a:rPr lang="en-US" b="1" i="1" dirty="0" smtClean="0">
                <a:solidFill>
                  <a:schemeClr val="bg1">
                    <a:lumMod val="85000"/>
                  </a:schemeClr>
                </a:solidFill>
                <a:latin typeface="Helvetica" panose="020B0604020202020204" pitchFamily="34" charset="0"/>
                <a:cs typeface="Helvetica" panose="020B0604020202020204" pitchFamily="34" charset="0"/>
              </a:rPr>
              <a:t>ForWarn</a:t>
            </a:r>
            <a:r>
              <a:rPr lang="en-US" dirty="0" smtClean="0">
                <a:solidFill>
                  <a:schemeClr val="bg1">
                    <a:lumMod val="85000"/>
                  </a:schemeClr>
                </a:solidFill>
                <a:latin typeface="Helvetica" panose="020B0604020202020204" pitchFamily="34" charset="0"/>
                <a:cs typeface="Helvetica" panose="020B0604020202020204" pitchFamily="34" charset="0"/>
              </a:rPr>
              <a:t> and How does it Work?</a:t>
            </a:r>
          </a:p>
          <a:p>
            <a:pPr>
              <a:lnSpc>
                <a:spcPct val="100000"/>
              </a:lnSpc>
              <a:spcBef>
                <a:spcPts val="600"/>
              </a:spcBef>
              <a:spcAft>
                <a:spcPts val="600"/>
              </a:spcAft>
            </a:pPr>
            <a:r>
              <a:rPr lang="en-US" dirty="0" smtClean="0">
                <a:solidFill>
                  <a:schemeClr val="bg1">
                    <a:lumMod val="85000"/>
                  </a:schemeClr>
                </a:solidFill>
                <a:latin typeface="Helvetica" panose="020B0604020202020204" pitchFamily="34" charset="0"/>
                <a:cs typeface="Helvetica" panose="020B0604020202020204" pitchFamily="34" charset="0"/>
              </a:rPr>
              <a:t>The </a:t>
            </a:r>
            <a:r>
              <a:rPr lang="en-US" b="1" i="1" dirty="0" smtClean="0">
                <a:solidFill>
                  <a:schemeClr val="bg1">
                    <a:lumMod val="85000"/>
                  </a:schemeClr>
                </a:solidFill>
                <a:latin typeface="Helvetica" panose="020B0604020202020204" pitchFamily="34" charset="0"/>
                <a:cs typeface="Helvetica" panose="020B0604020202020204" pitchFamily="34" charset="0"/>
              </a:rPr>
              <a:t>Forest Change Assessment Viewer</a:t>
            </a:r>
          </a:p>
          <a:p>
            <a:pPr>
              <a:lnSpc>
                <a:spcPct val="100000"/>
              </a:lnSpc>
              <a:spcBef>
                <a:spcPts val="600"/>
              </a:spcBef>
              <a:spcAft>
                <a:spcPts val="600"/>
              </a:spcAft>
            </a:pPr>
            <a:r>
              <a:rPr lang="en-US" dirty="0">
                <a:solidFill>
                  <a:schemeClr val="bg1">
                    <a:lumMod val="85000"/>
                  </a:schemeClr>
                </a:solidFill>
                <a:latin typeface="Helvetica" panose="020B0604020202020204" pitchFamily="34" charset="0"/>
                <a:cs typeface="Helvetica" panose="020B0604020202020204" pitchFamily="34" charset="0"/>
              </a:rPr>
              <a:t>Disturbance </a:t>
            </a:r>
            <a:r>
              <a:rPr lang="en-US" dirty="0" smtClean="0">
                <a:solidFill>
                  <a:schemeClr val="bg1">
                    <a:lumMod val="85000"/>
                  </a:schemeClr>
                </a:solidFill>
                <a:latin typeface="Helvetica" panose="020B0604020202020204" pitchFamily="34" charset="0"/>
                <a:cs typeface="Helvetica" panose="020B0604020202020204" pitchFamily="34" charset="0"/>
              </a:rPr>
              <a:t>Assessment </a:t>
            </a:r>
            <a:r>
              <a:rPr lang="en-US" dirty="0">
                <a:solidFill>
                  <a:schemeClr val="bg1">
                    <a:lumMod val="85000"/>
                  </a:schemeClr>
                </a:solidFill>
                <a:latin typeface="Helvetica" panose="020B0604020202020204" pitchFamily="34" charset="0"/>
                <a:cs typeface="Helvetica" panose="020B0604020202020204" pitchFamily="34" charset="0"/>
              </a:rPr>
              <a:t>and </a:t>
            </a:r>
            <a:r>
              <a:rPr lang="en-US" dirty="0" smtClean="0">
                <a:solidFill>
                  <a:schemeClr val="bg1">
                    <a:lumMod val="85000"/>
                  </a:schemeClr>
                </a:solidFill>
                <a:latin typeface="Helvetica" panose="020B0604020202020204" pitchFamily="34" charset="0"/>
                <a:cs typeface="Helvetica" panose="020B0604020202020204" pitchFamily="34" charset="0"/>
              </a:rPr>
              <a:t>Vetting</a:t>
            </a:r>
          </a:p>
          <a:p>
            <a:pPr>
              <a:lnSpc>
                <a:spcPct val="100000"/>
              </a:lnSpc>
              <a:spcBef>
                <a:spcPts val="600"/>
              </a:spcBef>
              <a:spcAft>
                <a:spcPts val="600"/>
              </a:spcAft>
            </a:pPr>
            <a:r>
              <a:rPr lang="en-US" dirty="0" smtClean="0">
                <a:solidFill>
                  <a:schemeClr val="bg1">
                    <a:lumMod val="85000"/>
                  </a:schemeClr>
                </a:solidFill>
                <a:latin typeface="Helvetica" panose="020B0604020202020204" pitchFamily="34" charset="0"/>
                <a:cs typeface="Helvetica" panose="020B0604020202020204" pitchFamily="34" charset="0"/>
              </a:rPr>
              <a:t>The </a:t>
            </a:r>
            <a:r>
              <a:rPr lang="en-US" b="1" i="1" dirty="0" smtClean="0">
                <a:solidFill>
                  <a:schemeClr val="bg1">
                    <a:lumMod val="85000"/>
                  </a:schemeClr>
                </a:solidFill>
                <a:latin typeface="Helvetica" panose="020B0604020202020204" pitchFamily="34" charset="0"/>
                <a:cs typeface="Helvetica" panose="020B0604020202020204" pitchFamily="34" charset="0"/>
              </a:rPr>
              <a:t>ForWarn</a:t>
            </a:r>
            <a:r>
              <a:rPr lang="en-US" dirty="0" smtClean="0">
                <a:solidFill>
                  <a:schemeClr val="bg1">
                    <a:lumMod val="85000"/>
                  </a:schemeClr>
                </a:solidFill>
                <a:latin typeface="Helvetica" panose="020B0604020202020204" pitchFamily="34" charset="0"/>
                <a:cs typeface="Helvetica" panose="020B0604020202020204" pitchFamily="34" charset="0"/>
              </a:rPr>
              <a:t> Website: http://forwarn.forestthreats.org</a:t>
            </a:r>
          </a:p>
          <a:p>
            <a:pPr>
              <a:lnSpc>
                <a:spcPct val="100000"/>
              </a:lnSpc>
              <a:spcBef>
                <a:spcPts val="600"/>
              </a:spcBef>
              <a:spcAft>
                <a:spcPts val="600"/>
              </a:spcAft>
            </a:pPr>
            <a:r>
              <a:rPr lang="en-US" dirty="0" smtClean="0">
                <a:latin typeface="Helvetica" panose="020B0604020202020204" pitchFamily="34" charset="0"/>
                <a:cs typeface="Helvetica" panose="020B0604020202020204" pitchFamily="34" charset="0"/>
              </a:rPr>
              <a:t>What’s New and Future </a:t>
            </a:r>
            <a:r>
              <a:rPr lang="en-US" dirty="0">
                <a:latin typeface="Helvetica" panose="020B0604020202020204" pitchFamily="34" charset="0"/>
                <a:cs typeface="Helvetica" panose="020B0604020202020204" pitchFamily="34" charset="0"/>
              </a:rPr>
              <a:t>Enhancements</a:t>
            </a:r>
          </a:p>
          <a:p>
            <a:pPr>
              <a:lnSpc>
                <a:spcPct val="100000"/>
              </a:lnSpc>
              <a:spcBef>
                <a:spcPts val="600"/>
              </a:spcBef>
              <a:spcAft>
                <a:spcPts val="600"/>
              </a:spcAft>
            </a:pPr>
            <a:r>
              <a:rPr lang="en-US" dirty="0" smtClean="0">
                <a:latin typeface="Helvetica" panose="020B0604020202020204" pitchFamily="34" charset="0"/>
                <a:cs typeface="Helvetica" panose="020B0604020202020204" pitchFamily="34" charset="0"/>
              </a:rPr>
              <a:t>Points of Contact</a:t>
            </a:r>
          </a:p>
          <a:p>
            <a:pPr>
              <a:lnSpc>
                <a:spcPct val="100000"/>
              </a:lnSpc>
              <a:spcBef>
                <a:spcPts val="600"/>
              </a:spcBef>
              <a:spcAft>
                <a:spcPts val="600"/>
              </a:spcAft>
            </a:pPr>
            <a:r>
              <a:rPr lang="en-US" dirty="0" smtClean="0">
                <a:latin typeface="Helvetica" panose="020B0604020202020204" pitchFamily="34" charset="0"/>
                <a:cs typeface="Helvetica" panose="020B0604020202020204" pitchFamily="34" charset="0"/>
              </a:rPr>
              <a:t>Questions</a:t>
            </a:r>
            <a:r>
              <a:rPr lang="en-US" dirty="0">
                <a:latin typeface="Helvetica" panose="020B0604020202020204" pitchFamily="34" charset="0"/>
                <a:cs typeface="Helvetica" panose="020B0604020202020204" pitchFamily="34" charset="0"/>
              </a:rPr>
              <a:t>?</a:t>
            </a:r>
            <a:endParaRPr lang="en-US" dirty="0" smtClean="0">
              <a:latin typeface="Helvetica" panose="020B0604020202020204" pitchFamily="34" charset="0"/>
              <a:cs typeface="Helvetica" panose="020B0604020202020204" pitchFamily="34" charset="0"/>
            </a:endParaRPr>
          </a:p>
        </p:txBody>
      </p:sp>
      <p:grpSp>
        <p:nvGrpSpPr>
          <p:cNvPr id="10" name="Group 9"/>
          <p:cNvGrpSpPr/>
          <p:nvPr/>
        </p:nvGrpSpPr>
        <p:grpSpPr>
          <a:xfrm>
            <a:off x="4273296" y="264428"/>
            <a:ext cx="3474720" cy="1201661"/>
            <a:chOff x="1017269" y="2289810"/>
            <a:chExt cx="7190377" cy="2304313"/>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269" y="2289810"/>
              <a:ext cx="7190377" cy="2304313"/>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71693" t="19167" r="1063" b="67097"/>
            <a:stretch/>
          </p:blipFill>
          <p:spPr>
            <a:xfrm>
              <a:off x="6080124" y="2520461"/>
              <a:ext cx="1958976" cy="316524"/>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71693" t="19167" r="1063" b="67097"/>
            <a:stretch/>
          </p:blipFill>
          <p:spPr>
            <a:xfrm>
              <a:off x="4735512" y="2476499"/>
              <a:ext cx="1958976" cy="316524"/>
            </a:xfrm>
            <a:prstGeom prst="rect">
              <a:avLst/>
            </a:prstGeom>
          </p:spPr>
        </p:pic>
      </p:grpSp>
    </p:spTree>
    <p:extLst>
      <p:ext uri="{BB962C8B-B14F-4D97-AF65-F5344CB8AC3E}">
        <p14:creationId xmlns:p14="http://schemas.microsoft.com/office/powerpoint/2010/main" val="12905256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FCAV: </a:t>
            </a:r>
            <a:r>
              <a:rPr lang="en-US" b="1" dirty="0" smtClean="0">
                <a:latin typeface="Helvetica" panose="020B0604020202020204" pitchFamily="34" charset="0"/>
                <a:cs typeface="Helvetica" panose="020B0604020202020204" pitchFamily="34" charset="0"/>
              </a:rPr>
              <a:t>What’s New</a:t>
            </a:r>
            <a:endParaRPr lang="en-US" sz="1400" b="1" i="1" dirty="0" smtClean="0">
              <a:latin typeface="Helvetica" panose="020B0604020202020204" pitchFamily="34" charset="0"/>
              <a:cs typeface="Helvetica" panose="020B0604020202020204" pitchFamily="34" charset="0"/>
            </a:endParaRPr>
          </a:p>
        </p:txBody>
      </p:sp>
      <p:sp>
        <p:nvSpPr>
          <p:cNvPr id="9" name="Subtitle 2"/>
          <p:cNvSpPr txBox="1">
            <a:spLocks/>
          </p:cNvSpPr>
          <p:nvPr/>
        </p:nvSpPr>
        <p:spPr>
          <a:xfrm>
            <a:off x="143067" y="1537850"/>
            <a:ext cx="2392869" cy="34121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None/>
            </a:pPr>
            <a:r>
              <a:rPr lang="en-US" sz="1800" b="1" u="sng" dirty="0"/>
              <a:t>New Land Cover Masks</a:t>
            </a:r>
          </a:p>
          <a:p>
            <a:pPr marL="0" indent="0" algn="ctr">
              <a:lnSpc>
                <a:spcPct val="110000"/>
              </a:lnSpc>
              <a:spcBef>
                <a:spcPts val="0"/>
              </a:spcBef>
              <a:buNone/>
            </a:pPr>
            <a:endParaRPr lang="en-US" sz="1600" dirty="0" smtClean="0"/>
          </a:p>
          <a:p>
            <a:pPr marL="0" indent="0" algn="ctr">
              <a:lnSpc>
                <a:spcPct val="110000"/>
              </a:lnSpc>
              <a:spcBef>
                <a:spcPts val="0"/>
              </a:spcBef>
              <a:buNone/>
            </a:pPr>
            <a:r>
              <a:rPr lang="en-US" sz="1600" dirty="0" smtClean="0"/>
              <a:t>MODIS </a:t>
            </a:r>
            <a:r>
              <a:rPr lang="en-US" sz="1600" dirty="0"/>
              <a:t>Resolution 2010 Land Cover from NLCD</a:t>
            </a:r>
          </a:p>
          <a:p>
            <a:pPr marL="0" indent="0" algn="ctr">
              <a:lnSpc>
                <a:spcPct val="110000"/>
              </a:lnSpc>
              <a:spcBef>
                <a:spcPts val="0"/>
              </a:spcBef>
              <a:buNone/>
            </a:pPr>
            <a:r>
              <a:rPr lang="en-US" sz="1600" dirty="0"/>
              <a:t>(from cec.org and landsat.usgs.gov)</a:t>
            </a:r>
          </a:p>
          <a:p>
            <a:pPr>
              <a:spcBef>
                <a:spcPts val="600"/>
              </a:spcBef>
              <a:spcAft>
                <a:spcPts val="600"/>
              </a:spcAft>
            </a:pPr>
            <a:endParaRPr lang="en-US" sz="2000" b="1" dirty="0" smtClean="0"/>
          </a:p>
          <a:p>
            <a:pPr>
              <a:spcBef>
                <a:spcPts val="600"/>
              </a:spcBef>
              <a:spcAft>
                <a:spcPts val="600"/>
              </a:spcAft>
            </a:pPr>
            <a:endParaRPr lang="en-US" sz="2000" dirty="0" smtClean="0"/>
          </a:p>
          <a:p>
            <a:endParaRPr lang="en-US" dirty="0"/>
          </a:p>
        </p:txBody>
      </p:sp>
      <p:grpSp>
        <p:nvGrpSpPr>
          <p:cNvPr id="12" name="Group 11"/>
          <p:cNvGrpSpPr/>
          <p:nvPr/>
        </p:nvGrpSpPr>
        <p:grpSpPr>
          <a:xfrm>
            <a:off x="2621280" y="865375"/>
            <a:ext cx="8839200" cy="5693921"/>
            <a:chOff x="1799544" y="1328671"/>
            <a:chExt cx="8487456" cy="5300729"/>
          </a:xfrm>
        </p:grpSpPr>
        <p:grpSp>
          <p:nvGrpSpPr>
            <p:cNvPr id="13" name="Group 12"/>
            <p:cNvGrpSpPr/>
            <p:nvPr/>
          </p:nvGrpSpPr>
          <p:grpSpPr>
            <a:xfrm>
              <a:off x="2037580" y="1371600"/>
              <a:ext cx="3448820" cy="4514910"/>
              <a:chOff x="5390380" y="1371600"/>
              <a:chExt cx="3448820" cy="4514910"/>
            </a:xfrm>
          </p:grpSpPr>
          <p:pic>
            <p:nvPicPr>
              <p:cNvPr id="1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0381" y="1371600"/>
                <a:ext cx="3448819" cy="4013200"/>
              </a:xfrm>
              <a:prstGeom prst="rect">
                <a:avLst/>
              </a:prstGeom>
              <a:noFill/>
              <a:ln w="19050">
                <a:solidFill>
                  <a:schemeClr val="tx1"/>
                </a:solidFill>
                <a:prstDash val="solid"/>
                <a:miter lim="800000"/>
                <a:headEnd/>
                <a:tailEnd/>
              </a:ln>
              <a:extLst>
                <a:ext uri="{909E8E84-426E-40DD-AFC4-6F175D3DCCD1}">
                  <a14:hiddenFill xmlns:a14="http://schemas.microsoft.com/office/drawing/2010/main">
                    <a:solidFill>
                      <a:schemeClr val="accent1"/>
                    </a:solidFill>
                  </a14:hiddenFill>
                </a:ext>
              </a:extLst>
            </p:spPr>
          </p:pic>
          <p:sp>
            <p:nvSpPr>
              <p:cNvPr id="19" name="TextBox 18"/>
              <p:cNvSpPr txBox="1"/>
              <p:nvPr/>
            </p:nvSpPr>
            <p:spPr>
              <a:xfrm>
                <a:off x="7112501" y="4380344"/>
                <a:ext cx="261610" cy="276999"/>
              </a:xfrm>
              <a:prstGeom prst="rect">
                <a:avLst/>
              </a:prstGeom>
              <a:noFill/>
            </p:spPr>
            <p:txBody>
              <a:bodyPr wrap="none" rtlCol="0">
                <a:spAutoFit/>
              </a:bodyPr>
              <a:lstStyle/>
              <a:p>
                <a:r>
                  <a:rPr lang="en-US" sz="1200" dirty="0"/>
                  <a:t>*</a:t>
                </a:r>
              </a:p>
            </p:txBody>
          </p:sp>
          <p:sp>
            <p:nvSpPr>
              <p:cNvPr id="20" name="TextBox 19"/>
              <p:cNvSpPr txBox="1"/>
              <p:nvPr/>
            </p:nvSpPr>
            <p:spPr>
              <a:xfrm>
                <a:off x="5390380" y="5486400"/>
                <a:ext cx="3448819" cy="400110"/>
              </a:xfrm>
              <a:prstGeom prst="rect">
                <a:avLst/>
              </a:prstGeom>
              <a:noFill/>
            </p:spPr>
            <p:txBody>
              <a:bodyPr wrap="square" rtlCol="0">
                <a:spAutoFit/>
              </a:bodyPr>
              <a:lstStyle/>
              <a:p>
                <a:pPr algn="ctr"/>
                <a:r>
                  <a:rPr lang="en-US" sz="1000" dirty="0">
                    <a:solidFill>
                      <a:srgbClr val="C00000"/>
                    </a:solidFill>
                  </a:rPr>
                  <a:t>(*) Hybridized – Woody wetland component of the Wetland class has been merged with the Deciduous Forest class</a:t>
                </a:r>
              </a:p>
            </p:txBody>
          </p:sp>
        </p:grpSp>
        <p:grpSp>
          <p:nvGrpSpPr>
            <p:cNvPr id="14" name="Group 13"/>
            <p:cNvGrpSpPr/>
            <p:nvPr/>
          </p:nvGrpSpPr>
          <p:grpSpPr>
            <a:xfrm>
              <a:off x="6035040" y="1328671"/>
              <a:ext cx="4099560" cy="4800600"/>
              <a:chOff x="116840" y="838200"/>
              <a:chExt cx="4937760" cy="5591029"/>
            </a:xfrm>
          </p:grpSpPr>
          <p:pic>
            <p:nvPicPr>
              <p:cNvPr id="1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816" t="4322" r="4336" b="37115"/>
              <a:stretch/>
            </p:blipFill>
            <p:spPr bwMode="auto">
              <a:xfrm>
                <a:off x="364739" y="838200"/>
                <a:ext cx="4435861" cy="4218590"/>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840" y="4191000"/>
                <a:ext cx="4937760" cy="2238229"/>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grpSp>
        <p:sp>
          <p:nvSpPr>
            <p:cNvPr id="15" name="TextBox 14"/>
            <p:cNvSpPr txBox="1"/>
            <p:nvPr/>
          </p:nvSpPr>
          <p:spPr>
            <a:xfrm>
              <a:off x="1799544" y="6290846"/>
              <a:ext cx="8487456" cy="338554"/>
            </a:xfrm>
            <a:prstGeom prst="rect">
              <a:avLst/>
            </a:prstGeom>
            <a:noFill/>
          </p:spPr>
          <p:txBody>
            <a:bodyPr wrap="square" rtlCol="0">
              <a:spAutoFit/>
            </a:bodyPr>
            <a:lstStyle/>
            <a:p>
              <a:pPr algn="ctr"/>
              <a:r>
                <a:rPr lang="en-US" sz="1600" b="1" i="1" dirty="0"/>
                <a:t>Benefit:</a:t>
              </a:r>
              <a:r>
                <a:rPr lang="en-US" sz="1600" i="1" dirty="0"/>
                <a:t>  Better overall representation and more accurate delineation of the “Mixed Forest” class</a:t>
              </a:r>
            </a:p>
          </p:txBody>
        </p:sp>
      </p:grpSp>
    </p:spTree>
    <p:extLst>
      <p:ext uri="{BB962C8B-B14F-4D97-AF65-F5344CB8AC3E}">
        <p14:creationId xmlns:p14="http://schemas.microsoft.com/office/powerpoint/2010/main" val="28041927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9" name="Subtitle 2"/>
          <p:cNvSpPr txBox="1">
            <a:spLocks/>
          </p:cNvSpPr>
          <p:nvPr/>
        </p:nvSpPr>
        <p:spPr>
          <a:xfrm>
            <a:off x="16067" y="1537850"/>
            <a:ext cx="2585125" cy="34121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None/>
            </a:pPr>
            <a:r>
              <a:rPr lang="en-US" sz="1800" b="1" u="sng" dirty="0"/>
              <a:t>‘Urbanness’ Data </a:t>
            </a:r>
            <a:r>
              <a:rPr lang="en-US" sz="1800" b="1" u="sng" dirty="0" smtClean="0"/>
              <a:t>Layers</a:t>
            </a:r>
          </a:p>
          <a:p>
            <a:pPr marL="0" indent="0" algn="ctr">
              <a:lnSpc>
                <a:spcPct val="110000"/>
              </a:lnSpc>
              <a:spcBef>
                <a:spcPts val="0"/>
              </a:spcBef>
              <a:buNone/>
            </a:pPr>
            <a:endParaRPr lang="en-US" sz="1800" b="1" u="sng" dirty="0"/>
          </a:p>
          <a:p>
            <a:pPr marL="0" indent="0" algn="ctr">
              <a:lnSpc>
                <a:spcPct val="110000"/>
              </a:lnSpc>
              <a:spcBef>
                <a:spcPts val="0"/>
              </a:spcBef>
              <a:buNone/>
            </a:pPr>
            <a:r>
              <a:rPr lang="en-US" sz="1600" dirty="0"/>
              <a:t>Population density Index modeled using </a:t>
            </a:r>
            <a:r>
              <a:rPr lang="en-US" sz="1600" dirty="0" err="1"/>
              <a:t>LandScan</a:t>
            </a:r>
            <a:r>
              <a:rPr lang="en-US" sz="1600" dirty="0"/>
              <a:t> and </a:t>
            </a:r>
            <a:r>
              <a:rPr lang="en-US" sz="1600" dirty="0" smtClean="0"/>
              <a:t>NLCD Impervious </a:t>
            </a:r>
            <a:r>
              <a:rPr lang="en-US" sz="1600" dirty="0"/>
              <a:t>Surfaces</a:t>
            </a:r>
          </a:p>
          <a:p>
            <a:pPr>
              <a:spcBef>
                <a:spcPts val="600"/>
              </a:spcBef>
              <a:spcAft>
                <a:spcPts val="600"/>
              </a:spcAft>
            </a:pPr>
            <a:endParaRPr lang="en-US" sz="2000" b="1" dirty="0" smtClean="0"/>
          </a:p>
          <a:p>
            <a:pPr>
              <a:spcBef>
                <a:spcPts val="600"/>
              </a:spcBef>
              <a:spcAft>
                <a:spcPts val="600"/>
              </a:spcAft>
            </a:pPr>
            <a:endParaRPr lang="en-US" sz="2000" dirty="0" smtClean="0"/>
          </a:p>
          <a:p>
            <a:endParaRPr lang="en-US" dirty="0"/>
          </a:p>
        </p:txBody>
      </p:sp>
      <p:grpSp>
        <p:nvGrpSpPr>
          <p:cNvPr id="10" name="Group 9"/>
          <p:cNvGrpSpPr/>
          <p:nvPr/>
        </p:nvGrpSpPr>
        <p:grpSpPr>
          <a:xfrm>
            <a:off x="2535936" y="838926"/>
            <a:ext cx="9144000" cy="5671601"/>
            <a:chOff x="1799544" y="1265647"/>
            <a:chExt cx="8639856" cy="5287554"/>
          </a:xfrm>
        </p:grpSpPr>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265647"/>
              <a:ext cx="8168778" cy="44493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TextBox 11"/>
            <p:cNvSpPr txBox="1"/>
            <p:nvPr/>
          </p:nvSpPr>
          <p:spPr>
            <a:xfrm>
              <a:off x="1799544" y="5968426"/>
              <a:ext cx="8639856" cy="584775"/>
            </a:xfrm>
            <a:prstGeom prst="rect">
              <a:avLst/>
            </a:prstGeom>
            <a:noFill/>
          </p:spPr>
          <p:txBody>
            <a:bodyPr wrap="square" rtlCol="0">
              <a:spAutoFit/>
            </a:bodyPr>
            <a:lstStyle/>
            <a:p>
              <a:pPr algn="ctr"/>
              <a:r>
                <a:rPr lang="en-US" sz="1600" b="1" i="1" dirty="0"/>
                <a:t>Benefit: </a:t>
              </a:r>
              <a:r>
                <a:rPr lang="en-US" sz="1600" i="1" dirty="0"/>
                <a:t> Can be used to locate and monitor the WUI for wildfire potential, fuel treatment, harvests, controlled burns and smoke management.  These data were produced in a uniform manner for CONUS.</a:t>
              </a:r>
            </a:p>
          </p:txBody>
        </p:sp>
      </p:grpSp>
      <p:sp>
        <p:nvSpPr>
          <p:cNvPr id="13" name="Rectangle 12"/>
          <p:cNvSpPr/>
          <p:nvPr/>
        </p:nvSpPr>
        <p:spPr>
          <a:xfrm>
            <a:off x="2728192" y="193927"/>
            <a:ext cx="8645434"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FCAV: </a:t>
            </a:r>
            <a:r>
              <a:rPr lang="en-US" b="1" dirty="0" smtClean="0">
                <a:latin typeface="Helvetica" panose="020B0604020202020204" pitchFamily="34" charset="0"/>
                <a:cs typeface="Helvetica" panose="020B0604020202020204" pitchFamily="34" charset="0"/>
              </a:rPr>
              <a:t>What’s New</a:t>
            </a:r>
            <a:endParaRPr lang="en-US" sz="1400" b="1" i="1" dirty="0" smtClean="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2972353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9" name="Subtitle 2"/>
          <p:cNvSpPr txBox="1">
            <a:spLocks/>
          </p:cNvSpPr>
          <p:nvPr/>
        </p:nvSpPr>
        <p:spPr>
          <a:xfrm>
            <a:off x="143067" y="1537850"/>
            <a:ext cx="2392869" cy="34121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None/>
            </a:pPr>
            <a:r>
              <a:rPr lang="en-US" sz="1800" b="1" u="sng" dirty="0" smtClean="0"/>
              <a:t>Federal Lands Boundary</a:t>
            </a:r>
          </a:p>
          <a:p>
            <a:pPr marL="0" indent="0" algn="ctr">
              <a:lnSpc>
                <a:spcPct val="110000"/>
              </a:lnSpc>
              <a:spcBef>
                <a:spcPts val="0"/>
              </a:spcBef>
              <a:buNone/>
            </a:pPr>
            <a:endParaRPr lang="en-US" sz="1800" b="1" dirty="0" smtClean="0"/>
          </a:p>
          <a:p>
            <a:pPr marL="0" indent="0" algn="ctr">
              <a:lnSpc>
                <a:spcPct val="110000"/>
              </a:lnSpc>
              <a:spcBef>
                <a:spcPts val="0"/>
              </a:spcBef>
              <a:buNone/>
            </a:pPr>
            <a:r>
              <a:rPr lang="en-US" sz="1600" i="1" dirty="0" smtClean="0"/>
              <a:t>Proclaimed</a:t>
            </a:r>
            <a:r>
              <a:rPr lang="en-US" sz="1600" dirty="0" smtClean="0"/>
              <a:t> vs. Administered</a:t>
            </a:r>
          </a:p>
          <a:p>
            <a:pPr>
              <a:spcBef>
                <a:spcPts val="600"/>
              </a:spcBef>
              <a:spcAft>
                <a:spcPts val="600"/>
              </a:spcAft>
            </a:pPr>
            <a:endParaRPr lang="en-US" sz="2000" b="1" dirty="0" smtClean="0"/>
          </a:p>
          <a:p>
            <a:pPr>
              <a:spcBef>
                <a:spcPts val="600"/>
              </a:spcBef>
              <a:spcAft>
                <a:spcPts val="600"/>
              </a:spcAft>
            </a:pPr>
            <a:endParaRPr lang="en-US" sz="2000" dirty="0" smtClean="0"/>
          </a:p>
          <a:p>
            <a:endParaRPr lang="en-US"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9963" y="796418"/>
            <a:ext cx="8925927" cy="57750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Left Arrow 10"/>
          <p:cNvSpPr/>
          <p:nvPr/>
        </p:nvSpPr>
        <p:spPr>
          <a:xfrm>
            <a:off x="5961888" y="3649346"/>
            <a:ext cx="304800" cy="152400"/>
          </a:xfrm>
          <a:prstGeom prst="leftArrow">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28192" y="193927"/>
            <a:ext cx="8645434"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FCAV: </a:t>
            </a:r>
            <a:r>
              <a:rPr lang="en-US" b="1" dirty="0" smtClean="0">
                <a:latin typeface="Helvetica" panose="020B0604020202020204" pitchFamily="34" charset="0"/>
                <a:cs typeface="Helvetica" panose="020B0604020202020204" pitchFamily="34" charset="0"/>
              </a:rPr>
              <a:t>What’s New</a:t>
            </a:r>
            <a:endParaRPr lang="en-US" sz="1400" b="1" i="1" dirty="0" smtClean="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0653015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9" name="Subtitle 2"/>
          <p:cNvSpPr txBox="1">
            <a:spLocks/>
          </p:cNvSpPr>
          <p:nvPr/>
        </p:nvSpPr>
        <p:spPr>
          <a:xfrm>
            <a:off x="143067" y="1537850"/>
            <a:ext cx="2392869" cy="34121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None/>
            </a:pPr>
            <a:r>
              <a:rPr lang="en-US" sz="1800" b="1" u="sng" dirty="0" smtClean="0"/>
              <a:t>Federal Land Boundaries’ Data Layer</a:t>
            </a:r>
          </a:p>
          <a:p>
            <a:pPr marL="0" indent="0" algn="ctr">
              <a:lnSpc>
                <a:spcPct val="110000"/>
              </a:lnSpc>
              <a:spcBef>
                <a:spcPts val="0"/>
              </a:spcBef>
              <a:buNone/>
            </a:pPr>
            <a:endParaRPr lang="en-US" sz="1800" b="1" dirty="0" smtClean="0"/>
          </a:p>
          <a:p>
            <a:pPr marL="0" indent="0" algn="ctr">
              <a:lnSpc>
                <a:spcPct val="110000"/>
              </a:lnSpc>
              <a:spcBef>
                <a:spcPts val="0"/>
              </a:spcBef>
              <a:buNone/>
            </a:pPr>
            <a:r>
              <a:rPr lang="en-US" sz="1600" dirty="0" smtClean="0"/>
              <a:t>Proclaimed vs. </a:t>
            </a:r>
            <a:r>
              <a:rPr lang="en-US" sz="1600" i="1" dirty="0" smtClean="0"/>
              <a:t>Administered</a:t>
            </a:r>
          </a:p>
          <a:p>
            <a:pPr>
              <a:spcBef>
                <a:spcPts val="600"/>
              </a:spcBef>
              <a:spcAft>
                <a:spcPts val="600"/>
              </a:spcAft>
            </a:pPr>
            <a:endParaRPr lang="en-US" sz="2000" b="1" dirty="0" smtClean="0"/>
          </a:p>
          <a:p>
            <a:pPr>
              <a:spcBef>
                <a:spcPts val="600"/>
              </a:spcBef>
              <a:spcAft>
                <a:spcPts val="600"/>
              </a:spcAft>
            </a:pPr>
            <a:endParaRPr lang="en-US" sz="2000" dirty="0" smtClean="0"/>
          </a:p>
          <a:p>
            <a:endParaRPr lang="en-US" dirty="0"/>
          </a:p>
        </p:txBody>
      </p:sp>
      <p:sp>
        <p:nvSpPr>
          <p:cNvPr id="11" name="Left Arrow 10"/>
          <p:cNvSpPr/>
          <p:nvPr/>
        </p:nvSpPr>
        <p:spPr>
          <a:xfrm>
            <a:off x="5961888" y="3649346"/>
            <a:ext cx="304800" cy="152400"/>
          </a:xfrm>
          <a:prstGeom prst="leftArrow">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5936" y="847439"/>
            <a:ext cx="9112250" cy="5159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5120640" y="2170176"/>
            <a:ext cx="3320857" cy="369332"/>
          </a:xfrm>
          <a:prstGeom prst="rect">
            <a:avLst/>
          </a:prstGeom>
          <a:noFill/>
        </p:spPr>
        <p:txBody>
          <a:bodyPr wrap="square" rtlCol="0">
            <a:spAutoFit/>
          </a:bodyPr>
          <a:lstStyle/>
          <a:p>
            <a:pPr algn="ctr"/>
            <a:r>
              <a:rPr lang="en-US" b="1" i="1" dirty="0" smtClean="0">
                <a:solidFill>
                  <a:schemeClr val="bg1"/>
                </a:solidFill>
                <a:effectLst>
                  <a:outerShdw blurRad="38100" dist="38100" dir="2700000" algn="tl">
                    <a:srgbClr val="000000">
                      <a:alpha val="43137"/>
                    </a:srgbClr>
                  </a:outerShdw>
                </a:effectLst>
              </a:rPr>
              <a:t>Holly  Springs  National Forest</a:t>
            </a:r>
            <a:endParaRPr lang="en-US" b="1" i="1" dirty="0">
              <a:solidFill>
                <a:schemeClr val="bg1"/>
              </a:solidFill>
              <a:effectLst>
                <a:outerShdw blurRad="38100" dist="38100" dir="2700000" algn="tl">
                  <a:srgbClr val="000000">
                    <a:alpha val="43137"/>
                  </a:srgbClr>
                </a:outerShdw>
              </a:effectLst>
            </a:endParaRPr>
          </a:p>
        </p:txBody>
      </p:sp>
      <p:sp>
        <p:nvSpPr>
          <p:cNvPr id="14" name="TextBox 13"/>
          <p:cNvSpPr txBox="1"/>
          <p:nvPr/>
        </p:nvSpPr>
        <p:spPr>
          <a:xfrm>
            <a:off x="2781134" y="6308913"/>
            <a:ext cx="8487456" cy="338554"/>
          </a:xfrm>
          <a:prstGeom prst="rect">
            <a:avLst/>
          </a:prstGeom>
          <a:noFill/>
        </p:spPr>
        <p:txBody>
          <a:bodyPr wrap="square" rtlCol="0">
            <a:spAutoFit/>
          </a:bodyPr>
          <a:lstStyle/>
          <a:p>
            <a:r>
              <a:rPr lang="en-US" sz="1600" b="1" i="1" dirty="0" smtClean="0"/>
              <a:t>Benefit:</a:t>
            </a:r>
            <a:r>
              <a:rPr lang="en-US" sz="1600" i="1" dirty="0" smtClean="0"/>
              <a:t>  Proclaimed boundaries are misleading, view detailed parcel ownership when zoomed</a:t>
            </a:r>
          </a:p>
        </p:txBody>
      </p:sp>
      <p:sp>
        <p:nvSpPr>
          <p:cNvPr id="15" name="Rectangle 14"/>
          <p:cNvSpPr/>
          <p:nvPr/>
        </p:nvSpPr>
        <p:spPr>
          <a:xfrm>
            <a:off x="2728192" y="193927"/>
            <a:ext cx="8645434"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FCAV: </a:t>
            </a:r>
            <a:r>
              <a:rPr lang="en-US" b="1" dirty="0" smtClean="0">
                <a:latin typeface="Helvetica" panose="020B0604020202020204" pitchFamily="34" charset="0"/>
                <a:cs typeface="Helvetica" panose="020B0604020202020204" pitchFamily="34" charset="0"/>
              </a:rPr>
              <a:t>What’s New</a:t>
            </a:r>
            <a:endParaRPr lang="en-US" sz="1400" b="1" i="1" dirty="0" smtClean="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86238388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FCAV: </a:t>
            </a:r>
            <a:r>
              <a:rPr lang="en-US" b="1" dirty="0" smtClean="0">
                <a:latin typeface="Helvetica" panose="020B0604020202020204" pitchFamily="34" charset="0"/>
                <a:cs typeface="Helvetica" panose="020B0604020202020204" pitchFamily="34" charset="0"/>
              </a:rPr>
              <a:t>What’s New</a:t>
            </a:r>
            <a:endParaRPr lang="en-US" sz="1400" b="1" i="1" dirty="0" smtClean="0">
              <a:latin typeface="Helvetica" panose="020B0604020202020204" pitchFamily="34" charset="0"/>
              <a:cs typeface="Helvetica" panose="020B0604020202020204" pitchFamily="34" charset="0"/>
            </a:endParaRPr>
          </a:p>
        </p:txBody>
      </p:sp>
      <p:sp>
        <p:nvSpPr>
          <p:cNvPr id="9" name="Subtitle 2"/>
          <p:cNvSpPr txBox="1">
            <a:spLocks/>
          </p:cNvSpPr>
          <p:nvPr/>
        </p:nvSpPr>
        <p:spPr>
          <a:xfrm>
            <a:off x="143067" y="1537850"/>
            <a:ext cx="2392869" cy="34121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None/>
            </a:pPr>
            <a:r>
              <a:rPr lang="en-US" sz="1800" b="1" u="sng" dirty="0"/>
              <a:t>MODIS </a:t>
            </a:r>
            <a:r>
              <a:rPr lang="en-US" sz="1800" b="1" u="sng" dirty="0" smtClean="0"/>
              <a:t>NDVI Data </a:t>
            </a:r>
            <a:r>
              <a:rPr lang="en-US" sz="1800" b="1" u="sng" dirty="0"/>
              <a:t>Distribution Site</a:t>
            </a:r>
          </a:p>
          <a:p>
            <a:pPr marL="0" indent="0" algn="ctr">
              <a:lnSpc>
                <a:spcPct val="110000"/>
              </a:lnSpc>
              <a:spcBef>
                <a:spcPts val="0"/>
              </a:spcBef>
              <a:buNone/>
            </a:pPr>
            <a:endParaRPr lang="en-US" sz="1800" b="1" dirty="0" smtClean="0"/>
          </a:p>
          <a:p>
            <a:pPr marL="0" indent="0" algn="ctr">
              <a:lnSpc>
                <a:spcPct val="110000"/>
              </a:lnSpc>
              <a:spcBef>
                <a:spcPts val="0"/>
              </a:spcBef>
              <a:buNone/>
            </a:pPr>
            <a:r>
              <a:rPr lang="en-US" sz="1600" dirty="0"/>
              <a:t>Oak Ridge National Laboratory, Oak Ridge, TN</a:t>
            </a:r>
          </a:p>
          <a:p>
            <a:pPr>
              <a:spcBef>
                <a:spcPts val="600"/>
              </a:spcBef>
              <a:spcAft>
                <a:spcPts val="600"/>
              </a:spcAft>
            </a:pPr>
            <a:endParaRPr lang="en-US" sz="2000" b="1" dirty="0" smtClean="0"/>
          </a:p>
          <a:p>
            <a:pPr>
              <a:spcBef>
                <a:spcPts val="600"/>
              </a:spcBef>
              <a:spcAft>
                <a:spcPts val="600"/>
              </a:spcAft>
            </a:pPr>
            <a:endParaRPr lang="en-US" sz="2000" dirty="0" smtClean="0"/>
          </a:p>
          <a:p>
            <a:endParaRPr lang="en-US" dirty="0"/>
          </a:p>
        </p:txBody>
      </p:sp>
      <p:sp>
        <p:nvSpPr>
          <p:cNvPr id="14" name="TextBox 13"/>
          <p:cNvSpPr txBox="1"/>
          <p:nvPr/>
        </p:nvSpPr>
        <p:spPr>
          <a:xfrm>
            <a:off x="2651760" y="6303264"/>
            <a:ext cx="7431024" cy="375368"/>
          </a:xfrm>
          <a:prstGeom prst="rect">
            <a:avLst/>
          </a:prstGeom>
          <a:noFill/>
        </p:spPr>
        <p:txBody>
          <a:bodyPr wrap="square" rtlCol="0">
            <a:spAutoFit/>
          </a:bodyPr>
          <a:lstStyle/>
          <a:p>
            <a:pPr algn="ctr">
              <a:lnSpc>
                <a:spcPct val="110000"/>
              </a:lnSpc>
            </a:pPr>
            <a:r>
              <a:rPr lang="en-US" sz="1600" b="1" i="1" dirty="0"/>
              <a:t>Benefit</a:t>
            </a:r>
            <a:r>
              <a:rPr lang="en-US" sz="1600" i="1" dirty="0"/>
              <a:t>:  Internet access to </a:t>
            </a:r>
            <a:r>
              <a:rPr lang="en-US" sz="1600" b="1" i="1" dirty="0"/>
              <a:t>ForWarn’s</a:t>
            </a:r>
            <a:r>
              <a:rPr lang="en-US" sz="1600" i="1" dirty="0"/>
              <a:t> NDVI-value data</a:t>
            </a:r>
          </a:p>
        </p:txBody>
      </p:sp>
      <p:pic>
        <p:nvPicPr>
          <p:cNvPr id="15" name="Picture 14"/>
          <p:cNvPicPr>
            <a:picLocks noChangeAspect="1"/>
          </p:cNvPicPr>
          <p:nvPr/>
        </p:nvPicPr>
        <p:blipFill>
          <a:blip r:embed="rId4"/>
          <a:stretch>
            <a:fillRect/>
          </a:stretch>
        </p:blipFill>
        <p:spPr>
          <a:xfrm>
            <a:off x="2651760" y="883386"/>
            <a:ext cx="7431024" cy="5254705"/>
          </a:xfrm>
          <a:prstGeom prst="rect">
            <a:avLst/>
          </a:prstGeom>
          <a:ln>
            <a:solidFill>
              <a:schemeClr val="bg1">
                <a:lumMod val="75000"/>
              </a:schemeClr>
            </a:solidFill>
          </a:ln>
        </p:spPr>
      </p:pic>
    </p:spTree>
    <p:extLst>
      <p:ext uri="{BB962C8B-B14F-4D97-AF65-F5344CB8AC3E}">
        <p14:creationId xmlns:p14="http://schemas.microsoft.com/office/powerpoint/2010/main" val="398652045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9" name="Rectangle 8"/>
          <p:cNvSpPr/>
          <p:nvPr/>
        </p:nvSpPr>
        <p:spPr>
          <a:xfrm>
            <a:off x="2406394" y="193929"/>
            <a:ext cx="9481522"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FCAV: </a:t>
            </a:r>
            <a:r>
              <a:rPr lang="en-US" b="1" dirty="0" smtClean="0">
                <a:latin typeface="Helvetica" panose="020B0604020202020204" pitchFamily="34" charset="0"/>
                <a:cs typeface="Helvetica" panose="020B0604020202020204" pitchFamily="34" charset="0"/>
              </a:rPr>
              <a:t>What’s New</a:t>
            </a:r>
            <a:endParaRPr lang="en-US" sz="1400" b="1" i="1" dirty="0" smtClean="0">
              <a:latin typeface="Helvetica" panose="020B0604020202020204" pitchFamily="34" charset="0"/>
              <a:cs typeface="Helvetica" panose="020B0604020202020204" pitchFamily="34" charset="0"/>
            </a:endParaRPr>
          </a:p>
        </p:txBody>
      </p:sp>
      <p:sp>
        <p:nvSpPr>
          <p:cNvPr id="10" name="Subtitle 2"/>
          <p:cNvSpPr txBox="1">
            <a:spLocks/>
          </p:cNvSpPr>
          <p:nvPr/>
        </p:nvSpPr>
        <p:spPr>
          <a:xfrm>
            <a:off x="272609" y="1013137"/>
            <a:ext cx="2100261" cy="34121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None/>
            </a:pPr>
            <a:r>
              <a:rPr lang="en-US" sz="1800" b="1" u="sng" dirty="0" smtClean="0"/>
              <a:t>Intra-Annual ‘Persistence’ Product</a:t>
            </a:r>
          </a:p>
          <a:p>
            <a:pPr marL="0" indent="0" algn="ctr">
              <a:lnSpc>
                <a:spcPct val="110000"/>
              </a:lnSpc>
              <a:spcBef>
                <a:spcPts val="0"/>
              </a:spcBef>
              <a:buNone/>
            </a:pPr>
            <a:endParaRPr lang="en-US" sz="1800" b="1" dirty="0" smtClean="0"/>
          </a:p>
          <a:p>
            <a:pPr marL="0" indent="0" algn="ctr">
              <a:lnSpc>
                <a:spcPct val="110000"/>
              </a:lnSpc>
              <a:spcBef>
                <a:spcPts val="0"/>
              </a:spcBef>
              <a:buNone/>
            </a:pPr>
            <a:r>
              <a:rPr lang="en-US" sz="1600" dirty="0" smtClean="0"/>
              <a:t>In development, a value-added product to aid users</a:t>
            </a:r>
            <a:endParaRPr lang="en-US" sz="2000" b="1" dirty="0" smtClean="0"/>
          </a:p>
          <a:p>
            <a:pPr>
              <a:spcBef>
                <a:spcPts val="600"/>
              </a:spcBef>
              <a:spcAft>
                <a:spcPts val="600"/>
              </a:spcAft>
            </a:pPr>
            <a:endParaRPr lang="en-US" sz="2000" dirty="0" smtClean="0"/>
          </a:p>
          <a:p>
            <a:endParaRPr lang="en-US" dirty="0"/>
          </a:p>
        </p:txBody>
      </p:sp>
      <p:pic>
        <p:nvPicPr>
          <p:cNvPr id="2" name="Picture 1"/>
          <p:cNvPicPr>
            <a:picLocks noChangeAspect="1"/>
          </p:cNvPicPr>
          <p:nvPr/>
        </p:nvPicPr>
        <p:blipFill>
          <a:blip r:embed="rId4"/>
          <a:stretch>
            <a:fillRect/>
          </a:stretch>
        </p:blipFill>
        <p:spPr>
          <a:xfrm>
            <a:off x="2406394" y="689055"/>
            <a:ext cx="9481524" cy="5492289"/>
          </a:xfrm>
          <a:prstGeom prst="rect">
            <a:avLst/>
          </a:prstGeom>
        </p:spPr>
      </p:pic>
      <p:pic>
        <p:nvPicPr>
          <p:cNvPr id="3" name="Picture 2"/>
          <p:cNvPicPr>
            <a:picLocks noChangeAspect="1"/>
          </p:cNvPicPr>
          <p:nvPr/>
        </p:nvPicPr>
        <p:blipFill rotWithShape="1">
          <a:blip r:embed="rId5"/>
          <a:srcRect t="37201" r="41212" b="24402"/>
          <a:stretch/>
        </p:blipFill>
        <p:spPr>
          <a:xfrm>
            <a:off x="7266432" y="2308351"/>
            <a:ext cx="1706880" cy="512065"/>
          </a:xfrm>
          <a:prstGeom prst="rect">
            <a:avLst/>
          </a:prstGeom>
        </p:spPr>
      </p:pic>
      <p:pic>
        <p:nvPicPr>
          <p:cNvPr id="4" name="Picture 3"/>
          <p:cNvPicPr>
            <a:picLocks noChangeAspect="1"/>
          </p:cNvPicPr>
          <p:nvPr/>
        </p:nvPicPr>
        <p:blipFill rotWithShape="1">
          <a:blip r:embed="rId5"/>
          <a:srcRect l="70237" t="1722" b="1"/>
          <a:stretch/>
        </p:blipFill>
        <p:spPr>
          <a:xfrm>
            <a:off x="7687786" y="2925307"/>
            <a:ext cx="864171" cy="1310641"/>
          </a:xfrm>
          <a:prstGeom prst="rect">
            <a:avLst/>
          </a:prstGeom>
        </p:spPr>
      </p:pic>
      <p:pic>
        <p:nvPicPr>
          <p:cNvPr id="11" name="Picture 10"/>
          <p:cNvPicPr>
            <a:picLocks noChangeAspect="1"/>
          </p:cNvPicPr>
          <p:nvPr/>
        </p:nvPicPr>
        <p:blipFill>
          <a:blip r:embed="rId6"/>
          <a:stretch>
            <a:fillRect/>
          </a:stretch>
        </p:blipFill>
        <p:spPr>
          <a:xfrm>
            <a:off x="272609" y="3896173"/>
            <a:ext cx="2133785" cy="2158171"/>
          </a:xfrm>
          <a:prstGeom prst="rect">
            <a:avLst/>
          </a:prstGeom>
        </p:spPr>
      </p:pic>
      <p:sp>
        <p:nvSpPr>
          <p:cNvPr id="12" name="TextBox 11"/>
          <p:cNvSpPr txBox="1"/>
          <p:nvPr/>
        </p:nvSpPr>
        <p:spPr>
          <a:xfrm>
            <a:off x="609846" y="5900455"/>
            <a:ext cx="1459310" cy="307777"/>
          </a:xfrm>
          <a:prstGeom prst="rect">
            <a:avLst/>
          </a:prstGeom>
          <a:noFill/>
        </p:spPr>
        <p:txBody>
          <a:bodyPr wrap="none" rtlCol="0">
            <a:spAutoFit/>
          </a:bodyPr>
          <a:lstStyle/>
          <a:p>
            <a:r>
              <a:rPr lang="en-US" sz="1400" dirty="0" smtClean="0"/>
              <a:t>NDVI Polar Graph</a:t>
            </a:r>
          </a:p>
        </p:txBody>
      </p:sp>
      <p:sp>
        <p:nvSpPr>
          <p:cNvPr id="13" name="TextBox 12"/>
          <p:cNvSpPr txBox="1"/>
          <p:nvPr/>
        </p:nvSpPr>
        <p:spPr>
          <a:xfrm>
            <a:off x="4242816" y="6181344"/>
            <a:ext cx="7645100" cy="634020"/>
          </a:xfrm>
          <a:prstGeom prst="rect">
            <a:avLst/>
          </a:prstGeom>
          <a:noFill/>
        </p:spPr>
        <p:txBody>
          <a:bodyPr wrap="square" rtlCol="0">
            <a:spAutoFit/>
          </a:bodyPr>
          <a:lstStyle/>
          <a:p>
            <a:pPr>
              <a:lnSpc>
                <a:spcPct val="110000"/>
              </a:lnSpc>
            </a:pPr>
            <a:r>
              <a:rPr lang="en-US" sz="1600" b="1" i="1" dirty="0" smtClean="0"/>
              <a:t>Benefit</a:t>
            </a:r>
            <a:r>
              <a:rPr lang="en-US" sz="1600" i="1" dirty="0" smtClean="0"/>
              <a:t>:  Reduce </a:t>
            </a:r>
            <a:r>
              <a:rPr lang="en-US" sz="1600" i="1" dirty="0"/>
              <a:t>disturbance complexity </a:t>
            </a:r>
            <a:r>
              <a:rPr lang="en-US" sz="1600" i="1" dirty="0" smtClean="0"/>
              <a:t>in the annual products and </a:t>
            </a:r>
            <a:br>
              <a:rPr lang="en-US" sz="1600" i="1" dirty="0" smtClean="0"/>
            </a:br>
            <a:r>
              <a:rPr lang="en-US" sz="1600" i="1" dirty="0" smtClean="0"/>
              <a:t>summarize </a:t>
            </a:r>
            <a:r>
              <a:rPr lang="en-US" sz="1600" i="1" dirty="0"/>
              <a:t>persistent forest disturbance over a short period of time </a:t>
            </a:r>
          </a:p>
        </p:txBody>
      </p:sp>
    </p:spTree>
    <p:extLst>
      <p:ext uri="{BB962C8B-B14F-4D97-AF65-F5344CB8AC3E}">
        <p14:creationId xmlns:p14="http://schemas.microsoft.com/office/powerpoint/2010/main" val="38993683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80032" y="193929"/>
            <a:ext cx="9680448" cy="646331"/>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b="1" dirty="0" smtClean="0">
                <a:latin typeface="Helvetica" panose="020B0604020202020204" pitchFamily="34" charset="0"/>
                <a:cs typeface="Helvetica" panose="020B0604020202020204" pitchFamily="34" charset="0"/>
              </a:rPr>
              <a:t> produces seven types of disturbance maps every 8 days, </a:t>
            </a:r>
            <a:br>
              <a:rPr lang="en-US" b="1" dirty="0" smtClean="0">
                <a:latin typeface="Helvetica" panose="020B0604020202020204" pitchFamily="34" charset="0"/>
                <a:cs typeface="Helvetica" panose="020B0604020202020204" pitchFamily="34" charset="0"/>
              </a:rPr>
            </a:br>
            <a:r>
              <a:rPr lang="en-US" b="1" dirty="0" smtClean="0">
                <a:latin typeface="Helvetica" panose="020B0604020202020204" pitchFamily="34" charset="0"/>
                <a:cs typeface="Helvetica" panose="020B0604020202020204" pitchFamily="34" charset="0"/>
              </a:rPr>
              <a:t>each emphasizing the age of disturbances that are displayed</a:t>
            </a:r>
          </a:p>
        </p:txBody>
      </p:sp>
      <p:pic>
        <p:nvPicPr>
          <p:cNvPr id="4" name="Picture 3"/>
          <p:cNvPicPr>
            <a:picLocks noChangeAspect="1"/>
          </p:cNvPicPr>
          <p:nvPr/>
        </p:nvPicPr>
        <p:blipFill>
          <a:blip r:embed="rId2"/>
          <a:stretch>
            <a:fillRect/>
          </a:stretch>
        </p:blipFill>
        <p:spPr>
          <a:xfrm>
            <a:off x="2818599" y="1097280"/>
            <a:ext cx="7795076" cy="5559552"/>
          </a:xfrm>
          <a:prstGeom prst="rect">
            <a:avLst/>
          </a:prstGeom>
        </p:spPr>
      </p:pic>
      <p:pic>
        <p:nvPicPr>
          <p:cNvPr id="14" name="Picture 13"/>
          <p:cNvPicPr>
            <a:picLocks noChangeAspect="1"/>
          </p:cNvPicPr>
          <p:nvPr/>
        </p:nvPicPr>
        <p:blipFill>
          <a:blip r:embed="rId3"/>
          <a:stretch>
            <a:fillRect/>
          </a:stretch>
        </p:blipFill>
        <p:spPr>
          <a:xfrm>
            <a:off x="398440" y="517094"/>
            <a:ext cx="2115716" cy="5840764"/>
          </a:xfrm>
          <a:prstGeom prst="rect">
            <a:avLst/>
          </a:prstGeom>
          <a:ln>
            <a:solidFill>
              <a:schemeClr val="bg1">
                <a:lumMod val="85000"/>
              </a:schemeClr>
            </a:solidFill>
          </a:ln>
        </p:spPr>
      </p:pic>
      <p:grpSp>
        <p:nvGrpSpPr>
          <p:cNvPr id="15" name="Group 14"/>
          <p:cNvGrpSpPr/>
          <p:nvPr/>
        </p:nvGrpSpPr>
        <p:grpSpPr>
          <a:xfrm>
            <a:off x="11038372" y="184106"/>
            <a:ext cx="899704" cy="401205"/>
            <a:chOff x="9294916" y="549771"/>
            <a:chExt cx="1238972" cy="552860"/>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7" name="Picture 16"/>
            <p:cNvPicPr>
              <a:picLocks noChangeAspect="1"/>
            </p:cNvPicPr>
            <p:nvPr/>
          </p:nvPicPr>
          <p:blipFill>
            <a:blip r:embed="rId5"/>
            <a:stretch>
              <a:fillRect/>
            </a:stretch>
          </p:blipFill>
          <p:spPr>
            <a:xfrm>
              <a:off x="10038525" y="549771"/>
              <a:ext cx="495363" cy="552860"/>
            </a:xfrm>
            <a:prstGeom prst="rect">
              <a:avLst/>
            </a:prstGeom>
          </p:spPr>
        </p:pic>
      </p:grpSp>
      <p:sp>
        <p:nvSpPr>
          <p:cNvPr id="2" name="Right Brace 1"/>
          <p:cNvSpPr/>
          <p:nvPr/>
        </p:nvSpPr>
        <p:spPr>
          <a:xfrm>
            <a:off x="10370312" y="1999488"/>
            <a:ext cx="426720" cy="246278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p:cNvSpPr/>
          <p:nvPr/>
        </p:nvSpPr>
        <p:spPr>
          <a:xfrm>
            <a:off x="10797032" y="3092380"/>
            <a:ext cx="1350002" cy="276999"/>
          </a:xfrm>
          <a:prstGeom prst="rect">
            <a:avLst/>
          </a:prstGeom>
        </p:spPr>
        <p:txBody>
          <a:bodyPr wrap="square">
            <a:spAutoFit/>
          </a:bodyPr>
          <a:lstStyle/>
          <a:p>
            <a:pPr algn="ctr">
              <a:spcAft>
                <a:spcPts val="1800"/>
              </a:spcAft>
            </a:pPr>
            <a:r>
              <a:rPr lang="en-US" sz="1200" i="1" dirty="0" smtClean="0">
                <a:latin typeface="Helvetica" panose="020B0604020202020204" pitchFamily="34" charset="0"/>
                <a:cs typeface="Helvetica" panose="020B0604020202020204" pitchFamily="34" charset="0"/>
              </a:rPr>
              <a:t>Most often used</a:t>
            </a:r>
          </a:p>
        </p:txBody>
      </p:sp>
      <p:sp>
        <p:nvSpPr>
          <p:cNvPr id="10" name="Rectangle 9"/>
          <p:cNvSpPr/>
          <p:nvPr/>
        </p:nvSpPr>
        <p:spPr>
          <a:xfrm>
            <a:off x="2602830" y="2086541"/>
            <a:ext cx="246034" cy="276999"/>
          </a:xfrm>
          <a:prstGeom prst="rect">
            <a:avLst/>
          </a:prstGeom>
        </p:spPr>
        <p:txBody>
          <a:bodyPr wrap="square">
            <a:spAutoFit/>
          </a:bodyPr>
          <a:lstStyle/>
          <a:p>
            <a:pPr algn="ctr">
              <a:spcAft>
                <a:spcPts val="1800"/>
              </a:spcAft>
            </a:pPr>
            <a:r>
              <a:rPr lang="en-US" sz="1200" i="1" dirty="0" smtClean="0">
                <a:latin typeface="Helvetica" panose="020B0604020202020204" pitchFamily="34" charset="0"/>
                <a:cs typeface="Helvetica" panose="020B0604020202020204" pitchFamily="34" charset="0"/>
              </a:rPr>
              <a:t>1</a:t>
            </a:r>
          </a:p>
        </p:txBody>
      </p:sp>
      <p:sp>
        <p:nvSpPr>
          <p:cNvPr id="11" name="Rectangle 10"/>
          <p:cNvSpPr/>
          <p:nvPr/>
        </p:nvSpPr>
        <p:spPr>
          <a:xfrm>
            <a:off x="2628230" y="3381941"/>
            <a:ext cx="246034" cy="276999"/>
          </a:xfrm>
          <a:prstGeom prst="rect">
            <a:avLst/>
          </a:prstGeom>
        </p:spPr>
        <p:txBody>
          <a:bodyPr wrap="square">
            <a:spAutoFit/>
          </a:bodyPr>
          <a:lstStyle/>
          <a:p>
            <a:pPr algn="ctr">
              <a:spcAft>
                <a:spcPts val="1800"/>
              </a:spcAft>
            </a:pPr>
            <a:r>
              <a:rPr lang="en-US" sz="1200" i="1" dirty="0" smtClean="0">
                <a:latin typeface="Helvetica" panose="020B0604020202020204" pitchFamily="34" charset="0"/>
                <a:cs typeface="Helvetica" panose="020B0604020202020204" pitchFamily="34" charset="0"/>
              </a:rPr>
              <a:t>2</a:t>
            </a:r>
          </a:p>
        </p:txBody>
      </p:sp>
      <p:sp>
        <p:nvSpPr>
          <p:cNvPr id="12" name="Rectangle 11"/>
          <p:cNvSpPr/>
          <p:nvPr/>
        </p:nvSpPr>
        <p:spPr>
          <a:xfrm>
            <a:off x="2628230" y="4651941"/>
            <a:ext cx="246034" cy="276999"/>
          </a:xfrm>
          <a:prstGeom prst="rect">
            <a:avLst/>
          </a:prstGeom>
        </p:spPr>
        <p:txBody>
          <a:bodyPr wrap="square">
            <a:spAutoFit/>
          </a:bodyPr>
          <a:lstStyle/>
          <a:p>
            <a:pPr algn="ctr">
              <a:spcAft>
                <a:spcPts val="1800"/>
              </a:spcAft>
            </a:pPr>
            <a:r>
              <a:rPr lang="en-US" sz="1200" i="1" dirty="0" smtClean="0">
                <a:latin typeface="Helvetica" panose="020B0604020202020204" pitchFamily="34" charset="0"/>
                <a:cs typeface="Helvetica" panose="020B0604020202020204" pitchFamily="34" charset="0"/>
              </a:rPr>
              <a:t>3</a:t>
            </a:r>
          </a:p>
        </p:txBody>
      </p:sp>
      <p:sp>
        <p:nvSpPr>
          <p:cNvPr id="13" name="Rectangle 12"/>
          <p:cNvSpPr/>
          <p:nvPr/>
        </p:nvSpPr>
        <p:spPr>
          <a:xfrm>
            <a:off x="2628230" y="5794941"/>
            <a:ext cx="246034" cy="276999"/>
          </a:xfrm>
          <a:prstGeom prst="rect">
            <a:avLst/>
          </a:prstGeom>
        </p:spPr>
        <p:txBody>
          <a:bodyPr wrap="square">
            <a:spAutoFit/>
          </a:bodyPr>
          <a:lstStyle/>
          <a:p>
            <a:pPr algn="ctr">
              <a:spcAft>
                <a:spcPts val="1800"/>
              </a:spcAft>
            </a:pPr>
            <a:r>
              <a:rPr lang="en-US" sz="1200" i="1" dirty="0" smtClean="0">
                <a:latin typeface="Helvetica" panose="020B0604020202020204" pitchFamily="34" charset="0"/>
                <a:cs typeface="Helvetica" panose="020B0604020202020204" pitchFamily="34" charset="0"/>
              </a:rPr>
              <a:t>4</a:t>
            </a:r>
          </a:p>
        </p:txBody>
      </p:sp>
    </p:spTree>
    <p:extLst>
      <p:ext uri="{BB962C8B-B14F-4D97-AF65-F5344CB8AC3E}">
        <p14:creationId xmlns:p14="http://schemas.microsoft.com/office/powerpoint/2010/main" val="74354382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06394" y="601839"/>
            <a:ext cx="9171724" cy="5597572"/>
          </a:xfrm>
          <a:prstGeom prst="rect">
            <a:avLst/>
          </a:prstGeom>
        </p:spPr>
      </p:pic>
      <p:pic>
        <p:nvPicPr>
          <p:cNvPr id="5" name="Picture 4"/>
          <p:cNvPicPr>
            <a:picLocks noChangeAspect="1"/>
          </p:cNvPicPr>
          <p:nvPr/>
        </p:nvPicPr>
        <p:blipFill>
          <a:blip r:embed="rId3"/>
          <a:stretch>
            <a:fillRect/>
          </a:stretch>
        </p:blipFill>
        <p:spPr>
          <a:xfrm>
            <a:off x="9954729" y="1722902"/>
            <a:ext cx="865707" cy="1310754"/>
          </a:xfrm>
          <a:prstGeom prst="rect">
            <a:avLst/>
          </a:prstGeom>
        </p:spPr>
      </p:pic>
      <p:pic>
        <p:nvPicPr>
          <p:cNvPr id="6" name="Picture 5"/>
          <p:cNvPicPr>
            <a:picLocks noChangeAspect="1"/>
          </p:cNvPicPr>
          <p:nvPr/>
        </p:nvPicPr>
        <p:blipFill>
          <a:blip r:embed="rId4"/>
          <a:stretch>
            <a:fillRect/>
          </a:stretch>
        </p:blipFill>
        <p:spPr>
          <a:xfrm>
            <a:off x="9598845" y="1258042"/>
            <a:ext cx="1577477" cy="464860"/>
          </a:xfrm>
          <a:prstGeom prst="rect">
            <a:avLst/>
          </a:prstGeom>
        </p:spPr>
      </p:pic>
      <p:grpSp>
        <p:nvGrpSpPr>
          <p:cNvPr id="7" name="Group 6"/>
          <p:cNvGrpSpPr/>
          <p:nvPr/>
        </p:nvGrpSpPr>
        <p:grpSpPr>
          <a:xfrm>
            <a:off x="11038372" y="184106"/>
            <a:ext cx="899704" cy="401205"/>
            <a:chOff x="9294916" y="549771"/>
            <a:chExt cx="1238972" cy="55286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9" name="Picture 8"/>
            <p:cNvPicPr>
              <a:picLocks noChangeAspect="1"/>
            </p:cNvPicPr>
            <p:nvPr/>
          </p:nvPicPr>
          <p:blipFill>
            <a:blip r:embed="rId6"/>
            <a:stretch>
              <a:fillRect/>
            </a:stretch>
          </p:blipFill>
          <p:spPr>
            <a:xfrm>
              <a:off x="10038525" y="549771"/>
              <a:ext cx="495363" cy="552860"/>
            </a:xfrm>
            <a:prstGeom prst="rect">
              <a:avLst/>
            </a:prstGeom>
          </p:spPr>
        </p:pic>
      </p:grpSp>
      <p:sp>
        <p:nvSpPr>
          <p:cNvPr id="10" name="Rectangle 9"/>
          <p:cNvSpPr/>
          <p:nvPr/>
        </p:nvSpPr>
        <p:spPr>
          <a:xfrm>
            <a:off x="2372870" y="193929"/>
            <a:ext cx="9205248"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FCAV: </a:t>
            </a:r>
            <a:r>
              <a:rPr lang="en-US" b="1" dirty="0" smtClean="0">
                <a:latin typeface="Helvetica" panose="020B0604020202020204" pitchFamily="34" charset="0"/>
                <a:cs typeface="Helvetica" panose="020B0604020202020204" pitchFamily="34" charset="0"/>
              </a:rPr>
              <a:t>What’s New</a:t>
            </a:r>
            <a:endParaRPr lang="en-US" sz="1400" b="1" i="1" dirty="0" smtClean="0">
              <a:latin typeface="Helvetica" panose="020B0604020202020204" pitchFamily="34" charset="0"/>
              <a:cs typeface="Helvetica" panose="020B0604020202020204" pitchFamily="34" charset="0"/>
            </a:endParaRPr>
          </a:p>
        </p:txBody>
      </p:sp>
      <p:sp>
        <p:nvSpPr>
          <p:cNvPr id="11" name="Subtitle 2"/>
          <p:cNvSpPr txBox="1">
            <a:spLocks/>
          </p:cNvSpPr>
          <p:nvPr/>
        </p:nvSpPr>
        <p:spPr>
          <a:xfrm>
            <a:off x="272609" y="1013137"/>
            <a:ext cx="2100261" cy="34121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None/>
            </a:pPr>
            <a:r>
              <a:rPr lang="en-US" sz="1800" b="1" u="sng" dirty="0" smtClean="0"/>
              <a:t>Intra-Annual ‘Persistence’ Product</a:t>
            </a:r>
          </a:p>
          <a:p>
            <a:pPr marL="0" indent="0" algn="ctr">
              <a:lnSpc>
                <a:spcPct val="110000"/>
              </a:lnSpc>
              <a:spcBef>
                <a:spcPts val="0"/>
              </a:spcBef>
              <a:buNone/>
            </a:pPr>
            <a:endParaRPr lang="en-US" sz="1800" b="1" dirty="0" smtClean="0"/>
          </a:p>
          <a:p>
            <a:pPr marL="0" indent="0" algn="ctr">
              <a:lnSpc>
                <a:spcPct val="110000"/>
              </a:lnSpc>
              <a:spcBef>
                <a:spcPts val="0"/>
              </a:spcBef>
              <a:buNone/>
            </a:pPr>
            <a:r>
              <a:rPr lang="en-US" sz="1600" dirty="0" smtClean="0"/>
              <a:t>In development, a value-added product to aid users</a:t>
            </a:r>
            <a:endParaRPr lang="en-US" sz="2000" b="1" dirty="0" smtClean="0"/>
          </a:p>
          <a:p>
            <a:pPr>
              <a:spcBef>
                <a:spcPts val="600"/>
              </a:spcBef>
              <a:spcAft>
                <a:spcPts val="600"/>
              </a:spcAft>
            </a:pPr>
            <a:endParaRPr lang="en-US" sz="2000" dirty="0" smtClean="0"/>
          </a:p>
          <a:p>
            <a:endParaRPr lang="en-US" dirty="0"/>
          </a:p>
        </p:txBody>
      </p:sp>
      <p:pic>
        <p:nvPicPr>
          <p:cNvPr id="12" name="Picture 11"/>
          <p:cNvPicPr>
            <a:picLocks noChangeAspect="1"/>
          </p:cNvPicPr>
          <p:nvPr/>
        </p:nvPicPr>
        <p:blipFill>
          <a:blip r:embed="rId7"/>
          <a:stretch>
            <a:fillRect/>
          </a:stretch>
        </p:blipFill>
        <p:spPr>
          <a:xfrm>
            <a:off x="272609" y="3896173"/>
            <a:ext cx="2133785" cy="2158171"/>
          </a:xfrm>
          <a:prstGeom prst="rect">
            <a:avLst/>
          </a:prstGeom>
        </p:spPr>
      </p:pic>
      <p:sp>
        <p:nvSpPr>
          <p:cNvPr id="13" name="TextBox 12"/>
          <p:cNvSpPr txBox="1"/>
          <p:nvPr/>
        </p:nvSpPr>
        <p:spPr>
          <a:xfrm>
            <a:off x="609846" y="5900455"/>
            <a:ext cx="1459310" cy="307777"/>
          </a:xfrm>
          <a:prstGeom prst="rect">
            <a:avLst/>
          </a:prstGeom>
          <a:noFill/>
        </p:spPr>
        <p:txBody>
          <a:bodyPr wrap="none" rtlCol="0">
            <a:spAutoFit/>
          </a:bodyPr>
          <a:lstStyle/>
          <a:p>
            <a:r>
              <a:rPr lang="en-US" sz="1400" dirty="0" smtClean="0"/>
              <a:t>NDVI Polar Graph</a:t>
            </a:r>
          </a:p>
        </p:txBody>
      </p:sp>
      <p:sp>
        <p:nvSpPr>
          <p:cNvPr id="14" name="TextBox 13"/>
          <p:cNvSpPr txBox="1"/>
          <p:nvPr/>
        </p:nvSpPr>
        <p:spPr>
          <a:xfrm>
            <a:off x="4242816" y="6181344"/>
            <a:ext cx="7645100" cy="634020"/>
          </a:xfrm>
          <a:prstGeom prst="rect">
            <a:avLst/>
          </a:prstGeom>
          <a:noFill/>
        </p:spPr>
        <p:txBody>
          <a:bodyPr wrap="square" rtlCol="0">
            <a:spAutoFit/>
          </a:bodyPr>
          <a:lstStyle/>
          <a:p>
            <a:pPr>
              <a:lnSpc>
                <a:spcPct val="110000"/>
              </a:lnSpc>
            </a:pPr>
            <a:r>
              <a:rPr lang="en-US" sz="1600" b="1" i="1" dirty="0" smtClean="0"/>
              <a:t>Benefit</a:t>
            </a:r>
            <a:r>
              <a:rPr lang="en-US" sz="1600" i="1" dirty="0" smtClean="0"/>
              <a:t>:  Reduce </a:t>
            </a:r>
            <a:r>
              <a:rPr lang="en-US" sz="1600" i="1" dirty="0"/>
              <a:t>disturbance complexity </a:t>
            </a:r>
            <a:r>
              <a:rPr lang="en-US" sz="1600" i="1" dirty="0" smtClean="0"/>
              <a:t>in the annual products and </a:t>
            </a:r>
            <a:br>
              <a:rPr lang="en-US" sz="1600" i="1" dirty="0" smtClean="0"/>
            </a:br>
            <a:r>
              <a:rPr lang="en-US" sz="1600" i="1" dirty="0" smtClean="0"/>
              <a:t>summarize </a:t>
            </a:r>
            <a:r>
              <a:rPr lang="en-US" sz="1600" i="1" dirty="0"/>
              <a:t>persistent forest disturbance over a short period of time </a:t>
            </a:r>
          </a:p>
        </p:txBody>
      </p:sp>
    </p:spTree>
    <p:extLst>
      <p:ext uri="{BB962C8B-B14F-4D97-AF65-F5344CB8AC3E}">
        <p14:creationId xmlns:p14="http://schemas.microsoft.com/office/powerpoint/2010/main" val="31223573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pic>
        <p:nvPicPr>
          <p:cNvPr id="2" name="Picture 1"/>
          <p:cNvPicPr>
            <a:picLocks noChangeAspect="1"/>
          </p:cNvPicPr>
          <p:nvPr/>
        </p:nvPicPr>
        <p:blipFill>
          <a:blip r:embed="rId4"/>
          <a:stretch>
            <a:fillRect/>
          </a:stretch>
        </p:blipFill>
        <p:spPr>
          <a:xfrm>
            <a:off x="5554423" y="1100385"/>
            <a:ext cx="5906057" cy="4716802"/>
          </a:xfrm>
          <a:prstGeom prst="rect">
            <a:avLst/>
          </a:prstGeom>
          <a:ln>
            <a:solidFill>
              <a:schemeClr val="tx1"/>
            </a:solidFill>
          </a:ln>
        </p:spPr>
      </p:pic>
      <p:pic>
        <p:nvPicPr>
          <p:cNvPr id="3" name="Picture 2"/>
          <p:cNvPicPr>
            <a:picLocks noChangeAspect="1"/>
          </p:cNvPicPr>
          <p:nvPr/>
        </p:nvPicPr>
        <p:blipFill>
          <a:blip r:embed="rId5"/>
          <a:stretch>
            <a:fillRect/>
          </a:stretch>
        </p:blipFill>
        <p:spPr>
          <a:xfrm>
            <a:off x="731075" y="561971"/>
            <a:ext cx="4560253" cy="5793631"/>
          </a:xfrm>
          <a:prstGeom prst="rect">
            <a:avLst/>
          </a:prstGeom>
        </p:spPr>
      </p:pic>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General Technical </a:t>
            </a:r>
            <a:r>
              <a:rPr lang="en-US" dirty="0" smtClean="0">
                <a:latin typeface="Helvetica" panose="020B0604020202020204" pitchFamily="34" charset="0"/>
                <a:cs typeface="Helvetica" panose="020B0604020202020204" pitchFamily="34" charset="0"/>
              </a:rPr>
              <a:t>Report </a:t>
            </a:r>
            <a:r>
              <a:rPr lang="en-US" sz="1400" dirty="0" smtClean="0">
                <a:latin typeface="Helvetica" panose="020B0604020202020204" pitchFamily="34" charset="0"/>
                <a:cs typeface="Helvetica" panose="020B0604020202020204" pitchFamily="34" charset="0"/>
              </a:rPr>
              <a:t>(USFS GTR)</a:t>
            </a:r>
            <a:endParaRPr lang="en-US" sz="1400" b="1" i="1" dirty="0" smtClean="0">
              <a:latin typeface="Helvetica" panose="020B0604020202020204" pitchFamily="34" charset="0"/>
              <a:cs typeface="Helvetica" panose="020B0604020202020204" pitchFamily="34" charset="0"/>
            </a:endParaRPr>
          </a:p>
        </p:txBody>
      </p:sp>
      <p:sp>
        <p:nvSpPr>
          <p:cNvPr id="4" name="Rectangle 3"/>
          <p:cNvSpPr/>
          <p:nvPr/>
        </p:nvSpPr>
        <p:spPr>
          <a:xfrm>
            <a:off x="776518" y="6355602"/>
            <a:ext cx="4469365" cy="338554"/>
          </a:xfrm>
          <a:prstGeom prst="rect">
            <a:avLst/>
          </a:prstGeom>
        </p:spPr>
        <p:txBody>
          <a:bodyPr wrap="none">
            <a:spAutoFit/>
          </a:bodyPr>
          <a:lstStyle/>
          <a:p>
            <a:r>
              <a:rPr lang="en-US" sz="1600" dirty="0">
                <a:latin typeface="Helvetica" panose="020B0604020202020204" pitchFamily="34" charset="0"/>
                <a:cs typeface="Helvetica" panose="020B0604020202020204" pitchFamily="34" charset="0"/>
              </a:rPr>
              <a:t>http://www.srs.fs.fed.us/pubs/gtr/gtr_srs180.pdf</a:t>
            </a:r>
          </a:p>
        </p:txBody>
      </p:sp>
      <p:sp>
        <p:nvSpPr>
          <p:cNvPr id="9" name="Rectangle 8"/>
          <p:cNvSpPr/>
          <p:nvPr/>
        </p:nvSpPr>
        <p:spPr>
          <a:xfrm>
            <a:off x="6933943" y="5940104"/>
            <a:ext cx="3147016" cy="584775"/>
          </a:xfrm>
          <a:prstGeom prst="rect">
            <a:avLst/>
          </a:prstGeom>
        </p:spPr>
        <p:txBody>
          <a:bodyPr wrap="none">
            <a:spAutoFit/>
          </a:bodyPr>
          <a:lstStyle/>
          <a:p>
            <a:pPr algn="ctr"/>
            <a:r>
              <a:rPr lang="en-US" sz="1600" i="1" dirty="0" smtClean="0">
                <a:latin typeface="Helvetica" panose="020B0604020202020204" pitchFamily="34" charset="0"/>
                <a:cs typeface="Helvetica" panose="020B0604020202020204" pitchFamily="34" charset="0"/>
              </a:rPr>
              <a:t>Google ‘forwarn gtr’, first listing</a:t>
            </a:r>
          </a:p>
          <a:p>
            <a:pPr algn="ctr"/>
            <a:r>
              <a:rPr lang="en-US" sz="1600" i="1" dirty="0" smtClean="0">
                <a:latin typeface="Helvetica" panose="020B0604020202020204" pitchFamily="34" charset="0"/>
                <a:cs typeface="Helvetica" panose="020B0604020202020204" pitchFamily="34" charset="0"/>
              </a:rPr>
              <a:t>(paper copies are also available)</a:t>
            </a:r>
            <a:endParaRPr lang="en-US" sz="1600" i="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5458341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1869440"/>
            <a:ext cx="11460480" cy="762000"/>
          </a:xfrm>
        </p:spPr>
        <p:txBody>
          <a:bodyPr>
            <a:noAutofit/>
          </a:bodyPr>
          <a:lstStyle/>
          <a:p>
            <a:pPr algn="ctr"/>
            <a:r>
              <a:rPr lang="en-US" sz="2800" b="1" dirty="0">
                <a:latin typeface="Helvetica" panose="020B0604020202020204" pitchFamily="34" charset="0"/>
                <a:cs typeface="Helvetica" panose="020B0604020202020204" pitchFamily="34" charset="0"/>
              </a:rPr>
              <a:t>For More Information</a:t>
            </a:r>
          </a:p>
        </p:txBody>
      </p:sp>
      <p:sp>
        <p:nvSpPr>
          <p:cNvPr id="3" name="Content Placeholder 2"/>
          <p:cNvSpPr>
            <a:spLocks noGrp="1"/>
          </p:cNvSpPr>
          <p:nvPr>
            <p:ph idx="1"/>
          </p:nvPr>
        </p:nvSpPr>
        <p:spPr>
          <a:xfrm>
            <a:off x="1745209" y="2415137"/>
            <a:ext cx="9753600" cy="3026104"/>
          </a:xfrm>
        </p:spPr>
        <p:txBody>
          <a:bodyPr>
            <a:noAutofit/>
          </a:bodyPr>
          <a:lstStyle/>
          <a:p>
            <a:pPr>
              <a:spcBef>
                <a:spcPts val="300"/>
              </a:spcBef>
              <a:spcAft>
                <a:spcPts val="300"/>
              </a:spcAft>
            </a:pPr>
            <a:endParaRPr lang="en-US" sz="1600" dirty="0">
              <a:solidFill>
                <a:schemeClr val="bg1"/>
              </a:solidFill>
              <a:latin typeface="Helvetica" panose="020B0604020202020204" pitchFamily="34" charset="0"/>
              <a:cs typeface="Helvetica" panose="020B0604020202020204" pitchFamily="34" charset="0"/>
            </a:endParaRPr>
          </a:p>
          <a:p>
            <a:pPr marL="0" indent="0">
              <a:lnSpc>
                <a:spcPct val="100000"/>
              </a:lnSpc>
              <a:spcBef>
                <a:spcPts val="300"/>
              </a:spcBef>
              <a:spcAft>
                <a:spcPts val="300"/>
              </a:spcAft>
              <a:buNone/>
            </a:pPr>
            <a:r>
              <a:rPr lang="en-US" sz="2000" b="1" i="1" dirty="0">
                <a:latin typeface="Helvetica" panose="020B0604020202020204" pitchFamily="34" charset="0"/>
                <a:cs typeface="Helvetica" panose="020B0604020202020204" pitchFamily="34" charset="0"/>
              </a:rPr>
              <a:t>ForWarn</a:t>
            </a:r>
            <a:r>
              <a:rPr lang="en-US" sz="2000" dirty="0">
                <a:latin typeface="Helvetica" panose="020B0604020202020204" pitchFamily="34" charset="0"/>
                <a:cs typeface="Helvetica" panose="020B0604020202020204" pitchFamily="34" charset="0"/>
              </a:rPr>
              <a:t> Website:			</a:t>
            </a:r>
            <a:r>
              <a:rPr lang="en-US" sz="2000" dirty="0">
                <a:latin typeface="Helvetica" panose="020B0604020202020204" pitchFamily="34" charset="0"/>
                <a:cs typeface="Helvetica" panose="020B0604020202020204" pitchFamily="34" charset="0"/>
                <a:hlinkClick r:id="rId3"/>
              </a:rPr>
              <a:t>http://forwarn.forestthreats.org</a:t>
            </a:r>
            <a:endParaRPr lang="en-US" sz="2000" dirty="0">
              <a:latin typeface="Helvetica" panose="020B0604020202020204" pitchFamily="34" charset="0"/>
              <a:cs typeface="Helvetica" panose="020B0604020202020204" pitchFamily="34" charset="0"/>
            </a:endParaRPr>
          </a:p>
          <a:p>
            <a:pPr marL="0" indent="0">
              <a:lnSpc>
                <a:spcPct val="100000"/>
              </a:lnSpc>
              <a:spcBef>
                <a:spcPts val="300"/>
              </a:spcBef>
              <a:spcAft>
                <a:spcPts val="300"/>
              </a:spcAft>
              <a:buNone/>
            </a:pPr>
            <a:endParaRPr lang="en-US" sz="800" dirty="0">
              <a:latin typeface="Helvetica" panose="020B0604020202020204" pitchFamily="34" charset="0"/>
              <a:cs typeface="Helvetica" panose="020B0604020202020204" pitchFamily="34" charset="0"/>
            </a:endParaRPr>
          </a:p>
          <a:p>
            <a:pPr marL="0" indent="0">
              <a:lnSpc>
                <a:spcPct val="100000"/>
              </a:lnSpc>
              <a:spcBef>
                <a:spcPts val="300"/>
              </a:spcBef>
              <a:spcAft>
                <a:spcPts val="300"/>
              </a:spcAft>
              <a:buNone/>
            </a:pPr>
            <a:r>
              <a:rPr lang="en-US" sz="2000" dirty="0">
                <a:latin typeface="Helvetica" panose="020B0604020202020204" pitchFamily="34" charset="0"/>
                <a:cs typeface="Helvetica" panose="020B0604020202020204" pitchFamily="34" charset="0"/>
              </a:rPr>
              <a:t>Forest Change Assessment Viewer:	</a:t>
            </a:r>
            <a:r>
              <a:rPr lang="en-US" sz="2000" dirty="0" smtClean="0">
                <a:latin typeface="Helvetica" panose="020B0604020202020204" pitchFamily="34" charset="0"/>
                <a:cs typeface="Helvetica" panose="020B0604020202020204" pitchFamily="34" charset="0"/>
                <a:hlinkClick r:id="rId4"/>
              </a:rPr>
              <a:t>http</a:t>
            </a:r>
            <a:r>
              <a:rPr lang="en-US" sz="2000" dirty="0">
                <a:latin typeface="Helvetica" panose="020B0604020202020204" pitchFamily="34" charset="0"/>
                <a:cs typeface="Helvetica" panose="020B0604020202020204" pitchFamily="34" charset="0"/>
                <a:hlinkClick r:id="rId4"/>
              </a:rPr>
              <a:t>://forwarn.forestthreats.org/fcav2</a:t>
            </a:r>
            <a:endParaRPr lang="en-US" sz="2000" dirty="0">
              <a:latin typeface="Helvetica" panose="020B0604020202020204" pitchFamily="34" charset="0"/>
              <a:cs typeface="Helvetica" panose="020B0604020202020204" pitchFamily="34" charset="0"/>
            </a:endParaRPr>
          </a:p>
          <a:p>
            <a:pPr marL="0" indent="0">
              <a:lnSpc>
                <a:spcPct val="100000"/>
              </a:lnSpc>
              <a:spcBef>
                <a:spcPts val="300"/>
              </a:spcBef>
              <a:spcAft>
                <a:spcPts val="300"/>
              </a:spcAft>
              <a:buNone/>
            </a:pPr>
            <a:endParaRPr lang="en-US" sz="800" dirty="0">
              <a:latin typeface="Helvetica" panose="020B0604020202020204" pitchFamily="34" charset="0"/>
              <a:cs typeface="Helvetica" panose="020B0604020202020204" pitchFamily="34" charset="0"/>
            </a:endParaRPr>
          </a:p>
          <a:p>
            <a:pPr marL="0" indent="0">
              <a:lnSpc>
                <a:spcPct val="100000"/>
              </a:lnSpc>
              <a:spcBef>
                <a:spcPts val="300"/>
              </a:spcBef>
              <a:spcAft>
                <a:spcPts val="300"/>
              </a:spcAft>
              <a:buNone/>
            </a:pPr>
            <a:r>
              <a:rPr lang="en-US" sz="2000" dirty="0">
                <a:latin typeface="Helvetica" panose="020B0604020202020204" pitchFamily="34" charset="0"/>
                <a:cs typeface="Helvetica" panose="020B0604020202020204" pitchFamily="34" charset="0"/>
              </a:rPr>
              <a:t>Bill Hargrove (PI), Research Ecologist: 	</a:t>
            </a:r>
            <a:r>
              <a:rPr lang="en-US" sz="2000" dirty="0" smtClean="0">
                <a:latin typeface="Helvetica" panose="020B0604020202020204" pitchFamily="34" charset="0"/>
                <a:cs typeface="Helvetica" panose="020B0604020202020204" pitchFamily="34" charset="0"/>
                <a:hlinkClick r:id="rId5"/>
              </a:rPr>
              <a:t>whargrove@fs.fed.us</a:t>
            </a:r>
            <a:r>
              <a:rPr lang="en-US" sz="2000" dirty="0">
                <a:latin typeface="Helvetica" panose="020B0604020202020204" pitchFamily="34" charset="0"/>
                <a:cs typeface="Helvetica" panose="020B0604020202020204" pitchFamily="34" charset="0"/>
              </a:rPr>
              <a:t/>
            </a:r>
            <a:br>
              <a:rPr lang="en-US" sz="2000" dirty="0">
                <a:latin typeface="Helvetica" panose="020B0604020202020204" pitchFamily="34" charset="0"/>
                <a:cs typeface="Helvetica" panose="020B0604020202020204" pitchFamily="34" charset="0"/>
              </a:rPr>
            </a:br>
            <a:r>
              <a:rPr lang="en-US" sz="2000" dirty="0" smtClean="0">
                <a:latin typeface="Helvetica" panose="020B0604020202020204" pitchFamily="34" charset="0"/>
                <a:cs typeface="Helvetica" panose="020B0604020202020204" pitchFamily="34" charset="0"/>
              </a:rPr>
              <a:t/>
            </a:r>
            <a:br>
              <a:rPr lang="en-US" sz="2000" dirty="0" smtClean="0">
                <a:latin typeface="Helvetica" panose="020B0604020202020204" pitchFamily="34" charset="0"/>
                <a:cs typeface="Helvetica" panose="020B0604020202020204" pitchFamily="34" charset="0"/>
              </a:rPr>
            </a:br>
            <a:r>
              <a:rPr lang="en-US" sz="2000" dirty="0">
                <a:latin typeface="Helvetica" panose="020B0604020202020204" pitchFamily="34" charset="0"/>
                <a:cs typeface="Helvetica" panose="020B0604020202020204" pitchFamily="34" charset="0"/>
              </a:rPr>
              <a:t>Steve Norman, Research Ecologist:	</a:t>
            </a:r>
            <a:r>
              <a:rPr lang="en-US" sz="2000" dirty="0" smtClean="0">
                <a:solidFill>
                  <a:schemeClr val="tx2">
                    <a:lumMod val="40000"/>
                    <a:lumOff val="60000"/>
                  </a:schemeClr>
                </a:solidFill>
                <a:latin typeface="Helvetica" panose="020B0604020202020204" pitchFamily="34" charset="0"/>
                <a:cs typeface="Helvetica" panose="020B0604020202020204" pitchFamily="34" charset="0"/>
                <a:hlinkClick r:id="rId6"/>
              </a:rPr>
              <a:t>stevenorman@fs.fed.us</a:t>
            </a:r>
            <a:r>
              <a:rPr lang="en-US" sz="2000" dirty="0" smtClean="0">
                <a:solidFill>
                  <a:schemeClr val="tx2">
                    <a:lumMod val="40000"/>
                    <a:lumOff val="60000"/>
                  </a:schemeClr>
                </a:solidFill>
                <a:latin typeface="Helvetica" panose="020B0604020202020204" pitchFamily="34" charset="0"/>
                <a:cs typeface="Helvetica" panose="020B0604020202020204" pitchFamily="34" charset="0"/>
              </a:rPr>
              <a:t/>
            </a:r>
            <a:br>
              <a:rPr lang="en-US" sz="2000" dirty="0" smtClean="0">
                <a:solidFill>
                  <a:schemeClr val="tx2">
                    <a:lumMod val="40000"/>
                    <a:lumOff val="60000"/>
                  </a:schemeClr>
                </a:solidFill>
                <a:latin typeface="Helvetica" panose="020B0604020202020204" pitchFamily="34" charset="0"/>
                <a:cs typeface="Helvetica" panose="020B0604020202020204" pitchFamily="34" charset="0"/>
              </a:rPr>
            </a:br>
            <a:r>
              <a:rPr lang="en-US" sz="2000" dirty="0" smtClean="0">
                <a:solidFill>
                  <a:schemeClr val="tx2">
                    <a:lumMod val="40000"/>
                    <a:lumOff val="60000"/>
                  </a:schemeClr>
                </a:solidFill>
                <a:latin typeface="Helvetica" panose="020B0604020202020204" pitchFamily="34" charset="0"/>
                <a:cs typeface="Helvetica" panose="020B0604020202020204" pitchFamily="34" charset="0"/>
              </a:rPr>
              <a:t/>
            </a:r>
            <a:br>
              <a:rPr lang="en-US" sz="2000" dirty="0" smtClean="0">
                <a:solidFill>
                  <a:schemeClr val="tx2">
                    <a:lumMod val="40000"/>
                    <a:lumOff val="60000"/>
                  </a:schemeClr>
                </a:solidFill>
                <a:latin typeface="Helvetica" panose="020B0604020202020204" pitchFamily="34" charset="0"/>
                <a:cs typeface="Helvetica" panose="020B0604020202020204" pitchFamily="34" charset="0"/>
              </a:rPr>
            </a:br>
            <a:r>
              <a:rPr lang="en-US" sz="2000" dirty="0" smtClean="0">
                <a:latin typeface="Helvetica" panose="020B0604020202020204" pitchFamily="34" charset="0"/>
                <a:cs typeface="Helvetica" panose="020B0604020202020204" pitchFamily="34" charset="0"/>
              </a:rPr>
              <a:t>Bill </a:t>
            </a:r>
            <a:r>
              <a:rPr lang="en-US" sz="2000" dirty="0">
                <a:latin typeface="Helvetica" panose="020B0604020202020204" pitchFamily="34" charset="0"/>
                <a:cs typeface="Helvetica" panose="020B0604020202020204" pitchFamily="34" charset="0"/>
              </a:rPr>
              <a:t>Christie, Biological Scientist:		</a:t>
            </a:r>
            <a:r>
              <a:rPr lang="en-US" sz="2000" dirty="0" smtClean="0">
                <a:solidFill>
                  <a:schemeClr val="tx2">
                    <a:lumMod val="40000"/>
                    <a:lumOff val="60000"/>
                  </a:schemeClr>
                </a:solidFill>
                <a:latin typeface="Helvetica" panose="020B0604020202020204" pitchFamily="34" charset="0"/>
                <a:cs typeface="Helvetica" panose="020B0604020202020204" pitchFamily="34" charset="0"/>
                <a:hlinkClick r:id="rId7"/>
              </a:rPr>
              <a:t>wchristie@fs.fed.us</a:t>
            </a:r>
            <a:endParaRPr lang="en-US" sz="800" dirty="0">
              <a:solidFill>
                <a:schemeClr val="tx2">
                  <a:lumMod val="40000"/>
                  <a:lumOff val="60000"/>
                </a:schemeClr>
              </a:solidFill>
              <a:latin typeface="Helvetica" panose="020B0604020202020204" pitchFamily="34" charset="0"/>
              <a:cs typeface="Helvetica" panose="020B0604020202020204" pitchFamily="34" charset="0"/>
            </a:endParaRPr>
          </a:p>
          <a:p>
            <a:pPr marL="0" indent="0">
              <a:spcBef>
                <a:spcPts val="300"/>
              </a:spcBef>
              <a:spcAft>
                <a:spcPts val="300"/>
              </a:spcAft>
              <a:buNone/>
            </a:pPr>
            <a:endParaRPr lang="en-US" sz="800" dirty="0">
              <a:latin typeface="Helvetica" panose="020B0604020202020204" pitchFamily="34" charset="0"/>
              <a:cs typeface="Helvetica" panose="020B0604020202020204" pitchFamily="34" charset="0"/>
            </a:endParaRPr>
          </a:p>
          <a:p>
            <a:pPr marL="0" indent="0">
              <a:spcBef>
                <a:spcPts val="300"/>
              </a:spcBef>
              <a:spcAft>
                <a:spcPts val="300"/>
              </a:spcAft>
              <a:buNone/>
            </a:pPr>
            <a:endParaRPr lang="en-US" sz="2000" dirty="0">
              <a:solidFill>
                <a:schemeClr val="tx2">
                  <a:lumMod val="40000"/>
                  <a:lumOff val="60000"/>
                </a:schemeClr>
              </a:solidFill>
            </a:endParaRPr>
          </a:p>
          <a:p>
            <a:pPr marL="0" indent="0">
              <a:spcBef>
                <a:spcPts val="300"/>
              </a:spcBef>
              <a:spcAft>
                <a:spcPts val="300"/>
              </a:spcAft>
              <a:buNone/>
            </a:pPr>
            <a:endParaRPr lang="en-US" sz="2000" dirty="0">
              <a:solidFill>
                <a:schemeClr val="tx2">
                  <a:lumMod val="40000"/>
                  <a:lumOff val="60000"/>
                </a:schemeClr>
              </a:solidFill>
            </a:endParaRPr>
          </a:p>
        </p:txBody>
      </p:sp>
      <p:sp>
        <p:nvSpPr>
          <p:cNvPr id="4" name="Title 1"/>
          <p:cNvSpPr txBox="1">
            <a:spLocks/>
          </p:cNvSpPr>
          <p:nvPr/>
        </p:nvSpPr>
        <p:spPr>
          <a:xfrm>
            <a:off x="1984310" y="5971592"/>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i="1" dirty="0"/>
              <a:t>Many</a:t>
            </a:r>
            <a:r>
              <a:rPr lang="en-US" sz="1600" i="1" dirty="0">
                <a:solidFill>
                  <a:schemeClr val="bg1"/>
                </a:solidFill>
              </a:rPr>
              <a:t> </a:t>
            </a:r>
            <a:r>
              <a:rPr lang="en-US" sz="1600" i="1" dirty="0"/>
              <a:t>persons at many agencies have contributed to this work</a:t>
            </a:r>
          </a:p>
        </p:txBody>
      </p:sp>
      <p:grpSp>
        <p:nvGrpSpPr>
          <p:cNvPr id="5" name="Group 4"/>
          <p:cNvGrpSpPr/>
          <p:nvPr/>
        </p:nvGrpSpPr>
        <p:grpSpPr>
          <a:xfrm>
            <a:off x="4273296" y="264428"/>
            <a:ext cx="3474720" cy="1201661"/>
            <a:chOff x="1017269" y="2289810"/>
            <a:chExt cx="7190377" cy="2304313"/>
          </a:xfrm>
        </p:grpSpPr>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7269" y="2289810"/>
              <a:ext cx="7190377" cy="2304313"/>
            </a:xfrm>
            <a:prstGeom prst="rect">
              <a:avLst/>
            </a:prstGeom>
          </p:spPr>
        </p:pic>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l="71693" t="19167" r="1063" b="67097"/>
            <a:stretch/>
          </p:blipFill>
          <p:spPr>
            <a:xfrm>
              <a:off x="6080124" y="2520461"/>
              <a:ext cx="1958976" cy="316524"/>
            </a:xfrm>
            <a:prstGeom prst="rect">
              <a:avLst/>
            </a:prstGeom>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l="71693" t="19167" r="1063" b="67097"/>
            <a:stretch/>
          </p:blipFill>
          <p:spPr>
            <a:xfrm>
              <a:off x="4735512" y="2476499"/>
              <a:ext cx="1958976" cy="316524"/>
            </a:xfrm>
            <a:prstGeom prst="rect">
              <a:avLst/>
            </a:prstGeom>
          </p:spPr>
        </p:pic>
      </p:grpSp>
      <p:grpSp>
        <p:nvGrpSpPr>
          <p:cNvPr id="9" name="Group 8"/>
          <p:cNvGrpSpPr/>
          <p:nvPr/>
        </p:nvGrpSpPr>
        <p:grpSpPr>
          <a:xfrm>
            <a:off x="11038372" y="184106"/>
            <a:ext cx="899704" cy="401205"/>
            <a:chOff x="9294916" y="549771"/>
            <a:chExt cx="1238972" cy="552860"/>
          </a:xfrm>
        </p:grpSpPr>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1" name="Picture 10"/>
            <p:cNvPicPr>
              <a:picLocks noChangeAspect="1"/>
            </p:cNvPicPr>
            <p:nvPr/>
          </p:nvPicPr>
          <p:blipFill>
            <a:blip r:embed="rId10"/>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340034159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8" name="Content Placeholder 2"/>
          <p:cNvSpPr>
            <a:spLocks noGrp="1"/>
          </p:cNvSpPr>
          <p:nvPr>
            <p:ph idx="1"/>
          </p:nvPr>
        </p:nvSpPr>
        <p:spPr>
          <a:xfrm>
            <a:off x="2554131" y="2013764"/>
            <a:ext cx="9406128" cy="3243071"/>
          </a:xfrm>
        </p:spPr>
        <p:txBody>
          <a:bodyPr>
            <a:noAutofit/>
          </a:bodyPr>
          <a:lstStyle/>
          <a:p>
            <a:pPr>
              <a:lnSpc>
                <a:spcPct val="100000"/>
              </a:lnSpc>
              <a:spcBef>
                <a:spcPts val="600"/>
              </a:spcBef>
              <a:spcAft>
                <a:spcPts val="600"/>
              </a:spcAft>
            </a:pPr>
            <a:r>
              <a:rPr lang="en-US" dirty="0" smtClean="0">
                <a:solidFill>
                  <a:schemeClr val="bg1">
                    <a:lumMod val="85000"/>
                  </a:schemeClr>
                </a:solidFill>
                <a:latin typeface="Helvetica" panose="020B0604020202020204" pitchFamily="34" charset="0"/>
                <a:cs typeface="Helvetica" panose="020B0604020202020204" pitchFamily="34" charset="0"/>
              </a:rPr>
              <a:t>What is </a:t>
            </a:r>
            <a:r>
              <a:rPr lang="en-US" b="1" i="1" dirty="0" smtClean="0">
                <a:solidFill>
                  <a:schemeClr val="bg1">
                    <a:lumMod val="85000"/>
                  </a:schemeClr>
                </a:solidFill>
                <a:latin typeface="Helvetica" panose="020B0604020202020204" pitchFamily="34" charset="0"/>
                <a:cs typeface="Helvetica" panose="020B0604020202020204" pitchFamily="34" charset="0"/>
              </a:rPr>
              <a:t>ForWarn</a:t>
            </a:r>
            <a:r>
              <a:rPr lang="en-US" dirty="0" smtClean="0">
                <a:solidFill>
                  <a:schemeClr val="bg1">
                    <a:lumMod val="85000"/>
                  </a:schemeClr>
                </a:solidFill>
                <a:latin typeface="Helvetica" panose="020B0604020202020204" pitchFamily="34" charset="0"/>
                <a:cs typeface="Helvetica" panose="020B0604020202020204" pitchFamily="34" charset="0"/>
              </a:rPr>
              <a:t> and How does it Work?</a:t>
            </a:r>
          </a:p>
          <a:p>
            <a:pPr>
              <a:lnSpc>
                <a:spcPct val="100000"/>
              </a:lnSpc>
              <a:spcBef>
                <a:spcPts val="600"/>
              </a:spcBef>
              <a:spcAft>
                <a:spcPts val="600"/>
              </a:spcAft>
            </a:pPr>
            <a:r>
              <a:rPr lang="en-US" dirty="0" smtClean="0">
                <a:solidFill>
                  <a:schemeClr val="bg1">
                    <a:lumMod val="85000"/>
                  </a:schemeClr>
                </a:solidFill>
                <a:latin typeface="Helvetica" panose="020B0604020202020204" pitchFamily="34" charset="0"/>
                <a:cs typeface="Helvetica" panose="020B0604020202020204" pitchFamily="34" charset="0"/>
              </a:rPr>
              <a:t>The </a:t>
            </a:r>
            <a:r>
              <a:rPr lang="en-US" b="1" i="1" dirty="0" smtClean="0">
                <a:solidFill>
                  <a:schemeClr val="bg1">
                    <a:lumMod val="85000"/>
                  </a:schemeClr>
                </a:solidFill>
                <a:latin typeface="Helvetica" panose="020B0604020202020204" pitchFamily="34" charset="0"/>
                <a:cs typeface="Helvetica" panose="020B0604020202020204" pitchFamily="34" charset="0"/>
              </a:rPr>
              <a:t>Forest Change Assessment Viewer</a:t>
            </a:r>
          </a:p>
          <a:p>
            <a:pPr>
              <a:lnSpc>
                <a:spcPct val="100000"/>
              </a:lnSpc>
              <a:spcBef>
                <a:spcPts val="600"/>
              </a:spcBef>
              <a:spcAft>
                <a:spcPts val="600"/>
              </a:spcAft>
            </a:pPr>
            <a:r>
              <a:rPr lang="en-US" dirty="0">
                <a:solidFill>
                  <a:schemeClr val="bg1">
                    <a:lumMod val="85000"/>
                  </a:schemeClr>
                </a:solidFill>
                <a:latin typeface="Helvetica" panose="020B0604020202020204" pitchFamily="34" charset="0"/>
                <a:cs typeface="Helvetica" panose="020B0604020202020204" pitchFamily="34" charset="0"/>
              </a:rPr>
              <a:t>Disturbance </a:t>
            </a:r>
            <a:r>
              <a:rPr lang="en-US" dirty="0" smtClean="0">
                <a:solidFill>
                  <a:schemeClr val="bg1">
                    <a:lumMod val="85000"/>
                  </a:schemeClr>
                </a:solidFill>
                <a:latin typeface="Helvetica" panose="020B0604020202020204" pitchFamily="34" charset="0"/>
                <a:cs typeface="Helvetica" panose="020B0604020202020204" pitchFamily="34" charset="0"/>
              </a:rPr>
              <a:t>Assessment </a:t>
            </a:r>
            <a:r>
              <a:rPr lang="en-US" dirty="0">
                <a:solidFill>
                  <a:schemeClr val="bg1">
                    <a:lumMod val="85000"/>
                  </a:schemeClr>
                </a:solidFill>
                <a:latin typeface="Helvetica" panose="020B0604020202020204" pitchFamily="34" charset="0"/>
                <a:cs typeface="Helvetica" panose="020B0604020202020204" pitchFamily="34" charset="0"/>
              </a:rPr>
              <a:t>and </a:t>
            </a:r>
            <a:r>
              <a:rPr lang="en-US" dirty="0" smtClean="0">
                <a:solidFill>
                  <a:schemeClr val="bg1">
                    <a:lumMod val="85000"/>
                  </a:schemeClr>
                </a:solidFill>
                <a:latin typeface="Helvetica" panose="020B0604020202020204" pitchFamily="34" charset="0"/>
                <a:cs typeface="Helvetica" panose="020B0604020202020204" pitchFamily="34" charset="0"/>
              </a:rPr>
              <a:t>Vetting</a:t>
            </a:r>
          </a:p>
          <a:p>
            <a:pPr>
              <a:lnSpc>
                <a:spcPct val="100000"/>
              </a:lnSpc>
              <a:spcBef>
                <a:spcPts val="600"/>
              </a:spcBef>
              <a:spcAft>
                <a:spcPts val="600"/>
              </a:spcAft>
            </a:pPr>
            <a:r>
              <a:rPr lang="en-US" dirty="0" smtClean="0">
                <a:solidFill>
                  <a:schemeClr val="bg1">
                    <a:lumMod val="85000"/>
                  </a:schemeClr>
                </a:solidFill>
                <a:latin typeface="Helvetica" panose="020B0604020202020204" pitchFamily="34" charset="0"/>
                <a:cs typeface="Helvetica" panose="020B0604020202020204" pitchFamily="34" charset="0"/>
              </a:rPr>
              <a:t>The </a:t>
            </a:r>
            <a:r>
              <a:rPr lang="en-US" b="1" i="1" dirty="0" smtClean="0">
                <a:solidFill>
                  <a:schemeClr val="bg1">
                    <a:lumMod val="85000"/>
                  </a:schemeClr>
                </a:solidFill>
                <a:latin typeface="Helvetica" panose="020B0604020202020204" pitchFamily="34" charset="0"/>
                <a:cs typeface="Helvetica" panose="020B0604020202020204" pitchFamily="34" charset="0"/>
              </a:rPr>
              <a:t>ForWarn</a:t>
            </a:r>
            <a:r>
              <a:rPr lang="en-US" dirty="0" smtClean="0">
                <a:solidFill>
                  <a:schemeClr val="bg1">
                    <a:lumMod val="85000"/>
                  </a:schemeClr>
                </a:solidFill>
                <a:latin typeface="Helvetica" panose="020B0604020202020204" pitchFamily="34" charset="0"/>
                <a:cs typeface="Helvetica" panose="020B0604020202020204" pitchFamily="34" charset="0"/>
              </a:rPr>
              <a:t> Website: http://forwarn.forestthreats.org</a:t>
            </a:r>
          </a:p>
          <a:p>
            <a:pPr>
              <a:lnSpc>
                <a:spcPct val="100000"/>
              </a:lnSpc>
              <a:spcBef>
                <a:spcPts val="600"/>
              </a:spcBef>
              <a:spcAft>
                <a:spcPts val="600"/>
              </a:spcAft>
            </a:pPr>
            <a:r>
              <a:rPr lang="en-US" dirty="0" smtClean="0">
                <a:solidFill>
                  <a:schemeClr val="bg1">
                    <a:lumMod val="85000"/>
                  </a:schemeClr>
                </a:solidFill>
                <a:latin typeface="Helvetica" panose="020B0604020202020204" pitchFamily="34" charset="0"/>
                <a:cs typeface="Helvetica" panose="020B0604020202020204" pitchFamily="34" charset="0"/>
              </a:rPr>
              <a:t>What’s New and Future </a:t>
            </a:r>
            <a:r>
              <a:rPr lang="en-US" dirty="0">
                <a:solidFill>
                  <a:schemeClr val="bg1">
                    <a:lumMod val="85000"/>
                  </a:schemeClr>
                </a:solidFill>
                <a:latin typeface="Helvetica" panose="020B0604020202020204" pitchFamily="34" charset="0"/>
                <a:cs typeface="Helvetica" panose="020B0604020202020204" pitchFamily="34" charset="0"/>
              </a:rPr>
              <a:t>Enhancements</a:t>
            </a:r>
          </a:p>
          <a:p>
            <a:pPr>
              <a:lnSpc>
                <a:spcPct val="100000"/>
              </a:lnSpc>
              <a:spcBef>
                <a:spcPts val="600"/>
              </a:spcBef>
              <a:spcAft>
                <a:spcPts val="600"/>
              </a:spcAft>
            </a:pPr>
            <a:r>
              <a:rPr lang="en-US" dirty="0" smtClean="0">
                <a:solidFill>
                  <a:schemeClr val="bg1">
                    <a:lumMod val="85000"/>
                  </a:schemeClr>
                </a:solidFill>
                <a:latin typeface="Helvetica" panose="020B0604020202020204" pitchFamily="34" charset="0"/>
                <a:cs typeface="Helvetica" panose="020B0604020202020204" pitchFamily="34" charset="0"/>
              </a:rPr>
              <a:t>Points of Contact</a:t>
            </a:r>
          </a:p>
          <a:p>
            <a:pPr>
              <a:lnSpc>
                <a:spcPct val="100000"/>
              </a:lnSpc>
              <a:spcBef>
                <a:spcPts val="600"/>
              </a:spcBef>
              <a:spcAft>
                <a:spcPts val="600"/>
              </a:spcAft>
            </a:pPr>
            <a:r>
              <a:rPr lang="en-US" dirty="0" smtClean="0">
                <a:latin typeface="Helvetica" panose="020B0604020202020204" pitchFamily="34" charset="0"/>
                <a:cs typeface="Helvetica" panose="020B0604020202020204" pitchFamily="34" charset="0"/>
              </a:rPr>
              <a:t>Questions</a:t>
            </a:r>
            <a:r>
              <a:rPr lang="en-US" dirty="0">
                <a:latin typeface="Helvetica" panose="020B0604020202020204" pitchFamily="34" charset="0"/>
                <a:cs typeface="Helvetica" panose="020B0604020202020204" pitchFamily="34" charset="0"/>
              </a:rPr>
              <a:t>?</a:t>
            </a:r>
            <a:endParaRPr lang="en-US" dirty="0" smtClean="0">
              <a:latin typeface="Helvetica" panose="020B0604020202020204" pitchFamily="34" charset="0"/>
              <a:cs typeface="Helvetica" panose="020B0604020202020204" pitchFamily="34" charset="0"/>
            </a:endParaRPr>
          </a:p>
        </p:txBody>
      </p:sp>
      <p:grpSp>
        <p:nvGrpSpPr>
          <p:cNvPr id="10" name="Group 9"/>
          <p:cNvGrpSpPr/>
          <p:nvPr/>
        </p:nvGrpSpPr>
        <p:grpSpPr>
          <a:xfrm>
            <a:off x="4273296" y="264428"/>
            <a:ext cx="3474720" cy="1201661"/>
            <a:chOff x="1017269" y="2289810"/>
            <a:chExt cx="7190377" cy="2304313"/>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269" y="2289810"/>
              <a:ext cx="7190377" cy="2304313"/>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71693" t="19167" r="1063" b="67097"/>
            <a:stretch/>
          </p:blipFill>
          <p:spPr>
            <a:xfrm>
              <a:off x="6080124" y="2520461"/>
              <a:ext cx="1958976" cy="316524"/>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71693" t="19167" r="1063" b="67097"/>
            <a:stretch/>
          </p:blipFill>
          <p:spPr>
            <a:xfrm>
              <a:off x="4735512" y="2476499"/>
              <a:ext cx="1958976" cy="316524"/>
            </a:xfrm>
            <a:prstGeom prst="rect">
              <a:avLst/>
            </a:prstGeom>
          </p:spPr>
        </p:pic>
      </p:grpSp>
    </p:spTree>
    <p:extLst>
      <p:ext uri="{BB962C8B-B14F-4D97-AF65-F5344CB8AC3E}">
        <p14:creationId xmlns:p14="http://schemas.microsoft.com/office/powerpoint/2010/main" val="377494971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273296" y="264428"/>
            <a:ext cx="3474720" cy="1201661"/>
            <a:chOff x="1017269" y="2289810"/>
            <a:chExt cx="7190377" cy="2304313"/>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269" y="2289810"/>
              <a:ext cx="7190377" cy="2304313"/>
            </a:xfrm>
            <a:prstGeom prst="rect">
              <a:avLst/>
            </a:prstGeom>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71693" t="19167" r="1063" b="67097"/>
            <a:stretch/>
          </p:blipFill>
          <p:spPr>
            <a:xfrm>
              <a:off x="6080124" y="2520461"/>
              <a:ext cx="1958976" cy="316524"/>
            </a:xfrm>
            <a:prstGeom prst="rect">
              <a:avLst/>
            </a:prstGeom>
          </p:spPr>
        </p:pic>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71693" t="19167" r="1063" b="67097"/>
            <a:stretch/>
          </p:blipFill>
          <p:spPr>
            <a:xfrm>
              <a:off x="4735512" y="2476499"/>
              <a:ext cx="1958976" cy="316524"/>
            </a:xfrm>
            <a:prstGeom prst="rect">
              <a:avLst/>
            </a:prstGeom>
          </p:spPr>
        </p:pic>
      </p:grpSp>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2329" y="1884250"/>
            <a:ext cx="6756654" cy="485656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ubtitle 2"/>
          <p:cNvSpPr txBox="1">
            <a:spLocks/>
          </p:cNvSpPr>
          <p:nvPr/>
        </p:nvSpPr>
        <p:spPr>
          <a:xfrm>
            <a:off x="442954" y="1141092"/>
            <a:ext cx="1797013" cy="64999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Bef>
                <a:spcPts val="600"/>
              </a:spcBef>
              <a:spcAft>
                <a:spcPts val="600"/>
              </a:spcAft>
              <a:buNone/>
            </a:pPr>
            <a:r>
              <a:rPr lang="en-US" sz="2400" dirty="0">
                <a:latin typeface="Helvetica" panose="020B0604020202020204" pitchFamily="34" charset="0"/>
                <a:cs typeface="Helvetica" panose="020B0604020202020204" pitchFamily="34" charset="0"/>
              </a:rPr>
              <a:t>Questions?</a:t>
            </a:r>
          </a:p>
        </p:txBody>
      </p:sp>
      <p:sp>
        <p:nvSpPr>
          <p:cNvPr id="2" name="Rectangle 1"/>
          <p:cNvSpPr/>
          <p:nvPr/>
        </p:nvSpPr>
        <p:spPr>
          <a:xfrm>
            <a:off x="9461015" y="5820026"/>
            <a:ext cx="2653612" cy="369332"/>
          </a:xfrm>
          <a:prstGeom prst="rect">
            <a:avLst/>
          </a:prstGeom>
        </p:spPr>
        <p:txBody>
          <a:bodyPr wrap="none">
            <a:spAutoFit/>
          </a:bodyPr>
          <a:lstStyle/>
          <a:p>
            <a:r>
              <a:rPr lang="en-US" b="1" i="1" dirty="0"/>
              <a:t>forwarn.forestthreats.org</a:t>
            </a:r>
            <a:endParaRPr lang="en-US" b="1" dirty="0"/>
          </a:p>
        </p:txBody>
      </p:sp>
      <p:sp>
        <p:nvSpPr>
          <p:cNvPr id="9" name="TextBox 8"/>
          <p:cNvSpPr txBox="1"/>
          <p:nvPr/>
        </p:nvSpPr>
        <p:spPr>
          <a:xfrm>
            <a:off x="6191229" y="2787790"/>
            <a:ext cx="1556787" cy="430887"/>
          </a:xfrm>
          <a:prstGeom prst="rect">
            <a:avLst/>
          </a:prstGeom>
          <a:noFill/>
        </p:spPr>
        <p:txBody>
          <a:bodyPr wrap="square" rtlCol="0">
            <a:spAutoFit/>
          </a:bodyPr>
          <a:lstStyle/>
          <a:p>
            <a:pPr algn="r"/>
            <a:r>
              <a:rPr lang="en-US" sz="1100" dirty="0">
                <a:solidFill>
                  <a:schemeClr val="bg1">
                    <a:lumMod val="75000"/>
                  </a:schemeClr>
                </a:solidFill>
              </a:rPr>
              <a:t>Bill </a:t>
            </a:r>
            <a:r>
              <a:rPr lang="en-US" sz="1100" dirty="0" smtClean="0">
                <a:solidFill>
                  <a:schemeClr val="bg1">
                    <a:lumMod val="75000"/>
                  </a:schemeClr>
                </a:solidFill>
              </a:rPr>
              <a:t>Hargrove, PI</a:t>
            </a:r>
            <a:endParaRPr lang="en-US" sz="1100" dirty="0">
              <a:solidFill>
                <a:schemeClr val="bg1">
                  <a:lumMod val="75000"/>
                </a:schemeClr>
              </a:solidFill>
            </a:endParaRPr>
          </a:p>
          <a:p>
            <a:pPr algn="r"/>
            <a:r>
              <a:rPr lang="en-US" sz="1100" dirty="0">
                <a:solidFill>
                  <a:schemeClr val="bg1">
                    <a:lumMod val="75000"/>
                  </a:schemeClr>
                </a:solidFill>
              </a:rPr>
              <a:t> Research Ecologist</a:t>
            </a:r>
          </a:p>
        </p:txBody>
      </p:sp>
      <p:grpSp>
        <p:nvGrpSpPr>
          <p:cNvPr id="13" name="Group 12"/>
          <p:cNvGrpSpPr/>
          <p:nvPr/>
        </p:nvGrpSpPr>
        <p:grpSpPr>
          <a:xfrm>
            <a:off x="11038372" y="184106"/>
            <a:ext cx="899704" cy="401205"/>
            <a:chOff x="9294916" y="549771"/>
            <a:chExt cx="1238972" cy="552860"/>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5" name="Picture 14"/>
            <p:cNvPicPr>
              <a:picLocks noChangeAspect="1"/>
            </p:cNvPicPr>
            <p:nvPr/>
          </p:nvPicPr>
          <p:blipFill>
            <a:blip r:embed="rId5"/>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33512361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482935" y="1243584"/>
            <a:ext cx="7852356" cy="5147435"/>
            <a:chOff x="2342646" y="1097280"/>
            <a:chExt cx="7890029" cy="5147435"/>
          </a:xfrm>
        </p:grpSpPr>
        <p:pic>
          <p:nvPicPr>
            <p:cNvPr id="4" name="Picture 3"/>
            <p:cNvPicPr>
              <a:picLocks noChangeAspect="1"/>
            </p:cNvPicPr>
            <p:nvPr/>
          </p:nvPicPr>
          <p:blipFill rotWithShape="1">
            <a:blip r:embed="rId2"/>
            <a:srcRect b="87061"/>
            <a:stretch/>
          </p:blipFill>
          <p:spPr>
            <a:xfrm>
              <a:off x="2437599" y="1097280"/>
              <a:ext cx="7795076" cy="719328"/>
            </a:xfrm>
            <a:prstGeom prst="rect">
              <a:avLst/>
            </a:prstGeom>
          </p:spPr>
        </p:pic>
        <p:pic>
          <p:nvPicPr>
            <p:cNvPr id="5" name="Picture 4"/>
            <p:cNvPicPr>
              <a:picLocks noChangeAspect="1"/>
            </p:cNvPicPr>
            <p:nvPr/>
          </p:nvPicPr>
          <p:blipFill>
            <a:blip r:embed="rId3"/>
            <a:stretch>
              <a:fillRect/>
            </a:stretch>
          </p:blipFill>
          <p:spPr>
            <a:xfrm>
              <a:off x="2342646" y="1816608"/>
              <a:ext cx="7804685" cy="4428107"/>
            </a:xfrm>
            <a:prstGeom prst="rect">
              <a:avLst/>
            </a:prstGeom>
          </p:spPr>
        </p:pic>
      </p:grpSp>
      <p:sp>
        <p:nvSpPr>
          <p:cNvPr id="7" name="Rectangle 6"/>
          <p:cNvSpPr/>
          <p:nvPr/>
        </p:nvSpPr>
        <p:spPr>
          <a:xfrm>
            <a:off x="463296" y="193929"/>
            <a:ext cx="10997184" cy="646331"/>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b="1" dirty="0" smtClean="0">
                <a:latin typeface="Helvetica" panose="020B0604020202020204" pitchFamily="34" charset="0"/>
                <a:cs typeface="Helvetica" panose="020B0604020202020204" pitchFamily="34" charset="0"/>
              </a:rPr>
              <a:t> produces seven types of disturbance maps every 8 days, </a:t>
            </a:r>
            <a:br>
              <a:rPr lang="en-US" b="1" dirty="0" smtClean="0">
                <a:latin typeface="Helvetica" panose="020B0604020202020204" pitchFamily="34" charset="0"/>
                <a:cs typeface="Helvetica" panose="020B0604020202020204" pitchFamily="34" charset="0"/>
              </a:rPr>
            </a:br>
            <a:r>
              <a:rPr lang="en-US" b="1" dirty="0" smtClean="0">
                <a:latin typeface="Helvetica" panose="020B0604020202020204" pitchFamily="34" charset="0"/>
                <a:cs typeface="Helvetica" panose="020B0604020202020204" pitchFamily="34" charset="0"/>
              </a:rPr>
              <a:t>each emphasizing the age of disturbances that are displayed</a:t>
            </a:r>
          </a:p>
        </p:txBody>
      </p:sp>
      <p:sp>
        <p:nvSpPr>
          <p:cNvPr id="8" name="Rectangle 7"/>
          <p:cNvSpPr/>
          <p:nvPr/>
        </p:nvSpPr>
        <p:spPr>
          <a:xfrm>
            <a:off x="770780" y="6338669"/>
            <a:ext cx="10997184" cy="877163"/>
          </a:xfrm>
          <a:prstGeom prst="rect">
            <a:avLst/>
          </a:prstGeom>
        </p:spPr>
        <p:txBody>
          <a:bodyPr wrap="square">
            <a:spAutoFit/>
          </a:bodyPr>
          <a:lstStyle/>
          <a:p>
            <a:pPr algn="ctr">
              <a:spcAft>
                <a:spcPts val="1800"/>
              </a:spcAft>
            </a:pPr>
            <a:r>
              <a:rPr lang="en-US" sz="1600" dirty="0" smtClean="0">
                <a:latin typeface="Helvetica" panose="020B0604020202020204" pitchFamily="34" charset="0"/>
                <a:cs typeface="Helvetica" panose="020B0604020202020204" pitchFamily="34" charset="0"/>
                <a:hlinkClick r:id="rId4"/>
              </a:rPr>
              <a:t>http://forwarn.forestthreats.org/products/near-real-time</a:t>
            </a:r>
            <a:endParaRPr lang="en-US" sz="1600" dirty="0" smtClean="0">
              <a:latin typeface="Helvetica" panose="020B0604020202020204" pitchFamily="34" charset="0"/>
              <a:cs typeface="Helvetica" panose="020B0604020202020204" pitchFamily="34" charset="0"/>
            </a:endParaRPr>
          </a:p>
          <a:p>
            <a:pPr algn="ctr">
              <a:spcAft>
                <a:spcPts val="1800"/>
              </a:spcAft>
            </a:pPr>
            <a:endParaRPr lang="en-US" b="1" dirty="0" smtClean="0">
              <a:latin typeface="Helvetica" panose="020B0604020202020204" pitchFamily="34" charset="0"/>
              <a:cs typeface="Helvetica" panose="020B0604020202020204" pitchFamily="34" charset="0"/>
            </a:endParaRPr>
          </a:p>
        </p:txBody>
      </p:sp>
      <p:grpSp>
        <p:nvGrpSpPr>
          <p:cNvPr id="13" name="Group 12"/>
          <p:cNvGrpSpPr/>
          <p:nvPr/>
        </p:nvGrpSpPr>
        <p:grpSpPr>
          <a:xfrm>
            <a:off x="11038372" y="184106"/>
            <a:ext cx="899704" cy="401205"/>
            <a:chOff x="9294916" y="549771"/>
            <a:chExt cx="1238972" cy="552860"/>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5" name="Picture 14"/>
            <p:cNvPicPr>
              <a:picLocks noChangeAspect="1"/>
            </p:cNvPicPr>
            <p:nvPr/>
          </p:nvPicPr>
          <p:blipFill>
            <a:blip r:embed="rId6"/>
            <a:stretch>
              <a:fillRect/>
            </a:stretch>
          </p:blipFill>
          <p:spPr>
            <a:xfrm>
              <a:off x="10038525" y="549771"/>
              <a:ext cx="495363" cy="552860"/>
            </a:xfrm>
            <a:prstGeom prst="rect">
              <a:avLst/>
            </a:prstGeom>
          </p:spPr>
        </p:pic>
      </p:grpSp>
      <p:sp>
        <p:nvSpPr>
          <p:cNvPr id="10" name="Rectangle 9"/>
          <p:cNvSpPr/>
          <p:nvPr/>
        </p:nvSpPr>
        <p:spPr>
          <a:xfrm>
            <a:off x="2158669" y="2234877"/>
            <a:ext cx="246034" cy="276999"/>
          </a:xfrm>
          <a:prstGeom prst="rect">
            <a:avLst/>
          </a:prstGeom>
        </p:spPr>
        <p:txBody>
          <a:bodyPr wrap="square">
            <a:spAutoFit/>
          </a:bodyPr>
          <a:lstStyle/>
          <a:p>
            <a:pPr algn="ctr">
              <a:spcAft>
                <a:spcPts val="1800"/>
              </a:spcAft>
            </a:pPr>
            <a:r>
              <a:rPr lang="en-US" sz="1200" i="1" dirty="0" smtClean="0">
                <a:latin typeface="Helvetica" panose="020B0604020202020204" pitchFamily="34" charset="0"/>
                <a:cs typeface="Helvetica" panose="020B0604020202020204" pitchFamily="34" charset="0"/>
              </a:rPr>
              <a:t>5</a:t>
            </a:r>
          </a:p>
        </p:txBody>
      </p:sp>
      <p:sp>
        <p:nvSpPr>
          <p:cNvPr id="11" name="Rectangle 10"/>
          <p:cNvSpPr/>
          <p:nvPr/>
        </p:nvSpPr>
        <p:spPr>
          <a:xfrm>
            <a:off x="2158669" y="3735292"/>
            <a:ext cx="246034" cy="276999"/>
          </a:xfrm>
          <a:prstGeom prst="rect">
            <a:avLst/>
          </a:prstGeom>
        </p:spPr>
        <p:txBody>
          <a:bodyPr wrap="square">
            <a:spAutoFit/>
          </a:bodyPr>
          <a:lstStyle/>
          <a:p>
            <a:pPr algn="ctr">
              <a:spcAft>
                <a:spcPts val="1800"/>
              </a:spcAft>
            </a:pPr>
            <a:r>
              <a:rPr lang="en-US" sz="1200" i="1" dirty="0" smtClean="0">
                <a:latin typeface="Helvetica" panose="020B0604020202020204" pitchFamily="34" charset="0"/>
                <a:cs typeface="Helvetica" panose="020B0604020202020204" pitchFamily="34" charset="0"/>
              </a:rPr>
              <a:t>6</a:t>
            </a:r>
          </a:p>
        </p:txBody>
      </p:sp>
      <p:sp>
        <p:nvSpPr>
          <p:cNvPr id="12" name="Rectangle 11"/>
          <p:cNvSpPr/>
          <p:nvPr/>
        </p:nvSpPr>
        <p:spPr>
          <a:xfrm>
            <a:off x="2182252" y="5216017"/>
            <a:ext cx="246034" cy="276999"/>
          </a:xfrm>
          <a:prstGeom prst="rect">
            <a:avLst/>
          </a:prstGeom>
        </p:spPr>
        <p:txBody>
          <a:bodyPr wrap="square">
            <a:spAutoFit/>
          </a:bodyPr>
          <a:lstStyle/>
          <a:p>
            <a:pPr algn="ctr">
              <a:spcAft>
                <a:spcPts val="1800"/>
              </a:spcAft>
            </a:pPr>
            <a:r>
              <a:rPr lang="en-US" sz="1200" i="1" dirty="0" smtClean="0">
                <a:latin typeface="Helvetica" panose="020B0604020202020204" pitchFamily="34" charset="0"/>
                <a:cs typeface="Helvetica" panose="020B0604020202020204" pitchFamily="34" charset="0"/>
              </a:rPr>
              <a:t>7</a:t>
            </a:r>
          </a:p>
        </p:txBody>
      </p:sp>
    </p:spTree>
    <p:extLst>
      <p:ext uri="{BB962C8B-B14F-4D97-AF65-F5344CB8AC3E}">
        <p14:creationId xmlns:p14="http://schemas.microsoft.com/office/powerpoint/2010/main" val="28172463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469646" y="1243584"/>
            <a:ext cx="7890029" cy="5147435"/>
            <a:chOff x="2342646" y="1097280"/>
            <a:chExt cx="7890029" cy="5147435"/>
          </a:xfrm>
        </p:grpSpPr>
        <p:pic>
          <p:nvPicPr>
            <p:cNvPr id="4" name="Picture 3"/>
            <p:cNvPicPr>
              <a:picLocks noChangeAspect="1"/>
            </p:cNvPicPr>
            <p:nvPr/>
          </p:nvPicPr>
          <p:blipFill rotWithShape="1">
            <a:blip r:embed="rId2"/>
            <a:srcRect b="87061"/>
            <a:stretch/>
          </p:blipFill>
          <p:spPr>
            <a:xfrm>
              <a:off x="2437599" y="1097280"/>
              <a:ext cx="7795076" cy="719328"/>
            </a:xfrm>
            <a:prstGeom prst="rect">
              <a:avLst/>
            </a:prstGeom>
          </p:spPr>
        </p:pic>
        <p:pic>
          <p:nvPicPr>
            <p:cNvPr id="5" name="Picture 4"/>
            <p:cNvPicPr>
              <a:picLocks noChangeAspect="1"/>
            </p:cNvPicPr>
            <p:nvPr/>
          </p:nvPicPr>
          <p:blipFill>
            <a:blip r:embed="rId3"/>
            <a:stretch>
              <a:fillRect/>
            </a:stretch>
          </p:blipFill>
          <p:spPr>
            <a:xfrm>
              <a:off x="2342646" y="1816608"/>
              <a:ext cx="7804685" cy="4428107"/>
            </a:xfrm>
            <a:prstGeom prst="rect">
              <a:avLst/>
            </a:prstGeom>
          </p:spPr>
        </p:pic>
      </p:grpSp>
      <p:sp>
        <p:nvSpPr>
          <p:cNvPr id="7" name="Rectangle 6"/>
          <p:cNvSpPr/>
          <p:nvPr/>
        </p:nvSpPr>
        <p:spPr>
          <a:xfrm>
            <a:off x="463296" y="193929"/>
            <a:ext cx="10997184" cy="646331"/>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b="1" dirty="0" smtClean="0">
                <a:latin typeface="Helvetica" panose="020B0604020202020204" pitchFamily="34" charset="0"/>
                <a:cs typeface="Helvetica" panose="020B0604020202020204" pitchFamily="34" charset="0"/>
              </a:rPr>
              <a:t> produces seven types of disturbance maps every 8 days, </a:t>
            </a:r>
            <a:br>
              <a:rPr lang="en-US" b="1" dirty="0" smtClean="0">
                <a:latin typeface="Helvetica" panose="020B0604020202020204" pitchFamily="34" charset="0"/>
                <a:cs typeface="Helvetica" panose="020B0604020202020204" pitchFamily="34" charset="0"/>
              </a:rPr>
            </a:br>
            <a:r>
              <a:rPr lang="en-US" b="1" dirty="0" smtClean="0">
                <a:latin typeface="Helvetica" panose="020B0604020202020204" pitchFamily="34" charset="0"/>
                <a:cs typeface="Helvetica" panose="020B0604020202020204" pitchFamily="34" charset="0"/>
              </a:rPr>
              <a:t>each emphasizing the age of disturbances that are displayed</a:t>
            </a:r>
          </a:p>
        </p:txBody>
      </p:sp>
      <p:sp>
        <p:nvSpPr>
          <p:cNvPr id="8" name="Rectangle 7"/>
          <p:cNvSpPr/>
          <p:nvPr/>
        </p:nvSpPr>
        <p:spPr>
          <a:xfrm>
            <a:off x="770780" y="6338669"/>
            <a:ext cx="10997184" cy="877163"/>
          </a:xfrm>
          <a:prstGeom prst="rect">
            <a:avLst/>
          </a:prstGeom>
        </p:spPr>
        <p:txBody>
          <a:bodyPr wrap="square">
            <a:spAutoFit/>
          </a:bodyPr>
          <a:lstStyle/>
          <a:p>
            <a:pPr algn="ctr">
              <a:spcAft>
                <a:spcPts val="1800"/>
              </a:spcAft>
            </a:pPr>
            <a:r>
              <a:rPr lang="en-US" sz="1600" dirty="0" smtClean="0">
                <a:latin typeface="Helvetica" panose="020B0604020202020204" pitchFamily="34" charset="0"/>
                <a:cs typeface="Helvetica" panose="020B0604020202020204" pitchFamily="34" charset="0"/>
                <a:hlinkClick r:id="rId4"/>
              </a:rPr>
              <a:t>http://forwarn.forestthreats.org/products/near-real-time</a:t>
            </a:r>
            <a:endParaRPr lang="en-US" sz="1600" dirty="0" smtClean="0">
              <a:latin typeface="Helvetica" panose="020B0604020202020204" pitchFamily="34" charset="0"/>
              <a:cs typeface="Helvetica" panose="020B0604020202020204" pitchFamily="34" charset="0"/>
            </a:endParaRPr>
          </a:p>
          <a:p>
            <a:pPr algn="ctr">
              <a:spcAft>
                <a:spcPts val="1800"/>
              </a:spcAft>
            </a:pPr>
            <a:endParaRPr lang="en-US" b="1" dirty="0" smtClean="0">
              <a:latin typeface="Helvetica" panose="020B0604020202020204" pitchFamily="34" charset="0"/>
              <a:cs typeface="Helvetica" panose="020B0604020202020204" pitchFamily="34" charset="0"/>
            </a:endParaRPr>
          </a:p>
        </p:txBody>
      </p:sp>
      <p:sp>
        <p:nvSpPr>
          <p:cNvPr id="13" name="Rectangle 12"/>
          <p:cNvSpPr/>
          <p:nvPr/>
        </p:nvSpPr>
        <p:spPr>
          <a:xfrm>
            <a:off x="170688" y="3656598"/>
            <a:ext cx="1663481" cy="2492990"/>
          </a:xfrm>
          <a:prstGeom prst="rect">
            <a:avLst/>
          </a:prstGeom>
        </p:spPr>
        <p:txBody>
          <a:bodyPr wrap="square">
            <a:spAutoFit/>
          </a:bodyPr>
          <a:lstStyle/>
          <a:p>
            <a:pPr algn="ctr">
              <a:spcAft>
                <a:spcPts val="1800"/>
              </a:spcAft>
            </a:pPr>
            <a:r>
              <a:rPr lang="en-US" sz="1200" i="1" dirty="0" smtClean="0">
                <a:latin typeface="Helvetica" panose="020B0604020202020204" pitchFamily="34" charset="0"/>
                <a:cs typeface="Helvetica" panose="020B0604020202020204" pitchFamily="34" charset="0"/>
              </a:rPr>
              <a:t>These long-term baseline products also contain ‘fresh’ departures.  The calculation method employed for these two, differ from the other change products and can offer additional discriminatory power when attempting to vet cause</a:t>
            </a:r>
          </a:p>
        </p:txBody>
      </p:sp>
      <p:grpSp>
        <p:nvGrpSpPr>
          <p:cNvPr id="14" name="Group 13"/>
          <p:cNvGrpSpPr/>
          <p:nvPr/>
        </p:nvGrpSpPr>
        <p:grpSpPr>
          <a:xfrm>
            <a:off x="11038372" y="184106"/>
            <a:ext cx="899704" cy="401205"/>
            <a:chOff x="9294916" y="549771"/>
            <a:chExt cx="1238972" cy="552860"/>
          </a:xfrm>
        </p:grpSpPr>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6" name="Picture 15"/>
            <p:cNvPicPr>
              <a:picLocks noChangeAspect="1"/>
            </p:cNvPicPr>
            <p:nvPr/>
          </p:nvPicPr>
          <p:blipFill>
            <a:blip r:embed="rId6"/>
            <a:stretch>
              <a:fillRect/>
            </a:stretch>
          </p:blipFill>
          <p:spPr>
            <a:xfrm>
              <a:off x="10038525" y="549771"/>
              <a:ext cx="495363" cy="552860"/>
            </a:xfrm>
            <a:prstGeom prst="rect">
              <a:avLst/>
            </a:prstGeom>
          </p:spPr>
        </p:pic>
      </p:grpSp>
      <p:sp>
        <p:nvSpPr>
          <p:cNvPr id="17" name="Rectangle 16"/>
          <p:cNvSpPr/>
          <p:nvPr/>
        </p:nvSpPr>
        <p:spPr>
          <a:xfrm>
            <a:off x="2158669" y="2234877"/>
            <a:ext cx="246034" cy="276999"/>
          </a:xfrm>
          <a:prstGeom prst="rect">
            <a:avLst/>
          </a:prstGeom>
        </p:spPr>
        <p:txBody>
          <a:bodyPr wrap="square">
            <a:spAutoFit/>
          </a:bodyPr>
          <a:lstStyle/>
          <a:p>
            <a:pPr algn="ctr">
              <a:spcAft>
                <a:spcPts val="1800"/>
              </a:spcAft>
            </a:pPr>
            <a:r>
              <a:rPr lang="en-US" sz="1200" i="1" dirty="0" smtClean="0">
                <a:latin typeface="Helvetica" panose="020B0604020202020204" pitchFamily="34" charset="0"/>
                <a:cs typeface="Helvetica" panose="020B0604020202020204" pitchFamily="34" charset="0"/>
              </a:rPr>
              <a:t>5</a:t>
            </a:r>
          </a:p>
        </p:txBody>
      </p:sp>
      <p:sp>
        <p:nvSpPr>
          <p:cNvPr id="18" name="Rectangle 17"/>
          <p:cNvSpPr/>
          <p:nvPr/>
        </p:nvSpPr>
        <p:spPr>
          <a:xfrm>
            <a:off x="2158669" y="3735292"/>
            <a:ext cx="246034" cy="276999"/>
          </a:xfrm>
          <a:prstGeom prst="rect">
            <a:avLst/>
          </a:prstGeom>
        </p:spPr>
        <p:txBody>
          <a:bodyPr wrap="square">
            <a:spAutoFit/>
          </a:bodyPr>
          <a:lstStyle/>
          <a:p>
            <a:pPr algn="ctr">
              <a:spcAft>
                <a:spcPts val="1800"/>
              </a:spcAft>
            </a:pPr>
            <a:r>
              <a:rPr lang="en-US" sz="1200" i="1" dirty="0" smtClean="0">
                <a:latin typeface="Helvetica" panose="020B0604020202020204" pitchFamily="34" charset="0"/>
                <a:cs typeface="Helvetica" panose="020B0604020202020204" pitchFamily="34" charset="0"/>
              </a:rPr>
              <a:t>6</a:t>
            </a:r>
          </a:p>
        </p:txBody>
      </p:sp>
      <p:sp>
        <p:nvSpPr>
          <p:cNvPr id="19" name="Rectangle 18"/>
          <p:cNvSpPr/>
          <p:nvPr/>
        </p:nvSpPr>
        <p:spPr>
          <a:xfrm>
            <a:off x="2182252" y="5216017"/>
            <a:ext cx="246034" cy="276999"/>
          </a:xfrm>
          <a:prstGeom prst="rect">
            <a:avLst/>
          </a:prstGeom>
        </p:spPr>
        <p:txBody>
          <a:bodyPr wrap="square">
            <a:spAutoFit/>
          </a:bodyPr>
          <a:lstStyle/>
          <a:p>
            <a:pPr algn="ctr">
              <a:spcAft>
                <a:spcPts val="1800"/>
              </a:spcAft>
            </a:pPr>
            <a:r>
              <a:rPr lang="en-US" sz="1200" i="1" dirty="0" smtClean="0">
                <a:latin typeface="Helvetica" panose="020B0604020202020204" pitchFamily="34" charset="0"/>
                <a:cs typeface="Helvetica" panose="020B0604020202020204" pitchFamily="34" charset="0"/>
              </a:rPr>
              <a:t>7</a:t>
            </a:r>
          </a:p>
        </p:txBody>
      </p:sp>
      <p:sp>
        <p:nvSpPr>
          <p:cNvPr id="2" name="Left Brace 1"/>
          <p:cNvSpPr/>
          <p:nvPr/>
        </p:nvSpPr>
        <p:spPr>
          <a:xfrm>
            <a:off x="1834170" y="3656598"/>
            <a:ext cx="324500" cy="249299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746436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1571</TotalTime>
  <Words>1985</Words>
  <Application>Microsoft Office PowerPoint</Application>
  <PresentationFormat>Widescreen</PresentationFormat>
  <Paragraphs>246</Paragraphs>
  <Slides>74</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74</vt:i4>
      </vt:variant>
    </vt:vector>
  </HeadingPairs>
  <TitlesOfParts>
    <vt:vector size="80" baseType="lpstr">
      <vt:lpstr>Arial</vt:lpstr>
      <vt:lpstr>Calibri</vt:lpstr>
      <vt:lpstr>Calibri Light</vt:lpstr>
      <vt:lpstr>Helvetica</vt:lpstr>
      <vt:lpstr>Wingdings</vt:lpstr>
      <vt:lpstr>Office Theme</vt:lpstr>
      <vt:lpstr>A National Satellite-Based  Forest Disturbance Detection System  in Near-Real-Time   Eastern Forest Environmental Threat Assessment Center  USDA Forest Service, Southern Research Station, Asheville, NC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 of forest disturbance, or recovery, seen in the ForWarn forest change images</vt:lpstr>
      <vt:lpstr>ForWarn Forest Disturbance Assessment (locate, characterize and assess)</vt:lpstr>
      <vt:lpstr>Examples of forest disturbance, or recovery, seen in the ForWarn forest change images</vt:lpstr>
      <vt:lpstr>Examples of forest disturbance, or recovery, seen in the ForWarn forest change images</vt:lpstr>
      <vt:lpstr>Examples of forest disturbance, or recovery, seen in the ForWarn forest change images</vt:lpstr>
      <vt:lpstr>Examples of forest disturbance, or recovery, seen in the ForWarn forest change images</vt:lpstr>
      <vt:lpstr>Examples of forest disturbance, or recovery, seen in the ForWarn forest change images</vt:lpstr>
      <vt:lpstr>Examples of forest disturbance, or recovery, seen in the ForWarn forest change images</vt:lpstr>
      <vt:lpstr>Examples of forest disturbance, or recovery, seen in the ForWarn forest change images</vt:lpstr>
      <vt:lpstr>Examples of forest disturbance, or recovery, seen in the ForWarn forest change images</vt:lpstr>
      <vt:lpstr>Examples of forest disturbance, or recovery, seen in the ForWarn forest change images</vt:lpstr>
      <vt:lpstr>Examples of forest disturbance, or recovery, seen in the ForWarn forest change images</vt:lpstr>
      <vt:lpstr>Examples of forest disturbance, or recovery, seen in the ForWarn forest change images</vt:lpstr>
      <vt:lpstr>Examples of forest disturbance, or recovery, seen in the ForWarn forest change images</vt:lpstr>
      <vt:lpstr>Examples of forest disturbance, or recovery, seen in the ForWarn forest change images</vt:lpstr>
      <vt:lpstr>Examples of forest disturbance, or recovery, seen in the ForWarn forest change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More Information</vt:lpstr>
      <vt:lpstr>PowerPoint Presentation</vt:lpstr>
      <vt:lpstr>PowerPoint Presentation</vt:lpstr>
    </vt:vector>
  </TitlesOfParts>
  <Company>USDA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National Satellite-Based  Forest Disturbance Detection System  in Near-Real-Time</dc:title>
  <dc:creator>Christie, William M -FS</dc:creator>
  <cp:lastModifiedBy>Christie, William M -FS</cp:lastModifiedBy>
  <cp:revision>113</cp:revision>
  <dcterms:created xsi:type="dcterms:W3CDTF">2016-03-04T13:39:30Z</dcterms:created>
  <dcterms:modified xsi:type="dcterms:W3CDTF">2016-03-09T17:17:35Z</dcterms:modified>
</cp:coreProperties>
</file>