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0"/>
  </p:notesMasterIdLst>
  <p:sldIdLst>
    <p:sldId id="617" r:id="rId2"/>
    <p:sldId id="630" r:id="rId3"/>
    <p:sldId id="618" r:id="rId4"/>
    <p:sldId id="631" r:id="rId5"/>
    <p:sldId id="643" r:id="rId6"/>
    <p:sldId id="632" r:id="rId7"/>
    <p:sldId id="637" r:id="rId8"/>
    <p:sldId id="638" r:id="rId9"/>
    <p:sldId id="634" r:id="rId10"/>
    <p:sldId id="640" r:id="rId11"/>
    <p:sldId id="636" r:id="rId12"/>
    <p:sldId id="629" r:id="rId13"/>
    <p:sldId id="635" r:id="rId14"/>
    <p:sldId id="622" r:id="rId15"/>
    <p:sldId id="623" r:id="rId16"/>
    <p:sldId id="625" r:id="rId17"/>
    <p:sldId id="627" r:id="rId18"/>
    <p:sldId id="628" r:id="rId19"/>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DA Forest Service" initials="UFS"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E3580B"/>
    <a:srgbClr val="0408B8"/>
    <a:srgbClr val="050AE1"/>
    <a:srgbClr val="2A2A2A"/>
    <a:srgbClr val="232323"/>
    <a:srgbClr val="363636"/>
    <a:srgbClr val="3B3B3B"/>
    <a:srgbClr val="383838"/>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08" autoAdjust="0"/>
    <p:restoredTop sz="94226" autoAdjust="0"/>
  </p:normalViewPr>
  <p:slideViewPr>
    <p:cSldViewPr>
      <p:cViewPr varScale="1">
        <p:scale>
          <a:sx n="122" d="100"/>
          <a:sy n="122" d="100"/>
        </p:scale>
        <p:origin x="1224" y="96"/>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4" cy="461010"/>
          </a:xfrm>
          <a:prstGeom prst="rect">
            <a:avLst/>
          </a:prstGeom>
        </p:spPr>
        <p:txBody>
          <a:bodyPr vert="horz" lIns="92366" tIns="46183" rIns="92366" bIns="46183" rtlCol="0"/>
          <a:lstStyle>
            <a:lvl1pPr algn="l">
              <a:defRPr sz="1200"/>
            </a:lvl1pPr>
          </a:lstStyle>
          <a:p>
            <a:endParaRPr lang="en-US"/>
          </a:p>
        </p:txBody>
      </p:sp>
      <p:sp>
        <p:nvSpPr>
          <p:cNvPr id="3" name="Date Placeholder 2"/>
          <p:cNvSpPr>
            <a:spLocks noGrp="1"/>
          </p:cNvSpPr>
          <p:nvPr>
            <p:ph type="dt" idx="1"/>
          </p:nvPr>
        </p:nvSpPr>
        <p:spPr>
          <a:xfrm>
            <a:off x="3934970" y="0"/>
            <a:ext cx="3010324" cy="461010"/>
          </a:xfrm>
          <a:prstGeom prst="rect">
            <a:avLst/>
          </a:prstGeom>
        </p:spPr>
        <p:txBody>
          <a:bodyPr vert="horz" lIns="92366" tIns="46183" rIns="92366" bIns="46183" rtlCol="0"/>
          <a:lstStyle>
            <a:lvl1pPr algn="r">
              <a:defRPr sz="1200"/>
            </a:lvl1pPr>
          </a:lstStyle>
          <a:p>
            <a:fld id="{94CBB54D-29E7-48AA-AFB5-2111A007632B}" type="datetimeFigureOut">
              <a:rPr lang="en-US" smtClean="0"/>
              <a:t>12/1/2016</a:t>
            </a:fld>
            <a:endParaRPr lang="en-US"/>
          </a:p>
        </p:txBody>
      </p:sp>
      <p:sp>
        <p:nvSpPr>
          <p:cNvPr id="4" name="Slide Image Placeholder 3"/>
          <p:cNvSpPr>
            <a:spLocks noGrp="1" noRot="1" noChangeAspect="1"/>
          </p:cNvSpPr>
          <p:nvPr>
            <p:ph type="sldImg" idx="2"/>
          </p:nvPr>
        </p:nvSpPr>
        <p:spPr>
          <a:xfrm>
            <a:off x="1168400" y="690563"/>
            <a:ext cx="4610100" cy="3459162"/>
          </a:xfrm>
          <a:prstGeom prst="rect">
            <a:avLst/>
          </a:prstGeom>
          <a:noFill/>
          <a:ln w="12700">
            <a:solidFill>
              <a:prstClr val="black"/>
            </a:solidFill>
          </a:ln>
        </p:spPr>
        <p:txBody>
          <a:bodyPr vert="horz" lIns="92366" tIns="46183" rIns="92366" bIns="46183"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66" tIns="46183" rIns="92366" bIns="4618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4" cy="461010"/>
          </a:xfrm>
          <a:prstGeom prst="rect">
            <a:avLst/>
          </a:prstGeom>
        </p:spPr>
        <p:txBody>
          <a:bodyPr vert="horz" lIns="92366" tIns="46183" rIns="92366" bIns="46183"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757590"/>
            <a:ext cx="3010324" cy="461010"/>
          </a:xfrm>
          <a:prstGeom prst="rect">
            <a:avLst/>
          </a:prstGeom>
        </p:spPr>
        <p:txBody>
          <a:bodyPr vert="horz" lIns="92366" tIns="46183" rIns="92366" bIns="46183" rtlCol="0" anchor="b"/>
          <a:lstStyle>
            <a:lvl1pPr algn="r">
              <a:defRPr sz="1200"/>
            </a:lvl1pPr>
          </a:lstStyle>
          <a:p>
            <a:fld id="{34294F36-ABFB-4B6B-A06E-FA16B1E01EFA}" type="slidenum">
              <a:rPr lang="en-US" smtClean="0"/>
              <a:t>‹#›</a:t>
            </a:fld>
            <a:endParaRPr lang="en-US"/>
          </a:p>
        </p:txBody>
      </p:sp>
    </p:spTree>
    <p:extLst>
      <p:ext uri="{BB962C8B-B14F-4D97-AF65-F5344CB8AC3E}">
        <p14:creationId xmlns:p14="http://schemas.microsoft.com/office/powerpoint/2010/main" val="391168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294F36-ABFB-4B6B-A06E-FA16B1E01EF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11249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in equilibrium</a:t>
            </a:r>
            <a:r>
              <a:rPr lang="en-US" baseline="0" dirty="0" smtClean="0"/>
              <a:t> vector analysis to demonstrate a key advantage of tying a resource to the IT metrics: now we can examine the direction, magnitude, and pace of landscape change, and map that to the resource. For example, what places with high carbon storage capacities are rapidly moving towards reduced carbon storage? Likely surface </a:t>
            </a:r>
            <a:r>
              <a:rPr lang="en-US" baseline="0" smtClean="0"/>
              <a:t>mining effect in WV/KY?</a:t>
            </a:r>
            <a:endParaRPr lang="en-US" dirty="0"/>
          </a:p>
        </p:txBody>
      </p:sp>
      <p:sp>
        <p:nvSpPr>
          <p:cNvPr id="4" name="Slide Number Placeholder 3"/>
          <p:cNvSpPr>
            <a:spLocks noGrp="1"/>
          </p:cNvSpPr>
          <p:nvPr>
            <p:ph type="sldNum" sz="quarter" idx="10"/>
          </p:nvPr>
        </p:nvSpPr>
        <p:spPr/>
        <p:txBody>
          <a:bodyPr/>
          <a:lstStyle/>
          <a:p>
            <a:fld id="{34294F36-ABFB-4B6B-A06E-FA16B1E01EFA}" type="slidenum">
              <a:rPr lang="en-US" smtClean="0"/>
              <a:t>11</a:t>
            </a:fld>
            <a:endParaRPr lang="en-US"/>
          </a:p>
        </p:txBody>
      </p:sp>
    </p:spTree>
    <p:extLst>
      <p:ext uri="{BB962C8B-B14F-4D97-AF65-F5344CB8AC3E}">
        <p14:creationId xmlns:p14="http://schemas.microsoft.com/office/powerpoint/2010/main" val="391925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links between the IT variables</a:t>
            </a:r>
            <a:r>
              <a:rPr lang="en-US" baseline="0" dirty="0" smtClean="0"/>
              <a:t> and</a:t>
            </a:r>
            <a:r>
              <a:rPr lang="en-US" dirty="0" smtClean="0"/>
              <a:t> non-NDVI-based</a:t>
            </a:r>
            <a:r>
              <a:rPr lang="en-US" baseline="0" dirty="0" smtClean="0"/>
              <a:t> topo, climate, and LULC parameters</a:t>
            </a:r>
            <a:endParaRPr lang="en-US" dirty="0"/>
          </a:p>
        </p:txBody>
      </p:sp>
      <p:sp>
        <p:nvSpPr>
          <p:cNvPr id="4" name="Slide Number Placeholder 3"/>
          <p:cNvSpPr>
            <a:spLocks noGrp="1"/>
          </p:cNvSpPr>
          <p:nvPr>
            <p:ph type="sldNum" sz="quarter" idx="10"/>
          </p:nvPr>
        </p:nvSpPr>
        <p:spPr/>
        <p:txBody>
          <a:bodyPr/>
          <a:lstStyle/>
          <a:p>
            <a:fld id="{34294F36-ABFB-4B6B-A06E-FA16B1E01EFA}" type="slidenum">
              <a:rPr lang="en-US" smtClean="0"/>
              <a:t>13</a:t>
            </a:fld>
            <a:endParaRPr lang="en-US"/>
          </a:p>
        </p:txBody>
      </p:sp>
    </p:spTree>
    <p:extLst>
      <p:ext uri="{BB962C8B-B14F-4D97-AF65-F5344CB8AC3E}">
        <p14:creationId xmlns:p14="http://schemas.microsoft.com/office/powerpoint/2010/main" val="3894371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links between the IT variables</a:t>
            </a:r>
            <a:r>
              <a:rPr lang="en-US" baseline="0" dirty="0" smtClean="0"/>
              <a:t> and</a:t>
            </a:r>
            <a:r>
              <a:rPr lang="en-US" dirty="0" smtClean="0"/>
              <a:t> non-NDVI-based</a:t>
            </a:r>
            <a:r>
              <a:rPr lang="en-US" baseline="0" dirty="0" smtClean="0"/>
              <a:t> topo, climate, and LULC parameters</a:t>
            </a:r>
            <a:endParaRPr lang="en-US" dirty="0"/>
          </a:p>
        </p:txBody>
      </p:sp>
      <p:sp>
        <p:nvSpPr>
          <p:cNvPr id="4" name="Slide Number Placeholder 3"/>
          <p:cNvSpPr>
            <a:spLocks noGrp="1"/>
          </p:cNvSpPr>
          <p:nvPr>
            <p:ph type="sldNum" sz="quarter" idx="10"/>
          </p:nvPr>
        </p:nvSpPr>
        <p:spPr/>
        <p:txBody>
          <a:bodyPr/>
          <a:lstStyle/>
          <a:p>
            <a:fld id="{34294F36-ABFB-4B6B-A06E-FA16B1E01EFA}" type="slidenum">
              <a:rPr lang="en-US" smtClean="0"/>
              <a:t>14</a:t>
            </a:fld>
            <a:endParaRPr lang="en-US"/>
          </a:p>
        </p:txBody>
      </p:sp>
    </p:spTree>
    <p:extLst>
      <p:ext uri="{BB962C8B-B14F-4D97-AF65-F5344CB8AC3E}">
        <p14:creationId xmlns:p14="http://schemas.microsoft.com/office/powerpoint/2010/main" val="2524007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a:t>
            </a:r>
            <a:r>
              <a:rPr lang="en-US" baseline="0" dirty="0" smtClean="0"/>
              <a:t> links between IT measures and resources of interest</a:t>
            </a:r>
            <a:endParaRPr lang="en-US" dirty="0"/>
          </a:p>
        </p:txBody>
      </p:sp>
      <p:sp>
        <p:nvSpPr>
          <p:cNvPr id="4" name="Slide Number Placeholder 3"/>
          <p:cNvSpPr>
            <a:spLocks noGrp="1"/>
          </p:cNvSpPr>
          <p:nvPr>
            <p:ph type="sldNum" sz="quarter" idx="10"/>
          </p:nvPr>
        </p:nvSpPr>
        <p:spPr/>
        <p:txBody>
          <a:bodyPr/>
          <a:lstStyle/>
          <a:p>
            <a:fld id="{34294F36-ABFB-4B6B-A06E-FA16B1E01EFA}" type="slidenum">
              <a:rPr lang="en-US" smtClean="0"/>
              <a:t>15</a:t>
            </a:fld>
            <a:endParaRPr lang="en-US"/>
          </a:p>
        </p:txBody>
      </p:sp>
    </p:spTree>
    <p:extLst>
      <p:ext uri="{BB962C8B-B14F-4D97-AF65-F5344CB8AC3E}">
        <p14:creationId xmlns:p14="http://schemas.microsoft.com/office/powerpoint/2010/main" val="419749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in equilibrium</a:t>
            </a:r>
            <a:r>
              <a:rPr lang="en-US" baseline="0" dirty="0" smtClean="0"/>
              <a:t> vector analysis to demonstrate a key advantage of tying a resource to the IT metrics: now we can examine the direction, magnitude, and pace of landscape change, and map that to the resource. For example, what places with high carbon storage capacities are rapidly moving towards reduced carbon storage? Likely surface </a:t>
            </a:r>
            <a:r>
              <a:rPr lang="en-US" baseline="0" smtClean="0"/>
              <a:t>mining effect in WV/KY?</a:t>
            </a:r>
            <a:endParaRPr lang="en-US" dirty="0"/>
          </a:p>
        </p:txBody>
      </p:sp>
      <p:sp>
        <p:nvSpPr>
          <p:cNvPr id="4" name="Slide Number Placeholder 3"/>
          <p:cNvSpPr>
            <a:spLocks noGrp="1"/>
          </p:cNvSpPr>
          <p:nvPr>
            <p:ph type="sldNum" sz="quarter" idx="10"/>
          </p:nvPr>
        </p:nvSpPr>
        <p:spPr/>
        <p:txBody>
          <a:bodyPr/>
          <a:lstStyle/>
          <a:p>
            <a:fld id="{34294F36-ABFB-4B6B-A06E-FA16B1E01EFA}" type="slidenum">
              <a:rPr lang="en-US" smtClean="0"/>
              <a:t>16</a:t>
            </a:fld>
            <a:endParaRPr lang="en-US"/>
          </a:p>
        </p:txBody>
      </p:sp>
    </p:spTree>
    <p:extLst>
      <p:ext uri="{BB962C8B-B14F-4D97-AF65-F5344CB8AC3E}">
        <p14:creationId xmlns:p14="http://schemas.microsoft.com/office/powerpoint/2010/main" val="56821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54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24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98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51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796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795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497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05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800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05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06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BFAE7-70B8-4833-A2FA-6CFB6752D930}" type="datetimeFigureOut">
              <a:rPr lang="en-US" smtClean="0">
                <a:solidFill>
                  <a:prstClr val="black">
                    <a:tint val="75000"/>
                  </a:prstClr>
                </a:solidFill>
              </a:rPr>
              <a:pPr/>
              <a:t>12/1/2016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532A49-56A1-481D-A280-C6741A5020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1836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tif"/><Relationship Id="rId5" Type="http://schemas.openxmlformats.org/officeDocument/2006/relationships/image" Target="../media/image32.tif"/><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6.tif"/><Relationship Id="rId3" Type="http://schemas.openxmlformats.org/officeDocument/2006/relationships/image" Target="../media/image6.jpeg"/><Relationship Id="rId7" Type="http://schemas.microsoft.com/office/2007/relationships/hdphoto" Target="../media/hdphoto4.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5.tif"/><Relationship Id="rId10" Type="http://schemas.openxmlformats.org/officeDocument/2006/relationships/image" Target="../media/image38.tif"/><Relationship Id="rId4" Type="http://schemas.openxmlformats.org/officeDocument/2006/relationships/image" Target="../media/image34.tif"/><Relationship Id="rId9" Type="http://schemas.openxmlformats.org/officeDocument/2006/relationships/image" Target="../media/image37.tif"/></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54.tif"/><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6.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5.tif"/><Relationship Id="rId4" Type="http://schemas.openxmlformats.org/officeDocument/2006/relationships/image" Target="../media/image37.tif"/></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7.png"/><Relationship Id="rId7"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5.wdp"/><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image" Target="../media/image9.tif"/><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jpg"/><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tif"/><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7.tif"/></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lazarusypomara\Google Drive\0 AppLCC\presentations\summer2015\MTLake 002-R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30000" contrast="-40000"/>
                    </a14:imgEffect>
                  </a14:imgLayer>
                </a14:imgProps>
              </a:ext>
              <a:ext uri="{28A0092B-C50C-407E-A947-70E740481C1C}">
                <a14:useLocalDpi xmlns:a14="http://schemas.microsoft.com/office/drawing/2010/main" val="0"/>
              </a:ext>
            </a:extLst>
          </a:blip>
          <a:srcRect b="1794"/>
          <a:stretch/>
        </p:blipFill>
        <p:spPr bwMode="auto">
          <a:xfrm flipH="1">
            <a:off x="0" y="685800"/>
            <a:ext cx="9144000" cy="51608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07377" y="4098429"/>
            <a:ext cx="6350623" cy="1692771"/>
          </a:xfrm>
          <a:prstGeom prst="rect">
            <a:avLst/>
          </a:prstGeom>
          <a:noFill/>
        </p:spPr>
        <p:txBody>
          <a:bodyPr wrap="square" rtlCol="0">
            <a:spAutoFit/>
          </a:bodyPr>
          <a:lstStyle/>
          <a:p>
            <a:r>
              <a:rPr lang="en-US" sz="1600" b="1" dirty="0">
                <a:solidFill>
                  <a:prstClr val="white"/>
                </a:solidFill>
                <a:latin typeface="Batang" panose="02030600000101010101" pitchFamily="18" charset="-127"/>
                <a:ea typeface="Batang" panose="02030600000101010101" pitchFamily="18" charset="-127"/>
              </a:rPr>
              <a:t>Lars Y. </a:t>
            </a:r>
            <a:r>
              <a:rPr lang="en-US" sz="1600" b="1" dirty="0" smtClean="0">
                <a:solidFill>
                  <a:prstClr val="white"/>
                </a:solidFill>
                <a:latin typeface="Batang" panose="02030600000101010101" pitchFamily="18" charset="-127"/>
                <a:ea typeface="Batang" panose="02030600000101010101" pitchFamily="18" charset="-127"/>
              </a:rPr>
              <a:t>Pomara </a:t>
            </a:r>
          </a:p>
          <a:p>
            <a:r>
              <a:rPr lang="en-US" sz="1600" b="1" dirty="0" smtClean="0">
                <a:solidFill>
                  <a:prstClr val="white"/>
                </a:solidFill>
                <a:latin typeface="Batang" panose="02030600000101010101" pitchFamily="18" charset="-127"/>
                <a:ea typeface="Batang" panose="02030600000101010101" pitchFamily="18" charset="-127"/>
              </a:rPr>
              <a:t>Danny C. Lee</a:t>
            </a:r>
          </a:p>
          <a:p>
            <a:r>
              <a:rPr lang="en-US" sz="1600" b="1" dirty="0" err="1" smtClean="0">
                <a:solidFill>
                  <a:prstClr val="white"/>
                </a:solidFill>
                <a:latin typeface="Batang" panose="02030600000101010101" pitchFamily="18" charset="-127"/>
                <a:ea typeface="Batang" panose="02030600000101010101" pitchFamily="18" charset="-127"/>
              </a:rPr>
              <a:t>Bjørn-Gustaf</a:t>
            </a:r>
            <a:r>
              <a:rPr lang="en-US" sz="1600" b="1" dirty="0" smtClean="0">
                <a:solidFill>
                  <a:prstClr val="white"/>
                </a:solidFill>
                <a:latin typeface="Batang" panose="02030600000101010101" pitchFamily="18" charset="-127"/>
                <a:ea typeface="Batang" panose="02030600000101010101" pitchFamily="18" charset="-127"/>
              </a:rPr>
              <a:t> Brooks</a:t>
            </a:r>
          </a:p>
          <a:p>
            <a:r>
              <a:rPr lang="en-US" sz="1600" b="1" dirty="0" smtClean="0">
                <a:solidFill>
                  <a:prstClr val="white"/>
                </a:solidFill>
                <a:latin typeface="Batang" panose="02030600000101010101" pitchFamily="18" charset="-127"/>
                <a:ea typeface="Batang" panose="02030600000101010101" pitchFamily="18" charset="-127"/>
              </a:rPr>
              <a:t>William Hargrove</a:t>
            </a:r>
          </a:p>
          <a:p>
            <a:r>
              <a:rPr lang="en-US" sz="800" b="1" dirty="0" smtClean="0">
                <a:solidFill>
                  <a:prstClr val="white"/>
                </a:solidFill>
                <a:latin typeface="Batang" panose="02030600000101010101" pitchFamily="18" charset="-127"/>
                <a:ea typeface="Batang" panose="02030600000101010101" pitchFamily="18" charset="-127"/>
              </a:rPr>
              <a:t> </a:t>
            </a:r>
          </a:p>
          <a:p>
            <a:r>
              <a:rPr lang="en-US" sz="1600" b="1" dirty="0" smtClean="0">
                <a:solidFill>
                  <a:prstClr val="white"/>
                </a:solidFill>
                <a:latin typeface="Batang" panose="02030600000101010101" pitchFamily="18" charset="-127"/>
                <a:ea typeface="Batang" panose="02030600000101010101" pitchFamily="18" charset="-127"/>
              </a:rPr>
              <a:t>Eastern Forest Environmental Threat Assessment Center</a:t>
            </a:r>
          </a:p>
          <a:p>
            <a:r>
              <a:rPr lang="en-US" sz="1600" b="1" dirty="0" smtClean="0">
                <a:solidFill>
                  <a:prstClr val="white"/>
                </a:solidFill>
                <a:latin typeface="Batang" panose="02030600000101010101" pitchFamily="18" charset="-127"/>
                <a:ea typeface="Batang" panose="02030600000101010101" pitchFamily="18" charset="-127"/>
              </a:rPr>
              <a:t>Southern Research Station, USDA Forest Service, Asheville, NC</a:t>
            </a:r>
          </a:p>
        </p:txBody>
      </p:sp>
      <p:pic>
        <p:nvPicPr>
          <p:cNvPr id="23" name="Picture 12" descr="http://www.callb4ucut.com/portals/11/Images/USFS_Logo.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980011" y="5955714"/>
            <a:ext cx="706789" cy="7498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082800" y="6058121"/>
            <a:ext cx="790676" cy="545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0" y="1219200"/>
            <a:ext cx="9144000" cy="1461939"/>
          </a:xfrm>
          <a:prstGeom prst="rect">
            <a:avLst/>
          </a:prstGeom>
          <a:noFill/>
        </p:spPr>
        <p:txBody>
          <a:bodyPr wrap="square" rtlCol="0">
            <a:spAutoFit/>
          </a:bodyPr>
          <a:lstStyle/>
          <a:p>
            <a:pPr algn="ctr">
              <a:spcAft>
                <a:spcPts val="600"/>
              </a:spcAft>
            </a:pPr>
            <a:r>
              <a:rPr lang="en-US" sz="2800" b="1" dirty="0" smtClean="0">
                <a:solidFill>
                  <a:schemeClr val="bg1"/>
                </a:solidFill>
                <a:latin typeface="Batang" panose="02030600000101010101" pitchFamily="18" charset="-127"/>
                <a:ea typeface="Batang" panose="02030600000101010101" pitchFamily="18" charset="-127"/>
              </a:rPr>
              <a:t>Landscape Dynamics Assessment:</a:t>
            </a:r>
          </a:p>
          <a:p>
            <a:pPr algn="ctr"/>
            <a:r>
              <a:rPr lang="en-US" sz="2800" b="1" dirty="0">
                <a:solidFill>
                  <a:schemeClr val="bg1"/>
                </a:solidFill>
                <a:latin typeface="Batang" panose="02030600000101010101" pitchFamily="18" charset="-127"/>
                <a:ea typeface="Batang" panose="02030600000101010101" pitchFamily="18" charset="-127"/>
              </a:rPr>
              <a:t>Quantifying the shifting landscape </a:t>
            </a:r>
            <a:r>
              <a:rPr lang="en-US" sz="2800" b="1" dirty="0" smtClean="0">
                <a:solidFill>
                  <a:schemeClr val="bg1"/>
                </a:solidFill>
                <a:latin typeface="Batang" panose="02030600000101010101" pitchFamily="18" charset="-127"/>
                <a:ea typeface="Batang" panose="02030600000101010101" pitchFamily="18" charset="-127"/>
              </a:rPr>
              <a:t>mosaic</a:t>
            </a:r>
          </a:p>
          <a:p>
            <a:pPr algn="ctr"/>
            <a:endParaRPr lang="en-US" sz="2800" b="1" dirty="0">
              <a:solidFill>
                <a:schemeClr val="bg1"/>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68070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cstate="print">
            <a:extLst>
              <a:ext uri="{28A0092B-C50C-407E-A947-70E740481C1C}">
                <a14:useLocalDpi xmlns:a14="http://schemas.microsoft.com/office/drawing/2010/main" val="0"/>
              </a:ext>
            </a:extLst>
          </a:blip>
          <a:srcRect l="909" t="1266" r="1152" b="1266"/>
          <a:stretch/>
        </p:blipFill>
        <p:spPr>
          <a:xfrm>
            <a:off x="2498766" y="533400"/>
            <a:ext cx="6645234" cy="6019800"/>
          </a:xfrm>
          <a:prstGeom prst="rect">
            <a:avLst/>
          </a:prstGeom>
        </p:spPr>
      </p:pic>
      <p:sp>
        <p:nvSpPr>
          <p:cNvPr id="5" name="TextBox 4"/>
          <p:cNvSpPr txBox="1"/>
          <p:nvPr/>
        </p:nvSpPr>
        <p:spPr>
          <a:xfrm>
            <a:off x="0" y="1219200"/>
            <a:ext cx="2530398" cy="1985159"/>
          </a:xfrm>
          <a:prstGeom prst="rect">
            <a:avLst/>
          </a:prstGeom>
          <a:noFill/>
        </p:spPr>
        <p:txBody>
          <a:bodyPr wrap="square" rtlCol="0">
            <a:spAutoFit/>
          </a:bodyPr>
          <a:lstStyle/>
          <a:p>
            <a:pPr marL="3175" algn="ctr">
              <a:spcAft>
                <a:spcPts val="1800"/>
              </a:spcAft>
            </a:pPr>
            <a:r>
              <a:rPr lang="en-US" b="1" dirty="0" smtClean="0">
                <a:solidFill>
                  <a:prstClr val="white"/>
                </a:solidFill>
                <a:latin typeface="Batang" panose="02030600000101010101" pitchFamily="18" charset="-127"/>
                <a:ea typeface="Batang" panose="02030600000101010101" pitchFamily="18" charset="-127"/>
              </a:rPr>
              <a:t>Example landscape metric at regional scale</a:t>
            </a:r>
          </a:p>
          <a:p>
            <a:pPr marL="3175" algn="ctr">
              <a:spcAft>
                <a:spcPts val="1200"/>
              </a:spcAft>
            </a:pPr>
            <a:r>
              <a:rPr lang="en-US" dirty="0" smtClean="0">
                <a:solidFill>
                  <a:prstClr val="white"/>
                </a:solidFill>
                <a:ea typeface="Batang" panose="02030600000101010101" pitchFamily="18" charset="-127"/>
              </a:rPr>
              <a:t>Landscape Ascendency </a:t>
            </a:r>
            <a:r>
              <a:rPr lang="en-US" dirty="0">
                <a:solidFill>
                  <a:prstClr val="white"/>
                </a:solidFill>
                <a:ea typeface="Batang" panose="02030600000101010101" pitchFamily="18" charset="-127"/>
              </a:rPr>
              <a:t>shown in three </a:t>
            </a:r>
            <a:r>
              <a:rPr lang="en-US" dirty="0" smtClean="0">
                <a:solidFill>
                  <a:prstClr val="white"/>
                </a:solidFill>
                <a:ea typeface="Batang" panose="02030600000101010101" pitchFamily="18" charset="-127"/>
              </a:rPr>
              <a:t>subregions</a:t>
            </a:r>
            <a:endParaRPr lang="en-US" dirty="0">
              <a:solidFill>
                <a:prstClr val="white"/>
              </a:solidFill>
              <a:ea typeface="Batang" panose="02030600000101010101" pitchFamily="18" charset="-127"/>
            </a:endParaRPr>
          </a:p>
        </p:txBody>
      </p:sp>
    </p:spTree>
    <p:extLst>
      <p:ext uri="{BB962C8B-B14F-4D97-AF65-F5344CB8AC3E}">
        <p14:creationId xmlns:p14="http://schemas.microsoft.com/office/powerpoint/2010/main" val="223195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152400"/>
            <a:ext cx="9144000" cy="400110"/>
          </a:xfrm>
          <a:prstGeom prst="rect">
            <a:avLst/>
          </a:prstGeom>
          <a:noFill/>
        </p:spPr>
        <p:txBody>
          <a:bodyPr wrap="square" rtlCol="0">
            <a:spAutoFit/>
          </a:bodyPr>
          <a:lstStyle/>
          <a:p>
            <a:pPr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Expected shifts, given observed dynamics</a:t>
            </a:r>
            <a:endParaRPr lang="en-US" sz="2000" b="1" dirty="0">
              <a:solidFill>
                <a:schemeClr val="bg1">
                  <a:lumMod val="95000"/>
                </a:schemeClr>
              </a:solidFill>
              <a:latin typeface="Batang" panose="02030600000101010101" pitchFamily="18" charset="-127"/>
              <a:ea typeface="Batang" panose="02030600000101010101" pitchFamily="18" charset="-127"/>
              <a:cs typeface="Arial" charset="0"/>
            </a:endParaRPr>
          </a:p>
        </p:txBody>
      </p:sp>
      <p:grpSp>
        <p:nvGrpSpPr>
          <p:cNvPr id="5" name="Group 4"/>
          <p:cNvGrpSpPr/>
          <p:nvPr/>
        </p:nvGrpSpPr>
        <p:grpSpPr>
          <a:xfrm>
            <a:off x="609600" y="5126549"/>
            <a:ext cx="4419600" cy="1502851"/>
            <a:chOff x="1174089" y="4376667"/>
            <a:chExt cx="5105400" cy="1502851"/>
          </a:xfrm>
        </p:grpSpPr>
        <mc:AlternateContent xmlns:mc="http://schemas.openxmlformats.org/markup-compatibility/2006" xmlns:a14="http://schemas.microsoft.com/office/drawing/2010/main">
          <mc:Choice Requires="a14">
            <p:sp>
              <p:nvSpPr>
                <p:cNvPr id="13" name="TextBox 12"/>
                <p:cNvSpPr txBox="1"/>
                <p:nvPr/>
              </p:nvSpPr>
              <p:spPr>
                <a:xfrm>
                  <a:off x="1966306" y="5189777"/>
                  <a:ext cx="3733800" cy="68974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𝐷</m:t>
                            </m:r>
                          </m:e>
                          <m:sub>
                            <m:r>
                              <a:rPr lang="en-US" b="0" i="1" smtClean="0">
                                <a:solidFill>
                                  <a:schemeClr val="bg1"/>
                                </a:solidFill>
                                <a:latin typeface="Cambria Math" panose="02040503050406030204" pitchFamily="18" charset="0"/>
                              </a:rPr>
                              <m:t>𝐾𝐿</m:t>
                            </m:r>
                          </m:sub>
                        </m:sSub>
                        <m:r>
                          <a:rPr lang="en-US" b="0" i="1" smtClean="0">
                            <a:solidFill>
                              <a:schemeClr val="bg1"/>
                            </a:solidFill>
                            <a:latin typeface="Cambria Math" panose="02040503050406030204" pitchFamily="18" charset="0"/>
                          </a:rPr>
                          <m:t>𝑃</m:t>
                        </m:r>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𝑄</m:t>
                        </m:r>
                        <m:r>
                          <a:rPr lang="pt-BR" i="1" smtClean="0">
                            <a:solidFill>
                              <a:schemeClr val="bg1"/>
                            </a:solidFill>
                            <a:latin typeface="Cambria Math" panose="02040503050406030204" pitchFamily="18" charset="0"/>
                          </a:rPr>
                          <m:t>=</m:t>
                        </m:r>
                        <m:nary>
                          <m:naryPr>
                            <m:chr m:val="∑"/>
                            <m:supHide m:val="on"/>
                            <m:ctrlPr>
                              <a:rPr lang="pt-BR" b="0" i="1" smtClean="0">
                                <a:solidFill>
                                  <a:schemeClr val="bg1"/>
                                </a:solidFill>
                                <a:latin typeface="Cambria Math" panose="02040503050406030204" pitchFamily="18" charset="0"/>
                              </a:rPr>
                            </m:ctrlPr>
                          </m:naryPr>
                          <m:sub>
                            <m:r>
                              <a:rPr lang="en-US" b="0" i="1" smtClean="0">
                                <a:solidFill>
                                  <a:schemeClr val="bg1"/>
                                </a:solidFill>
                                <a:latin typeface="Cambria Math" panose="02040503050406030204" pitchFamily="18" charset="0"/>
                              </a:rPr>
                              <m:t>𝑖</m:t>
                            </m:r>
                          </m:sub>
                          <m:sup/>
                          <m:e>
                            <m:d>
                              <m:dPr>
                                <m:ctrlPr>
                                  <a:rPr lang="pt-BR" b="0" i="1">
                                    <a:solidFill>
                                      <a:schemeClr val="bg1"/>
                                    </a:solidFill>
                                    <a:latin typeface="Cambria Math" panose="02040503050406030204" pitchFamily="18" charset="0"/>
                                  </a:rPr>
                                </m:ctrlPr>
                              </m:dPr>
                              <m:e>
                                <m:func>
                                  <m:funcPr>
                                    <m:ctrlPr>
                                      <a:rPr lang="pt-BR" b="0" i="1">
                                        <a:solidFill>
                                          <a:schemeClr val="bg1"/>
                                        </a:solidFill>
                                        <a:latin typeface="Cambria Math" panose="02040503050406030204" pitchFamily="18" charset="0"/>
                                      </a:rPr>
                                    </m:ctrlPr>
                                  </m:funcPr>
                                  <m:fName>
                                    <m:sSub>
                                      <m:sSubPr>
                                        <m:ctrlPr>
                                          <a:rPr lang="pt-BR" b="0"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𝑃</m:t>
                                        </m:r>
                                      </m:e>
                                      <m:sub>
                                        <m:r>
                                          <a:rPr lang="en-US" i="1">
                                            <a:solidFill>
                                              <a:schemeClr val="bg1"/>
                                            </a:solidFill>
                                            <a:latin typeface="Cambria Math" panose="02040503050406030204" pitchFamily="18" charset="0"/>
                                          </a:rPr>
                                          <m:t>𝑖</m:t>
                                        </m:r>
                                      </m:sub>
                                    </m:sSub>
                                    <m:r>
                                      <a:rPr lang="en-US" i="1" smtClean="0">
                                        <a:solidFill>
                                          <a:schemeClr val="bg1"/>
                                        </a:solidFill>
                                        <a:latin typeface="Cambria Math" panose="02040503050406030204" pitchFamily="18" charset="0"/>
                                      </a:rPr>
                                      <m:t>∙</m:t>
                                    </m:r>
                                  </m:fName>
                                  <m:e>
                                    <m:func>
                                      <m:funcPr>
                                        <m:ctrlPr>
                                          <a:rPr lang="pt-BR" i="1">
                                            <a:solidFill>
                                              <a:schemeClr val="bg1"/>
                                            </a:solidFill>
                                            <a:latin typeface="Cambria Math" panose="02040503050406030204" pitchFamily="18" charset="0"/>
                                          </a:rPr>
                                        </m:ctrlPr>
                                      </m:funcPr>
                                      <m:fName>
                                        <m:r>
                                          <m:rPr>
                                            <m:sty m:val="p"/>
                                          </m:rPr>
                                          <a:rPr lang="en-US">
                                            <a:solidFill>
                                              <a:schemeClr val="bg1"/>
                                            </a:solidFill>
                                            <a:latin typeface="Cambria Math" panose="02040503050406030204" pitchFamily="18" charset="0"/>
                                          </a:rPr>
                                          <m:t>log</m:t>
                                        </m:r>
                                        <m:r>
                                          <a:rPr lang="en-US" i="1" baseline="-25000">
                                            <a:solidFill>
                                              <a:schemeClr val="bg1"/>
                                            </a:solidFill>
                                            <a:latin typeface="Cambria Math" panose="02040503050406030204" pitchFamily="18" charset="0"/>
                                          </a:rPr>
                                          <m:t>2</m:t>
                                        </m:r>
                                      </m:fName>
                                      <m:e>
                                        <m:d>
                                          <m:dPr>
                                            <m:ctrlPr>
                                              <a:rPr lang="pt-BR" i="1">
                                                <a:solidFill>
                                                  <a:schemeClr val="bg1"/>
                                                </a:solidFill>
                                                <a:latin typeface="Cambria Math" panose="02040503050406030204" pitchFamily="18" charset="0"/>
                                              </a:rPr>
                                            </m:ctrlPr>
                                          </m:dPr>
                                          <m:e>
                                            <m:f>
                                              <m:fPr>
                                                <m:ctrlPr>
                                                  <a:rPr lang="pt-BR" i="1">
                                                    <a:solidFill>
                                                      <a:schemeClr val="bg1"/>
                                                    </a:solidFill>
                                                    <a:latin typeface="Cambria Math" panose="02040503050406030204" pitchFamily="18" charset="0"/>
                                                  </a:rPr>
                                                </m:ctrlPr>
                                              </m:fPr>
                                              <m:num>
                                                <m:sSub>
                                                  <m:sSubPr>
                                                    <m:ctrlPr>
                                                      <a:rPr lang="pt-BR"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𝑃</m:t>
                                                    </m:r>
                                                  </m:e>
                                                  <m:sub>
                                                    <m:r>
                                                      <a:rPr lang="en-US" i="1">
                                                        <a:solidFill>
                                                          <a:schemeClr val="bg1"/>
                                                        </a:solidFill>
                                                        <a:latin typeface="Cambria Math" panose="02040503050406030204" pitchFamily="18" charset="0"/>
                                                      </a:rPr>
                                                      <m:t>𝑖</m:t>
                                                    </m:r>
                                                  </m:sub>
                                                </m:sSub>
                                              </m:num>
                                              <m:den>
                                                <m:sSub>
                                                  <m:sSubPr>
                                                    <m:ctrlPr>
                                                      <a:rPr lang="pt-BR" i="1">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𝑄</m:t>
                                                    </m:r>
                                                  </m:e>
                                                  <m:sub>
                                                    <m:r>
                                                      <a:rPr lang="en-US" b="0" i="1" smtClean="0">
                                                        <a:solidFill>
                                                          <a:schemeClr val="bg1"/>
                                                        </a:solidFill>
                                                        <a:latin typeface="Cambria Math" panose="02040503050406030204" pitchFamily="18" charset="0"/>
                                                      </a:rPr>
                                                      <m:t>𝑖</m:t>
                                                    </m:r>
                                                  </m:sub>
                                                </m:sSub>
                                              </m:den>
                                            </m:f>
                                          </m:e>
                                        </m:d>
                                      </m:e>
                                    </m:func>
                                  </m:e>
                                </m:func>
                              </m:e>
                            </m:d>
                          </m:e>
                        </m:nary>
                      </m:oMath>
                    </m:oMathPara>
                  </a14:m>
                  <a:endParaRPr lang="en-US" dirty="0">
                    <a:solidFill>
                      <a:schemeClr val="bg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966306" y="5189777"/>
                  <a:ext cx="3733800" cy="689741"/>
                </a:xfrm>
                <a:prstGeom prst="rect">
                  <a:avLst/>
                </a:prstGeom>
                <a:blipFill rotWithShape="0">
                  <a:blip r:embed="rId3"/>
                  <a:stretch>
                    <a:fillRect/>
                  </a:stretch>
                </a:blipFill>
              </p:spPr>
              <p:txBody>
                <a:bodyPr/>
                <a:lstStyle/>
                <a:p>
                  <a:r>
                    <a:rPr lang="en-US">
                      <a:noFill/>
                    </a:rPr>
                    <a:t> </a:t>
                  </a:r>
                </a:p>
              </p:txBody>
            </p:sp>
          </mc:Fallback>
        </mc:AlternateContent>
        <p:sp>
          <p:nvSpPr>
            <p:cNvPr id="14" name="TextBox 13"/>
            <p:cNvSpPr txBox="1"/>
            <p:nvPr/>
          </p:nvSpPr>
          <p:spPr>
            <a:xfrm>
              <a:off x="1174089" y="4376667"/>
              <a:ext cx="5105400" cy="784830"/>
            </a:xfrm>
            <a:prstGeom prst="rect">
              <a:avLst/>
            </a:prstGeom>
            <a:noFill/>
          </p:spPr>
          <p:txBody>
            <a:bodyPr wrap="square" rtlCol="0">
              <a:spAutoFit/>
            </a:bodyPr>
            <a:lstStyle/>
            <a:p>
              <a:r>
                <a:rPr lang="en-US" sz="1500" b="1" dirty="0" smtClean="0">
                  <a:solidFill>
                    <a:schemeClr val="bg1"/>
                  </a:solidFill>
                  <a:ea typeface="Batang" panose="02030600000101010101" pitchFamily="18" charset="-127"/>
                  <a:cs typeface="Arial" charset="0"/>
                </a:rPr>
                <a:t>Distance between current phenoclass distribution </a:t>
              </a:r>
              <a:r>
                <a:rPr lang="en-US" sz="1500" b="1" i="1" dirty="0" smtClean="0">
                  <a:solidFill>
                    <a:schemeClr val="bg1"/>
                  </a:solidFill>
                  <a:ea typeface="Batang" panose="02030600000101010101" pitchFamily="18" charset="-127"/>
                  <a:cs typeface="Arial" charset="0"/>
                </a:rPr>
                <a:t>Q</a:t>
              </a:r>
              <a:r>
                <a:rPr lang="en-US" sz="1500" b="1" dirty="0" smtClean="0">
                  <a:solidFill>
                    <a:schemeClr val="bg1"/>
                  </a:solidFill>
                  <a:ea typeface="Batang" panose="02030600000101010101" pitchFamily="18" charset="-127"/>
                  <a:cs typeface="Arial" charset="0"/>
                </a:rPr>
                <a:t> and projected equilibrium distribution </a:t>
              </a:r>
              <a:r>
                <a:rPr lang="en-US" sz="1500" b="1" i="1" dirty="0" smtClean="0">
                  <a:solidFill>
                    <a:schemeClr val="bg1"/>
                  </a:solidFill>
                  <a:ea typeface="Batang" panose="02030600000101010101" pitchFamily="18" charset="-127"/>
                  <a:cs typeface="Arial" charset="0"/>
                </a:rPr>
                <a:t>P</a:t>
              </a:r>
              <a:r>
                <a:rPr lang="en-US" sz="1500" b="1" dirty="0" smtClean="0">
                  <a:solidFill>
                    <a:schemeClr val="bg1"/>
                  </a:solidFill>
                  <a:ea typeface="Batang" panose="02030600000101010101" pitchFamily="18" charset="-127"/>
                  <a:cs typeface="Arial" charset="0"/>
                </a:rPr>
                <a:t> :</a:t>
              </a:r>
            </a:p>
            <a:p>
              <a:r>
                <a:rPr lang="en-US" sz="1500" b="1" dirty="0" smtClean="0">
                  <a:solidFill>
                    <a:schemeClr val="bg1"/>
                  </a:solidFill>
                  <a:ea typeface="Batang" panose="02030600000101010101" pitchFamily="18" charset="-127"/>
                  <a:cs typeface="Arial" charset="0"/>
                </a:rPr>
                <a:t>Kullback-Leibler divergence</a:t>
              </a: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632" y="639479"/>
            <a:ext cx="4800600" cy="44958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3751286"/>
            <a:ext cx="3294846" cy="307334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1" y="639479"/>
            <a:ext cx="3294845" cy="3068321"/>
          </a:xfrm>
          <a:prstGeom prst="rect">
            <a:avLst/>
          </a:prstGeom>
        </p:spPr>
      </p:pic>
    </p:spTree>
    <p:extLst>
      <p:ext uri="{BB962C8B-B14F-4D97-AF65-F5344CB8AC3E}">
        <p14:creationId xmlns:p14="http://schemas.microsoft.com/office/powerpoint/2010/main" val="378067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81000" y="228600"/>
            <a:ext cx="2514597" cy="400110"/>
          </a:xfrm>
          <a:prstGeom prst="rect">
            <a:avLst/>
          </a:prstGeom>
          <a:noFill/>
        </p:spPr>
        <p:txBody>
          <a:bodyPr wrap="square" rtlCol="0">
            <a:spAutoFit/>
          </a:bodyPr>
          <a:lstStyle/>
          <a:p>
            <a:pPr marL="1430338" indent="-1430338"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Drivers of change</a:t>
            </a:r>
            <a:endParaRPr lang="en-US" sz="2000" b="1" dirty="0">
              <a:solidFill>
                <a:schemeClr val="bg1">
                  <a:lumMod val="95000"/>
                </a:schemeClr>
              </a:solidFill>
              <a:latin typeface="Batang" panose="02030600000101010101" pitchFamily="18" charset="-127"/>
              <a:ea typeface="Batang" panose="02030600000101010101" pitchFamily="18" charset="-127"/>
              <a:cs typeface="Arial" charset="0"/>
            </a:endParaRPr>
          </a:p>
        </p:txBody>
      </p:sp>
      <p:grpSp>
        <p:nvGrpSpPr>
          <p:cNvPr id="34" name="Group 33"/>
          <p:cNvGrpSpPr/>
          <p:nvPr/>
        </p:nvGrpSpPr>
        <p:grpSpPr>
          <a:xfrm rot="16200000" flipH="1">
            <a:off x="830806" y="3091316"/>
            <a:ext cx="5320193" cy="841575"/>
            <a:chOff x="2564858" y="2891870"/>
            <a:chExt cx="8050088" cy="841575"/>
          </a:xfrm>
        </p:grpSpPr>
        <p:sp>
          <p:nvSpPr>
            <p:cNvPr id="35" name="Bent Arrow 34"/>
            <p:cNvSpPr/>
            <p:nvPr/>
          </p:nvSpPr>
          <p:spPr>
            <a:xfrm rot="5400000" flipV="1">
              <a:off x="7393454" y="509288"/>
              <a:ext cx="838910" cy="5604074"/>
            </a:xfrm>
            <a:prstGeom prst="bentArrow">
              <a:avLst>
                <a:gd name="adj1" fmla="val 32463"/>
                <a:gd name="adj2" fmla="val 43444"/>
                <a:gd name="adj3" fmla="val 39796"/>
                <a:gd name="adj4" fmla="val 60204"/>
              </a:avLst>
            </a:prstGeom>
            <a:gradFill>
              <a:gsLst>
                <a:gs pos="47000">
                  <a:srgbClr val="E1EDD3">
                    <a:lumMod val="20000"/>
                    <a:lumOff val="80000"/>
                    <a:alpha val="39000"/>
                  </a:srgbClr>
                </a:gs>
                <a:gs pos="0">
                  <a:schemeClr val="bg1">
                    <a:lumMod val="95000"/>
                    <a:alpha val="50000"/>
                  </a:schemeClr>
                </a:gs>
                <a:gs pos="100000">
                  <a:schemeClr val="accent3">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36" name="Bent Arrow 35"/>
            <p:cNvSpPr/>
            <p:nvPr/>
          </p:nvSpPr>
          <p:spPr>
            <a:xfrm rot="16200000" flipH="1" flipV="1">
              <a:off x="3922104" y="1537289"/>
              <a:ext cx="838910" cy="3553401"/>
            </a:xfrm>
            <a:prstGeom prst="bentArrow">
              <a:avLst>
                <a:gd name="adj1" fmla="val 32463"/>
                <a:gd name="adj2" fmla="val 43444"/>
                <a:gd name="adj3" fmla="val 39796"/>
                <a:gd name="adj4" fmla="val 60204"/>
              </a:avLst>
            </a:prstGeom>
            <a:gradFill>
              <a:gsLst>
                <a:gs pos="47000">
                  <a:srgbClr val="E1EDD3">
                    <a:lumMod val="20000"/>
                    <a:lumOff val="80000"/>
                    <a:alpha val="39000"/>
                  </a:srgbClr>
                </a:gs>
                <a:gs pos="0">
                  <a:schemeClr val="bg1">
                    <a:lumMod val="95000"/>
                    <a:alpha val="50000"/>
                  </a:schemeClr>
                </a:gs>
                <a:gs pos="100000">
                  <a:schemeClr val="accent3">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grpSp>
        <p:nvGrpSpPr>
          <p:cNvPr id="16" name="Group 15"/>
          <p:cNvGrpSpPr/>
          <p:nvPr/>
        </p:nvGrpSpPr>
        <p:grpSpPr>
          <a:xfrm>
            <a:off x="4167015" y="381000"/>
            <a:ext cx="4313299" cy="4376011"/>
            <a:chOff x="4229456" y="651952"/>
            <a:chExt cx="4313299" cy="4376011"/>
          </a:xfrm>
        </p:grpSpPr>
        <p:sp>
          <p:nvSpPr>
            <p:cNvPr id="14" name="TextBox 13"/>
            <p:cNvSpPr txBox="1"/>
            <p:nvPr/>
          </p:nvSpPr>
          <p:spPr>
            <a:xfrm>
              <a:off x="4641762" y="651952"/>
              <a:ext cx="3655531" cy="400110"/>
            </a:xfrm>
            <a:prstGeom prst="rect">
              <a:avLst/>
            </a:prstGeom>
            <a:noFill/>
          </p:spPr>
          <p:txBody>
            <a:bodyPr wrap="square" rtlCol="0">
              <a:spAutoFit/>
            </a:bodyPr>
            <a:lstStyle/>
            <a:p>
              <a:pPr marL="1430338" indent="-1430338"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Landscape capacity and use</a:t>
              </a:r>
              <a:endParaRPr lang="en-US" sz="2000" b="1" dirty="0">
                <a:solidFill>
                  <a:schemeClr val="bg1">
                    <a:lumMod val="95000"/>
                  </a:schemeClr>
                </a:solidFill>
                <a:latin typeface="Batang" panose="02030600000101010101" pitchFamily="18" charset="-127"/>
                <a:ea typeface="Batang" panose="02030600000101010101" pitchFamily="18" charset="-127"/>
                <a:cs typeface="Arial" charset="0"/>
              </a:endParaRP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5827" t="1887" r="1402" b="1725"/>
            <a:stretch/>
          </p:blipFill>
          <p:spPr>
            <a:xfrm>
              <a:off x="6172200" y="1145016"/>
              <a:ext cx="2360842" cy="1935631"/>
            </a:xfrm>
            <a:prstGeom prst="rect">
              <a:avLst/>
            </a:prstGeom>
          </p:spPr>
        </p:pic>
        <p:sp>
          <p:nvSpPr>
            <p:cNvPr id="23" name="TextBox 22"/>
            <p:cNvSpPr txBox="1"/>
            <p:nvPr/>
          </p:nvSpPr>
          <p:spPr>
            <a:xfrm>
              <a:off x="7528536" y="2849113"/>
              <a:ext cx="1005864" cy="215444"/>
            </a:xfrm>
            <a:prstGeom prst="rect">
              <a:avLst/>
            </a:prstGeom>
            <a:noFill/>
          </p:spPr>
          <p:txBody>
            <a:bodyPr wrap="square" rtlCol="0">
              <a:spAutoFit/>
            </a:bodyPr>
            <a:lstStyle/>
            <a:p>
              <a:pPr marL="3175" algn="r"/>
              <a:r>
                <a:rPr lang="en-US" sz="800" dirty="0" smtClean="0">
                  <a:latin typeface="Batang" panose="02030600000101010101" pitchFamily="18" charset="-127"/>
                  <a:ea typeface="Batang" panose="02030600000101010101" pitchFamily="18" charset="-127"/>
                </a:rPr>
                <a:t>Ralph Preston</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62" t="-941" r="4747" b="-3329"/>
            <a:stretch/>
          </p:blipFill>
          <p:spPr>
            <a:xfrm rot="5400000">
              <a:off x="6964341" y="3448985"/>
              <a:ext cx="1937628" cy="1219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471" y="3095274"/>
              <a:ext cx="2109190" cy="193268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248" y="1145017"/>
              <a:ext cx="2109190" cy="1935631"/>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4107" t="5693" b="3624"/>
            <a:stretch/>
          </p:blipFill>
          <p:spPr>
            <a:xfrm rot="5400000">
              <a:off x="5936245" y="3525185"/>
              <a:ext cx="1937632" cy="1066801"/>
            </a:xfrm>
            <a:prstGeom prst="rect">
              <a:avLst/>
            </a:prstGeom>
          </p:spPr>
        </p:pic>
        <p:sp>
          <p:nvSpPr>
            <p:cNvPr id="29" name="TextBox 28"/>
            <p:cNvSpPr txBox="1"/>
            <p:nvPr/>
          </p:nvSpPr>
          <p:spPr>
            <a:xfrm>
              <a:off x="4229456" y="1130391"/>
              <a:ext cx="1676400" cy="261610"/>
            </a:xfrm>
            <a:prstGeom prst="rect">
              <a:avLst/>
            </a:prstGeom>
            <a:noFill/>
          </p:spPr>
          <p:txBody>
            <a:bodyPr wrap="square" rtlCol="0">
              <a:spAutoFit/>
            </a:bodyPr>
            <a:lstStyle/>
            <a:p>
              <a:pPr marL="3175">
                <a:spcAft>
                  <a:spcPts val="600"/>
                </a:spcAft>
              </a:pPr>
              <a:r>
                <a:rPr lang="en-US" sz="1100" dirty="0" smtClean="0">
                  <a:latin typeface="+mj-lt"/>
                  <a:ea typeface="Batang" panose="02030600000101010101" pitchFamily="18" charset="-127"/>
                </a:rPr>
                <a:t>USFS</a:t>
              </a:r>
              <a:r>
                <a:rPr lang="en-US" sz="1050" dirty="0" smtClean="0">
                  <a:latin typeface="+mj-lt"/>
                  <a:ea typeface="Batang" panose="02030600000101010101" pitchFamily="18" charset="-127"/>
                </a:rPr>
                <a:t> F2F</a:t>
              </a:r>
            </a:p>
          </p:txBody>
        </p:sp>
        <p:sp>
          <p:nvSpPr>
            <p:cNvPr id="13" name="TextBox 12"/>
            <p:cNvSpPr txBox="1"/>
            <p:nvPr/>
          </p:nvSpPr>
          <p:spPr>
            <a:xfrm>
              <a:off x="4259807" y="3092872"/>
              <a:ext cx="686512" cy="261610"/>
            </a:xfrm>
            <a:prstGeom prst="rect">
              <a:avLst/>
            </a:prstGeom>
            <a:noFill/>
          </p:spPr>
          <p:txBody>
            <a:bodyPr wrap="square" rtlCol="0">
              <a:spAutoFit/>
            </a:bodyPr>
            <a:lstStyle/>
            <a:p>
              <a:pPr marL="3175">
                <a:spcAft>
                  <a:spcPts val="600"/>
                </a:spcAft>
              </a:pPr>
              <a:r>
                <a:rPr lang="en-US" sz="1100" dirty="0" smtClean="0">
                  <a:latin typeface="+mj-lt"/>
                  <a:ea typeface="Batang" panose="02030600000101010101" pitchFamily="18" charset="-127"/>
                </a:rPr>
                <a:t>USFS FIA</a:t>
              </a:r>
            </a:p>
          </p:txBody>
        </p:sp>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49" y="2708803"/>
            <a:ext cx="2188752" cy="200254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449" y="685800"/>
            <a:ext cx="2188752" cy="200254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5449" y="4736592"/>
            <a:ext cx="2185700" cy="1999488"/>
          </a:xfrm>
          <a:prstGeom prst="rect">
            <a:avLst/>
          </a:prstGeom>
        </p:spPr>
      </p:pic>
      <p:sp>
        <p:nvSpPr>
          <p:cNvPr id="30" name="TextBox 29"/>
          <p:cNvSpPr txBox="1"/>
          <p:nvPr/>
        </p:nvSpPr>
        <p:spPr>
          <a:xfrm>
            <a:off x="4724400" y="5029200"/>
            <a:ext cx="3953757" cy="707886"/>
          </a:xfrm>
          <a:prstGeom prst="rect">
            <a:avLst/>
          </a:prstGeom>
          <a:noFill/>
        </p:spPr>
        <p:txBody>
          <a:bodyPr wrap="square" rtlCol="0">
            <a:spAutoFit/>
          </a:bodyPr>
          <a:lstStyle/>
          <a:p>
            <a:pPr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Landscape resilience and vulnerability ??</a:t>
            </a:r>
          </a:p>
        </p:txBody>
      </p:sp>
      <p:grpSp>
        <p:nvGrpSpPr>
          <p:cNvPr id="31" name="Group 30"/>
          <p:cNvGrpSpPr/>
          <p:nvPr/>
        </p:nvGrpSpPr>
        <p:grpSpPr>
          <a:xfrm>
            <a:off x="3686688" y="5075119"/>
            <a:ext cx="1422434" cy="1445675"/>
            <a:chOff x="1239355" y="3579164"/>
            <a:chExt cx="1708417" cy="1736330"/>
          </a:xfrm>
        </p:grpSpPr>
        <p:sp>
          <p:nvSpPr>
            <p:cNvPr id="32" name="Circular Arrow 31"/>
            <p:cNvSpPr/>
            <p:nvPr/>
          </p:nvSpPr>
          <p:spPr>
            <a:xfrm rot="21352823">
              <a:off x="1239355" y="3585658"/>
              <a:ext cx="1708417" cy="1695429"/>
            </a:xfrm>
            <a:prstGeom prst="circularArrow">
              <a:avLst>
                <a:gd name="adj1" fmla="val 15447"/>
                <a:gd name="adj2" fmla="val 1781399"/>
                <a:gd name="adj3" fmla="val 20184271"/>
                <a:gd name="adj4" fmla="val 15558228"/>
                <a:gd name="adj5" fmla="val 1613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ircular Arrow 32"/>
            <p:cNvSpPr/>
            <p:nvPr/>
          </p:nvSpPr>
          <p:spPr>
            <a:xfrm rot="6985083">
              <a:off x="1239356" y="3585658"/>
              <a:ext cx="1708417" cy="1695429"/>
            </a:xfrm>
            <a:prstGeom prst="circularArrow">
              <a:avLst>
                <a:gd name="adj1" fmla="val 15447"/>
                <a:gd name="adj2" fmla="val 1781399"/>
                <a:gd name="adj3" fmla="val 20184271"/>
                <a:gd name="adj4" fmla="val 15558228"/>
                <a:gd name="adj5" fmla="val 1613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ircular Arrow 36"/>
            <p:cNvSpPr/>
            <p:nvPr/>
          </p:nvSpPr>
          <p:spPr>
            <a:xfrm rot="14268125">
              <a:off x="1239356" y="3613571"/>
              <a:ext cx="1708417" cy="1695429"/>
            </a:xfrm>
            <a:prstGeom prst="circularArrow">
              <a:avLst>
                <a:gd name="adj1" fmla="val 15447"/>
                <a:gd name="adj2" fmla="val 1781399"/>
                <a:gd name="adj3" fmla="val 20184271"/>
                <a:gd name="adj4" fmla="val 15558228"/>
                <a:gd name="adj5" fmla="val 1613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Box 23"/>
          <p:cNvSpPr txBox="1"/>
          <p:nvPr/>
        </p:nvSpPr>
        <p:spPr>
          <a:xfrm>
            <a:off x="5082536" y="5827851"/>
            <a:ext cx="3520167" cy="738664"/>
          </a:xfrm>
          <a:prstGeom prst="rect">
            <a:avLst/>
          </a:prstGeom>
          <a:noFill/>
        </p:spPr>
        <p:txBody>
          <a:bodyPr wrap="square" rtlCol="0">
            <a:spAutoFit/>
          </a:bodyPr>
          <a:lstStyle/>
          <a:p>
            <a:pPr marL="3175"/>
            <a:r>
              <a:rPr lang="en-US" sz="1400" b="1" dirty="0" smtClean="0">
                <a:solidFill>
                  <a:schemeClr val="bg1">
                    <a:lumMod val="95000"/>
                  </a:schemeClr>
                </a:solidFill>
                <a:ea typeface="Batang" panose="02030600000101010101" pitchFamily="18" charset="-127"/>
              </a:rPr>
              <a:t>We need to better understand the capacities of large landscapes to sustain ecosystem services, given environmental change.</a:t>
            </a:r>
          </a:p>
        </p:txBody>
      </p:sp>
    </p:spTree>
    <p:extLst>
      <p:ext uri="{BB962C8B-B14F-4D97-AF65-F5344CB8AC3E}">
        <p14:creationId xmlns:p14="http://schemas.microsoft.com/office/powerpoint/2010/main" val="406660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676400"/>
            <a:ext cx="3873248" cy="362388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7514" y="2772026"/>
            <a:ext cx="1950539" cy="180578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870" y="2772026"/>
            <a:ext cx="1961396" cy="1805787"/>
          </a:xfrm>
          <a:prstGeom prst="rect">
            <a:avLst/>
          </a:prstGeom>
        </p:spPr>
      </p:pic>
      <p:sp>
        <p:nvSpPr>
          <p:cNvPr id="16" name="Down Arrow 15"/>
          <p:cNvSpPr/>
          <p:nvPr/>
        </p:nvSpPr>
        <p:spPr>
          <a:xfrm rot="16200000">
            <a:off x="4010286" y="3456666"/>
            <a:ext cx="1600201" cy="437631"/>
          </a:xfrm>
          <a:prstGeom prst="downArrow">
            <a:avLst>
              <a:gd name="adj1" fmla="val 100000"/>
              <a:gd name="adj2" fmla="val 100000"/>
            </a:avLst>
          </a:prstGeom>
          <a:gradFill>
            <a:gsLst>
              <a:gs pos="47000">
                <a:srgbClr val="E1EDD3">
                  <a:alpha val="40000"/>
                  <a:lumMod val="20000"/>
                  <a:lumOff val="80000"/>
                </a:srgbClr>
              </a:gs>
              <a:gs pos="0">
                <a:srgbClr val="DDEBCF">
                  <a:alpha val="0"/>
                </a:srgbClr>
              </a:gs>
              <a:gs pos="100000">
                <a:schemeClr val="accent3">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 y="152400"/>
            <a:ext cx="9144000" cy="400110"/>
          </a:xfrm>
          <a:prstGeom prst="rect">
            <a:avLst/>
          </a:prstGeom>
          <a:noFill/>
        </p:spPr>
        <p:txBody>
          <a:bodyPr wrap="square" rtlCol="0">
            <a:spAutoFit/>
          </a:bodyPr>
          <a:lstStyle/>
          <a:p>
            <a:pPr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Landscape correlates of Mutual Information</a:t>
            </a:r>
            <a:endParaRPr lang="en-US" sz="2000" b="1" dirty="0">
              <a:solidFill>
                <a:schemeClr val="bg1">
                  <a:lumMod val="95000"/>
                </a:schemeClr>
              </a:solidFill>
              <a:latin typeface="Batang" panose="02030600000101010101" pitchFamily="18" charset="-127"/>
              <a:ea typeface="Batang" panose="02030600000101010101" pitchFamily="18" charset="-127"/>
              <a:cs typeface="Arial" charset="0"/>
            </a:endParaRPr>
          </a:p>
        </p:txBody>
      </p:sp>
      <p:grpSp>
        <p:nvGrpSpPr>
          <p:cNvPr id="2" name="Group 1"/>
          <p:cNvGrpSpPr/>
          <p:nvPr/>
        </p:nvGrpSpPr>
        <p:grpSpPr>
          <a:xfrm>
            <a:off x="438628" y="685800"/>
            <a:ext cx="4343400" cy="1758278"/>
            <a:chOff x="304800" y="423685"/>
            <a:chExt cx="4343400" cy="1758278"/>
          </a:xfrm>
        </p:grpSpPr>
        <p:sp>
          <p:nvSpPr>
            <p:cNvPr id="13" name="TextBox 12"/>
            <p:cNvSpPr txBox="1"/>
            <p:nvPr/>
          </p:nvSpPr>
          <p:spPr>
            <a:xfrm>
              <a:off x="304800" y="935468"/>
              <a:ext cx="4343400" cy="1246495"/>
            </a:xfrm>
            <a:prstGeom prst="rect">
              <a:avLst/>
            </a:prstGeom>
            <a:noFill/>
          </p:spPr>
          <p:txBody>
            <a:bodyPr wrap="square" rtlCol="0">
              <a:spAutoFit/>
            </a:bodyPr>
            <a:lstStyle/>
            <a:p>
              <a:pPr>
                <a:spcAft>
                  <a:spcPts val="600"/>
                </a:spcAft>
              </a:pPr>
              <a:r>
                <a:rPr lang="en-US" sz="1400" b="1" dirty="0" smtClean="0">
                  <a:solidFill>
                    <a:prstClr val="white">
                      <a:lumMod val="95000"/>
                    </a:prstClr>
                  </a:solidFill>
                  <a:ea typeface="Batang" panose="02030600000101010101" pitchFamily="18" charset="-127"/>
                  <a:cs typeface="Arial" charset="0"/>
                </a:rPr>
                <a:t>Predictors:</a:t>
              </a:r>
            </a:p>
            <a:p>
              <a:r>
                <a:rPr lang="en-US" sz="1400" b="1" dirty="0" smtClean="0">
                  <a:solidFill>
                    <a:prstClr val="white">
                      <a:lumMod val="95000"/>
                    </a:prstClr>
                  </a:solidFill>
                  <a:ea typeface="Batang" panose="02030600000101010101" pitchFamily="18" charset="-127"/>
                  <a:cs typeface="Arial" charset="0"/>
                </a:rPr>
                <a:t>Forest </a:t>
              </a:r>
              <a:r>
                <a:rPr lang="en-US" sz="1400" b="1" dirty="0">
                  <a:solidFill>
                    <a:prstClr val="white">
                      <a:lumMod val="95000"/>
                    </a:prstClr>
                  </a:solidFill>
                  <a:ea typeface="Batang" panose="02030600000101010101" pitchFamily="18" charset="-127"/>
                  <a:cs typeface="Arial" charset="0"/>
                </a:rPr>
                <a:t>density, spatial </a:t>
              </a:r>
              <a:r>
                <a:rPr lang="en-US" sz="1400" b="1" dirty="0" smtClean="0">
                  <a:solidFill>
                    <a:prstClr val="white">
                      <a:lumMod val="95000"/>
                    </a:prstClr>
                  </a:solidFill>
                  <a:ea typeface="Batang" panose="02030600000101010101" pitchFamily="18" charset="-127"/>
                  <a:cs typeface="Arial" charset="0"/>
                </a:rPr>
                <a:t>mean</a:t>
              </a:r>
            </a:p>
            <a:p>
              <a:r>
                <a:rPr lang="en-US" sz="1400" b="1" dirty="0" smtClean="0">
                  <a:solidFill>
                    <a:prstClr val="white">
                      <a:lumMod val="95000"/>
                    </a:prstClr>
                  </a:solidFill>
                  <a:ea typeface="Batang" panose="02030600000101010101" pitchFamily="18" charset="-127"/>
                  <a:cs typeface="Arial" charset="0"/>
                </a:rPr>
                <a:t>Forest density, spatial variance</a:t>
              </a:r>
            </a:p>
            <a:p>
              <a:r>
                <a:rPr lang="en-US" sz="1400" b="1" dirty="0">
                  <a:solidFill>
                    <a:prstClr val="white">
                      <a:lumMod val="95000"/>
                    </a:prstClr>
                  </a:solidFill>
                  <a:ea typeface="Batang" panose="02030600000101010101" pitchFamily="18" charset="-127"/>
                  <a:cs typeface="Arial" charset="0"/>
                </a:rPr>
                <a:t>Drought Severity Index, variance among years</a:t>
              </a:r>
            </a:p>
            <a:p>
              <a:r>
                <a:rPr lang="en-US" sz="1400" b="1" dirty="0" smtClean="0">
                  <a:solidFill>
                    <a:prstClr val="white">
                      <a:lumMod val="95000"/>
                    </a:prstClr>
                  </a:solidFill>
                  <a:ea typeface="Batang" panose="02030600000101010101" pitchFamily="18" charset="-127"/>
                  <a:cs typeface="Arial" charset="0"/>
                </a:rPr>
                <a:t>Spatial </a:t>
              </a:r>
              <a:r>
                <a:rPr lang="en-US" sz="1400" b="1" dirty="0">
                  <a:solidFill>
                    <a:prstClr val="white">
                      <a:lumMod val="95000"/>
                    </a:prstClr>
                  </a:solidFill>
                  <a:ea typeface="Batang" panose="02030600000101010101" pitchFamily="18" charset="-127"/>
                  <a:cs typeface="Arial" charset="0"/>
                </a:rPr>
                <a:t>diversity (H) of land cover (NLCD</a:t>
              </a:r>
              <a:r>
                <a:rPr lang="en-US" sz="1400" b="1" dirty="0" smtClean="0">
                  <a:solidFill>
                    <a:prstClr val="white">
                      <a:lumMod val="95000"/>
                    </a:prstClr>
                  </a:solidFill>
                  <a:ea typeface="Batang" panose="02030600000101010101" pitchFamily="18" charset="-127"/>
                  <a:cs typeface="Arial" charset="0"/>
                </a:rPr>
                <a:t>)</a:t>
              </a:r>
              <a:endParaRPr lang="en-US" sz="1400" b="1" dirty="0">
                <a:solidFill>
                  <a:prstClr val="white">
                    <a:lumMod val="95000"/>
                  </a:prstClr>
                </a:solidFill>
                <a:ea typeface="Batang" panose="02030600000101010101" pitchFamily="18" charset="-127"/>
                <a:cs typeface="Arial" charset="0"/>
              </a:endParaRPr>
            </a:p>
          </p:txBody>
        </p:sp>
        <p:sp>
          <p:nvSpPr>
            <p:cNvPr id="12" name="TextBox 11"/>
            <p:cNvSpPr txBox="1"/>
            <p:nvPr/>
          </p:nvSpPr>
          <p:spPr>
            <a:xfrm>
              <a:off x="304800" y="423685"/>
              <a:ext cx="4343400" cy="738664"/>
            </a:xfrm>
            <a:prstGeom prst="rect">
              <a:avLst/>
            </a:prstGeom>
            <a:noFill/>
          </p:spPr>
          <p:txBody>
            <a:bodyPr wrap="square" rtlCol="0">
              <a:spAutoFit/>
            </a:bodyPr>
            <a:lstStyle/>
            <a:p>
              <a:r>
                <a:rPr lang="en-US" sz="1400" b="1" dirty="0" smtClean="0">
                  <a:solidFill>
                    <a:prstClr val="white">
                      <a:lumMod val="95000"/>
                    </a:prstClr>
                  </a:solidFill>
                  <a:ea typeface="Batang" panose="02030600000101010101" pitchFamily="18" charset="-127"/>
                  <a:cs typeface="Arial" charset="0"/>
                </a:rPr>
                <a:t>Generalized Additive Models (GAM)</a:t>
              </a:r>
            </a:p>
            <a:p>
              <a:r>
                <a:rPr lang="en-US" sz="1400" b="1" dirty="0">
                  <a:solidFill>
                    <a:prstClr val="white">
                      <a:lumMod val="95000"/>
                    </a:prstClr>
                  </a:solidFill>
                  <a:ea typeface="Batang" panose="02030600000101010101" pitchFamily="18" charset="-127"/>
                  <a:cs typeface="Arial" charset="0"/>
                </a:rPr>
                <a:t>Spatial sample of 5000 </a:t>
              </a:r>
              <a:r>
                <a:rPr lang="en-US" sz="1400" b="1" dirty="0" smtClean="0">
                  <a:solidFill>
                    <a:prstClr val="white">
                      <a:lumMod val="95000"/>
                    </a:prstClr>
                  </a:solidFill>
                  <a:ea typeface="Batang" panose="02030600000101010101" pitchFamily="18" charset="-127"/>
                  <a:cs typeface="Arial" charset="0"/>
                </a:rPr>
                <a:t>cells</a:t>
              </a:r>
              <a:endParaRPr lang="en-US" sz="1400" b="1" dirty="0">
                <a:solidFill>
                  <a:prstClr val="white">
                    <a:lumMod val="95000"/>
                  </a:prstClr>
                </a:solidFill>
                <a:ea typeface="Batang" panose="02030600000101010101" pitchFamily="18" charset="-127"/>
                <a:cs typeface="Arial" charset="0"/>
              </a:endParaRPr>
            </a:p>
            <a:p>
              <a:endParaRPr lang="en-US" sz="1400" b="1" dirty="0">
                <a:solidFill>
                  <a:prstClr val="white">
                    <a:lumMod val="95000"/>
                  </a:prstClr>
                </a:solidFill>
                <a:latin typeface="Batang" panose="02030600000101010101" pitchFamily="18" charset="-127"/>
                <a:ea typeface="Batang" panose="02030600000101010101" pitchFamily="18" charset="-127"/>
                <a:cs typeface="Arial"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870" y="4622247"/>
            <a:ext cx="1961396" cy="181885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7514" y="4620677"/>
            <a:ext cx="1950539" cy="1820492"/>
          </a:xfrm>
          <a:prstGeom prst="rect">
            <a:avLst/>
          </a:prstGeom>
        </p:spPr>
      </p:pic>
      <p:grpSp>
        <p:nvGrpSpPr>
          <p:cNvPr id="14" name="Group 13"/>
          <p:cNvGrpSpPr/>
          <p:nvPr/>
        </p:nvGrpSpPr>
        <p:grpSpPr>
          <a:xfrm>
            <a:off x="606395" y="2761338"/>
            <a:ext cx="3838921" cy="2296587"/>
            <a:chOff x="606395" y="2256027"/>
            <a:chExt cx="3838921" cy="2296587"/>
          </a:xfrm>
        </p:grpSpPr>
        <p:sp>
          <p:nvSpPr>
            <p:cNvPr id="15" name="TextBox 14"/>
            <p:cNvSpPr txBox="1"/>
            <p:nvPr/>
          </p:nvSpPr>
          <p:spPr>
            <a:xfrm>
              <a:off x="2610328" y="2258391"/>
              <a:ext cx="1790132" cy="261610"/>
            </a:xfrm>
            <a:prstGeom prst="rect">
              <a:avLst/>
            </a:prstGeom>
            <a:noFill/>
          </p:spPr>
          <p:txBody>
            <a:bodyPr wrap="square" rtlCol="0">
              <a:spAutoFit/>
            </a:bodyPr>
            <a:lstStyle/>
            <a:p>
              <a:r>
                <a:rPr lang="en-US" sz="1100" dirty="0" smtClean="0">
                  <a:ea typeface="Batang" panose="02030600000101010101" pitchFamily="18" charset="-127"/>
                  <a:cs typeface="Arial" charset="0"/>
                </a:rPr>
                <a:t>Forest density variation</a:t>
              </a:r>
            </a:p>
          </p:txBody>
        </p:sp>
        <p:sp>
          <p:nvSpPr>
            <p:cNvPr id="19" name="TextBox 18"/>
            <p:cNvSpPr txBox="1"/>
            <p:nvPr/>
          </p:nvSpPr>
          <p:spPr>
            <a:xfrm>
              <a:off x="606395" y="4121727"/>
              <a:ext cx="1564163" cy="430887"/>
            </a:xfrm>
            <a:prstGeom prst="rect">
              <a:avLst/>
            </a:prstGeom>
            <a:noFill/>
          </p:spPr>
          <p:txBody>
            <a:bodyPr wrap="square" rtlCol="0">
              <a:spAutoFit/>
            </a:bodyPr>
            <a:lstStyle/>
            <a:p>
              <a:r>
                <a:rPr lang="en-US" sz="1100" dirty="0" smtClean="0">
                  <a:ea typeface="Batang" panose="02030600000101010101" pitchFamily="18" charset="-127"/>
                  <a:cs typeface="Arial" charset="0"/>
                </a:rPr>
                <a:t>Inter-annual drought variability</a:t>
              </a:r>
            </a:p>
          </p:txBody>
        </p:sp>
        <p:sp>
          <p:nvSpPr>
            <p:cNvPr id="20" name="TextBox 19"/>
            <p:cNvSpPr txBox="1"/>
            <p:nvPr/>
          </p:nvSpPr>
          <p:spPr>
            <a:xfrm>
              <a:off x="2655184" y="4144570"/>
              <a:ext cx="1790132" cy="261610"/>
            </a:xfrm>
            <a:prstGeom prst="rect">
              <a:avLst/>
            </a:prstGeom>
            <a:noFill/>
          </p:spPr>
          <p:txBody>
            <a:bodyPr wrap="square" rtlCol="0">
              <a:spAutoFit/>
            </a:bodyPr>
            <a:lstStyle/>
            <a:p>
              <a:r>
                <a:rPr lang="en-US" sz="1100" dirty="0" smtClean="0">
                  <a:ea typeface="Batang" panose="02030600000101010101" pitchFamily="18" charset="-127"/>
                  <a:cs typeface="Arial" charset="0"/>
                </a:rPr>
                <a:t>Land cover diversity</a:t>
              </a:r>
            </a:p>
          </p:txBody>
        </p:sp>
        <p:sp>
          <p:nvSpPr>
            <p:cNvPr id="22" name="TextBox 21"/>
            <p:cNvSpPr txBox="1"/>
            <p:nvPr/>
          </p:nvSpPr>
          <p:spPr>
            <a:xfrm>
              <a:off x="830252" y="2256027"/>
              <a:ext cx="1790132" cy="261610"/>
            </a:xfrm>
            <a:prstGeom prst="rect">
              <a:avLst/>
            </a:prstGeom>
            <a:noFill/>
          </p:spPr>
          <p:txBody>
            <a:bodyPr wrap="square" rtlCol="0">
              <a:spAutoFit/>
            </a:bodyPr>
            <a:lstStyle/>
            <a:p>
              <a:r>
                <a:rPr lang="en-US" sz="1100" dirty="0" smtClean="0">
                  <a:ea typeface="Batang" panose="02030600000101010101" pitchFamily="18" charset="-127"/>
                  <a:cs typeface="Arial" charset="0"/>
                </a:rPr>
                <a:t>Mean forest density</a:t>
              </a:r>
            </a:p>
          </p:txBody>
        </p:sp>
      </p:grpSp>
      <p:sp>
        <p:nvSpPr>
          <p:cNvPr id="26" name="TextBox 25"/>
          <p:cNvSpPr txBox="1"/>
          <p:nvPr/>
        </p:nvSpPr>
        <p:spPr>
          <a:xfrm>
            <a:off x="5109275" y="1676400"/>
            <a:ext cx="3430043" cy="338554"/>
          </a:xfrm>
          <a:prstGeom prst="rect">
            <a:avLst/>
          </a:prstGeom>
          <a:noFill/>
        </p:spPr>
        <p:txBody>
          <a:bodyPr wrap="square" rtlCol="0">
            <a:spAutoFit/>
          </a:bodyPr>
          <a:lstStyle/>
          <a:p>
            <a:pPr marL="3175">
              <a:spcAft>
                <a:spcPts val="300"/>
              </a:spcAft>
            </a:pPr>
            <a:r>
              <a:rPr lang="en-US" sz="1600" dirty="0" smtClean="0">
                <a:latin typeface="+mj-lt"/>
                <a:ea typeface="Batang" panose="02030600000101010101" pitchFamily="18" charset="-127"/>
              </a:rPr>
              <a:t>Mutual Information</a:t>
            </a:r>
          </a:p>
        </p:txBody>
      </p:sp>
      <p:sp>
        <p:nvSpPr>
          <p:cNvPr id="9" name="TextBox 8"/>
          <p:cNvSpPr txBox="1"/>
          <p:nvPr/>
        </p:nvSpPr>
        <p:spPr>
          <a:xfrm>
            <a:off x="5029202" y="5328362"/>
            <a:ext cx="2543723" cy="307777"/>
          </a:xfrm>
          <a:prstGeom prst="rect">
            <a:avLst/>
          </a:prstGeom>
          <a:noFill/>
        </p:spPr>
        <p:txBody>
          <a:bodyPr wrap="square" rtlCol="0">
            <a:spAutoFit/>
          </a:bodyPr>
          <a:lstStyle/>
          <a:p>
            <a:r>
              <a:rPr lang="en-US" sz="1400" dirty="0" smtClean="0">
                <a:solidFill>
                  <a:schemeClr val="bg1"/>
                </a:solidFill>
                <a:ea typeface="Batang" panose="02030600000101010101" pitchFamily="18" charset="-127"/>
                <a:cs typeface="Arial" charset="0"/>
              </a:rPr>
              <a:t>Deviance explained: 49%</a:t>
            </a:r>
          </a:p>
        </p:txBody>
      </p:sp>
      <p:sp>
        <p:nvSpPr>
          <p:cNvPr id="21" name="TextBox 20"/>
          <p:cNvSpPr txBox="1"/>
          <p:nvPr/>
        </p:nvSpPr>
        <p:spPr>
          <a:xfrm>
            <a:off x="622106" y="6441106"/>
            <a:ext cx="3937397" cy="276999"/>
          </a:xfrm>
          <a:prstGeom prst="rect">
            <a:avLst/>
          </a:prstGeom>
          <a:noFill/>
        </p:spPr>
        <p:txBody>
          <a:bodyPr wrap="square" rtlCol="0">
            <a:spAutoFit/>
          </a:bodyPr>
          <a:lstStyle/>
          <a:p>
            <a:pPr algn="ctr"/>
            <a:r>
              <a:rPr lang="en-US" sz="1200" b="1" dirty="0" smtClean="0">
                <a:solidFill>
                  <a:schemeClr val="bg1"/>
                </a:solidFill>
                <a:ea typeface="Batang" panose="02030600000101010101" pitchFamily="18" charset="-127"/>
                <a:cs typeface="Arial" charset="0"/>
              </a:rPr>
              <a:t>Parameter value</a:t>
            </a:r>
          </a:p>
        </p:txBody>
      </p:sp>
      <p:sp>
        <p:nvSpPr>
          <p:cNvPr id="24" name="TextBox 23"/>
          <p:cNvSpPr txBox="1"/>
          <p:nvPr/>
        </p:nvSpPr>
        <p:spPr>
          <a:xfrm rot="16200000">
            <a:off x="-304278" y="4296919"/>
            <a:ext cx="1416191" cy="276999"/>
          </a:xfrm>
          <a:prstGeom prst="rect">
            <a:avLst/>
          </a:prstGeom>
          <a:noFill/>
        </p:spPr>
        <p:txBody>
          <a:bodyPr wrap="square" rtlCol="0">
            <a:spAutoFit/>
          </a:bodyPr>
          <a:lstStyle/>
          <a:p>
            <a:r>
              <a:rPr lang="en-US" sz="1200" b="1" dirty="0" smtClean="0">
                <a:solidFill>
                  <a:schemeClr val="bg1"/>
                </a:solidFill>
                <a:ea typeface="Batang" panose="02030600000101010101" pitchFamily="18" charset="-127"/>
                <a:cs typeface="Arial" charset="0"/>
              </a:rPr>
              <a:t>s(parameter)</a:t>
            </a:r>
          </a:p>
        </p:txBody>
      </p:sp>
      <p:sp>
        <p:nvSpPr>
          <p:cNvPr id="25" name="TextBox 24"/>
          <p:cNvSpPr txBox="1"/>
          <p:nvPr/>
        </p:nvSpPr>
        <p:spPr>
          <a:xfrm>
            <a:off x="211518" y="2529917"/>
            <a:ext cx="2568142" cy="276999"/>
          </a:xfrm>
          <a:prstGeom prst="rect">
            <a:avLst/>
          </a:prstGeom>
          <a:noFill/>
        </p:spPr>
        <p:txBody>
          <a:bodyPr wrap="square" rtlCol="0">
            <a:spAutoFit/>
          </a:bodyPr>
          <a:lstStyle/>
          <a:p>
            <a:pPr algn="ctr"/>
            <a:r>
              <a:rPr lang="en-US" sz="1200" b="1" dirty="0" smtClean="0">
                <a:solidFill>
                  <a:schemeClr val="bg1"/>
                </a:solidFill>
                <a:ea typeface="Batang" panose="02030600000101010101" pitchFamily="18" charset="-127"/>
                <a:cs typeface="Arial" charset="0"/>
              </a:rPr>
              <a:t>Partial residuals</a:t>
            </a:r>
          </a:p>
        </p:txBody>
      </p:sp>
    </p:spTree>
    <p:extLst>
      <p:ext uri="{BB962C8B-B14F-4D97-AF65-F5344CB8AC3E}">
        <p14:creationId xmlns:p14="http://schemas.microsoft.com/office/powerpoint/2010/main" val="246328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595" y="1676400"/>
            <a:ext cx="3875053" cy="3623886"/>
          </a:xfrm>
          <a:prstGeom prst="rect">
            <a:avLst/>
          </a:prstGeom>
        </p:spPr>
      </p:pic>
      <p:sp>
        <p:nvSpPr>
          <p:cNvPr id="15" name="TextBox 14"/>
          <p:cNvSpPr txBox="1"/>
          <p:nvPr/>
        </p:nvSpPr>
        <p:spPr>
          <a:xfrm>
            <a:off x="1" y="152400"/>
            <a:ext cx="9144000" cy="400110"/>
          </a:xfrm>
          <a:prstGeom prst="rect">
            <a:avLst/>
          </a:prstGeom>
          <a:noFill/>
        </p:spPr>
        <p:txBody>
          <a:bodyPr wrap="square" rtlCol="0">
            <a:spAutoFit/>
          </a:bodyPr>
          <a:lstStyle/>
          <a:p>
            <a:pPr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Landscape correlates of Conditional Entropy</a:t>
            </a:r>
            <a:endParaRPr lang="en-US" sz="2000" b="1" dirty="0">
              <a:solidFill>
                <a:schemeClr val="bg1">
                  <a:lumMod val="95000"/>
                </a:schemeClr>
              </a:solidFill>
              <a:latin typeface="Batang" panose="02030600000101010101" pitchFamily="18" charset="-127"/>
              <a:ea typeface="Batang" panose="02030600000101010101" pitchFamily="18" charset="-127"/>
              <a:cs typeface="Arial" charset="0"/>
            </a:endParaRPr>
          </a:p>
        </p:txBody>
      </p:sp>
      <p:grpSp>
        <p:nvGrpSpPr>
          <p:cNvPr id="7" name="Group 6"/>
          <p:cNvGrpSpPr/>
          <p:nvPr/>
        </p:nvGrpSpPr>
        <p:grpSpPr>
          <a:xfrm>
            <a:off x="2593279" y="4614322"/>
            <a:ext cx="1998291" cy="1846652"/>
            <a:chOff x="2593279" y="2717222"/>
            <a:chExt cx="1998291" cy="1846652"/>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3279" y="2717509"/>
              <a:ext cx="1998291" cy="1846365"/>
            </a:xfrm>
            <a:prstGeom prst="rect">
              <a:avLst/>
            </a:prstGeom>
          </p:spPr>
        </p:pic>
        <p:sp>
          <p:nvSpPr>
            <p:cNvPr id="19" name="TextBox 18"/>
            <p:cNvSpPr txBox="1"/>
            <p:nvPr/>
          </p:nvSpPr>
          <p:spPr>
            <a:xfrm>
              <a:off x="2650823" y="2717222"/>
              <a:ext cx="1790132" cy="261610"/>
            </a:xfrm>
            <a:prstGeom prst="rect">
              <a:avLst/>
            </a:prstGeom>
            <a:noFill/>
          </p:spPr>
          <p:txBody>
            <a:bodyPr wrap="square" rtlCol="0">
              <a:spAutoFit/>
            </a:bodyPr>
            <a:lstStyle/>
            <a:p>
              <a:r>
                <a:rPr lang="en-US" sz="1100" dirty="0" smtClean="0">
                  <a:ea typeface="Batang" panose="02030600000101010101" pitchFamily="18" charset="-127"/>
                  <a:cs typeface="Arial" charset="0"/>
                </a:rPr>
                <a:t>Land cover diversity</a:t>
              </a:r>
            </a:p>
          </p:txBody>
        </p:sp>
      </p:grpSp>
      <p:grpSp>
        <p:nvGrpSpPr>
          <p:cNvPr id="9" name="Group 8"/>
          <p:cNvGrpSpPr/>
          <p:nvPr/>
        </p:nvGrpSpPr>
        <p:grpSpPr>
          <a:xfrm>
            <a:off x="552265" y="4602757"/>
            <a:ext cx="1993737" cy="1851123"/>
            <a:chOff x="552265" y="4602757"/>
            <a:chExt cx="1993737" cy="1851123"/>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265" y="4614609"/>
              <a:ext cx="1993737" cy="1839271"/>
            </a:xfrm>
            <a:prstGeom prst="rect">
              <a:avLst/>
            </a:prstGeom>
          </p:spPr>
        </p:pic>
        <p:sp>
          <p:nvSpPr>
            <p:cNvPr id="30" name="TextBox 29"/>
            <p:cNvSpPr txBox="1"/>
            <p:nvPr/>
          </p:nvSpPr>
          <p:spPr>
            <a:xfrm>
              <a:off x="657086" y="4602757"/>
              <a:ext cx="1564163" cy="430887"/>
            </a:xfrm>
            <a:prstGeom prst="rect">
              <a:avLst/>
            </a:prstGeom>
            <a:noFill/>
          </p:spPr>
          <p:txBody>
            <a:bodyPr wrap="square" rtlCol="0">
              <a:spAutoFit/>
            </a:bodyPr>
            <a:lstStyle/>
            <a:p>
              <a:r>
                <a:rPr lang="en-US" sz="1100" dirty="0" smtClean="0">
                  <a:ea typeface="Batang" panose="02030600000101010101" pitchFamily="18" charset="-127"/>
                  <a:cs typeface="Arial" charset="0"/>
                </a:rPr>
                <a:t>Inter-annual drought variability</a:t>
              </a:r>
            </a:p>
          </p:txBody>
        </p:sp>
      </p:grpSp>
      <p:grpSp>
        <p:nvGrpSpPr>
          <p:cNvPr id="6" name="Group 5"/>
          <p:cNvGrpSpPr/>
          <p:nvPr/>
        </p:nvGrpSpPr>
        <p:grpSpPr>
          <a:xfrm>
            <a:off x="2593279" y="2766059"/>
            <a:ext cx="1998291" cy="1813025"/>
            <a:chOff x="2593279" y="4605989"/>
            <a:chExt cx="1998291" cy="1813025"/>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3279" y="4605989"/>
              <a:ext cx="1998291" cy="1813025"/>
            </a:xfrm>
            <a:prstGeom prst="rect">
              <a:avLst/>
            </a:prstGeom>
          </p:spPr>
        </p:pic>
        <p:sp>
          <p:nvSpPr>
            <p:cNvPr id="32" name="TextBox 31"/>
            <p:cNvSpPr txBox="1"/>
            <p:nvPr/>
          </p:nvSpPr>
          <p:spPr>
            <a:xfrm>
              <a:off x="2767356" y="4605989"/>
              <a:ext cx="1790132" cy="261610"/>
            </a:xfrm>
            <a:prstGeom prst="rect">
              <a:avLst/>
            </a:prstGeom>
            <a:noFill/>
          </p:spPr>
          <p:txBody>
            <a:bodyPr wrap="square" rtlCol="0">
              <a:spAutoFit/>
            </a:bodyPr>
            <a:lstStyle/>
            <a:p>
              <a:r>
                <a:rPr lang="en-US" sz="1100" dirty="0" smtClean="0">
                  <a:ea typeface="Batang" panose="02030600000101010101" pitchFamily="18" charset="-127"/>
                  <a:cs typeface="Arial" charset="0"/>
                </a:rPr>
                <a:t>Mean housing density</a:t>
              </a:r>
            </a:p>
          </p:txBody>
        </p:sp>
      </p:grpSp>
      <p:grpSp>
        <p:nvGrpSpPr>
          <p:cNvPr id="8" name="Group 7"/>
          <p:cNvGrpSpPr/>
          <p:nvPr/>
        </p:nvGrpSpPr>
        <p:grpSpPr>
          <a:xfrm>
            <a:off x="552265" y="2751821"/>
            <a:ext cx="2088419" cy="1828077"/>
            <a:chOff x="552265" y="2751821"/>
            <a:chExt cx="2088419" cy="1828077"/>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265" y="2766059"/>
              <a:ext cx="1993737" cy="1813839"/>
            </a:xfrm>
            <a:prstGeom prst="rect">
              <a:avLst/>
            </a:prstGeom>
          </p:spPr>
        </p:pic>
        <p:sp>
          <p:nvSpPr>
            <p:cNvPr id="24" name="TextBox 23"/>
            <p:cNvSpPr txBox="1"/>
            <p:nvPr/>
          </p:nvSpPr>
          <p:spPr>
            <a:xfrm>
              <a:off x="850552" y="2751821"/>
              <a:ext cx="1790132" cy="261610"/>
            </a:xfrm>
            <a:prstGeom prst="rect">
              <a:avLst/>
            </a:prstGeom>
            <a:noFill/>
          </p:spPr>
          <p:txBody>
            <a:bodyPr wrap="square" rtlCol="0">
              <a:spAutoFit/>
            </a:bodyPr>
            <a:lstStyle/>
            <a:p>
              <a:r>
                <a:rPr lang="en-US" sz="1100" dirty="0" smtClean="0">
                  <a:ea typeface="Batang" panose="02030600000101010101" pitchFamily="18" charset="-127"/>
                  <a:cs typeface="Arial" charset="0"/>
                </a:rPr>
                <a:t>Mean forest density</a:t>
              </a:r>
            </a:p>
          </p:txBody>
        </p:sp>
      </p:grpSp>
      <p:grpSp>
        <p:nvGrpSpPr>
          <p:cNvPr id="34" name="Group 33"/>
          <p:cNvGrpSpPr/>
          <p:nvPr/>
        </p:nvGrpSpPr>
        <p:grpSpPr>
          <a:xfrm>
            <a:off x="457200" y="685800"/>
            <a:ext cx="4343400" cy="1803990"/>
            <a:chOff x="304800" y="606623"/>
            <a:chExt cx="4343400" cy="1803990"/>
          </a:xfrm>
        </p:grpSpPr>
        <p:sp>
          <p:nvSpPr>
            <p:cNvPr id="35" name="TextBox 34"/>
            <p:cNvSpPr txBox="1"/>
            <p:nvPr/>
          </p:nvSpPr>
          <p:spPr>
            <a:xfrm>
              <a:off x="304800" y="1164118"/>
              <a:ext cx="4343400" cy="1246495"/>
            </a:xfrm>
            <a:prstGeom prst="rect">
              <a:avLst/>
            </a:prstGeom>
            <a:noFill/>
          </p:spPr>
          <p:txBody>
            <a:bodyPr wrap="square" rtlCol="0">
              <a:spAutoFit/>
            </a:bodyPr>
            <a:lstStyle/>
            <a:p>
              <a:pPr>
                <a:spcAft>
                  <a:spcPts val="600"/>
                </a:spcAft>
              </a:pPr>
              <a:r>
                <a:rPr lang="en-US" sz="1400" b="1" dirty="0" smtClean="0">
                  <a:solidFill>
                    <a:prstClr val="white">
                      <a:lumMod val="95000"/>
                    </a:prstClr>
                  </a:solidFill>
                  <a:ea typeface="Batang" panose="02030600000101010101" pitchFamily="18" charset="-127"/>
                  <a:cs typeface="Arial" charset="0"/>
                </a:rPr>
                <a:t>Predictors:</a:t>
              </a:r>
            </a:p>
            <a:p>
              <a:r>
                <a:rPr lang="en-US" sz="1400" b="1" dirty="0">
                  <a:solidFill>
                    <a:prstClr val="white">
                      <a:lumMod val="95000"/>
                    </a:prstClr>
                  </a:solidFill>
                  <a:ea typeface="Batang" panose="02030600000101010101" pitchFamily="18" charset="-127"/>
                  <a:cs typeface="Arial" charset="0"/>
                </a:rPr>
                <a:t>Forest density, spatial mean </a:t>
              </a:r>
              <a:endParaRPr lang="en-US" sz="1400" b="1" dirty="0" smtClean="0">
                <a:solidFill>
                  <a:prstClr val="white">
                    <a:lumMod val="95000"/>
                  </a:prstClr>
                </a:solidFill>
                <a:ea typeface="Batang" panose="02030600000101010101" pitchFamily="18" charset="-127"/>
                <a:cs typeface="Arial" charset="0"/>
              </a:endParaRPr>
            </a:p>
            <a:p>
              <a:r>
                <a:rPr lang="en-US" sz="1400" b="1" dirty="0">
                  <a:solidFill>
                    <a:prstClr val="white">
                      <a:lumMod val="95000"/>
                    </a:prstClr>
                  </a:solidFill>
                  <a:ea typeface="Batang" panose="02030600000101010101" pitchFamily="18" charset="-127"/>
                  <a:cs typeface="Arial" charset="0"/>
                </a:rPr>
                <a:t>Housing density, spatial mean</a:t>
              </a:r>
            </a:p>
            <a:p>
              <a:r>
                <a:rPr lang="en-US" sz="1400" b="1" dirty="0" smtClean="0">
                  <a:solidFill>
                    <a:prstClr val="white">
                      <a:lumMod val="95000"/>
                    </a:prstClr>
                  </a:solidFill>
                  <a:ea typeface="Batang" panose="02030600000101010101" pitchFamily="18" charset="-127"/>
                  <a:cs typeface="Arial" charset="0"/>
                </a:rPr>
                <a:t>Drought Severity Index, variance among years</a:t>
              </a:r>
            </a:p>
            <a:p>
              <a:r>
                <a:rPr lang="en-US" sz="1400" b="1" dirty="0" smtClean="0">
                  <a:solidFill>
                    <a:prstClr val="white">
                      <a:lumMod val="95000"/>
                    </a:prstClr>
                  </a:solidFill>
                  <a:ea typeface="Batang" panose="02030600000101010101" pitchFamily="18" charset="-127"/>
                  <a:cs typeface="Arial" charset="0"/>
                </a:rPr>
                <a:t>Spatial </a:t>
              </a:r>
              <a:r>
                <a:rPr lang="en-US" sz="1400" b="1" dirty="0">
                  <a:solidFill>
                    <a:prstClr val="white">
                      <a:lumMod val="95000"/>
                    </a:prstClr>
                  </a:solidFill>
                  <a:ea typeface="Batang" panose="02030600000101010101" pitchFamily="18" charset="-127"/>
                  <a:cs typeface="Arial" charset="0"/>
                </a:rPr>
                <a:t>diversity (H) of land cover (NLCD</a:t>
              </a:r>
              <a:r>
                <a:rPr lang="en-US" sz="1400" b="1" dirty="0" smtClean="0">
                  <a:solidFill>
                    <a:prstClr val="white">
                      <a:lumMod val="95000"/>
                    </a:prstClr>
                  </a:solidFill>
                  <a:ea typeface="Batang" panose="02030600000101010101" pitchFamily="18" charset="-127"/>
                  <a:cs typeface="Arial" charset="0"/>
                </a:rPr>
                <a:t>)</a:t>
              </a:r>
            </a:p>
          </p:txBody>
        </p:sp>
        <p:sp>
          <p:nvSpPr>
            <p:cNvPr id="36" name="TextBox 35"/>
            <p:cNvSpPr txBox="1"/>
            <p:nvPr/>
          </p:nvSpPr>
          <p:spPr>
            <a:xfrm>
              <a:off x="304800" y="606623"/>
              <a:ext cx="4343400" cy="738664"/>
            </a:xfrm>
            <a:prstGeom prst="rect">
              <a:avLst/>
            </a:prstGeom>
            <a:noFill/>
          </p:spPr>
          <p:txBody>
            <a:bodyPr wrap="square" rtlCol="0">
              <a:spAutoFit/>
            </a:bodyPr>
            <a:lstStyle/>
            <a:p>
              <a:r>
                <a:rPr lang="en-US" sz="1400" b="1" dirty="0" smtClean="0">
                  <a:solidFill>
                    <a:prstClr val="white">
                      <a:lumMod val="95000"/>
                    </a:prstClr>
                  </a:solidFill>
                  <a:ea typeface="Batang" panose="02030600000101010101" pitchFamily="18" charset="-127"/>
                  <a:cs typeface="Arial" charset="0"/>
                </a:rPr>
                <a:t>Generalized Additive Models (GAM)</a:t>
              </a:r>
            </a:p>
            <a:p>
              <a:r>
                <a:rPr lang="en-US" sz="1400" b="1" dirty="0">
                  <a:solidFill>
                    <a:prstClr val="white">
                      <a:lumMod val="95000"/>
                    </a:prstClr>
                  </a:solidFill>
                  <a:ea typeface="Batang" panose="02030600000101010101" pitchFamily="18" charset="-127"/>
                  <a:cs typeface="Arial" charset="0"/>
                </a:rPr>
                <a:t>Spatial sample of 5000 </a:t>
              </a:r>
              <a:r>
                <a:rPr lang="en-US" sz="1400" b="1" dirty="0" smtClean="0">
                  <a:solidFill>
                    <a:prstClr val="white">
                      <a:lumMod val="95000"/>
                    </a:prstClr>
                  </a:solidFill>
                  <a:ea typeface="Batang" panose="02030600000101010101" pitchFamily="18" charset="-127"/>
                  <a:cs typeface="Arial" charset="0"/>
                </a:rPr>
                <a:t>cells</a:t>
              </a:r>
              <a:endParaRPr lang="en-US" sz="1400" b="1" dirty="0">
                <a:solidFill>
                  <a:prstClr val="white">
                    <a:lumMod val="95000"/>
                  </a:prstClr>
                </a:solidFill>
                <a:ea typeface="Batang" panose="02030600000101010101" pitchFamily="18" charset="-127"/>
                <a:cs typeface="Arial" charset="0"/>
              </a:endParaRPr>
            </a:p>
            <a:p>
              <a:endParaRPr lang="en-US" sz="1400" b="1" dirty="0">
                <a:solidFill>
                  <a:prstClr val="white">
                    <a:lumMod val="95000"/>
                  </a:prstClr>
                </a:solidFill>
                <a:ea typeface="Batang" panose="02030600000101010101" pitchFamily="18" charset="-127"/>
                <a:cs typeface="Arial" charset="0"/>
              </a:endParaRPr>
            </a:p>
          </p:txBody>
        </p:sp>
      </p:grpSp>
      <p:sp>
        <p:nvSpPr>
          <p:cNvPr id="29" name="Down Arrow 28"/>
          <p:cNvSpPr/>
          <p:nvPr/>
        </p:nvSpPr>
        <p:spPr>
          <a:xfrm rot="16200000">
            <a:off x="4010286" y="3456666"/>
            <a:ext cx="1600201" cy="437631"/>
          </a:xfrm>
          <a:prstGeom prst="downArrow">
            <a:avLst>
              <a:gd name="adj1" fmla="val 100000"/>
              <a:gd name="adj2" fmla="val 100000"/>
            </a:avLst>
          </a:prstGeom>
          <a:gradFill>
            <a:gsLst>
              <a:gs pos="47000">
                <a:srgbClr val="E1EDD3">
                  <a:alpha val="40000"/>
                  <a:lumMod val="20000"/>
                  <a:lumOff val="80000"/>
                </a:srgbClr>
              </a:gs>
              <a:gs pos="0">
                <a:srgbClr val="DDEBCF">
                  <a:alpha val="0"/>
                </a:srgbClr>
              </a:gs>
              <a:gs pos="100000">
                <a:schemeClr val="accent3">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133300" y="1660902"/>
            <a:ext cx="3430043" cy="338554"/>
          </a:xfrm>
          <a:prstGeom prst="rect">
            <a:avLst/>
          </a:prstGeom>
          <a:noFill/>
        </p:spPr>
        <p:txBody>
          <a:bodyPr wrap="square" rtlCol="0">
            <a:spAutoFit/>
          </a:bodyPr>
          <a:lstStyle/>
          <a:p>
            <a:pPr marL="3175">
              <a:spcAft>
                <a:spcPts val="300"/>
              </a:spcAft>
            </a:pPr>
            <a:r>
              <a:rPr lang="en-US" sz="1600" dirty="0" smtClean="0">
                <a:latin typeface="+mj-lt"/>
                <a:ea typeface="Batang" panose="02030600000101010101" pitchFamily="18" charset="-127"/>
              </a:rPr>
              <a:t>Conditional Entropy</a:t>
            </a:r>
          </a:p>
        </p:txBody>
      </p:sp>
      <p:sp>
        <p:nvSpPr>
          <p:cNvPr id="38" name="TextBox 37"/>
          <p:cNvSpPr txBox="1"/>
          <p:nvPr/>
        </p:nvSpPr>
        <p:spPr>
          <a:xfrm>
            <a:off x="5029202" y="5315784"/>
            <a:ext cx="2168599" cy="307777"/>
          </a:xfrm>
          <a:prstGeom prst="rect">
            <a:avLst/>
          </a:prstGeom>
          <a:noFill/>
        </p:spPr>
        <p:txBody>
          <a:bodyPr wrap="square" rtlCol="0">
            <a:spAutoFit/>
          </a:bodyPr>
          <a:lstStyle/>
          <a:p>
            <a:r>
              <a:rPr lang="en-US" sz="1400" dirty="0" smtClean="0">
                <a:solidFill>
                  <a:schemeClr val="bg1"/>
                </a:solidFill>
                <a:ea typeface="Batang" panose="02030600000101010101" pitchFamily="18" charset="-127"/>
                <a:cs typeface="Arial" charset="0"/>
              </a:rPr>
              <a:t>Deviance explained: 78%</a:t>
            </a:r>
          </a:p>
        </p:txBody>
      </p:sp>
      <p:sp>
        <p:nvSpPr>
          <p:cNvPr id="21" name="TextBox 20"/>
          <p:cNvSpPr txBox="1"/>
          <p:nvPr/>
        </p:nvSpPr>
        <p:spPr>
          <a:xfrm>
            <a:off x="624580" y="6453880"/>
            <a:ext cx="3937397" cy="276999"/>
          </a:xfrm>
          <a:prstGeom prst="rect">
            <a:avLst/>
          </a:prstGeom>
          <a:noFill/>
        </p:spPr>
        <p:txBody>
          <a:bodyPr wrap="square" rtlCol="0">
            <a:spAutoFit/>
          </a:bodyPr>
          <a:lstStyle/>
          <a:p>
            <a:pPr algn="ctr"/>
            <a:r>
              <a:rPr lang="en-US" sz="1200" b="1" dirty="0" smtClean="0">
                <a:solidFill>
                  <a:schemeClr val="bg1"/>
                </a:solidFill>
                <a:ea typeface="Batang" panose="02030600000101010101" pitchFamily="18" charset="-127"/>
                <a:cs typeface="Arial" charset="0"/>
              </a:rPr>
              <a:t>Parameter value</a:t>
            </a:r>
          </a:p>
        </p:txBody>
      </p:sp>
      <p:sp>
        <p:nvSpPr>
          <p:cNvPr id="22" name="TextBox 21"/>
          <p:cNvSpPr txBox="1"/>
          <p:nvPr/>
        </p:nvSpPr>
        <p:spPr>
          <a:xfrm rot="16200000">
            <a:off x="-314593" y="4260668"/>
            <a:ext cx="1416191" cy="276999"/>
          </a:xfrm>
          <a:prstGeom prst="rect">
            <a:avLst/>
          </a:prstGeom>
          <a:noFill/>
        </p:spPr>
        <p:txBody>
          <a:bodyPr wrap="square" rtlCol="0">
            <a:spAutoFit/>
          </a:bodyPr>
          <a:lstStyle/>
          <a:p>
            <a:r>
              <a:rPr lang="en-US" sz="1200" b="1" dirty="0" smtClean="0">
                <a:solidFill>
                  <a:schemeClr val="bg1"/>
                </a:solidFill>
                <a:ea typeface="Batang" panose="02030600000101010101" pitchFamily="18" charset="-127"/>
                <a:cs typeface="Arial" charset="0"/>
              </a:rPr>
              <a:t>s(parameter)</a:t>
            </a:r>
          </a:p>
        </p:txBody>
      </p:sp>
      <p:sp>
        <p:nvSpPr>
          <p:cNvPr id="23" name="TextBox 22"/>
          <p:cNvSpPr txBox="1"/>
          <p:nvPr/>
        </p:nvSpPr>
        <p:spPr>
          <a:xfrm>
            <a:off x="211518" y="2529917"/>
            <a:ext cx="2568142" cy="276999"/>
          </a:xfrm>
          <a:prstGeom prst="rect">
            <a:avLst/>
          </a:prstGeom>
          <a:noFill/>
        </p:spPr>
        <p:txBody>
          <a:bodyPr wrap="square" rtlCol="0">
            <a:spAutoFit/>
          </a:bodyPr>
          <a:lstStyle/>
          <a:p>
            <a:pPr algn="ctr"/>
            <a:r>
              <a:rPr lang="en-US" sz="1200" b="1" dirty="0" smtClean="0">
                <a:solidFill>
                  <a:schemeClr val="bg1"/>
                </a:solidFill>
                <a:ea typeface="Batang" panose="02030600000101010101" pitchFamily="18" charset="-127"/>
                <a:cs typeface="Arial" charset="0"/>
              </a:rPr>
              <a:t>Partial residuals</a:t>
            </a:r>
          </a:p>
        </p:txBody>
      </p:sp>
    </p:spTree>
    <p:extLst>
      <p:ext uri="{BB962C8B-B14F-4D97-AF65-F5344CB8AC3E}">
        <p14:creationId xmlns:p14="http://schemas.microsoft.com/office/powerpoint/2010/main" val="238828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71212" y="819774"/>
            <a:ext cx="4343400" cy="1231106"/>
          </a:xfrm>
          <a:prstGeom prst="rect">
            <a:avLst/>
          </a:prstGeom>
          <a:noFill/>
        </p:spPr>
        <p:txBody>
          <a:bodyPr wrap="square" rtlCol="0">
            <a:spAutoFit/>
          </a:bodyPr>
          <a:lstStyle/>
          <a:p>
            <a:r>
              <a:rPr lang="en-US" sz="1600" dirty="0" smtClean="0">
                <a:solidFill>
                  <a:prstClr val="white">
                    <a:lumMod val="95000"/>
                  </a:prstClr>
                </a:solidFill>
                <a:ea typeface="Batang" panose="02030600000101010101" pitchFamily="18" charset="-127"/>
                <a:cs typeface="Arial" charset="0"/>
              </a:rPr>
              <a:t>Generalized Additive Models (GAM)</a:t>
            </a:r>
          </a:p>
          <a:p>
            <a:r>
              <a:rPr lang="en-US" sz="1600" dirty="0">
                <a:solidFill>
                  <a:prstClr val="white">
                    <a:lumMod val="95000"/>
                  </a:prstClr>
                </a:solidFill>
                <a:ea typeface="Batang" panose="02030600000101010101" pitchFamily="18" charset="-127"/>
                <a:cs typeface="Arial" charset="0"/>
              </a:rPr>
              <a:t>Spatial sample of </a:t>
            </a:r>
            <a:r>
              <a:rPr lang="en-US" sz="1600" dirty="0" smtClean="0">
                <a:solidFill>
                  <a:prstClr val="white">
                    <a:lumMod val="95000"/>
                  </a:prstClr>
                </a:solidFill>
                <a:ea typeface="Batang" panose="02030600000101010101" pitchFamily="18" charset="-127"/>
                <a:cs typeface="Arial" charset="0"/>
              </a:rPr>
              <a:t>25,000 cells</a:t>
            </a:r>
          </a:p>
          <a:p>
            <a:r>
              <a:rPr lang="en-US" sz="1600" dirty="0">
                <a:solidFill>
                  <a:schemeClr val="bg1"/>
                </a:solidFill>
                <a:ea typeface="Batang" panose="02030600000101010101" pitchFamily="18" charset="-127"/>
                <a:cs typeface="Arial" charset="0"/>
              </a:rPr>
              <a:t>Deviance explained: 85%</a:t>
            </a:r>
          </a:p>
          <a:p>
            <a:endParaRPr lang="en-US" sz="1200" b="1" dirty="0">
              <a:solidFill>
                <a:prstClr val="white">
                  <a:lumMod val="95000"/>
                </a:prstClr>
              </a:solidFill>
              <a:ea typeface="Batang" panose="02030600000101010101" pitchFamily="18" charset="-127"/>
              <a:cs typeface="Arial" charset="0"/>
            </a:endParaRPr>
          </a:p>
          <a:p>
            <a:endParaRPr lang="en-US" sz="1400" b="1" dirty="0">
              <a:solidFill>
                <a:prstClr val="white">
                  <a:lumMod val="95000"/>
                </a:prstClr>
              </a:solidFill>
              <a:latin typeface="Batang" panose="02030600000101010101" pitchFamily="18" charset="-127"/>
              <a:ea typeface="Batang" panose="02030600000101010101" pitchFamily="18" charset="-127"/>
              <a:cs typeface="Arial" charset="0"/>
            </a:endParaRPr>
          </a:p>
        </p:txBody>
      </p:sp>
      <p:sp>
        <p:nvSpPr>
          <p:cNvPr id="21" name="TextBox 20"/>
          <p:cNvSpPr txBox="1"/>
          <p:nvPr/>
        </p:nvSpPr>
        <p:spPr>
          <a:xfrm>
            <a:off x="1" y="152400"/>
            <a:ext cx="9144000" cy="400110"/>
          </a:xfrm>
          <a:prstGeom prst="rect">
            <a:avLst/>
          </a:prstGeom>
          <a:noFill/>
        </p:spPr>
        <p:txBody>
          <a:bodyPr wrap="square" rtlCol="0">
            <a:spAutoFit/>
          </a:bodyPr>
          <a:lstStyle/>
          <a:p>
            <a:pPr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Landscape correlates of Forest Carbon Density</a:t>
            </a:r>
            <a:endParaRPr lang="en-US" sz="2000" b="1" dirty="0">
              <a:solidFill>
                <a:schemeClr val="bg1">
                  <a:lumMod val="95000"/>
                </a:schemeClr>
              </a:solidFill>
              <a:latin typeface="Batang" panose="02030600000101010101" pitchFamily="18" charset="-127"/>
              <a:ea typeface="Batang" panose="02030600000101010101" pitchFamily="18" charset="-127"/>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777074"/>
            <a:ext cx="3125838" cy="2920794"/>
          </a:xfrm>
          <a:prstGeom prst="rect">
            <a:avLst/>
          </a:prstGeom>
        </p:spPr>
      </p:pic>
      <p:grpSp>
        <p:nvGrpSpPr>
          <p:cNvPr id="6" name="Group 5"/>
          <p:cNvGrpSpPr/>
          <p:nvPr/>
        </p:nvGrpSpPr>
        <p:grpSpPr>
          <a:xfrm>
            <a:off x="2847712" y="4077041"/>
            <a:ext cx="2333888" cy="2069674"/>
            <a:chOff x="2542272" y="3950125"/>
            <a:chExt cx="2333888" cy="2069674"/>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2272" y="3950125"/>
              <a:ext cx="2333888" cy="2069674"/>
            </a:xfrm>
            <a:prstGeom prst="rect">
              <a:avLst/>
            </a:prstGeom>
          </p:spPr>
        </p:pic>
        <p:sp>
          <p:nvSpPr>
            <p:cNvPr id="17" name="TextBox 16"/>
            <p:cNvSpPr txBox="1"/>
            <p:nvPr/>
          </p:nvSpPr>
          <p:spPr>
            <a:xfrm>
              <a:off x="3077172" y="5678961"/>
              <a:ext cx="1790132" cy="261610"/>
            </a:xfrm>
            <a:prstGeom prst="rect">
              <a:avLst/>
            </a:prstGeom>
            <a:noFill/>
          </p:spPr>
          <p:txBody>
            <a:bodyPr wrap="square" rtlCol="0">
              <a:spAutoFit/>
            </a:bodyPr>
            <a:lstStyle/>
            <a:p>
              <a:r>
                <a:rPr lang="en-US" sz="1100" dirty="0" smtClean="0">
                  <a:ea typeface="Batang" panose="02030600000101010101" pitchFamily="18" charset="-127"/>
                  <a:cs typeface="Arial" charset="0"/>
                </a:rPr>
                <a:t>Conditional Entropy</a:t>
              </a:r>
            </a:p>
          </p:txBody>
        </p:sp>
      </p:grpSp>
      <p:grpSp>
        <p:nvGrpSpPr>
          <p:cNvPr id="4" name="Group 3"/>
          <p:cNvGrpSpPr/>
          <p:nvPr/>
        </p:nvGrpSpPr>
        <p:grpSpPr>
          <a:xfrm>
            <a:off x="2847712" y="1976019"/>
            <a:ext cx="2333888" cy="2065671"/>
            <a:chOff x="2542272" y="1849103"/>
            <a:chExt cx="2333888" cy="2065671"/>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2272" y="1849103"/>
              <a:ext cx="2333888" cy="2065671"/>
            </a:xfrm>
            <a:prstGeom prst="rect">
              <a:avLst/>
            </a:prstGeom>
          </p:spPr>
        </p:pic>
        <p:sp>
          <p:nvSpPr>
            <p:cNvPr id="22" name="TextBox 21"/>
            <p:cNvSpPr txBox="1"/>
            <p:nvPr/>
          </p:nvSpPr>
          <p:spPr>
            <a:xfrm>
              <a:off x="3006955" y="3567940"/>
              <a:ext cx="1790132" cy="261610"/>
            </a:xfrm>
            <a:prstGeom prst="rect">
              <a:avLst/>
            </a:prstGeom>
            <a:noFill/>
          </p:spPr>
          <p:txBody>
            <a:bodyPr wrap="square" rtlCol="0">
              <a:spAutoFit/>
            </a:bodyPr>
            <a:lstStyle/>
            <a:p>
              <a:r>
                <a:rPr lang="en-US" sz="1100" dirty="0" smtClean="0">
                  <a:ea typeface="Batang" panose="02030600000101010101" pitchFamily="18" charset="-127"/>
                  <a:cs typeface="Arial" charset="0"/>
                </a:rPr>
                <a:t>NDVI </a:t>
              </a:r>
              <a:r>
                <a:rPr lang="en-US" sz="1100" dirty="0" err="1" smtClean="0">
                  <a:ea typeface="Batang" panose="02030600000101010101" pitchFamily="18" charset="-127"/>
                  <a:cs typeface="Arial" charset="0"/>
                </a:rPr>
                <a:t>st</a:t>
              </a:r>
              <a:r>
                <a:rPr lang="en-US" sz="1100" dirty="0" smtClean="0">
                  <a:ea typeface="Batang" panose="02030600000101010101" pitchFamily="18" charset="-127"/>
                  <a:cs typeface="Arial" charset="0"/>
                </a:rPr>
                <a:t> dev (variability)</a:t>
              </a:r>
            </a:p>
          </p:txBody>
        </p:sp>
      </p:grpSp>
      <p:grpSp>
        <p:nvGrpSpPr>
          <p:cNvPr id="3" name="Group 2"/>
          <p:cNvGrpSpPr/>
          <p:nvPr/>
        </p:nvGrpSpPr>
        <p:grpSpPr>
          <a:xfrm>
            <a:off x="470032" y="1973893"/>
            <a:ext cx="2338565" cy="2067797"/>
            <a:chOff x="164592" y="1846977"/>
            <a:chExt cx="2338565" cy="2067797"/>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2" y="1846977"/>
              <a:ext cx="2329885" cy="2067797"/>
            </a:xfrm>
            <a:prstGeom prst="rect">
              <a:avLst/>
            </a:prstGeom>
          </p:spPr>
        </p:pic>
        <p:sp>
          <p:nvSpPr>
            <p:cNvPr id="23" name="TextBox 22"/>
            <p:cNvSpPr txBox="1"/>
            <p:nvPr/>
          </p:nvSpPr>
          <p:spPr>
            <a:xfrm>
              <a:off x="273691" y="3567940"/>
              <a:ext cx="2229466" cy="261610"/>
            </a:xfrm>
            <a:prstGeom prst="rect">
              <a:avLst/>
            </a:prstGeom>
            <a:noFill/>
          </p:spPr>
          <p:txBody>
            <a:bodyPr wrap="square" rtlCol="0">
              <a:spAutoFit/>
            </a:bodyPr>
            <a:lstStyle/>
            <a:p>
              <a:pPr algn="ctr"/>
              <a:r>
                <a:rPr lang="en-US" sz="1100" dirty="0" smtClean="0">
                  <a:ea typeface="Batang" panose="02030600000101010101" pitchFamily="18" charset="-127"/>
                  <a:cs typeface="Arial" charset="0"/>
                </a:rPr>
                <a:t>Vector greenness (seasonality)</a:t>
              </a:r>
            </a:p>
          </p:txBody>
        </p:sp>
      </p:grpSp>
      <p:grpSp>
        <p:nvGrpSpPr>
          <p:cNvPr id="5" name="Group 4"/>
          <p:cNvGrpSpPr/>
          <p:nvPr/>
        </p:nvGrpSpPr>
        <p:grpSpPr>
          <a:xfrm>
            <a:off x="470032" y="4077042"/>
            <a:ext cx="2607460" cy="2069674"/>
            <a:chOff x="164592" y="3950126"/>
            <a:chExt cx="2607460" cy="2069674"/>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592" y="3950126"/>
              <a:ext cx="2329885" cy="2069674"/>
            </a:xfrm>
            <a:prstGeom prst="rect">
              <a:avLst/>
            </a:prstGeom>
          </p:spPr>
        </p:pic>
        <p:sp>
          <p:nvSpPr>
            <p:cNvPr id="24" name="TextBox 23"/>
            <p:cNvSpPr txBox="1"/>
            <p:nvPr/>
          </p:nvSpPr>
          <p:spPr>
            <a:xfrm>
              <a:off x="981920" y="5675509"/>
              <a:ext cx="1790132" cy="261610"/>
            </a:xfrm>
            <a:prstGeom prst="rect">
              <a:avLst/>
            </a:prstGeom>
            <a:noFill/>
          </p:spPr>
          <p:txBody>
            <a:bodyPr wrap="square" rtlCol="0">
              <a:spAutoFit/>
            </a:bodyPr>
            <a:lstStyle/>
            <a:p>
              <a:r>
                <a:rPr lang="en-US" sz="1100" dirty="0" smtClean="0">
                  <a:ea typeface="Batang" panose="02030600000101010101" pitchFamily="18" charset="-127"/>
                  <a:cs typeface="Arial" charset="0"/>
                </a:rPr>
                <a:t>NDVI mean</a:t>
              </a:r>
            </a:p>
          </p:txBody>
        </p:sp>
      </p:gr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803011"/>
            <a:ext cx="3125838" cy="2919432"/>
          </a:xfrm>
          <a:prstGeom prst="rect">
            <a:avLst/>
          </a:prstGeom>
        </p:spPr>
      </p:pic>
      <p:sp>
        <p:nvSpPr>
          <p:cNvPr id="18" name="TextBox 17"/>
          <p:cNvSpPr txBox="1"/>
          <p:nvPr/>
        </p:nvSpPr>
        <p:spPr>
          <a:xfrm>
            <a:off x="884534" y="6154579"/>
            <a:ext cx="3937397" cy="276999"/>
          </a:xfrm>
          <a:prstGeom prst="rect">
            <a:avLst/>
          </a:prstGeom>
          <a:noFill/>
        </p:spPr>
        <p:txBody>
          <a:bodyPr wrap="square" rtlCol="0">
            <a:spAutoFit/>
          </a:bodyPr>
          <a:lstStyle/>
          <a:p>
            <a:pPr algn="ctr"/>
            <a:r>
              <a:rPr lang="en-US" sz="1200" b="1" dirty="0" smtClean="0">
                <a:solidFill>
                  <a:schemeClr val="bg1"/>
                </a:solidFill>
                <a:ea typeface="Batang" panose="02030600000101010101" pitchFamily="18" charset="-127"/>
                <a:cs typeface="Arial" charset="0"/>
              </a:rPr>
              <a:t>Parameter value</a:t>
            </a:r>
          </a:p>
        </p:txBody>
      </p:sp>
      <p:sp>
        <p:nvSpPr>
          <p:cNvPr id="25" name="TextBox 24"/>
          <p:cNvSpPr txBox="1"/>
          <p:nvPr/>
        </p:nvSpPr>
        <p:spPr>
          <a:xfrm rot="16200000">
            <a:off x="-408969" y="3687161"/>
            <a:ext cx="1416191" cy="276999"/>
          </a:xfrm>
          <a:prstGeom prst="rect">
            <a:avLst/>
          </a:prstGeom>
          <a:noFill/>
        </p:spPr>
        <p:txBody>
          <a:bodyPr wrap="square" rtlCol="0">
            <a:spAutoFit/>
          </a:bodyPr>
          <a:lstStyle/>
          <a:p>
            <a:r>
              <a:rPr lang="en-US" sz="1200" b="1" dirty="0" smtClean="0">
                <a:solidFill>
                  <a:schemeClr val="bg1"/>
                </a:solidFill>
                <a:ea typeface="Batang" panose="02030600000101010101" pitchFamily="18" charset="-127"/>
                <a:cs typeface="Arial" charset="0"/>
              </a:rPr>
              <a:t>s(parameter)</a:t>
            </a:r>
          </a:p>
        </p:txBody>
      </p:sp>
      <p:sp>
        <p:nvSpPr>
          <p:cNvPr id="26" name="TextBox 25"/>
          <p:cNvSpPr txBox="1"/>
          <p:nvPr/>
        </p:nvSpPr>
        <p:spPr>
          <a:xfrm>
            <a:off x="470032" y="1737745"/>
            <a:ext cx="2568142" cy="276999"/>
          </a:xfrm>
          <a:prstGeom prst="rect">
            <a:avLst/>
          </a:prstGeom>
          <a:noFill/>
        </p:spPr>
        <p:txBody>
          <a:bodyPr wrap="square" rtlCol="0">
            <a:spAutoFit/>
          </a:bodyPr>
          <a:lstStyle/>
          <a:p>
            <a:pPr algn="ctr"/>
            <a:r>
              <a:rPr lang="en-US" sz="1200" b="1" dirty="0" smtClean="0">
                <a:solidFill>
                  <a:schemeClr val="bg1"/>
                </a:solidFill>
                <a:ea typeface="Batang" panose="02030600000101010101" pitchFamily="18" charset="-127"/>
                <a:cs typeface="Arial" charset="0"/>
              </a:rPr>
              <a:t>Partial residuals</a:t>
            </a:r>
          </a:p>
        </p:txBody>
      </p:sp>
    </p:spTree>
    <p:extLst>
      <p:ext uri="{BB962C8B-B14F-4D97-AF65-F5344CB8AC3E}">
        <p14:creationId xmlns:p14="http://schemas.microsoft.com/office/powerpoint/2010/main" val="419196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85352"/>
            <a:ext cx="9144000" cy="400110"/>
          </a:xfrm>
          <a:prstGeom prst="rect">
            <a:avLst/>
          </a:prstGeom>
          <a:noFill/>
        </p:spPr>
        <p:txBody>
          <a:bodyPr wrap="square" rtlCol="0">
            <a:spAutoFit/>
          </a:bodyPr>
          <a:lstStyle/>
          <a:p>
            <a:pPr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Expected shifts, given the observed dynamics</a:t>
            </a:r>
            <a:endParaRPr lang="en-US" sz="2000" b="1" dirty="0">
              <a:solidFill>
                <a:schemeClr val="bg1">
                  <a:lumMod val="95000"/>
                </a:schemeClr>
              </a:solidFill>
              <a:latin typeface="Batang" panose="02030600000101010101" pitchFamily="18" charset="-127"/>
              <a:ea typeface="Batang" panose="02030600000101010101" pitchFamily="18" charset="-127"/>
              <a:cs typeface="Arial" charset="0"/>
            </a:endParaRPr>
          </a:p>
        </p:txBody>
      </p:sp>
      <p:sp>
        <p:nvSpPr>
          <p:cNvPr id="23" name="TextBox 22"/>
          <p:cNvSpPr txBox="1"/>
          <p:nvPr/>
        </p:nvSpPr>
        <p:spPr>
          <a:xfrm>
            <a:off x="4572000" y="5678365"/>
            <a:ext cx="4038888" cy="830997"/>
          </a:xfrm>
          <a:prstGeom prst="rect">
            <a:avLst/>
          </a:prstGeom>
          <a:noFill/>
        </p:spPr>
        <p:txBody>
          <a:bodyPr wrap="square" rtlCol="0">
            <a:spAutoFit/>
          </a:bodyPr>
          <a:lstStyle/>
          <a:p>
            <a:pPr algn="ctr"/>
            <a:r>
              <a:rPr lang="en-US" sz="1600" b="1" dirty="0" smtClean="0">
                <a:solidFill>
                  <a:schemeClr val="bg1">
                    <a:lumMod val="95000"/>
                  </a:schemeClr>
                </a:solidFill>
                <a:ea typeface="Batang" panose="02030600000101010101" pitchFamily="18" charset="-127"/>
                <a:cs typeface="Arial" charset="0"/>
              </a:rPr>
              <a:t>Compositional shift to higher/lower carbon storage capacity landscapes</a:t>
            </a:r>
          </a:p>
          <a:p>
            <a:pPr algn="ctr"/>
            <a:r>
              <a:rPr lang="en-US" sz="1600" b="1" dirty="0" smtClean="0">
                <a:solidFill>
                  <a:schemeClr val="bg1">
                    <a:lumMod val="95000"/>
                  </a:schemeClr>
                </a:solidFill>
                <a:ea typeface="Batang" panose="02030600000101010101" pitchFamily="18" charset="-127"/>
                <a:cs typeface="Arial" charset="0"/>
              </a:rPr>
              <a:t>(equilibrium minus current)</a:t>
            </a:r>
          </a:p>
        </p:txBody>
      </p:sp>
      <p:grpSp>
        <p:nvGrpSpPr>
          <p:cNvPr id="8" name="Group 7"/>
          <p:cNvGrpSpPr/>
          <p:nvPr/>
        </p:nvGrpSpPr>
        <p:grpSpPr>
          <a:xfrm>
            <a:off x="231907" y="1112493"/>
            <a:ext cx="3679783" cy="5428768"/>
            <a:chOff x="231907" y="1112493"/>
            <a:chExt cx="3679783" cy="5428768"/>
          </a:xfrm>
        </p:grpSpPr>
        <p:grpSp>
          <p:nvGrpSpPr>
            <p:cNvPr id="14" name="Group 13"/>
            <p:cNvGrpSpPr/>
            <p:nvPr/>
          </p:nvGrpSpPr>
          <p:grpSpPr>
            <a:xfrm rot="16200000" flipH="1">
              <a:off x="1395402" y="3655913"/>
              <a:ext cx="4191002" cy="841575"/>
              <a:chOff x="2564856" y="2891870"/>
              <a:chExt cx="8050090" cy="841575"/>
            </a:xfrm>
          </p:grpSpPr>
          <p:sp>
            <p:nvSpPr>
              <p:cNvPr id="18" name="Bent Arrow 17"/>
              <p:cNvSpPr/>
              <p:nvPr/>
            </p:nvSpPr>
            <p:spPr>
              <a:xfrm rot="5400000" flipV="1">
                <a:off x="7393454" y="509288"/>
                <a:ext cx="838910" cy="5604074"/>
              </a:xfrm>
              <a:prstGeom prst="bentArrow">
                <a:avLst>
                  <a:gd name="adj1" fmla="val 32463"/>
                  <a:gd name="adj2" fmla="val 43444"/>
                  <a:gd name="adj3" fmla="val 39796"/>
                  <a:gd name="adj4" fmla="val 60204"/>
                </a:avLst>
              </a:prstGeom>
              <a:gradFill>
                <a:gsLst>
                  <a:gs pos="47000">
                    <a:srgbClr val="E1EDD3">
                      <a:lumMod val="20000"/>
                      <a:lumOff val="80000"/>
                      <a:alpha val="39000"/>
                    </a:srgbClr>
                  </a:gs>
                  <a:gs pos="0">
                    <a:schemeClr val="bg1">
                      <a:lumMod val="95000"/>
                      <a:alpha val="50000"/>
                    </a:schemeClr>
                  </a:gs>
                  <a:gs pos="100000">
                    <a:schemeClr val="accent3">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19" name="Bent Arrow 18"/>
              <p:cNvSpPr/>
              <p:nvPr/>
            </p:nvSpPr>
            <p:spPr>
              <a:xfrm rot="16200000" flipH="1" flipV="1">
                <a:off x="4054185" y="1405206"/>
                <a:ext cx="838910" cy="3817568"/>
              </a:xfrm>
              <a:prstGeom prst="bentArrow">
                <a:avLst>
                  <a:gd name="adj1" fmla="val 32463"/>
                  <a:gd name="adj2" fmla="val 43444"/>
                  <a:gd name="adj3" fmla="val 39796"/>
                  <a:gd name="adj4" fmla="val 60204"/>
                </a:avLst>
              </a:prstGeom>
              <a:gradFill>
                <a:gsLst>
                  <a:gs pos="47000">
                    <a:srgbClr val="E1EDD3">
                      <a:lumMod val="20000"/>
                      <a:lumOff val="80000"/>
                      <a:alpha val="39000"/>
                    </a:srgbClr>
                  </a:gs>
                  <a:gs pos="0">
                    <a:schemeClr val="bg1">
                      <a:lumMod val="95000"/>
                      <a:alpha val="50000"/>
                    </a:schemeClr>
                  </a:gs>
                  <a:gs pos="100000">
                    <a:schemeClr val="accent3">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07" y="3657600"/>
              <a:ext cx="2721810" cy="2490247"/>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07" y="1112493"/>
              <a:ext cx="2721810" cy="2490247"/>
            </a:xfrm>
            <a:prstGeom prst="rect">
              <a:avLst/>
            </a:prstGeom>
          </p:spPr>
        </p:pic>
        <p:sp>
          <p:nvSpPr>
            <p:cNvPr id="24" name="TextBox 23"/>
            <p:cNvSpPr txBox="1"/>
            <p:nvPr/>
          </p:nvSpPr>
          <p:spPr>
            <a:xfrm>
              <a:off x="602212" y="6202707"/>
              <a:ext cx="1981200" cy="338554"/>
            </a:xfrm>
            <a:prstGeom prst="rect">
              <a:avLst/>
            </a:prstGeom>
            <a:noFill/>
          </p:spPr>
          <p:txBody>
            <a:bodyPr wrap="square" rtlCol="0">
              <a:spAutoFit/>
            </a:bodyPr>
            <a:lstStyle/>
            <a:p>
              <a:pPr algn="ctr"/>
              <a:r>
                <a:rPr lang="en-US" sz="1600" b="1" dirty="0" smtClean="0">
                  <a:solidFill>
                    <a:schemeClr val="bg1">
                      <a:lumMod val="95000"/>
                    </a:schemeClr>
                  </a:solidFill>
                  <a:ea typeface="Batang" panose="02030600000101010101" pitchFamily="18" charset="-127"/>
                  <a:cs typeface="Arial" charset="0"/>
                </a:rPr>
                <a:t>Drivers???</a:t>
              </a: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5424" y="1124216"/>
            <a:ext cx="4873493" cy="4555557"/>
          </a:xfrm>
          <a:prstGeom prst="rect">
            <a:avLst/>
          </a:prstGeom>
        </p:spPr>
      </p:pic>
    </p:spTree>
    <p:extLst>
      <p:ext uri="{BB962C8B-B14F-4D97-AF65-F5344CB8AC3E}">
        <p14:creationId xmlns:p14="http://schemas.microsoft.com/office/powerpoint/2010/main" val="280661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http://applcc-dev.nemac.org/sites/all/themes/applcc/images/bg-image.jpg"/>
          <p:cNvPicPr>
            <a:picLocks noChangeAspect="1" noChangeArrowheads="1"/>
          </p:cNvPicPr>
          <p:nvPr/>
        </p:nvPicPr>
        <p:blipFill rotWithShape="1">
          <a:blip r:embed="rId2">
            <a:lum contrast="10000"/>
            <a:extLst>
              <a:ext uri="{28A0092B-C50C-407E-A947-70E740481C1C}">
                <a14:useLocalDpi xmlns:a14="http://schemas.microsoft.com/office/drawing/2010/main" val="0"/>
              </a:ext>
            </a:extLst>
          </a:blip>
          <a:srcRect t="713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81001" y="1529241"/>
            <a:ext cx="3657600" cy="3631763"/>
          </a:xfrm>
          <a:prstGeom prst="rect">
            <a:avLst/>
          </a:prstGeom>
          <a:noFill/>
        </p:spPr>
        <p:txBody>
          <a:bodyPr wrap="square" rtlCol="0">
            <a:spAutoFit/>
          </a:bodyPr>
          <a:lstStyle/>
          <a:p>
            <a:pPr marL="342900" indent="-342900">
              <a:spcAft>
                <a:spcPts val="2400"/>
              </a:spcAft>
              <a:buFont typeface="Wingdings" panose="05000000000000000000" pitchFamily="2" charset="2"/>
              <a:buChar char="v"/>
            </a:pPr>
            <a:r>
              <a:rPr lang="en-US" b="1" dirty="0" smtClean="0">
                <a:solidFill>
                  <a:schemeClr val="bg1"/>
                </a:solidFill>
                <a:latin typeface="Batang" panose="02030600000101010101" pitchFamily="18" charset="-127"/>
                <a:ea typeface="Batang" panose="02030600000101010101" pitchFamily="18" charset="-127"/>
                <a:cs typeface="Arial" charset="0"/>
              </a:rPr>
              <a:t>Monitor and interpret landscape change</a:t>
            </a:r>
          </a:p>
          <a:p>
            <a:pPr marL="342900" indent="-342900">
              <a:spcAft>
                <a:spcPts val="1800"/>
              </a:spcAft>
              <a:buFont typeface="Wingdings" panose="05000000000000000000" pitchFamily="2" charset="2"/>
              <a:buChar char="v"/>
            </a:pPr>
            <a:r>
              <a:rPr lang="en-US" b="1" dirty="0" smtClean="0">
                <a:solidFill>
                  <a:schemeClr val="bg1"/>
                </a:solidFill>
                <a:latin typeface="Batang" panose="02030600000101010101" pitchFamily="18" charset="-127"/>
                <a:ea typeface="Batang" panose="02030600000101010101" pitchFamily="18" charset="-127"/>
                <a:cs typeface="Arial" charset="0"/>
              </a:rPr>
              <a:t>Spatial tools for planning with respect to resilience and </a:t>
            </a:r>
            <a:r>
              <a:rPr lang="en-US" b="1" dirty="0">
                <a:solidFill>
                  <a:schemeClr val="bg1"/>
                </a:solidFill>
                <a:latin typeface="Batang" panose="02030600000101010101" pitchFamily="18" charset="-127"/>
                <a:ea typeface="Batang" panose="02030600000101010101" pitchFamily="18" charset="-127"/>
                <a:cs typeface="Arial" charset="0"/>
              </a:rPr>
              <a:t>vulnerability </a:t>
            </a:r>
            <a:endParaRPr lang="en-US" b="1" dirty="0" smtClean="0">
              <a:solidFill>
                <a:schemeClr val="bg1"/>
              </a:solidFill>
              <a:latin typeface="Batang" panose="02030600000101010101" pitchFamily="18" charset="-127"/>
              <a:ea typeface="Batang" panose="02030600000101010101" pitchFamily="18" charset="-127"/>
              <a:cs typeface="Arial" charset="0"/>
            </a:endParaRPr>
          </a:p>
          <a:p>
            <a:pPr marL="342900" indent="-342900">
              <a:spcAft>
                <a:spcPts val="1800"/>
              </a:spcAft>
              <a:buFont typeface="Wingdings" panose="05000000000000000000" pitchFamily="2" charset="2"/>
              <a:buChar char="v"/>
            </a:pPr>
            <a:r>
              <a:rPr lang="en-US" b="1" dirty="0" smtClean="0">
                <a:solidFill>
                  <a:schemeClr val="bg1"/>
                </a:solidFill>
                <a:latin typeface="Batang" panose="02030600000101010101" pitchFamily="18" charset="-127"/>
                <a:ea typeface="Batang" panose="02030600000101010101" pitchFamily="18" charset="-127"/>
                <a:cs typeface="Arial" charset="0"/>
              </a:rPr>
              <a:t>Identify </a:t>
            </a:r>
            <a:r>
              <a:rPr lang="en-US" b="1" dirty="0">
                <a:solidFill>
                  <a:schemeClr val="bg1"/>
                </a:solidFill>
                <a:latin typeface="Batang" panose="02030600000101010101" pitchFamily="18" charset="-127"/>
                <a:ea typeface="Batang" panose="02030600000101010101" pitchFamily="18" charset="-127"/>
                <a:cs typeface="Arial" charset="0"/>
              </a:rPr>
              <a:t>opportunities for restoration and other conservation actions</a:t>
            </a:r>
          </a:p>
          <a:p>
            <a:pPr marL="342900" indent="-342900">
              <a:spcAft>
                <a:spcPts val="1800"/>
              </a:spcAft>
              <a:buFont typeface="Wingdings" panose="05000000000000000000" pitchFamily="2" charset="2"/>
              <a:buChar char="v"/>
            </a:pPr>
            <a:r>
              <a:rPr lang="en-US" b="1" dirty="0" smtClean="0">
                <a:solidFill>
                  <a:schemeClr val="bg1"/>
                </a:solidFill>
                <a:latin typeface="Batang" panose="02030600000101010101" pitchFamily="18" charset="-127"/>
                <a:ea typeface="Batang" panose="02030600000101010101" pitchFamily="18" charset="-127"/>
                <a:cs typeface="Arial" charset="0"/>
              </a:rPr>
              <a:t>Spatial </a:t>
            </a:r>
            <a:r>
              <a:rPr lang="en-US" b="1" dirty="0">
                <a:solidFill>
                  <a:schemeClr val="bg1"/>
                </a:solidFill>
                <a:latin typeface="Batang" panose="02030600000101010101" pitchFamily="18" charset="-127"/>
                <a:ea typeface="Batang" panose="02030600000101010101" pitchFamily="18" charset="-127"/>
                <a:cs typeface="Arial" charset="0"/>
              </a:rPr>
              <a:t>modeling for species and resources of </a:t>
            </a:r>
            <a:r>
              <a:rPr lang="en-US" b="1" dirty="0" smtClean="0">
                <a:solidFill>
                  <a:schemeClr val="bg1"/>
                </a:solidFill>
                <a:latin typeface="Batang" panose="02030600000101010101" pitchFamily="18" charset="-127"/>
                <a:ea typeface="Batang" panose="02030600000101010101" pitchFamily="18" charset="-127"/>
                <a:cs typeface="Arial" charset="0"/>
              </a:rPr>
              <a:t>concern</a:t>
            </a:r>
            <a:endParaRPr lang="en-US" b="1" dirty="0">
              <a:solidFill>
                <a:schemeClr val="bg1"/>
              </a:solidFill>
              <a:latin typeface="Batang" panose="02030600000101010101" pitchFamily="18" charset="-127"/>
              <a:ea typeface="Batang" panose="02030600000101010101" pitchFamily="18" charset="-127"/>
              <a:cs typeface="Arial" charset="0"/>
            </a:endParaRPr>
          </a:p>
        </p:txBody>
      </p:sp>
      <p:sp>
        <p:nvSpPr>
          <p:cNvPr id="5" name="TextBox 4"/>
          <p:cNvSpPr txBox="1"/>
          <p:nvPr/>
        </p:nvSpPr>
        <p:spPr>
          <a:xfrm>
            <a:off x="4876800" y="1529240"/>
            <a:ext cx="3737853" cy="3077766"/>
          </a:xfrm>
          <a:prstGeom prst="rect">
            <a:avLst/>
          </a:prstGeom>
          <a:noFill/>
        </p:spPr>
        <p:txBody>
          <a:bodyPr wrap="square" rtlCol="0">
            <a:spAutoFit/>
          </a:bodyPr>
          <a:lstStyle/>
          <a:p>
            <a:pPr marL="342900" indent="-342900">
              <a:spcAft>
                <a:spcPts val="1800"/>
              </a:spcAft>
              <a:buFont typeface="Wingdings" panose="05000000000000000000" pitchFamily="2" charset="2"/>
              <a:buChar char="v"/>
            </a:pPr>
            <a:r>
              <a:rPr lang="en-US" b="1" dirty="0" smtClean="0">
                <a:solidFill>
                  <a:schemeClr val="bg1"/>
                </a:solidFill>
                <a:latin typeface="Batang" panose="02030600000101010101" pitchFamily="18" charset="-127"/>
                <a:ea typeface="Batang" panose="02030600000101010101" pitchFamily="18" charset="-127"/>
                <a:cs typeface="Arial" charset="0"/>
              </a:rPr>
              <a:t>Understand the shifting landscape mosaic through a ‘systems’ lens</a:t>
            </a:r>
          </a:p>
          <a:p>
            <a:pPr marL="342900" indent="-342900">
              <a:spcAft>
                <a:spcPts val="1200"/>
              </a:spcAft>
              <a:buFont typeface="Wingdings" panose="05000000000000000000" pitchFamily="2" charset="2"/>
              <a:buChar char="v"/>
            </a:pPr>
            <a:r>
              <a:rPr lang="en-US" b="1" dirty="0" smtClean="0">
                <a:solidFill>
                  <a:schemeClr val="bg1"/>
                </a:solidFill>
                <a:latin typeface="Batang" panose="02030600000101010101" pitchFamily="18" charset="-127"/>
                <a:ea typeface="Batang" panose="02030600000101010101" pitchFamily="18" charset="-127"/>
                <a:cs typeface="Arial" charset="0"/>
              </a:rPr>
              <a:t>Understand mosaic drivers in an integrative context</a:t>
            </a:r>
          </a:p>
          <a:p>
            <a:pPr marL="628650" indent="-342900">
              <a:spcAft>
                <a:spcPts val="600"/>
              </a:spcAft>
              <a:buFont typeface="Courier New" panose="02070309020205020404" pitchFamily="49" charset="0"/>
              <a:buChar char="o"/>
            </a:pPr>
            <a:r>
              <a:rPr lang="en-US" sz="1600" b="1" dirty="0" smtClean="0">
                <a:solidFill>
                  <a:schemeClr val="bg1"/>
                </a:solidFill>
                <a:latin typeface="Batang" panose="02030600000101010101" pitchFamily="18" charset="-127"/>
                <a:ea typeface="Batang" panose="02030600000101010101" pitchFamily="18" charset="-127"/>
                <a:cs typeface="Arial" charset="0"/>
              </a:rPr>
              <a:t>Climate variability</a:t>
            </a:r>
          </a:p>
          <a:p>
            <a:pPr marL="628650" indent="-342900">
              <a:spcAft>
                <a:spcPts val="600"/>
              </a:spcAft>
              <a:buFont typeface="Courier New" panose="02070309020205020404" pitchFamily="49" charset="0"/>
              <a:buChar char="o"/>
            </a:pPr>
            <a:r>
              <a:rPr lang="en-US" sz="1600" b="1" dirty="0" smtClean="0">
                <a:solidFill>
                  <a:schemeClr val="bg1"/>
                </a:solidFill>
                <a:latin typeface="Batang" panose="02030600000101010101" pitchFamily="18" charset="-127"/>
                <a:ea typeface="Batang" panose="02030600000101010101" pitchFamily="18" charset="-127"/>
                <a:cs typeface="Arial" charset="0"/>
              </a:rPr>
              <a:t>Land use change</a:t>
            </a:r>
          </a:p>
          <a:p>
            <a:pPr marL="628650" indent="-342900">
              <a:spcAft>
                <a:spcPts val="600"/>
              </a:spcAft>
              <a:buFont typeface="Courier New" panose="02070309020205020404" pitchFamily="49" charset="0"/>
              <a:buChar char="o"/>
            </a:pPr>
            <a:r>
              <a:rPr lang="en-US" sz="1600" b="1" dirty="0" smtClean="0">
                <a:solidFill>
                  <a:schemeClr val="bg1"/>
                </a:solidFill>
                <a:latin typeface="Batang" panose="02030600000101010101" pitchFamily="18" charset="-127"/>
                <a:ea typeface="Batang" panose="02030600000101010101" pitchFamily="18" charset="-127"/>
                <a:cs typeface="Arial" charset="0"/>
              </a:rPr>
              <a:t>Ecological disturbance regimes</a:t>
            </a:r>
          </a:p>
        </p:txBody>
      </p:sp>
      <p:sp>
        <p:nvSpPr>
          <p:cNvPr id="7" name="TextBox 6"/>
          <p:cNvSpPr txBox="1"/>
          <p:nvPr/>
        </p:nvSpPr>
        <p:spPr>
          <a:xfrm>
            <a:off x="725837" y="838201"/>
            <a:ext cx="3393015" cy="461665"/>
          </a:xfrm>
          <a:prstGeom prst="rect">
            <a:avLst/>
          </a:prstGeom>
          <a:noFill/>
        </p:spPr>
        <p:txBody>
          <a:bodyPr wrap="square" rtlCol="0">
            <a:spAutoFit/>
          </a:bodyPr>
          <a:lstStyle/>
          <a:p>
            <a:pPr>
              <a:spcAft>
                <a:spcPts val="2400"/>
              </a:spcAft>
            </a:pPr>
            <a:r>
              <a:rPr lang="en-US" sz="2400" b="1" dirty="0" smtClean="0">
                <a:solidFill>
                  <a:schemeClr val="bg1"/>
                </a:solidFill>
                <a:latin typeface="Batang" panose="02030600000101010101" pitchFamily="18" charset="-127"/>
                <a:ea typeface="Batang" panose="02030600000101010101" pitchFamily="18" charset="-127"/>
                <a:cs typeface="Arial" charset="0"/>
              </a:rPr>
              <a:t>Potential applications</a:t>
            </a:r>
          </a:p>
        </p:txBody>
      </p:sp>
      <p:cxnSp>
        <p:nvCxnSpPr>
          <p:cNvPr id="3" name="Straight Connector 2"/>
          <p:cNvCxnSpPr/>
          <p:nvPr/>
        </p:nvCxnSpPr>
        <p:spPr>
          <a:xfrm>
            <a:off x="838200" y="1371600"/>
            <a:ext cx="731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22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applcc-dev.nemac.org/sites/all/themes/applcc/images/bg-image.jpg"/>
          <p:cNvPicPr>
            <a:picLocks noChangeAspect="1" noChangeArrowheads="1"/>
          </p:cNvPicPr>
          <p:nvPr/>
        </p:nvPicPr>
        <p:blipFill rotWithShape="1">
          <a:blip r:embed="rId2">
            <a:lum contrast="10000"/>
            <a:extLst>
              <a:ext uri="{28A0092B-C50C-407E-A947-70E740481C1C}">
                <a14:useLocalDpi xmlns:a14="http://schemas.microsoft.com/office/drawing/2010/main" val="0"/>
              </a:ext>
            </a:extLst>
          </a:blip>
          <a:srcRect t="713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callb4ucut.com/portals/11/Images/USF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7723" y="2659982"/>
            <a:ext cx="653001" cy="6928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938579" y="5797918"/>
            <a:ext cx="3042821" cy="369332"/>
          </a:xfrm>
          <a:prstGeom prst="rect">
            <a:avLst/>
          </a:prstGeom>
        </p:spPr>
        <p:txBody>
          <a:bodyPr wrap="none">
            <a:spAutoFit/>
          </a:bodyPr>
          <a:lstStyle/>
          <a:p>
            <a:pPr marL="3175">
              <a:spcAft>
                <a:spcPts val="1200"/>
              </a:spcAft>
            </a:pPr>
            <a:r>
              <a:rPr lang="en-US" b="1" dirty="0">
                <a:solidFill>
                  <a:schemeClr val="bg1"/>
                </a:solidFill>
                <a:latin typeface="Batang" panose="02030600000101010101" pitchFamily="18" charset="-127"/>
                <a:ea typeface="Batang" panose="02030600000101010101" pitchFamily="18" charset="-127"/>
              </a:rPr>
              <a:t>lazarusypomara@fs.fed.us</a:t>
            </a:r>
          </a:p>
        </p:txBody>
      </p:sp>
      <p:sp>
        <p:nvSpPr>
          <p:cNvPr id="17" name="TextBox 16"/>
          <p:cNvSpPr txBox="1"/>
          <p:nvPr/>
        </p:nvSpPr>
        <p:spPr>
          <a:xfrm>
            <a:off x="642399" y="3530025"/>
            <a:ext cx="7587202" cy="584775"/>
          </a:xfrm>
          <a:prstGeom prst="rect">
            <a:avLst/>
          </a:prstGeom>
          <a:noFill/>
        </p:spPr>
        <p:txBody>
          <a:bodyPr wrap="square" rtlCol="0">
            <a:spAutoFit/>
          </a:bodyPr>
          <a:lstStyle/>
          <a:p>
            <a:pPr algn="ctr">
              <a:spcAft>
                <a:spcPts val="800"/>
              </a:spcAft>
            </a:pPr>
            <a:r>
              <a:rPr lang="en-US" sz="3200" dirty="0" smtClean="0">
                <a:solidFill>
                  <a:schemeClr val="bg1"/>
                </a:solidFill>
                <a:latin typeface="Batang" panose="02030600000101010101" pitchFamily="18" charset="-127"/>
                <a:ea typeface="Batang" panose="02030600000101010101" pitchFamily="18" charset="-127"/>
              </a:rPr>
              <a:t>Thank You!</a:t>
            </a:r>
            <a:endParaRPr lang="en-US" sz="3200" dirty="0">
              <a:solidFill>
                <a:schemeClr val="bg1"/>
              </a:solidFill>
              <a:latin typeface="Batang" panose="02030600000101010101" pitchFamily="18" charset="-127"/>
              <a:ea typeface="Batang" panose="02030600000101010101" pitchFamily="18" charset="-127"/>
            </a:endParaRPr>
          </a:p>
        </p:txBody>
      </p:sp>
      <p:sp>
        <p:nvSpPr>
          <p:cNvPr id="15" name="TextBox 14"/>
          <p:cNvSpPr txBox="1"/>
          <p:nvPr/>
        </p:nvSpPr>
        <p:spPr>
          <a:xfrm>
            <a:off x="1371600" y="533400"/>
            <a:ext cx="4223798" cy="2800767"/>
          </a:xfrm>
          <a:prstGeom prst="rect">
            <a:avLst/>
          </a:prstGeom>
          <a:noFill/>
        </p:spPr>
        <p:txBody>
          <a:bodyPr wrap="square" rtlCol="0">
            <a:spAutoFit/>
          </a:bodyPr>
          <a:lstStyle/>
          <a:p>
            <a:pPr algn="r"/>
            <a:r>
              <a:rPr lang="en-US" sz="1600" b="1" dirty="0" smtClean="0">
                <a:solidFill>
                  <a:schemeClr val="bg1"/>
                </a:solidFill>
                <a:latin typeface="Batang" panose="02030600000101010101" pitchFamily="18" charset="-127"/>
                <a:ea typeface="Batang" panose="02030600000101010101" pitchFamily="18" charset="-127"/>
              </a:rPr>
              <a:t>National Environmental Modeling and Analysis Center</a:t>
            </a:r>
          </a:p>
          <a:p>
            <a:pPr algn="r"/>
            <a:r>
              <a:rPr lang="en-US" sz="1600" b="1" dirty="0" smtClean="0">
                <a:solidFill>
                  <a:schemeClr val="bg1"/>
                </a:solidFill>
                <a:latin typeface="Batang" panose="02030600000101010101" pitchFamily="18" charset="-127"/>
                <a:ea typeface="Batang" panose="02030600000101010101" pitchFamily="18" charset="-127"/>
              </a:rPr>
              <a:t>University of North Carolina – Asheville</a:t>
            </a:r>
          </a:p>
          <a:p>
            <a:pPr algn="r"/>
            <a:endParaRPr lang="en-US" sz="2400" b="1" dirty="0">
              <a:solidFill>
                <a:schemeClr val="bg1"/>
              </a:solidFill>
              <a:latin typeface="Batang" panose="02030600000101010101" pitchFamily="18" charset="-127"/>
              <a:ea typeface="Batang" panose="02030600000101010101" pitchFamily="18" charset="-127"/>
            </a:endParaRPr>
          </a:p>
          <a:p>
            <a:pPr algn="r"/>
            <a:r>
              <a:rPr lang="en-US" sz="1600" b="1" dirty="0" smtClean="0">
                <a:solidFill>
                  <a:schemeClr val="bg1"/>
                </a:solidFill>
                <a:latin typeface="Batang" panose="02030600000101010101" pitchFamily="18" charset="-127"/>
                <a:ea typeface="Batang" panose="02030600000101010101" pitchFamily="18" charset="-127"/>
              </a:rPr>
              <a:t>Appalachian Landscape Conservation Cooperative</a:t>
            </a:r>
          </a:p>
          <a:p>
            <a:pPr algn="r"/>
            <a:endParaRPr lang="en-US" sz="2400" b="1" dirty="0">
              <a:solidFill>
                <a:schemeClr val="bg1"/>
              </a:solidFill>
              <a:latin typeface="Batang" panose="02030600000101010101" pitchFamily="18" charset="-127"/>
              <a:ea typeface="Batang" panose="02030600000101010101" pitchFamily="18" charset="-127"/>
            </a:endParaRPr>
          </a:p>
          <a:p>
            <a:pPr algn="r"/>
            <a:r>
              <a:rPr lang="en-US" sz="1600" b="1" dirty="0" smtClean="0">
                <a:solidFill>
                  <a:schemeClr val="bg1"/>
                </a:solidFill>
                <a:latin typeface="Batang" panose="02030600000101010101" pitchFamily="18" charset="-127"/>
                <a:ea typeface="Batang" panose="02030600000101010101" pitchFamily="18" charset="-127"/>
              </a:rPr>
              <a:t>Eastern Threat Center: Stephanie Worley-Firley, Sarah Workman, Steve Norman, Bill Christie, Kurt Riitters </a:t>
            </a:r>
          </a:p>
        </p:txBody>
      </p:sp>
      <p:pic>
        <p:nvPicPr>
          <p:cNvPr id="9" name="Picture 6" descr="http://easternbrooktrout.org/images/applcc-logo-footer.png?width=200"/>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960989" y="1681241"/>
            <a:ext cx="1506611" cy="7533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753124" y="2702037"/>
            <a:ext cx="790676" cy="545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locustec.com/wp-content/uploads/2012/02/nemac_vertical_Cropped-1024x79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0522" y="609600"/>
            <a:ext cx="1106077" cy="8550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122509" y="4294145"/>
            <a:ext cx="3486496" cy="2431435"/>
          </a:xfrm>
          <a:prstGeom prst="rect">
            <a:avLst/>
          </a:prstGeom>
          <a:noFill/>
        </p:spPr>
        <p:txBody>
          <a:bodyPr wrap="square" rtlCol="0">
            <a:spAutoFit/>
          </a:bodyPr>
          <a:lstStyle/>
          <a:p>
            <a:pPr algn="r"/>
            <a:r>
              <a:rPr lang="en-US" sz="1600" b="1" dirty="0">
                <a:solidFill>
                  <a:prstClr val="white"/>
                </a:solidFill>
                <a:latin typeface="Batang" panose="02030600000101010101" pitchFamily="18" charset="-127"/>
                <a:ea typeface="Batang" panose="02030600000101010101" pitchFamily="18" charset="-127"/>
              </a:rPr>
              <a:t>Lars Y. </a:t>
            </a:r>
            <a:r>
              <a:rPr lang="en-US" sz="1600" b="1" dirty="0" smtClean="0">
                <a:solidFill>
                  <a:prstClr val="white"/>
                </a:solidFill>
                <a:latin typeface="Batang" panose="02030600000101010101" pitchFamily="18" charset="-127"/>
                <a:ea typeface="Batang" panose="02030600000101010101" pitchFamily="18" charset="-127"/>
              </a:rPr>
              <a:t>Pomara </a:t>
            </a:r>
          </a:p>
          <a:p>
            <a:pPr algn="r"/>
            <a:r>
              <a:rPr lang="en-US" sz="1600" b="1" dirty="0" smtClean="0">
                <a:solidFill>
                  <a:prstClr val="white"/>
                </a:solidFill>
                <a:latin typeface="Batang" panose="02030600000101010101" pitchFamily="18" charset="-127"/>
                <a:ea typeface="Batang" panose="02030600000101010101" pitchFamily="18" charset="-127"/>
              </a:rPr>
              <a:t>Danny C. Lee</a:t>
            </a:r>
          </a:p>
          <a:p>
            <a:pPr algn="r"/>
            <a:r>
              <a:rPr lang="en-US" sz="1600" b="1" dirty="0" err="1" smtClean="0">
                <a:solidFill>
                  <a:prstClr val="white"/>
                </a:solidFill>
                <a:latin typeface="Batang" panose="02030600000101010101" pitchFamily="18" charset="-127"/>
                <a:ea typeface="Batang" panose="02030600000101010101" pitchFamily="18" charset="-127"/>
              </a:rPr>
              <a:t>Bjørn-Gustaf</a:t>
            </a:r>
            <a:r>
              <a:rPr lang="en-US" sz="1600" b="1" dirty="0" smtClean="0">
                <a:solidFill>
                  <a:prstClr val="white"/>
                </a:solidFill>
                <a:latin typeface="Batang" panose="02030600000101010101" pitchFamily="18" charset="-127"/>
                <a:ea typeface="Batang" panose="02030600000101010101" pitchFamily="18" charset="-127"/>
              </a:rPr>
              <a:t> Brooks</a:t>
            </a:r>
          </a:p>
          <a:p>
            <a:pPr algn="r"/>
            <a:r>
              <a:rPr lang="en-US" sz="1600" b="1" dirty="0" smtClean="0">
                <a:solidFill>
                  <a:prstClr val="white"/>
                </a:solidFill>
                <a:latin typeface="Batang" panose="02030600000101010101" pitchFamily="18" charset="-127"/>
                <a:ea typeface="Batang" panose="02030600000101010101" pitchFamily="18" charset="-127"/>
              </a:rPr>
              <a:t>William Hargrove</a:t>
            </a:r>
          </a:p>
          <a:p>
            <a:pPr algn="r"/>
            <a:r>
              <a:rPr lang="en-US" sz="800" b="1" dirty="0" smtClean="0">
                <a:solidFill>
                  <a:prstClr val="white"/>
                </a:solidFill>
                <a:latin typeface="Batang" panose="02030600000101010101" pitchFamily="18" charset="-127"/>
                <a:ea typeface="Batang" panose="02030600000101010101" pitchFamily="18" charset="-127"/>
              </a:rPr>
              <a:t> </a:t>
            </a:r>
          </a:p>
          <a:p>
            <a:pPr algn="r"/>
            <a:r>
              <a:rPr lang="en-US" sz="1600" b="1" dirty="0" smtClean="0">
                <a:solidFill>
                  <a:prstClr val="white"/>
                </a:solidFill>
                <a:latin typeface="Batang" panose="02030600000101010101" pitchFamily="18" charset="-127"/>
                <a:ea typeface="Batang" panose="02030600000101010101" pitchFamily="18" charset="-127"/>
              </a:rPr>
              <a:t>Eastern Forest Environmental</a:t>
            </a:r>
          </a:p>
          <a:p>
            <a:pPr algn="r"/>
            <a:r>
              <a:rPr lang="en-US" sz="1600" b="1" dirty="0" smtClean="0">
                <a:solidFill>
                  <a:prstClr val="white"/>
                </a:solidFill>
                <a:latin typeface="Batang" panose="02030600000101010101" pitchFamily="18" charset="-127"/>
                <a:ea typeface="Batang" panose="02030600000101010101" pitchFamily="18" charset="-127"/>
              </a:rPr>
              <a:t>Threat Assessment Center</a:t>
            </a:r>
          </a:p>
          <a:p>
            <a:pPr algn="r"/>
            <a:r>
              <a:rPr lang="en-US" sz="1600" b="1" dirty="0" smtClean="0">
                <a:solidFill>
                  <a:prstClr val="white"/>
                </a:solidFill>
                <a:latin typeface="Batang" panose="02030600000101010101" pitchFamily="18" charset="-127"/>
                <a:ea typeface="Batang" panose="02030600000101010101" pitchFamily="18" charset="-127"/>
              </a:rPr>
              <a:t>Southern Research Station</a:t>
            </a:r>
          </a:p>
          <a:p>
            <a:pPr algn="r"/>
            <a:r>
              <a:rPr lang="en-US" sz="1600" b="1" dirty="0" smtClean="0">
                <a:solidFill>
                  <a:prstClr val="white"/>
                </a:solidFill>
                <a:latin typeface="Batang" panose="02030600000101010101" pitchFamily="18" charset="-127"/>
                <a:ea typeface="Batang" panose="02030600000101010101" pitchFamily="18" charset="-127"/>
              </a:rPr>
              <a:t>USDA Forest Service</a:t>
            </a:r>
          </a:p>
          <a:p>
            <a:pPr algn="r"/>
            <a:r>
              <a:rPr lang="en-US" sz="1600" b="1" dirty="0" smtClean="0">
                <a:solidFill>
                  <a:prstClr val="white"/>
                </a:solidFill>
                <a:latin typeface="Batang" panose="02030600000101010101" pitchFamily="18" charset="-127"/>
                <a:ea typeface="Batang" panose="02030600000101010101" pitchFamily="18" charset="-127"/>
              </a:rPr>
              <a:t>Asheville, NC</a:t>
            </a:r>
          </a:p>
        </p:txBody>
      </p:sp>
    </p:spTree>
    <p:extLst>
      <p:ext uri="{BB962C8B-B14F-4D97-AF65-F5344CB8AC3E}">
        <p14:creationId xmlns:p14="http://schemas.microsoft.com/office/powerpoint/2010/main" val="166353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C:\Users\lazarusypomara\Google Drive\0 AppLCC\presentations\summer2015\MTLake 002-Rt.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0000" contrast="-40000"/>
                    </a14:imgEffect>
                  </a14:imgLayer>
                </a14:imgProps>
              </a:ext>
              <a:ext uri="{28A0092B-C50C-407E-A947-70E740481C1C}">
                <a14:useLocalDpi xmlns:a14="http://schemas.microsoft.com/office/drawing/2010/main" val="0"/>
              </a:ext>
            </a:extLst>
          </a:blip>
          <a:srcRect b="1794"/>
          <a:stretch/>
        </p:blipFill>
        <p:spPr bwMode="auto">
          <a:xfrm flipH="1">
            <a:off x="0" y="685800"/>
            <a:ext cx="9144000" cy="51608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5827" t="1887" r="1402" b="1725"/>
          <a:stretch/>
        </p:blipFill>
        <p:spPr>
          <a:xfrm>
            <a:off x="6778186" y="521928"/>
            <a:ext cx="2360842" cy="1910358"/>
          </a:xfrm>
          <a:prstGeom prst="rect">
            <a:avLst/>
          </a:prstGeom>
        </p:spPr>
      </p:pic>
      <p:sp>
        <p:nvSpPr>
          <p:cNvPr id="23" name="TextBox 22"/>
          <p:cNvSpPr txBox="1"/>
          <p:nvPr/>
        </p:nvSpPr>
        <p:spPr>
          <a:xfrm>
            <a:off x="8130822" y="2226024"/>
            <a:ext cx="1005864" cy="215444"/>
          </a:xfrm>
          <a:prstGeom prst="rect">
            <a:avLst/>
          </a:prstGeom>
          <a:noFill/>
        </p:spPr>
        <p:txBody>
          <a:bodyPr wrap="square" rtlCol="0">
            <a:spAutoFit/>
          </a:bodyPr>
          <a:lstStyle/>
          <a:p>
            <a:pPr marL="3175" algn="r"/>
            <a:r>
              <a:rPr lang="en-US" sz="800" dirty="0" smtClean="0">
                <a:latin typeface="Batang" panose="02030600000101010101" pitchFamily="18" charset="-127"/>
                <a:ea typeface="Batang" panose="02030600000101010101" pitchFamily="18" charset="-127"/>
              </a:rPr>
              <a:t>Ralph Preston</a:t>
            </a:r>
          </a:p>
        </p:txBody>
      </p:sp>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4107" t="-783" b="-2854"/>
          <a:stretch/>
        </p:blipFill>
        <p:spPr>
          <a:xfrm rot="5400000">
            <a:off x="6380191" y="2822281"/>
            <a:ext cx="1937632" cy="12192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662" t="-724" r="4747" b="2971"/>
          <a:stretch/>
        </p:blipFill>
        <p:spPr>
          <a:xfrm rot="5400000">
            <a:off x="7598101" y="2860381"/>
            <a:ext cx="1937628" cy="1143000"/>
          </a:xfrm>
          <a:prstGeom prst="rect">
            <a:avLst/>
          </a:prstGeom>
        </p:spPr>
      </p:pic>
      <p:pic>
        <p:nvPicPr>
          <p:cNvPr id="16"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598" t="24988" r="25750" b="3601"/>
          <a:stretch/>
        </p:blipFill>
        <p:spPr bwMode="auto">
          <a:xfrm>
            <a:off x="6778186" y="4427061"/>
            <a:ext cx="2358500" cy="187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8457482" y="6083879"/>
            <a:ext cx="793504" cy="215444"/>
          </a:xfrm>
          <a:prstGeom prst="rect">
            <a:avLst/>
          </a:prstGeom>
          <a:noFill/>
        </p:spPr>
        <p:txBody>
          <a:bodyPr wrap="square" rtlCol="0">
            <a:spAutoFit/>
          </a:bodyPr>
          <a:lstStyle/>
          <a:p>
            <a:pPr marL="3175"/>
            <a:r>
              <a:rPr lang="en-US" sz="800" dirty="0" smtClean="0">
                <a:latin typeface="Batang" panose="02030600000101010101" pitchFamily="18" charset="-127"/>
                <a:ea typeface="Batang" panose="02030600000101010101" pitchFamily="18" charset="-127"/>
              </a:rPr>
              <a:t>Eric Wood</a:t>
            </a:r>
          </a:p>
        </p:txBody>
      </p:sp>
      <p:sp>
        <p:nvSpPr>
          <p:cNvPr id="37" name="TextBox 36"/>
          <p:cNvSpPr txBox="1"/>
          <p:nvPr/>
        </p:nvSpPr>
        <p:spPr>
          <a:xfrm>
            <a:off x="1456443" y="2743200"/>
            <a:ext cx="3953757" cy="461665"/>
          </a:xfrm>
          <a:prstGeom prst="rect">
            <a:avLst/>
          </a:prstGeom>
          <a:noFill/>
        </p:spPr>
        <p:txBody>
          <a:bodyPr wrap="square" rtlCol="0">
            <a:spAutoFit/>
          </a:bodyPr>
          <a:lstStyle/>
          <a:p>
            <a:pPr algn="ctr"/>
            <a:r>
              <a:rPr lang="en-US" sz="2400" b="1" dirty="0" smtClean="0">
                <a:solidFill>
                  <a:schemeClr val="bg1">
                    <a:lumMod val="95000"/>
                  </a:schemeClr>
                </a:solidFill>
                <a:latin typeface="Batang" panose="02030600000101010101" pitchFamily="18" charset="-127"/>
                <a:ea typeface="Batang" panose="02030600000101010101" pitchFamily="18" charset="-127"/>
                <a:cs typeface="Arial" charset="0"/>
              </a:rPr>
              <a:t>Landscape resilience</a:t>
            </a:r>
          </a:p>
        </p:txBody>
      </p:sp>
      <p:grpSp>
        <p:nvGrpSpPr>
          <p:cNvPr id="39" name="Group 38"/>
          <p:cNvGrpSpPr/>
          <p:nvPr/>
        </p:nvGrpSpPr>
        <p:grpSpPr>
          <a:xfrm>
            <a:off x="2438400" y="3492381"/>
            <a:ext cx="1961963" cy="1994019"/>
            <a:chOff x="1239355" y="3579164"/>
            <a:chExt cx="1708417" cy="1736330"/>
          </a:xfrm>
        </p:grpSpPr>
        <p:sp>
          <p:nvSpPr>
            <p:cNvPr id="40" name="Circular Arrow 39"/>
            <p:cNvSpPr/>
            <p:nvPr/>
          </p:nvSpPr>
          <p:spPr>
            <a:xfrm rot="21352823">
              <a:off x="1239355" y="3585658"/>
              <a:ext cx="1708417" cy="1695429"/>
            </a:xfrm>
            <a:prstGeom prst="circularArrow">
              <a:avLst>
                <a:gd name="adj1" fmla="val 15447"/>
                <a:gd name="adj2" fmla="val 1781399"/>
                <a:gd name="adj3" fmla="val 20184271"/>
                <a:gd name="adj4" fmla="val 15558228"/>
                <a:gd name="adj5" fmla="val 1613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ircular Arrow 40"/>
            <p:cNvSpPr/>
            <p:nvPr/>
          </p:nvSpPr>
          <p:spPr>
            <a:xfrm rot="6985083">
              <a:off x="1239356" y="3585658"/>
              <a:ext cx="1708417" cy="1695429"/>
            </a:xfrm>
            <a:prstGeom prst="circularArrow">
              <a:avLst>
                <a:gd name="adj1" fmla="val 15447"/>
                <a:gd name="adj2" fmla="val 1781399"/>
                <a:gd name="adj3" fmla="val 20184271"/>
                <a:gd name="adj4" fmla="val 15558228"/>
                <a:gd name="adj5" fmla="val 1613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ircular Arrow 41"/>
            <p:cNvSpPr/>
            <p:nvPr/>
          </p:nvSpPr>
          <p:spPr>
            <a:xfrm rot="14268125">
              <a:off x="1239356" y="3613571"/>
              <a:ext cx="1708417" cy="1695429"/>
            </a:xfrm>
            <a:prstGeom prst="circularArrow">
              <a:avLst>
                <a:gd name="adj1" fmla="val 15447"/>
                <a:gd name="adj2" fmla="val 1781399"/>
                <a:gd name="adj3" fmla="val 20184271"/>
                <a:gd name="adj4" fmla="val 15558228"/>
                <a:gd name="adj5" fmla="val 1613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4" name="TextBox 43"/>
          <p:cNvSpPr txBox="1"/>
          <p:nvPr/>
        </p:nvSpPr>
        <p:spPr>
          <a:xfrm>
            <a:off x="3957241" y="4868656"/>
            <a:ext cx="2482938" cy="646331"/>
          </a:xfrm>
          <a:prstGeom prst="rect">
            <a:avLst/>
          </a:prstGeom>
          <a:noFill/>
        </p:spPr>
        <p:txBody>
          <a:bodyPr wrap="square" rtlCol="0">
            <a:spAutoFit/>
          </a:bodyPr>
          <a:lstStyle/>
          <a:p>
            <a:pPr algn="ctr"/>
            <a:r>
              <a:rPr lang="en-US" b="1" dirty="0" smtClean="0">
                <a:solidFill>
                  <a:schemeClr val="bg1"/>
                </a:solidFill>
                <a:latin typeface="Batang" panose="02030600000101010101" pitchFamily="18" charset="-127"/>
                <a:ea typeface="Batang" panose="02030600000101010101" pitchFamily="18" charset="-127"/>
                <a:cs typeface="Arial" charset="0"/>
              </a:rPr>
              <a:t>Vulnerability to stressors</a:t>
            </a:r>
            <a:endParaRPr lang="en-US" b="1" dirty="0">
              <a:solidFill>
                <a:schemeClr val="bg1"/>
              </a:solidFill>
              <a:latin typeface="Batang" panose="02030600000101010101" pitchFamily="18" charset="-127"/>
              <a:ea typeface="Batang" panose="02030600000101010101" pitchFamily="18" charset="-127"/>
              <a:cs typeface="Arial" charset="0"/>
            </a:endParaRPr>
          </a:p>
        </p:txBody>
      </p:sp>
      <p:sp>
        <p:nvSpPr>
          <p:cNvPr id="45" name="TextBox 44"/>
          <p:cNvSpPr txBox="1"/>
          <p:nvPr/>
        </p:nvSpPr>
        <p:spPr>
          <a:xfrm>
            <a:off x="4253226" y="3275165"/>
            <a:ext cx="1870084" cy="1323439"/>
          </a:xfrm>
          <a:prstGeom prst="rect">
            <a:avLst/>
          </a:prstGeom>
          <a:noFill/>
        </p:spPr>
        <p:txBody>
          <a:bodyPr wrap="square" rtlCol="0">
            <a:spAutoFit/>
          </a:bodyPr>
          <a:lstStyle/>
          <a:p>
            <a:pPr algn="ctr"/>
            <a:r>
              <a:rPr lang="en-US" sz="1600" b="1" dirty="0" smtClean="0">
                <a:solidFill>
                  <a:schemeClr val="bg1"/>
                </a:solidFill>
                <a:latin typeface="Batang" panose="02030600000101010101" pitchFamily="18" charset="-127"/>
                <a:ea typeface="Batang" panose="02030600000101010101" pitchFamily="18" charset="-127"/>
                <a:cs typeface="Arial" charset="0"/>
              </a:rPr>
              <a:t>Capacity to maintain defining characteristics, structure and functions</a:t>
            </a:r>
            <a:endParaRPr lang="en-US" sz="1600" b="1" dirty="0">
              <a:solidFill>
                <a:schemeClr val="bg1"/>
              </a:solidFill>
              <a:latin typeface="Batang" panose="02030600000101010101" pitchFamily="18" charset="-127"/>
              <a:ea typeface="Batang" panose="02030600000101010101" pitchFamily="18" charset="-127"/>
              <a:cs typeface="Arial" charset="0"/>
            </a:endParaRPr>
          </a:p>
        </p:txBody>
      </p:sp>
      <p:sp>
        <p:nvSpPr>
          <p:cNvPr id="47" name="TextBox 46"/>
          <p:cNvSpPr txBox="1"/>
          <p:nvPr/>
        </p:nvSpPr>
        <p:spPr>
          <a:xfrm>
            <a:off x="525364" y="3505200"/>
            <a:ext cx="2104163" cy="646331"/>
          </a:xfrm>
          <a:prstGeom prst="rect">
            <a:avLst/>
          </a:prstGeom>
          <a:noFill/>
        </p:spPr>
        <p:txBody>
          <a:bodyPr wrap="square" rtlCol="0">
            <a:spAutoFit/>
          </a:bodyPr>
          <a:lstStyle/>
          <a:p>
            <a:pPr algn="ctr"/>
            <a:r>
              <a:rPr lang="en-US" b="1" dirty="0" smtClean="0">
                <a:solidFill>
                  <a:schemeClr val="bg1"/>
                </a:solidFill>
                <a:latin typeface="Batang" panose="02030600000101010101" pitchFamily="18" charset="-127"/>
                <a:ea typeface="Batang" panose="02030600000101010101" pitchFamily="18" charset="-127"/>
                <a:cs typeface="Arial" charset="0"/>
              </a:rPr>
              <a:t>Disturbance &amp; succession</a:t>
            </a:r>
            <a:endParaRPr lang="en-US" b="1" dirty="0">
              <a:solidFill>
                <a:schemeClr val="bg1"/>
              </a:solidFill>
              <a:latin typeface="Batang" panose="02030600000101010101" pitchFamily="18" charset="-127"/>
              <a:ea typeface="Batang" panose="02030600000101010101" pitchFamily="18" charset="-127"/>
              <a:cs typeface="Arial" charset="0"/>
            </a:endParaRPr>
          </a:p>
        </p:txBody>
      </p:sp>
      <p:sp>
        <p:nvSpPr>
          <p:cNvPr id="48" name="TextBox 47"/>
          <p:cNvSpPr txBox="1"/>
          <p:nvPr/>
        </p:nvSpPr>
        <p:spPr>
          <a:xfrm>
            <a:off x="418005" y="4411755"/>
            <a:ext cx="2233628" cy="646331"/>
          </a:xfrm>
          <a:prstGeom prst="rect">
            <a:avLst/>
          </a:prstGeom>
          <a:noFill/>
        </p:spPr>
        <p:txBody>
          <a:bodyPr wrap="square" rtlCol="0">
            <a:spAutoFit/>
          </a:bodyPr>
          <a:lstStyle/>
          <a:p>
            <a:pPr algn="ctr"/>
            <a:r>
              <a:rPr lang="en-US" b="1" dirty="0" smtClean="0">
                <a:solidFill>
                  <a:schemeClr val="bg1"/>
                </a:solidFill>
                <a:latin typeface="Batang" panose="02030600000101010101" pitchFamily="18" charset="-127"/>
                <a:ea typeface="Batang" panose="02030600000101010101" pitchFamily="18" charset="-127"/>
                <a:cs typeface="Arial" charset="0"/>
              </a:rPr>
              <a:t>Land use &amp; climate change</a:t>
            </a:r>
            <a:endParaRPr lang="en-US" b="1" dirty="0">
              <a:solidFill>
                <a:schemeClr val="bg1"/>
              </a:solidFill>
              <a:latin typeface="Batang" panose="02030600000101010101" pitchFamily="18" charset="-127"/>
              <a:ea typeface="Batang" panose="02030600000101010101" pitchFamily="18" charset="-127"/>
              <a:cs typeface="Arial" charset="0"/>
            </a:endParaRPr>
          </a:p>
        </p:txBody>
      </p:sp>
      <p:sp>
        <p:nvSpPr>
          <p:cNvPr id="19" name="TextBox 18"/>
          <p:cNvSpPr txBox="1"/>
          <p:nvPr/>
        </p:nvSpPr>
        <p:spPr>
          <a:xfrm>
            <a:off x="366443" y="1194137"/>
            <a:ext cx="6034357" cy="1015663"/>
          </a:xfrm>
          <a:prstGeom prst="rect">
            <a:avLst/>
          </a:prstGeom>
          <a:noFill/>
        </p:spPr>
        <p:txBody>
          <a:bodyPr wrap="square" rtlCol="0">
            <a:spAutoFit/>
          </a:bodyPr>
          <a:lstStyle/>
          <a:p>
            <a:pPr algn="ctr">
              <a:spcAft>
                <a:spcPts val="1200"/>
              </a:spcAft>
            </a:pPr>
            <a:r>
              <a:rPr lang="en-US" sz="2000" b="1" dirty="0" smtClean="0">
                <a:solidFill>
                  <a:schemeClr val="bg1"/>
                </a:solidFill>
                <a:latin typeface="Batang" panose="02030600000101010101" pitchFamily="18" charset="-127"/>
                <a:ea typeface="Batang" panose="02030600000101010101" pitchFamily="18" charset="-127"/>
              </a:rPr>
              <a:t>spatiotemporal </a:t>
            </a:r>
            <a:r>
              <a:rPr lang="en-US" sz="2000" b="1" dirty="0">
                <a:solidFill>
                  <a:schemeClr val="bg1"/>
                </a:solidFill>
                <a:latin typeface="Batang" panose="02030600000101010101" pitchFamily="18" charset="-127"/>
                <a:ea typeface="Batang" panose="02030600000101010101" pitchFamily="18" charset="-127"/>
              </a:rPr>
              <a:t>landscape organization and dynamics through an information-theoretic, land surface phenology lens</a:t>
            </a:r>
            <a:endParaRPr lang="en-US" sz="2000" b="1" dirty="0" smtClean="0">
              <a:solidFill>
                <a:schemeClr val="bg1"/>
              </a:solidFill>
              <a:latin typeface="Batang" panose="02030600000101010101" pitchFamily="18" charset="-127"/>
              <a:ea typeface="Batang" panose="02030600000101010101" pitchFamily="18" charset="-127"/>
              <a:cs typeface="Arial" charset="0"/>
            </a:endParaRPr>
          </a:p>
        </p:txBody>
      </p:sp>
    </p:spTree>
    <p:extLst>
      <p:ext uri="{BB962C8B-B14F-4D97-AF65-F5344CB8AC3E}">
        <p14:creationId xmlns:p14="http://schemas.microsoft.com/office/powerpoint/2010/main" val="233006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48" r="24991"/>
          <a:stretch/>
        </p:blipFill>
        <p:spPr>
          <a:xfrm>
            <a:off x="2819400" y="0"/>
            <a:ext cx="6324600" cy="6858000"/>
          </a:xfrm>
          <a:prstGeom prst="rect">
            <a:avLst/>
          </a:prstGeom>
        </p:spPr>
      </p:pic>
      <p:sp>
        <p:nvSpPr>
          <p:cNvPr id="6" name="TextBox 5"/>
          <p:cNvSpPr txBox="1"/>
          <p:nvPr/>
        </p:nvSpPr>
        <p:spPr>
          <a:xfrm>
            <a:off x="152400" y="914400"/>
            <a:ext cx="2590800" cy="1015663"/>
          </a:xfrm>
          <a:prstGeom prst="rect">
            <a:avLst/>
          </a:prstGeom>
          <a:noFill/>
        </p:spPr>
        <p:txBody>
          <a:bodyPr wrap="square" rtlCol="0">
            <a:spAutoFit/>
          </a:bodyPr>
          <a:lstStyle/>
          <a:p>
            <a:pPr marL="3175" algn="ctr">
              <a:spcAft>
                <a:spcPts val="300"/>
              </a:spcAft>
            </a:pPr>
            <a:r>
              <a:rPr lang="en-US" sz="2000" b="1" dirty="0" smtClean="0">
                <a:solidFill>
                  <a:schemeClr val="bg1"/>
                </a:solidFill>
                <a:latin typeface="Batang" panose="02030600000101010101" pitchFamily="18" charset="-127"/>
                <a:ea typeface="Batang" panose="02030600000101010101" pitchFamily="18" charset="-127"/>
              </a:rPr>
              <a:t>Landscape resilience metric development</a:t>
            </a:r>
          </a:p>
        </p:txBody>
      </p:sp>
      <p:sp>
        <p:nvSpPr>
          <p:cNvPr id="7" name="TextBox 6"/>
          <p:cNvSpPr txBox="1"/>
          <p:nvPr/>
        </p:nvSpPr>
        <p:spPr>
          <a:xfrm>
            <a:off x="76200" y="2562468"/>
            <a:ext cx="2705100" cy="961802"/>
          </a:xfrm>
          <a:prstGeom prst="rect">
            <a:avLst/>
          </a:prstGeom>
          <a:noFill/>
        </p:spPr>
        <p:txBody>
          <a:bodyPr wrap="square" rtlCol="0">
            <a:spAutoFit/>
          </a:bodyPr>
          <a:lstStyle/>
          <a:p>
            <a:pPr marL="3175" algn="ctr">
              <a:spcAft>
                <a:spcPts val="300"/>
              </a:spcAft>
            </a:pPr>
            <a:r>
              <a:rPr lang="en-US" b="1" dirty="0" err="1" smtClean="0">
                <a:solidFill>
                  <a:prstClr val="white"/>
                </a:solidFill>
                <a:latin typeface="Batang" panose="02030600000101010101" pitchFamily="18" charset="-127"/>
                <a:ea typeface="Batang" panose="02030600000101010101" pitchFamily="18" charset="-127"/>
              </a:rPr>
              <a:t>LanDAT</a:t>
            </a:r>
            <a:r>
              <a:rPr lang="en-US" b="1" dirty="0" smtClean="0">
                <a:solidFill>
                  <a:prstClr val="white"/>
                </a:solidFill>
                <a:latin typeface="Batang" panose="02030600000101010101" pitchFamily="18" charset="-127"/>
                <a:ea typeface="Batang" panose="02030600000101010101" pitchFamily="18" charset="-127"/>
              </a:rPr>
              <a:t> </a:t>
            </a:r>
          </a:p>
          <a:p>
            <a:pPr marL="3175" algn="ctr">
              <a:spcAft>
                <a:spcPts val="300"/>
              </a:spcAft>
            </a:pPr>
            <a:r>
              <a:rPr lang="en-US" b="1" dirty="0" smtClean="0">
                <a:solidFill>
                  <a:prstClr val="white"/>
                </a:solidFill>
                <a:latin typeface="Batang" panose="02030600000101010101" pitchFamily="18" charset="-127"/>
                <a:ea typeface="Batang" panose="02030600000101010101" pitchFamily="18" charset="-127"/>
              </a:rPr>
              <a:t>Landscape Dynamics Assessment Tool</a:t>
            </a:r>
          </a:p>
        </p:txBody>
      </p:sp>
    </p:spTree>
    <p:extLst>
      <p:ext uri="{BB962C8B-B14F-4D97-AF65-F5344CB8AC3E}">
        <p14:creationId xmlns:p14="http://schemas.microsoft.com/office/powerpoint/2010/main" val="51467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57400" y="3088632"/>
            <a:ext cx="2514600" cy="2484148"/>
            <a:chOff x="1371600" y="3088632"/>
            <a:chExt cx="2514600" cy="2484148"/>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9995"/>
            <a:stretch/>
          </p:blipFill>
          <p:spPr>
            <a:xfrm>
              <a:off x="1371600" y="3088632"/>
              <a:ext cx="2514600" cy="2484148"/>
            </a:xfrm>
            <a:prstGeom prst="rect">
              <a:avLst/>
            </a:prstGeom>
          </p:spPr>
        </p:pic>
        <p:sp>
          <p:nvSpPr>
            <p:cNvPr id="29" name="Rectangle 28"/>
            <p:cNvSpPr/>
            <p:nvPr/>
          </p:nvSpPr>
          <p:spPr>
            <a:xfrm>
              <a:off x="2578608" y="4041648"/>
              <a:ext cx="804672" cy="80467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0" y="716793"/>
            <a:ext cx="9144000" cy="369332"/>
          </a:xfrm>
          <a:prstGeom prst="rect">
            <a:avLst/>
          </a:prstGeom>
          <a:noFill/>
        </p:spPr>
        <p:txBody>
          <a:bodyPr wrap="square" rtlCol="0">
            <a:spAutoFit/>
          </a:bodyPr>
          <a:lstStyle/>
          <a:p>
            <a:pPr marL="3175" algn="ctr">
              <a:spcAft>
                <a:spcPts val="300"/>
              </a:spcAft>
            </a:pPr>
            <a:r>
              <a:rPr lang="en-US" b="1" dirty="0">
                <a:solidFill>
                  <a:schemeClr val="bg1">
                    <a:lumMod val="95000"/>
                  </a:schemeClr>
                </a:solidFill>
                <a:latin typeface="Batang" panose="02030600000101010101" pitchFamily="18" charset="-127"/>
                <a:ea typeface="Batang" panose="02030600000101010101" pitchFamily="18" charset="-127"/>
              </a:rPr>
              <a:t>MODIS Normalized Difference Vegetation </a:t>
            </a:r>
            <a:r>
              <a:rPr lang="en-US" b="1" dirty="0" smtClean="0">
                <a:solidFill>
                  <a:schemeClr val="bg1">
                    <a:lumMod val="95000"/>
                  </a:schemeClr>
                </a:solidFill>
                <a:latin typeface="Batang" panose="02030600000101010101" pitchFamily="18" charset="-127"/>
                <a:ea typeface="Batang" panose="02030600000101010101" pitchFamily="18" charset="-127"/>
              </a:rPr>
              <a:t>Index (NDVI), 2000 – 2015 </a:t>
            </a:r>
          </a:p>
        </p:txBody>
      </p:sp>
      <p:sp>
        <p:nvSpPr>
          <p:cNvPr id="31" name="TextBox 30"/>
          <p:cNvSpPr txBox="1"/>
          <p:nvPr/>
        </p:nvSpPr>
        <p:spPr>
          <a:xfrm>
            <a:off x="0" y="228600"/>
            <a:ext cx="9144000" cy="430887"/>
          </a:xfrm>
          <a:prstGeom prst="rect">
            <a:avLst/>
          </a:prstGeom>
          <a:noFill/>
        </p:spPr>
        <p:txBody>
          <a:bodyPr wrap="square" rtlCol="0">
            <a:spAutoFit/>
          </a:bodyPr>
          <a:lstStyle/>
          <a:p>
            <a:pPr algn="ctr"/>
            <a:r>
              <a:rPr lang="en-US" sz="2200" b="1" dirty="0" err="1" smtClean="0">
                <a:solidFill>
                  <a:schemeClr val="bg1">
                    <a:lumMod val="95000"/>
                  </a:schemeClr>
                </a:solidFill>
                <a:latin typeface="Batang" panose="02030600000101010101" pitchFamily="18" charset="-127"/>
                <a:ea typeface="Batang" panose="02030600000101010101" pitchFamily="18" charset="-127"/>
                <a:cs typeface="Arial" charset="0"/>
              </a:rPr>
              <a:t>LanDAT</a:t>
            </a:r>
            <a:r>
              <a:rPr lang="en-US" sz="2200" b="1" dirty="0" smtClean="0">
                <a:solidFill>
                  <a:schemeClr val="bg1">
                    <a:lumMod val="95000"/>
                  </a:schemeClr>
                </a:solidFill>
                <a:latin typeface="Batang" panose="02030600000101010101" pitchFamily="18" charset="-127"/>
                <a:ea typeface="Batang" panose="02030600000101010101" pitchFamily="18" charset="-127"/>
                <a:cs typeface="Arial" charset="0"/>
              </a:rPr>
              <a:t> data source</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347" t="18276" r="3263" b="17873"/>
          <a:stretch/>
        </p:blipFill>
        <p:spPr>
          <a:xfrm>
            <a:off x="76200" y="1809937"/>
            <a:ext cx="3336845" cy="1215515"/>
          </a:xfrm>
          <a:prstGeom prst="rect">
            <a:avLst/>
          </a:prstGeom>
        </p:spPr>
      </p:pic>
      <p:grpSp>
        <p:nvGrpSpPr>
          <p:cNvPr id="22" name="Group 21"/>
          <p:cNvGrpSpPr/>
          <p:nvPr/>
        </p:nvGrpSpPr>
        <p:grpSpPr>
          <a:xfrm>
            <a:off x="3886200" y="1947649"/>
            <a:ext cx="787503" cy="940089"/>
            <a:chOff x="612096" y="3391716"/>
            <a:chExt cx="787503" cy="940089"/>
          </a:xfrm>
        </p:grpSpPr>
        <p:sp>
          <p:nvSpPr>
            <p:cNvPr id="47" name="Rounded Rectangle 46"/>
            <p:cNvSpPr/>
            <p:nvPr/>
          </p:nvSpPr>
          <p:spPr>
            <a:xfrm>
              <a:off x="1113764" y="3487553"/>
              <a:ext cx="285835" cy="774156"/>
            </a:xfrm>
            <a:prstGeom prst="roundRect">
              <a:avLst/>
            </a:prstGeom>
            <a:gradFill>
              <a:gsLst>
                <a:gs pos="0">
                  <a:srgbClr val="E3580B"/>
                </a:gs>
                <a:gs pos="77000">
                  <a:srgbClr val="0408B8"/>
                </a:gs>
                <a:gs pos="30000">
                  <a:srgbClr val="722C06"/>
                </a:gs>
                <a:gs pos="100000">
                  <a:srgbClr val="0408B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p:cNvSpPr txBox="1"/>
            <p:nvPr/>
          </p:nvSpPr>
          <p:spPr>
            <a:xfrm>
              <a:off x="612096" y="3391716"/>
              <a:ext cx="550151" cy="307777"/>
            </a:xfrm>
            <a:prstGeom prst="rect">
              <a:avLst/>
            </a:prstGeom>
            <a:noFill/>
          </p:spPr>
          <p:txBody>
            <a:bodyPr wrap="none" rtlCol="0">
              <a:spAutoFit/>
            </a:bodyPr>
            <a:lstStyle/>
            <a:p>
              <a:r>
                <a:rPr lang="en-US" sz="1400" dirty="0" smtClean="0">
                  <a:solidFill>
                    <a:schemeClr val="bg1"/>
                  </a:solidFill>
                </a:rPr>
                <a:t>2000</a:t>
              </a:r>
              <a:endParaRPr lang="en-US" sz="1400" dirty="0">
                <a:solidFill>
                  <a:schemeClr val="bg1"/>
                </a:solidFill>
              </a:endParaRPr>
            </a:p>
          </p:txBody>
        </p:sp>
        <p:sp>
          <p:nvSpPr>
            <p:cNvPr id="49" name="TextBox 48"/>
            <p:cNvSpPr txBox="1"/>
            <p:nvPr/>
          </p:nvSpPr>
          <p:spPr>
            <a:xfrm>
              <a:off x="612096" y="4024028"/>
              <a:ext cx="550151" cy="307777"/>
            </a:xfrm>
            <a:prstGeom prst="rect">
              <a:avLst/>
            </a:prstGeom>
            <a:noFill/>
          </p:spPr>
          <p:txBody>
            <a:bodyPr wrap="none" rtlCol="0">
              <a:spAutoFit/>
            </a:bodyPr>
            <a:lstStyle/>
            <a:p>
              <a:r>
                <a:rPr lang="en-US" sz="1400" dirty="0" smtClean="0">
                  <a:solidFill>
                    <a:schemeClr val="bg1"/>
                  </a:solidFill>
                </a:rPr>
                <a:t>2014</a:t>
              </a:r>
              <a:endParaRPr lang="en-US" sz="1400" dirty="0">
                <a:solidFill>
                  <a:schemeClr val="bg1"/>
                </a:solidFill>
              </a:endParaRPr>
            </a:p>
          </p:txBody>
        </p:sp>
      </p:grpSp>
      <p:sp>
        <p:nvSpPr>
          <p:cNvPr id="19" name="TextBox 18"/>
          <p:cNvSpPr txBox="1"/>
          <p:nvPr/>
        </p:nvSpPr>
        <p:spPr>
          <a:xfrm>
            <a:off x="5386832" y="5570028"/>
            <a:ext cx="2653227" cy="523220"/>
          </a:xfrm>
          <a:prstGeom prst="rect">
            <a:avLst/>
          </a:prstGeom>
          <a:noFill/>
        </p:spPr>
        <p:txBody>
          <a:bodyPr wrap="square" rtlCol="0">
            <a:spAutoFit/>
          </a:bodyPr>
          <a:lstStyle/>
          <a:p>
            <a:pPr algn="ctr"/>
            <a:r>
              <a:rPr lang="en-US" sz="1400" b="1" dirty="0" smtClean="0">
                <a:solidFill>
                  <a:prstClr val="white">
                    <a:lumMod val="95000"/>
                  </a:prstClr>
                </a:solidFill>
                <a:ea typeface="Batang" panose="02030600000101010101" pitchFamily="18" charset="-127"/>
                <a:cs typeface="Arial" charset="0"/>
              </a:rPr>
              <a:t>Rio Grande riparian pixel, </a:t>
            </a:r>
          </a:p>
          <a:p>
            <a:pPr algn="ctr"/>
            <a:r>
              <a:rPr lang="en-US" sz="1400" b="1" dirty="0" smtClean="0">
                <a:solidFill>
                  <a:prstClr val="white">
                    <a:lumMod val="95000"/>
                  </a:prstClr>
                </a:solidFill>
                <a:ea typeface="Batang" panose="02030600000101010101" pitchFamily="18" charset="-127"/>
                <a:cs typeface="Arial" charset="0"/>
              </a:rPr>
              <a:t>west Texas</a:t>
            </a:r>
          </a:p>
        </p:txBody>
      </p:sp>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l="2140" t="17430" r="3057" b="17202"/>
          <a:stretch/>
        </p:blipFill>
        <p:spPr>
          <a:xfrm>
            <a:off x="5336457" y="1815865"/>
            <a:ext cx="3730769" cy="1209587"/>
          </a:xfrm>
          <a:prstGeom prst="rect">
            <a:avLst/>
          </a:prstGeom>
        </p:spPr>
      </p:pic>
      <p:sp>
        <p:nvSpPr>
          <p:cNvPr id="24" name="TextBox 23"/>
          <p:cNvSpPr txBox="1"/>
          <p:nvPr/>
        </p:nvSpPr>
        <p:spPr>
          <a:xfrm>
            <a:off x="1" y="1154668"/>
            <a:ext cx="9144000" cy="369332"/>
          </a:xfrm>
          <a:prstGeom prst="rect">
            <a:avLst/>
          </a:prstGeom>
          <a:noFill/>
        </p:spPr>
        <p:txBody>
          <a:bodyPr wrap="square" rtlCol="0">
            <a:spAutoFit/>
          </a:bodyPr>
          <a:lstStyle/>
          <a:p>
            <a:pPr algn="ctr">
              <a:spcAft>
                <a:spcPts val="800"/>
              </a:spcAft>
            </a:pPr>
            <a:r>
              <a:rPr lang="en-US" b="1" dirty="0" smtClean="0">
                <a:solidFill>
                  <a:srgbClr val="EEECE1"/>
                </a:solidFill>
                <a:latin typeface="Batang" panose="02030600000101010101" pitchFamily="18" charset="-127"/>
                <a:ea typeface="Batang" panose="02030600000101010101" pitchFamily="18" charset="-127"/>
                <a:cs typeface="Arial" charset="0"/>
              </a:rPr>
              <a:t>Annual phenology: timing of vegetation change</a:t>
            </a:r>
            <a:endParaRPr lang="en-US" b="1" dirty="0">
              <a:solidFill>
                <a:srgbClr val="EEECE1"/>
              </a:solidFill>
              <a:latin typeface="Batang" panose="02030600000101010101" pitchFamily="18" charset="-127"/>
              <a:ea typeface="Batang" panose="02030600000101010101" pitchFamily="18" charset="-127"/>
              <a:cs typeface="Arial" charset="0"/>
            </a:endParaRPr>
          </a:p>
        </p:txBody>
      </p:sp>
      <p:sp>
        <p:nvSpPr>
          <p:cNvPr id="25" name="TextBox 24"/>
          <p:cNvSpPr txBox="1"/>
          <p:nvPr/>
        </p:nvSpPr>
        <p:spPr>
          <a:xfrm>
            <a:off x="1286456" y="5572780"/>
            <a:ext cx="2653227" cy="523220"/>
          </a:xfrm>
          <a:prstGeom prst="rect">
            <a:avLst/>
          </a:prstGeom>
          <a:noFill/>
        </p:spPr>
        <p:txBody>
          <a:bodyPr wrap="square" rtlCol="0">
            <a:spAutoFit/>
          </a:bodyPr>
          <a:lstStyle/>
          <a:p>
            <a:pPr algn="ctr"/>
            <a:r>
              <a:rPr lang="en-US" sz="1400" b="1" dirty="0" smtClean="0">
                <a:solidFill>
                  <a:prstClr val="white">
                    <a:lumMod val="95000"/>
                  </a:prstClr>
                </a:solidFill>
                <a:ea typeface="Batang" panose="02030600000101010101" pitchFamily="18" charset="-127"/>
                <a:cs typeface="Arial" charset="0"/>
              </a:rPr>
              <a:t>Appalachian forest pixel, southwestern WV</a:t>
            </a:r>
          </a:p>
        </p:txBody>
      </p:sp>
      <p:grpSp>
        <p:nvGrpSpPr>
          <p:cNvPr id="4" name="Group 3"/>
          <p:cNvGrpSpPr/>
          <p:nvPr/>
        </p:nvGrpSpPr>
        <p:grpSpPr>
          <a:xfrm>
            <a:off x="4602990" y="3088631"/>
            <a:ext cx="2864610" cy="2484149"/>
            <a:chOff x="4602990" y="3088631"/>
            <a:chExt cx="2864610" cy="2484149"/>
          </a:xfrm>
        </p:grpSpPr>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l="19167" t="9838" r="21254" b="9838"/>
            <a:stretch/>
          </p:blipFill>
          <p:spPr>
            <a:xfrm>
              <a:off x="4602990" y="3088631"/>
              <a:ext cx="2864610" cy="2484149"/>
            </a:xfrm>
            <a:prstGeom prst="rect">
              <a:avLst/>
            </a:prstGeom>
          </p:spPr>
        </p:pic>
        <p:sp>
          <p:nvSpPr>
            <p:cNvPr id="3" name="Rectangle 2"/>
            <p:cNvSpPr/>
            <p:nvPr/>
          </p:nvSpPr>
          <p:spPr>
            <a:xfrm>
              <a:off x="5349240" y="3310128"/>
              <a:ext cx="1188720" cy="118872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5435703" y="4462060"/>
            <a:ext cx="1041297" cy="307777"/>
          </a:xfrm>
          <a:prstGeom prst="rect">
            <a:avLst/>
          </a:prstGeom>
          <a:noFill/>
        </p:spPr>
        <p:txBody>
          <a:bodyPr wrap="square" rtlCol="0">
            <a:spAutoFit/>
          </a:bodyPr>
          <a:lstStyle/>
          <a:p>
            <a:pPr algn="ctr"/>
            <a:r>
              <a:rPr lang="en-US" sz="1400" b="1" dirty="0" smtClean="0">
                <a:solidFill>
                  <a:prstClr val="white">
                    <a:lumMod val="95000"/>
                  </a:prstClr>
                </a:solidFill>
                <a:ea typeface="Batang" panose="02030600000101010101" pitchFamily="18" charset="-127"/>
                <a:cs typeface="Arial" charset="0"/>
              </a:rPr>
              <a:t>232 meters</a:t>
            </a:r>
          </a:p>
        </p:txBody>
      </p:sp>
      <p:grpSp>
        <p:nvGrpSpPr>
          <p:cNvPr id="23" name="Group 22"/>
          <p:cNvGrpSpPr/>
          <p:nvPr/>
        </p:nvGrpSpPr>
        <p:grpSpPr>
          <a:xfrm>
            <a:off x="6713446" y="3092935"/>
            <a:ext cx="2352523" cy="2501578"/>
            <a:chOff x="378958" y="1652973"/>
            <a:chExt cx="3094886" cy="3259181"/>
          </a:xfrm>
        </p:grpSpPr>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l="9132" t="1818" r="9050" b="4111"/>
            <a:stretch/>
          </p:blipFill>
          <p:spPr>
            <a:xfrm>
              <a:off x="378958" y="1652973"/>
              <a:ext cx="3094886" cy="3234864"/>
            </a:xfrm>
            <a:prstGeom prst="rect">
              <a:avLst/>
            </a:prstGeom>
          </p:spPr>
        </p:pic>
        <p:sp>
          <p:nvSpPr>
            <p:cNvPr id="27" name="Circular Arrow 26"/>
            <p:cNvSpPr/>
            <p:nvPr/>
          </p:nvSpPr>
          <p:spPr>
            <a:xfrm rot="11133336">
              <a:off x="511102" y="3476759"/>
              <a:ext cx="2244288" cy="1435395"/>
            </a:xfrm>
            <a:prstGeom prst="circularArrow">
              <a:avLst>
                <a:gd name="adj1" fmla="val 3625"/>
                <a:gd name="adj2" fmla="val 487560"/>
                <a:gd name="adj3" fmla="val 20459347"/>
                <a:gd name="adj4" fmla="val 17538076"/>
                <a:gd name="adj5" fmla="val 451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 name="TextBox 31"/>
          <p:cNvSpPr txBox="1"/>
          <p:nvPr/>
        </p:nvSpPr>
        <p:spPr>
          <a:xfrm>
            <a:off x="3146095" y="4800152"/>
            <a:ext cx="1041297" cy="276999"/>
          </a:xfrm>
          <a:prstGeom prst="rect">
            <a:avLst/>
          </a:prstGeom>
          <a:noFill/>
        </p:spPr>
        <p:txBody>
          <a:bodyPr wrap="square" rtlCol="0">
            <a:spAutoFit/>
          </a:bodyPr>
          <a:lstStyle/>
          <a:p>
            <a:pPr algn="ctr"/>
            <a:r>
              <a:rPr lang="en-US" sz="1200" b="1" dirty="0" smtClean="0">
                <a:solidFill>
                  <a:prstClr val="white">
                    <a:lumMod val="95000"/>
                  </a:prstClr>
                </a:solidFill>
                <a:ea typeface="Batang" panose="02030600000101010101" pitchFamily="18" charset="-127"/>
                <a:cs typeface="Arial" charset="0"/>
              </a:rPr>
              <a:t>232 meters</a:t>
            </a:r>
          </a:p>
        </p:txBody>
      </p:sp>
      <p:grpSp>
        <p:nvGrpSpPr>
          <p:cNvPr id="8" name="Group 7"/>
          <p:cNvGrpSpPr/>
          <p:nvPr/>
        </p:nvGrpSpPr>
        <p:grpSpPr>
          <a:xfrm>
            <a:off x="78813" y="3096378"/>
            <a:ext cx="2509047" cy="2518975"/>
            <a:chOff x="78813" y="3096378"/>
            <a:chExt cx="2509047" cy="2518975"/>
          </a:xfrm>
        </p:grpSpPr>
        <p:grpSp>
          <p:nvGrpSpPr>
            <p:cNvPr id="21" name="Group 20"/>
            <p:cNvGrpSpPr/>
            <p:nvPr/>
          </p:nvGrpSpPr>
          <p:grpSpPr>
            <a:xfrm>
              <a:off x="78813" y="3096378"/>
              <a:ext cx="2509047" cy="2518975"/>
              <a:chOff x="3398285" y="2387406"/>
              <a:chExt cx="2197443" cy="2206138"/>
            </a:xfrm>
          </p:grpSpPr>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6899" t="2689" r="7600" b="3259"/>
              <a:stretch/>
            </p:blipFill>
            <p:spPr>
              <a:xfrm>
                <a:off x="3398285" y="2387406"/>
                <a:ext cx="2197443" cy="2173032"/>
              </a:xfrm>
              <a:prstGeom prst="rect">
                <a:avLst/>
              </a:prstGeom>
            </p:spPr>
          </p:pic>
          <p:sp>
            <p:nvSpPr>
              <p:cNvPr id="46" name="Circular Arrow 45"/>
              <p:cNvSpPr/>
              <p:nvPr/>
            </p:nvSpPr>
            <p:spPr>
              <a:xfrm rot="11133336">
                <a:off x="3596183" y="3647899"/>
                <a:ext cx="1493640" cy="945645"/>
              </a:xfrm>
              <a:prstGeom prst="circularArrow">
                <a:avLst>
                  <a:gd name="adj1" fmla="val 3625"/>
                  <a:gd name="adj2" fmla="val 487560"/>
                  <a:gd name="adj3" fmla="val 20459347"/>
                  <a:gd name="adj4" fmla="val 17538076"/>
                  <a:gd name="adj5" fmla="val 451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Rectangle 6"/>
            <p:cNvSpPr/>
            <p:nvPr/>
          </p:nvSpPr>
          <p:spPr>
            <a:xfrm>
              <a:off x="2414016" y="4267200"/>
              <a:ext cx="149460" cy="23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8916509" y="4290210"/>
            <a:ext cx="149460" cy="23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47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85800" y="457200"/>
            <a:ext cx="4267200" cy="684803"/>
          </a:xfrm>
          <a:prstGeom prst="rect">
            <a:avLst/>
          </a:prstGeom>
          <a:noFill/>
        </p:spPr>
        <p:txBody>
          <a:bodyPr wrap="square" rtlCol="0">
            <a:spAutoFit/>
          </a:bodyPr>
          <a:lstStyle/>
          <a:p>
            <a:pPr marL="3175">
              <a:spcAft>
                <a:spcPts val="300"/>
              </a:spcAft>
            </a:pPr>
            <a:r>
              <a:rPr lang="en-US" b="1" dirty="0" smtClean="0">
                <a:solidFill>
                  <a:prstClr val="white"/>
                </a:solidFill>
                <a:latin typeface="Batang" panose="02030600000101010101" pitchFamily="18" charset="-127"/>
                <a:ea typeface="Batang" panose="02030600000101010101" pitchFamily="18" charset="-127"/>
              </a:rPr>
              <a:t>Phenological description: </a:t>
            </a:r>
          </a:p>
          <a:p>
            <a:pPr marL="3175">
              <a:spcAft>
                <a:spcPts val="300"/>
              </a:spcAft>
            </a:pPr>
            <a:r>
              <a:rPr lang="en-US" b="1" dirty="0" smtClean="0">
                <a:solidFill>
                  <a:prstClr val="white"/>
                </a:solidFill>
                <a:latin typeface="Batang" panose="02030600000101010101" pitchFamily="18" charset="-127"/>
                <a:ea typeface="Batang" panose="02030600000101010101" pitchFamily="18" charset="-127"/>
              </a:rPr>
              <a:t>MODIS NDVI Within-year variability</a:t>
            </a:r>
            <a:endParaRPr lang="en-US" b="1" dirty="0">
              <a:solidFill>
                <a:prstClr val="white"/>
              </a:solidFill>
              <a:latin typeface="Batang" panose="02030600000101010101" pitchFamily="18" charset="-127"/>
              <a:ea typeface="Batang" panose="02030600000101010101" pitchFamily="18" charset="-127"/>
            </a:endParaRPr>
          </a:p>
        </p:txBody>
      </p:sp>
      <p:grpSp>
        <p:nvGrpSpPr>
          <p:cNvPr id="2" name="Group 1"/>
          <p:cNvGrpSpPr/>
          <p:nvPr/>
        </p:nvGrpSpPr>
        <p:grpSpPr>
          <a:xfrm>
            <a:off x="526596" y="1295400"/>
            <a:ext cx="3969205" cy="1513235"/>
            <a:chOff x="755195" y="1828800"/>
            <a:chExt cx="3969205" cy="1513235"/>
          </a:xfrm>
        </p:grpSpPr>
        <p:sp>
          <p:nvSpPr>
            <p:cNvPr id="5" name="TextBox 4"/>
            <p:cNvSpPr txBox="1"/>
            <p:nvPr/>
          </p:nvSpPr>
          <p:spPr>
            <a:xfrm>
              <a:off x="928007" y="1828800"/>
              <a:ext cx="3796393" cy="1513235"/>
            </a:xfrm>
            <a:prstGeom prst="rect">
              <a:avLst/>
            </a:prstGeom>
            <a:noFill/>
          </p:spPr>
          <p:txBody>
            <a:bodyPr wrap="square" rtlCol="0">
              <a:spAutoFit/>
            </a:bodyPr>
            <a:lstStyle/>
            <a:p>
              <a:pPr marL="3175">
                <a:spcAft>
                  <a:spcPts val="200"/>
                </a:spcAft>
              </a:pPr>
              <a:r>
                <a:rPr lang="en-US" sz="1400" b="1" dirty="0">
                  <a:solidFill>
                    <a:prstClr val="white"/>
                  </a:solidFill>
                  <a:ea typeface="Batang" panose="02030600000101010101" pitchFamily="18" charset="-127"/>
                </a:rPr>
                <a:t>Mean growing season NDVI (greenness)</a:t>
              </a:r>
            </a:p>
            <a:p>
              <a:pPr marL="3175">
                <a:spcAft>
                  <a:spcPts val="200"/>
                </a:spcAft>
              </a:pPr>
              <a:r>
                <a:rPr lang="en-US" sz="1400" b="1" dirty="0">
                  <a:solidFill>
                    <a:prstClr val="white"/>
                  </a:solidFill>
                  <a:ea typeface="Batang" panose="02030600000101010101" pitchFamily="18" charset="-127"/>
                </a:rPr>
                <a:t>Magnitude of mean vector NDVI (seasonality)</a:t>
              </a:r>
            </a:p>
            <a:p>
              <a:pPr marL="3175">
                <a:spcAft>
                  <a:spcPts val="200"/>
                </a:spcAft>
              </a:pPr>
              <a:r>
                <a:rPr lang="en-US" sz="1400" b="1" dirty="0">
                  <a:solidFill>
                    <a:prstClr val="white"/>
                  </a:solidFill>
                  <a:ea typeface="Batang" panose="02030600000101010101" pitchFamily="18" charset="-127"/>
                </a:rPr>
                <a:t>Midpoint of growing season (peak)</a:t>
              </a:r>
            </a:p>
            <a:p>
              <a:pPr marL="3175">
                <a:spcAft>
                  <a:spcPts val="200"/>
                </a:spcAft>
              </a:pPr>
              <a:r>
                <a:rPr lang="en-US" sz="1400" b="1" dirty="0" smtClean="0">
                  <a:solidFill>
                    <a:prstClr val="white"/>
                  </a:solidFill>
                  <a:ea typeface="Batang" panose="02030600000101010101" pitchFamily="18" charset="-127"/>
                </a:rPr>
                <a:t>Beginning of growing season</a:t>
              </a:r>
            </a:p>
            <a:p>
              <a:pPr marL="3175">
                <a:spcAft>
                  <a:spcPts val="200"/>
                </a:spcAft>
              </a:pPr>
              <a:r>
                <a:rPr lang="en-US" sz="1400" b="1" dirty="0" smtClean="0">
                  <a:solidFill>
                    <a:prstClr val="white"/>
                  </a:solidFill>
                  <a:ea typeface="Batang" panose="02030600000101010101" pitchFamily="18" charset="-127"/>
                </a:rPr>
                <a:t>Length of growing season</a:t>
              </a:r>
            </a:p>
            <a:p>
              <a:pPr marL="3175">
                <a:spcAft>
                  <a:spcPts val="200"/>
                </a:spcAft>
              </a:pPr>
              <a:r>
                <a:rPr lang="en-US" sz="1400" b="1" dirty="0" smtClean="0">
                  <a:solidFill>
                    <a:prstClr val="white"/>
                  </a:solidFill>
                  <a:ea typeface="Batang" panose="02030600000101010101" pitchFamily="18" charset="-127"/>
                </a:rPr>
                <a:t>Growing season NDVI standard deviation</a:t>
              </a:r>
            </a:p>
          </p:txBody>
        </p:sp>
        <p:sp>
          <p:nvSpPr>
            <p:cNvPr id="3" name="5-Point Star 2"/>
            <p:cNvSpPr/>
            <p:nvPr/>
          </p:nvSpPr>
          <p:spPr>
            <a:xfrm>
              <a:off x="755195" y="2139119"/>
              <a:ext cx="166007" cy="152400"/>
            </a:xfrm>
            <a:prstGeom prst="star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755195" y="1910021"/>
              <a:ext cx="166007" cy="1524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755196" y="2368217"/>
              <a:ext cx="166007"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5151561" y="-1425"/>
            <a:ext cx="3611439" cy="6859425"/>
            <a:chOff x="4999161" y="-1425"/>
            <a:chExt cx="3611439" cy="6859425"/>
          </a:xfrm>
        </p:grpSpPr>
        <p:sp>
          <p:nvSpPr>
            <p:cNvPr id="12" name="Rectangle 11"/>
            <p:cNvSpPr/>
            <p:nvPr/>
          </p:nvSpPr>
          <p:spPr>
            <a:xfrm>
              <a:off x="8440613" y="0"/>
              <a:ext cx="16998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161" y="2286000"/>
              <a:ext cx="3535239" cy="2286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9161" y="4496895"/>
              <a:ext cx="3611439" cy="23611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162" y="-1425"/>
              <a:ext cx="3525228" cy="2314164"/>
            </a:xfrm>
            <a:prstGeom prst="rect">
              <a:avLst/>
            </a:prstGeom>
          </p:spPr>
        </p:pic>
      </p:grpSp>
      <p:grpSp>
        <p:nvGrpSpPr>
          <p:cNvPr id="28" name="Group 27"/>
          <p:cNvGrpSpPr/>
          <p:nvPr/>
        </p:nvGrpSpPr>
        <p:grpSpPr>
          <a:xfrm>
            <a:off x="787272" y="3124200"/>
            <a:ext cx="3403728" cy="3417196"/>
            <a:chOff x="787272" y="3124200"/>
            <a:chExt cx="3403728" cy="3417196"/>
          </a:xfrm>
        </p:grpSpPr>
        <p:grpSp>
          <p:nvGrpSpPr>
            <p:cNvPr id="7" name="Group 6"/>
            <p:cNvGrpSpPr/>
            <p:nvPr/>
          </p:nvGrpSpPr>
          <p:grpSpPr>
            <a:xfrm>
              <a:off x="787272" y="3124200"/>
              <a:ext cx="3403728" cy="3417196"/>
              <a:chOff x="787272" y="3352800"/>
              <a:chExt cx="3251328" cy="3264193"/>
            </a:xfrm>
          </p:grpSpPr>
          <p:grpSp>
            <p:nvGrpSpPr>
              <p:cNvPr id="15" name="Group 14"/>
              <p:cNvGrpSpPr/>
              <p:nvPr/>
            </p:nvGrpSpPr>
            <p:grpSpPr>
              <a:xfrm>
                <a:off x="787272" y="3352800"/>
                <a:ext cx="3251328" cy="3264193"/>
                <a:chOff x="3398285" y="2387406"/>
                <a:chExt cx="2197443" cy="2206138"/>
              </a:xfrm>
            </p:grpSpPr>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6899" t="2689" r="7600" b="3259"/>
                <a:stretch/>
              </p:blipFill>
              <p:spPr>
                <a:xfrm>
                  <a:off x="3398285" y="2387406"/>
                  <a:ext cx="2197443" cy="2173032"/>
                </a:xfrm>
                <a:prstGeom prst="rect">
                  <a:avLst/>
                </a:prstGeom>
              </p:spPr>
            </p:pic>
            <p:sp>
              <p:nvSpPr>
                <p:cNvPr id="17" name="Circular Arrow 16"/>
                <p:cNvSpPr/>
                <p:nvPr/>
              </p:nvSpPr>
              <p:spPr>
                <a:xfrm rot="11133336">
                  <a:off x="3596183" y="3647899"/>
                  <a:ext cx="1493640" cy="945645"/>
                </a:xfrm>
                <a:prstGeom prst="circularArrow">
                  <a:avLst>
                    <a:gd name="adj1" fmla="val 3625"/>
                    <a:gd name="adj2" fmla="val 487560"/>
                    <a:gd name="adj3" fmla="val 20459347"/>
                    <a:gd name="adj4" fmla="val 17538076"/>
                    <a:gd name="adj5" fmla="val 451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Rectangle 17"/>
              <p:cNvSpPr/>
              <p:nvPr/>
            </p:nvSpPr>
            <p:spPr>
              <a:xfrm>
                <a:off x="3810000" y="4960404"/>
                <a:ext cx="176534" cy="23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8"/>
            <p:cNvCxnSpPr/>
            <p:nvPr/>
          </p:nvCxnSpPr>
          <p:spPr>
            <a:xfrm flipH="1">
              <a:off x="1161288" y="4894010"/>
              <a:ext cx="1335024" cy="74079"/>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89732" y="4882896"/>
              <a:ext cx="478837" cy="1243584"/>
            </a:xfrm>
            <a:prstGeom prst="line">
              <a:avLst/>
            </a:prstGeom>
            <a:ln w="6350"/>
          </p:spPr>
          <p:style>
            <a:lnRef idx="1">
              <a:schemeClr val="accent1"/>
            </a:lnRef>
            <a:fillRef idx="0">
              <a:schemeClr val="accent1"/>
            </a:fillRef>
            <a:effectRef idx="0">
              <a:schemeClr val="accent1"/>
            </a:effectRef>
            <a:fontRef idx="minor">
              <a:schemeClr val="tx1"/>
            </a:fontRef>
          </p:style>
        </p:cxnSp>
      </p:grpSp>
      <p:sp>
        <p:nvSpPr>
          <p:cNvPr id="29" name="5-Point Star 28"/>
          <p:cNvSpPr/>
          <p:nvPr/>
        </p:nvSpPr>
        <p:spPr>
          <a:xfrm>
            <a:off x="4927338" y="479611"/>
            <a:ext cx="166007" cy="1524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4927337" y="2732435"/>
            <a:ext cx="166007" cy="152400"/>
          </a:xfrm>
          <a:prstGeom prst="star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4927336" y="4882896"/>
            <a:ext cx="166007" cy="152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9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828800" y="1153765"/>
            <a:ext cx="6248400" cy="1513235"/>
          </a:xfrm>
          <a:prstGeom prst="rect">
            <a:avLst/>
          </a:prstGeom>
          <a:noFill/>
        </p:spPr>
        <p:txBody>
          <a:bodyPr wrap="square" numCol="2" rtlCol="0">
            <a:spAutoFit/>
          </a:bodyPr>
          <a:lstStyle/>
          <a:p>
            <a:pPr marL="3175">
              <a:spcAft>
                <a:spcPts val="200"/>
              </a:spcAft>
            </a:pPr>
            <a:r>
              <a:rPr lang="en-US" sz="1400" b="1" dirty="0" smtClean="0">
                <a:solidFill>
                  <a:prstClr val="white"/>
                </a:solidFill>
                <a:ea typeface="Batang" panose="02030600000101010101" pitchFamily="18" charset="-127"/>
              </a:rPr>
              <a:t>Mean </a:t>
            </a:r>
            <a:r>
              <a:rPr lang="en-US" sz="1400" b="1" dirty="0">
                <a:solidFill>
                  <a:prstClr val="white"/>
                </a:solidFill>
                <a:ea typeface="Batang" panose="02030600000101010101" pitchFamily="18" charset="-127"/>
              </a:rPr>
              <a:t>growing season NDVI</a:t>
            </a:r>
          </a:p>
          <a:p>
            <a:pPr marL="3175">
              <a:spcAft>
                <a:spcPts val="200"/>
              </a:spcAft>
            </a:pPr>
            <a:r>
              <a:rPr lang="en-US" sz="1400" b="1" dirty="0">
                <a:solidFill>
                  <a:prstClr val="white"/>
                </a:solidFill>
                <a:ea typeface="Batang" panose="02030600000101010101" pitchFamily="18" charset="-127"/>
              </a:rPr>
              <a:t>Magnitude of mean vector NDVI</a:t>
            </a:r>
          </a:p>
          <a:p>
            <a:pPr marL="3175">
              <a:spcAft>
                <a:spcPts val="200"/>
              </a:spcAft>
            </a:pPr>
            <a:r>
              <a:rPr lang="en-US" sz="1400" b="1" dirty="0">
                <a:solidFill>
                  <a:prstClr val="white"/>
                </a:solidFill>
                <a:ea typeface="Batang" panose="02030600000101010101" pitchFamily="18" charset="-127"/>
              </a:rPr>
              <a:t>Midpoint of growing season </a:t>
            </a:r>
            <a:endParaRPr lang="en-US" sz="1400" b="1" dirty="0" smtClean="0">
              <a:solidFill>
                <a:prstClr val="white"/>
              </a:solidFill>
              <a:ea typeface="Batang" panose="02030600000101010101" pitchFamily="18" charset="-127"/>
            </a:endParaRPr>
          </a:p>
          <a:p>
            <a:pPr marL="3175">
              <a:spcAft>
                <a:spcPts val="200"/>
              </a:spcAft>
            </a:pPr>
            <a:endParaRPr lang="en-US" sz="1400" b="1" dirty="0">
              <a:solidFill>
                <a:prstClr val="white"/>
              </a:solidFill>
              <a:ea typeface="Batang" panose="02030600000101010101" pitchFamily="18" charset="-127"/>
            </a:endParaRPr>
          </a:p>
          <a:p>
            <a:pPr marL="3175">
              <a:spcAft>
                <a:spcPts val="200"/>
              </a:spcAft>
            </a:pPr>
            <a:endParaRPr lang="en-US" sz="1400" b="1" dirty="0" smtClean="0">
              <a:solidFill>
                <a:prstClr val="white"/>
              </a:solidFill>
              <a:ea typeface="Batang" panose="02030600000101010101" pitchFamily="18" charset="-127"/>
            </a:endParaRPr>
          </a:p>
          <a:p>
            <a:pPr marL="3175">
              <a:spcAft>
                <a:spcPts val="200"/>
              </a:spcAft>
            </a:pPr>
            <a:endParaRPr lang="en-US" sz="1400" b="1" dirty="0" smtClean="0">
              <a:solidFill>
                <a:prstClr val="white"/>
              </a:solidFill>
              <a:ea typeface="Batang" panose="02030600000101010101" pitchFamily="18" charset="-127"/>
            </a:endParaRPr>
          </a:p>
          <a:p>
            <a:pPr marL="3175">
              <a:spcAft>
                <a:spcPts val="200"/>
              </a:spcAft>
            </a:pPr>
            <a:r>
              <a:rPr lang="en-US" sz="1400" b="1" dirty="0" smtClean="0">
                <a:solidFill>
                  <a:prstClr val="white"/>
                </a:solidFill>
                <a:ea typeface="Batang" panose="02030600000101010101" pitchFamily="18" charset="-127"/>
              </a:rPr>
              <a:t>Beginning of growing season</a:t>
            </a:r>
          </a:p>
          <a:p>
            <a:pPr marL="3175">
              <a:spcAft>
                <a:spcPts val="200"/>
              </a:spcAft>
            </a:pPr>
            <a:r>
              <a:rPr lang="en-US" sz="1400" b="1" dirty="0" smtClean="0">
                <a:solidFill>
                  <a:prstClr val="white"/>
                </a:solidFill>
                <a:ea typeface="Batang" panose="02030600000101010101" pitchFamily="18" charset="-127"/>
              </a:rPr>
              <a:t>Length of growing season</a:t>
            </a:r>
          </a:p>
          <a:p>
            <a:pPr marL="3175">
              <a:spcAft>
                <a:spcPts val="200"/>
              </a:spcAft>
            </a:pPr>
            <a:r>
              <a:rPr lang="en-US" sz="1400" b="1" dirty="0" smtClean="0">
                <a:solidFill>
                  <a:prstClr val="white"/>
                </a:solidFill>
                <a:ea typeface="Batang" panose="02030600000101010101" pitchFamily="18" charset="-127"/>
              </a:rPr>
              <a:t>Growing season NDVI standard deviation</a:t>
            </a:r>
          </a:p>
        </p:txBody>
      </p:sp>
      <p:sp>
        <p:nvSpPr>
          <p:cNvPr id="28" name="TextBox 27"/>
          <p:cNvSpPr txBox="1"/>
          <p:nvPr/>
        </p:nvSpPr>
        <p:spPr>
          <a:xfrm>
            <a:off x="0" y="305797"/>
            <a:ext cx="9144000" cy="830997"/>
          </a:xfrm>
          <a:prstGeom prst="rect">
            <a:avLst/>
          </a:prstGeom>
          <a:noFill/>
        </p:spPr>
        <p:txBody>
          <a:bodyPr wrap="square" rtlCol="0">
            <a:spAutoFit/>
          </a:bodyPr>
          <a:lstStyle/>
          <a:p>
            <a:pPr marL="3175" algn="ctr">
              <a:spcAft>
                <a:spcPts val="1200"/>
              </a:spcAft>
            </a:pPr>
            <a:r>
              <a:rPr lang="en-US" sz="2000" b="1" dirty="0" smtClean="0">
                <a:solidFill>
                  <a:prstClr val="white"/>
                </a:solidFill>
                <a:latin typeface="Batang" panose="02030600000101010101" pitchFamily="18" charset="-127"/>
                <a:ea typeface="Batang" panose="02030600000101010101" pitchFamily="18" charset="-127"/>
              </a:rPr>
              <a:t>Annual phenological classification, 2000 – 2015</a:t>
            </a:r>
          </a:p>
          <a:p>
            <a:pPr marL="3175" algn="ctr">
              <a:spcAft>
                <a:spcPts val="300"/>
              </a:spcAft>
            </a:pPr>
            <a:r>
              <a:rPr lang="en-US" b="1" dirty="0">
                <a:solidFill>
                  <a:prstClr val="white"/>
                </a:solidFill>
                <a:latin typeface="Batang" panose="02030600000101010101" pitchFamily="18" charset="-127"/>
                <a:ea typeface="Batang" panose="02030600000101010101" pitchFamily="18" charset="-127"/>
              </a:rPr>
              <a:t>Cluster pixels, using 6 </a:t>
            </a:r>
            <a:r>
              <a:rPr lang="en-US" b="1" dirty="0" smtClean="0">
                <a:solidFill>
                  <a:prstClr val="white"/>
                </a:solidFill>
                <a:latin typeface="Batang" panose="02030600000101010101" pitchFamily="18" charset="-127"/>
                <a:ea typeface="Batang" panose="02030600000101010101" pitchFamily="18" charset="-127"/>
              </a:rPr>
              <a:t>variables</a:t>
            </a:r>
            <a:endParaRPr lang="en-US" b="1" dirty="0">
              <a:solidFill>
                <a:prstClr val="white"/>
              </a:solidFill>
              <a:latin typeface="Batang" panose="02030600000101010101" pitchFamily="18" charset="-127"/>
              <a:ea typeface="Batang" panose="02030600000101010101" pitchFamily="18" charset="-127"/>
            </a:endParaRPr>
          </a:p>
        </p:txBody>
      </p:sp>
      <p:grpSp>
        <p:nvGrpSpPr>
          <p:cNvPr id="2" name="Group 1"/>
          <p:cNvGrpSpPr/>
          <p:nvPr/>
        </p:nvGrpSpPr>
        <p:grpSpPr>
          <a:xfrm>
            <a:off x="4607983" y="2227443"/>
            <a:ext cx="4307417" cy="4013251"/>
            <a:chOff x="5048662" y="3292992"/>
            <a:chExt cx="4001938" cy="3728634"/>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8663" y="3292992"/>
              <a:ext cx="4001937" cy="3728634"/>
            </a:xfrm>
            <a:prstGeom prst="rect">
              <a:avLst/>
            </a:prstGeom>
          </p:spPr>
        </p:pic>
        <p:sp>
          <p:nvSpPr>
            <p:cNvPr id="26" name="Rectangle 25"/>
            <p:cNvSpPr/>
            <p:nvPr/>
          </p:nvSpPr>
          <p:spPr>
            <a:xfrm>
              <a:off x="5048662" y="3292993"/>
              <a:ext cx="2723737" cy="426758"/>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156823" y="3313218"/>
              <a:ext cx="3322837" cy="400110"/>
            </a:xfrm>
            <a:prstGeom prst="rect">
              <a:avLst/>
            </a:prstGeom>
            <a:noFill/>
          </p:spPr>
          <p:txBody>
            <a:bodyPr wrap="square" rtlCol="0">
              <a:spAutoFit/>
            </a:bodyPr>
            <a:lstStyle/>
            <a:p>
              <a:pPr marL="3175">
                <a:spcAft>
                  <a:spcPts val="300"/>
                </a:spcAft>
              </a:pPr>
              <a:r>
                <a:rPr lang="en-US" sz="2000" dirty="0" smtClean="0">
                  <a:latin typeface="+mj-lt"/>
                  <a:ea typeface="Batang" panose="02030600000101010101" pitchFamily="18" charset="-127"/>
                </a:rPr>
                <a:t>Phenological class, 2014</a:t>
              </a:r>
            </a:p>
          </p:txBody>
        </p:sp>
      </p:grpSp>
      <p:grpSp>
        <p:nvGrpSpPr>
          <p:cNvPr id="4" name="Group 3"/>
          <p:cNvGrpSpPr/>
          <p:nvPr/>
        </p:nvGrpSpPr>
        <p:grpSpPr>
          <a:xfrm>
            <a:off x="240648" y="2213379"/>
            <a:ext cx="4096876" cy="4027315"/>
            <a:chOff x="240648" y="2213379"/>
            <a:chExt cx="4096876" cy="4027315"/>
          </a:xfrm>
        </p:grpSpPr>
        <p:sp>
          <p:nvSpPr>
            <p:cNvPr id="18" name="Circular Arrow 17"/>
            <p:cNvSpPr/>
            <p:nvPr/>
          </p:nvSpPr>
          <p:spPr>
            <a:xfrm rot="11133336">
              <a:off x="381107" y="4297117"/>
              <a:ext cx="1493640" cy="945645"/>
            </a:xfrm>
            <a:prstGeom prst="circularArrow">
              <a:avLst>
                <a:gd name="adj1" fmla="val 3625"/>
                <a:gd name="adj2" fmla="val 487560"/>
                <a:gd name="adj3" fmla="val 20459347"/>
                <a:gd name="adj4" fmla="val 17538076"/>
                <a:gd name="adj5" fmla="val 451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ircular Arrow 22"/>
            <p:cNvSpPr/>
            <p:nvPr/>
          </p:nvSpPr>
          <p:spPr>
            <a:xfrm rot="11133336">
              <a:off x="2311505" y="4305861"/>
              <a:ext cx="1493640" cy="945645"/>
            </a:xfrm>
            <a:prstGeom prst="circularArrow">
              <a:avLst>
                <a:gd name="adj1" fmla="val 3625"/>
                <a:gd name="adj2" fmla="val 487560"/>
                <a:gd name="adj3" fmla="val 20459347"/>
                <a:gd name="adj4" fmla="val 17538076"/>
                <a:gd name="adj5" fmla="val 451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p:cNvGrpSpPr/>
            <p:nvPr/>
          </p:nvGrpSpPr>
          <p:grpSpPr>
            <a:xfrm>
              <a:off x="240648" y="2213379"/>
              <a:ext cx="4096876" cy="4027315"/>
              <a:chOff x="170325" y="1345764"/>
              <a:chExt cx="4096876" cy="4027315"/>
            </a:xfrm>
          </p:grpSpPr>
          <p:grpSp>
            <p:nvGrpSpPr>
              <p:cNvPr id="3" name="Group 2"/>
              <p:cNvGrpSpPr/>
              <p:nvPr/>
            </p:nvGrpSpPr>
            <p:grpSpPr>
              <a:xfrm>
                <a:off x="170325" y="1345764"/>
                <a:ext cx="4096876" cy="4027315"/>
                <a:chOff x="170325" y="1193364"/>
                <a:chExt cx="4096876" cy="4027315"/>
              </a:xfrm>
            </p:grpSpPr>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2854" t="2689" r="7600" b="3259"/>
                <a:stretch/>
              </p:blipFill>
              <p:spPr>
                <a:xfrm>
                  <a:off x="2132378" y="3173022"/>
                  <a:ext cx="2134823" cy="2047657"/>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7995" t="2916" r="6572" b="2149"/>
                <a:stretch/>
              </p:blipFill>
              <p:spPr>
                <a:xfrm>
                  <a:off x="170325" y="3173022"/>
                  <a:ext cx="2030727" cy="2047657"/>
                </a:xfrm>
                <a:prstGeom prst="rect">
                  <a:avLst/>
                </a:prstGeom>
              </p:spPr>
            </p:pic>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l="7491" t="2617" r="7222" b="-1971"/>
                <a:stretch/>
              </p:blipFill>
              <p:spPr>
                <a:xfrm>
                  <a:off x="171632" y="1193364"/>
                  <a:ext cx="2039059" cy="2159435"/>
                </a:xfrm>
                <a:prstGeom prst="rect">
                  <a:avLst/>
                </a:prstGeom>
              </p:spPr>
            </p:pic>
            <p:pic>
              <p:nvPicPr>
                <p:cNvPr id="34" name="Picture 33"/>
                <p:cNvPicPr>
                  <a:picLocks noChangeAspect="1"/>
                </p:cNvPicPr>
                <p:nvPr/>
              </p:nvPicPr>
              <p:blipFill rotWithShape="1">
                <a:blip r:embed="rId6">
                  <a:extLst>
                    <a:ext uri="{28A0092B-C50C-407E-A947-70E740481C1C}">
                      <a14:useLocalDpi xmlns:a14="http://schemas.microsoft.com/office/drawing/2010/main" val="0"/>
                    </a:ext>
                  </a:extLst>
                </a:blip>
                <a:srcRect l="6310" t="3187" r="7573" b="-2615"/>
                <a:stretch/>
              </p:blipFill>
              <p:spPr>
                <a:xfrm>
                  <a:off x="2209801" y="1193366"/>
                  <a:ext cx="2057400" cy="2159434"/>
                </a:xfrm>
                <a:prstGeom prst="rect">
                  <a:avLst/>
                </a:prstGeom>
              </p:spPr>
            </p:pic>
          </p:grpSp>
          <p:grpSp>
            <p:nvGrpSpPr>
              <p:cNvPr id="24" name="Group 23"/>
              <p:cNvGrpSpPr/>
              <p:nvPr/>
            </p:nvGrpSpPr>
            <p:grpSpPr>
              <a:xfrm>
                <a:off x="1983606" y="3080957"/>
                <a:ext cx="599068" cy="626079"/>
                <a:chOff x="2722430" y="4549314"/>
                <a:chExt cx="599068" cy="626079"/>
              </a:xfrm>
            </p:grpSpPr>
            <p:sp>
              <p:nvSpPr>
                <p:cNvPr id="27" name="Rounded Rectangle 26"/>
                <p:cNvSpPr/>
                <p:nvPr/>
              </p:nvSpPr>
              <p:spPr>
                <a:xfrm>
                  <a:off x="2722430" y="4634434"/>
                  <a:ext cx="159805" cy="484632"/>
                </a:xfrm>
                <a:prstGeom prst="roundRect">
                  <a:avLst/>
                </a:prstGeom>
                <a:gradFill>
                  <a:gsLst>
                    <a:gs pos="0">
                      <a:srgbClr val="E3580B"/>
                    </a:gs>
                    <a:gs pos="77000">
                      <a:srgbClr val="0408B8"/>
                    </a:gs>
                    <a:gs pos="30000">
                      <a:srgbClr val="722C06"/>
                    </a:gs>
                    <a:gs pos="100000">
                      <a:srgbClr val="0408B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2822643" y="4549314"/>
                  <a:ext cx="498855" cy="276999"/>
                </a:xfrm>
                <a:prstGeom prst="rect">
                  <a:avLst/>
                </a:prstGeom>
                <a:noFill/>
              </p:spPr>
              <p:txBody>
                <a:bodyPr wrap="none" rtlCol="0">
                  <a:spAutoFit/>
                </a:bodyPr>
                <a:lstStyle/>
                <a:p>
                  <a:r>
                    <a:rPr lang="en-US" sz="1200" dirty="0" smtClean="0"/>
                    <a:t>2000</a:t>
                  </a:r>
                  <a:endParaRPr lang="en-US" sz="1200" dirty="0"/>
                </a:p>
              </p:txBody>
            </p:sp>
            <p:sp>
              <p:nvSpPr>
                <p:cNvPr id="32" name="TextBox 31"/>
                <p:cNvSpPr txBox="1"/>
                <p:nvPr/>
              </p:nvSpPr>
              <p:spPr>
                <a:xfrm>
                  <a:off x="2819553" y="4898394"/>
                  <a:ext cx="498855" cy="276999"/>
                </a:xfrm>
                <a:prstGeom prst="rect">
                  <a:avLst/>
                </a:prstGeom>
                <a:noFill/>
              </p:spPr>
              <p:txBody>
                <a:bodyPr wrap="none" rtlCol="0">
                  <a:spAutoFit/>
                </a:bodyPr>
                <a:lstStyle/>
                <a:p>
                  <a:r>
                    <a:rPr lang="en-US" sz="1200" dirty="0" smtClean="0"/>
                    <a:t>2014</a:t>
                  </a:r>
                  <a:endParaRPr lang="en-US" sz="1200" dirty="0"/>
                </a:p>
              </p:txBody>
            </p:sp>
          </p:grpSp>
        </p:grpSp>
        <p:sp>
          <p:nvSpPr>
            <p:cNvPr id="20" name="Rectangle 19"/>
            <p:cNvSpPr/>
            <p:nvPr/>
          </p:nvSpPr>
          <p:spPr>
            <a:xfrm>
              <a:off x="2102147" y="5176024"/>
              <a:ext cx="149460" cy="23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126290" y="3172584"/>
              <a:ext cx="149460" cy="23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196813" y="3189036"/>
              <a:ext cx="140711" cy="23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198090" y="5139919"/>
              <a:ext cx="139434" cy="231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244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7155" y="2409293"/>
            <a:ext cx="3560395" cy="3242846"/>
          </a:xfrm>
          <a:prstGeom prst="rect">
            <a:avLst/>
          </a:prstGeom>
          <a:gradFill flip="none" rotWithShape="1">
            <a:gsLst>
              <a:gs pos="0">
                <a:schemeClr val="accent3">
                  <a:lumMod val="75000"/>
                </a:schemeClr>
              </a:gs>
              <a:gs pos="44000">
                <a:schemeClr val="accent3">
                  <a:alpha val="48000"/>
                </a:schemeClr>
              </a:gs>
              <a:gs pos="69000">
                <a:schemeClr val="accent3">
                  <a:alpha val="28000"/>
                </a:schemeClr>
              </a:gs>
              <a:gs pos="100000">
                <a:schemeClr val="accent3">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rot="5400000" flipH="1">
            <a:off x="3438461" y="3209861"/>
            <a:ext cx="1886077" cy="381001"/>
          </a:xfrm>
          <a:prstGeom prst="downArrow">
            <a:avLst>
              <a:gd name="adj1" fmla="val 100000"/>
              <a:gd name="adj2" fmla="val 100000"/>
            </a:avLst>
          </a:prstGeom>
          <a:gradFill>
            <a:gsLst>
              <a:gs pos="47000">
                <a:srgbClr val="E1EDD3">
                  <a:alpha val="40000"/>
                  <a:lumMod val="20000"/>
                  <a:lumOff val="80000"/>
                </a:srgbClr>
              </a:gs>
              <a:gs pos="0">
                <a:srgbClr val="DDEBCF">
                  <a:alpha val="16000"/>
                </a:srgbClr>
              </a:gs>
              <a:gs pos="100000">
                <a:schemeClr val="accent3">
                  <a:lumMod val="20000"/>
                  <a:lumOff val="80000"/>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457200" y="1295400"/>
            <a:ext cx="3849465" cy="661720"/>
          </a:xfrm>
          <a:prstGeom prst="rect">
            <a:avLst/>
          </a:prstGeom>
          <a:noFill/>
        </p:spPr>
        <p:txBody>
          <a:bodyPr wrap="square" rtlCol="0">
            <a:spAutoFit/>
          </a:bodyPr>
          <a:lstStyle/>
          <a:p>
            <a:pPr marL="3175">
              <a:spcAft>
                <a:spcPts val="600"/>
              </a:spcAft>
            </a:pPr>
            <a:r>
              <a:rPr lang="en-US" sz="1600" b="1" dirty="0" smtClean="0">
                <a:solidFill>
                  <a:prstClr val="white"/>
                </a:solidFill>
                <a:latin typeface="Batang" panose="02030600000101010101" pitchFamily="18" charset="-127"/>
                <a:ea typeface="Batang" panose="02030600000101010101" pitchFamily="18" charset="-127"/>
              </a:rPr>
              <a:t>2000 – 2015 </a:t>
            </a:r>
          </a:p>
          <a:p>
            <a:pPr marL="3175">
              <a:spcAft>
                <a:spcPts val="600"/>
              </a:spcAft>
            </a:pPr>
            <a:r>
              <a:rPr lang="en-US" sz="1600" b="1" i="1" dirty="0" smtClean="0">
                <a:solidFill>
                  <a:prstClr val="white"/>
                </a:solidFill>
                <a:latin typeface="Batang" panose="02030600000101010101" pitchFamily="18" charset="-127"/>
                <a:ea typeface="Batang" panose="02030600000101010101" pitchFamily="18" charset="-127"/>
              </a:rPr>
              <a:t>Inter-annual phenoclass transitions</a:t>
            </a:r>
          </a:p>
        </p:txBody>
      </p:sp>
      <p:graphicFrame>
        <p:nvGraphicFramePr>
          <p:cNvPr id="2" name="Table 1"/>
          <p:cNvGraphicFramePr>
            <a:graphicFrameLocks noGrp="1"/>
          </p:cNvGraphicFramePr>
          <p:nvPr>
            <p:extLst>
              <p:ext uri="{D42A27DB-BD31-4B8C-83A1-F6EECF244321}">
                <p14:modId xmlns:p14="http://schemas.microsoft.com/office/powerpoint/2010/main" val="1496468833"/>
              </p:ext>
            </p:extLst>
          </p:nvPr>
        </p:nvGraphicFramePr>
        <p:xfrm>
          <a:off x="241350" y="2120179"/>
          <a:ext cx="3886200" cy="3531960"/>
        </p:xfrm>
        <a:graphic>
          <a:graphicData uri="http://schemas.openxmlformats.org/drawingml/2006/table">
            <a:tbl>
              <a:tblPr>
                <a:tableStyleId>{5C22544A-7EE6-4342-B048-85BDC9FD1C3A}</a:tableStyleId>
              </a:tblPr>
              <a:tblGrid>
                <a:gridCol w="323850"/>
                <a:gridCol w="323850"/>
                <a:gridCol w="323850"/>
                <a:gridCol w="323850"/>
                <a:gridCol w="323850"/>
                <a:gridCol w="323850"/>
                <a:gridCol w="323850"/>
                <a:gridCol w="323850"/>
                <a:gridCol w="323850"/>
                <a:gridCol w="323850"/>
                <a:gridCol w="323850"/>
                <a:gridCol w="323850"/>
              </a:tblGrid>
              <a:tr h="294330">
                <a:tc>
                  <a:txBody>
                    <a:bodyPr/>
                    <a:lstStyle/>
                    <a:p>
                      <a:pPr algn="ctr"/>
                      <a:endParaRPr lang="en-US" dirty="0"/>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e</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f</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g</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h</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err="1" smtClean="0">
                          <a:solidFill>
                            <a:schemeClr val="bg1"/>
                          </a:solidFill>
                        </a:rPr>
                        <a:t>i</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j</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k</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4330">
                <a:tc>
                  <a:txBody>
                    <a:bodyPr/>
                    <a:lstStyle/>
                    <a:p>
                      <a:pPr algn="ctr"/>
                      <a:r>
                        <a:rPr lang="en-US" dirty="0" smtClean="0">
                          <a:solidFill>
                            <a:schemeClr val="bg1"/>
                          </a:solidFill>
                        </a:rPr>
                        <a:t>a</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4330">
                <a:tc>
                  <a:txBody>
                    <a:bodyPr/>
                    <a:lstStyle/>
                    <a:p>
                      <a:pPr algn="ctr"/>
                      <a:r>
                        <a:rPr lang="en-US" dirty="0" smtClean="0">
                          <a:solidFill>
                            <a:schemeClr val="bg1"/>
                          </a:solidFill>
                        </a:rPr>
                        <a:t>b</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r>
                        <a:rPr lang="en-US" dirty="0" smtClean="0">
                          <a:solidFill>
                            <a:schemeClr val="bg1"/>
                          </a:solidFill>
                        </a:rPr>
                        <a:t>c</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r>
                        <a:rPr lang="en-US" dirty="0" smtClean="0">
                          <a:solidFill>
                            <a:schemeClr val="bg1"/>
                          </a:solidFill>
                        </a:rPr>
                        <a:t>d</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r>
                        <a:rPr lang="en-US" dirty="0" smtClean="0">
                          <a:solidFill>
                            <a:schemeClr val="bg1"/>
                          </a:solidFill>
                        </a:rPr>
                        <a:t>e</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r>
                        <a:rPr lang="en-US" dirty="0" smtClean="0">
                          <a:solidFill>
                            <a:schemeClr val="bg1"/>
                          </a:solidFill>
                        </a:rPr>
                        <a:t>f</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
        <p:nvSpPr>
          <p:cNvPr id="16" name="TextBox 15"/>
          <p:cNvSpPr txBox="1"/>
          <p:nvPr/>
        </p:nvSpPr>
        <p:spPr>
          <a:xfrm>
            <a:off x="493935" y="2070739"/>
            <a:ext cx="1576241" cy="338554"/>
          </a:xfrm>
          <a:prstGeom prst="rect">
            <a:avLst/>
          </a:prstGeom>
          <a:noFill/>
        </p:spPr>
        <p:txBody>
          <a:bodyPr wrap="square" rtlCol="0">
            <a:spAutoFit/>
          </a:bodyPr>
          <a:lstStyle/>
          <a:p>
            <a:pPr marL="3175">
              <a:spcAft>
                <a:spcPts val="600"/>
              </a:spcAft>
            </a:pPr>
            <a:r>
              <a:rPr lang="en-US" sz="1600" b="1" dirty="0" smtClean="0">
                <a:solidFill>
                  <a:prstClr val="white"/>
                </a:solidFill>
                <a:latin typeface="Batang" panose="02030600000101010101" pitchFamily="18" charset="-127"/>
                <a:ea typeface="Batang" panose="02030600000101010101" pitchFamily="18" charset="-127"/>
              </a:rPr>
              <a:t>From class...</a:t>
            </a:r>
          </a:p>
        </p:txBody>
      </p:sp>
      <p:sp>
        <p:nvSpPr>
          <p:cNvPr id="18" name="TextBox 17"/>
          <p:cNvSpPr txBox="1"/>
          <p:nvPr/>
        </p:nvSpPr>
        <p:spPr>
          <a:xfrm rot="16200000">
            <a:off x="-267102" y="4547643"/>
            <a:ext cx="1329959" cy="338554"/>
          </a:xfrm>
          <a:prstGeom prst="rect">
            <a:avLst/>
          </a:prstGeom>
          <a:noFill/>
        </p:spPr>
        <p:txBody>
          <a:bodyPr wrap="square" rtlCol="0">
            <a:spAutoFit/>
          </a:bodyPr>
          <a:lstStyle/>
          <a:p>
            <a:pPr marL="3175">
              <a:spcAft>
                <a:spcPts val="600"/>
              </a:spcAft>
            </a:pPr>
            <a:r>
              <a:rPr lang="en-US" sz="1600" b="1" dirty="0" smtClean="0">
                <a:solidFill>
                  <a:prstClr val="white"/>
                </a:solidFill>
                <a:latin typeface="Batang" panose="02030600000101010101" pitchFamily="18" charset="-127"/>
                <a:ea typeface="Batang" panose="02030600000101010101" pitchFamily="18" charset="-127"/>
              </a:rPr>
              <a:t>To class...</a:t>
            </a:r>
          </a:p>
        </p:txBody>
      </p:sp>
      <p:sp>
        <p:nvSpPr>
          <p:cNvPr id="19" name="TextBox 18"/>
          <p:cNvSpPr txBox="1"/>
          <p:nvPr/>
        </p:nvSpPr>
        <p:spPr>
          <a:xfrm>
            <a:off x="927150" y="5652140"/>
            <a:ext cx="2114612" cy="338554"/>
          </a:xfrm>
          <a:prstGeom prst="rect">
            <a:avLst/>
          </a:prstGeom>
          <a:noFill/>
        </p:spPr>
        <p:txBody>
          <a:bodyPr wrap="square" rtlCol="0">
            <a:spAutoFit/>
          </a:bodyPr>
          <a:lstStyle/>
          <a:p>
            <a:pPr marL="3175">
              <a:spcAft>
                <a:spcPts val="600"/>
              </a:spcAft>
            </a:pPr>
            <a:r>
              <a:rPr lang="en-US" sz="1600" b="1" dirty="0" smtClean="0">
                <a:solidFill>
                  <a:prstClr val="white"/>
                </a:solidFill>
                <a:latin typeface="Batang" panose="02030600000101010101" pitchFamily="18" charset="-127"/>
                <a:ea typeface="Batang" panose="02030600000101010101" pitchFamily="18" charset="-127"/>
              </a:rPr>
              <a:t>Increasing NDVI</a:t>
            </a:r>
          </a:p>
        </p:txBody>
      </p:sp>
      <p:sp>
        <p:nvSpPr>
          <p:cNvPr id="3" name="Right Arrow 2"/>
          <p:cNvSpPr/>
          <p:nvPr/>
        </p:nvSpPr>
        <p:spPr>
          <a:xfrm>
            <a:off x="2565327" y="5736209"/>
            <a:ext cx="476435" cy="228600"/>
          </a:xfrm>
          <a:prstGeom prst="rightArrow">
            <a:avLst>
              <a:gd name="adj1" fmla="val 50000"/>
              <a:gd name="adj2" fmla="val 75191"/>
            </a:avLst>
          </a:prstGeom>
          <a:gradFill flip="none" rotWithShape="1">
            <a:gsLst>
              <a:gs pos="48000">
                <a:srgbClr val="E1EDD3">
                  <a:lumMod val="20000"/>
                  <a:lumOff val="80000"/>
                  <a:alpha val="30000"/>
                </a:srgbClr>
              </a:gs>
              <a:gs pos="0">
                <a:srgbClr val="DDEBCF"/>
              </a:gs>
              <a:gs pos="100000">
                <a:schemeClr val="accent3">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5400000">
            <a:off x="2174831" y="5972081"/>
            <a:ext cx="324037" cy="228600"/>
          </a:xfrm>
          <a:prstGeom prst="rightArrow">
            <a:avLst>
              <a:gd name="adj1" fmla="val 50000"/>
              <a:gd name="adj2" fmla="val 75191"/>
            </a:avLst>
          </a:prstGeom>
          <a:gradFill flip="none" rotWithShape="1">
            <a:gsLst>
              <a:gs pos="48000">
                <a:srgbClr val="E1EDD3">
                  <a:lumMod val="20000"/>
                  <a:lumOff val="80000"/>
                  <a:alpha val="30000"/>
                </a:srgbClr>
              </a:gs>
              <a:gs pos="0">
                <a:srgbClr val="DDEBCF"/>
              </a:gs>
              <a:gs pos="100000">
                <a:schemeClr val="accent3">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139988" y="3006475"/>
            <a:ext cx="1625550" cy="276999"/>
          </a:xfrm>
          <a:prstGeom prst="rect">
            <a:avLst/>
          </a:prstGeom>
          <a:noFill/>
        </p:spPr>
        <p:txBody>
          <a:bodyPr wrap="square" lIns="0" tIns="0" rIns="0" bIns="0" rtlCol="0">
            <a:spAutoFit/>
          </a:bodyPr>
          <a:lstStyle/>
          <a:p>
            <a:pPr marL="3175" algn="ctr">
              <a:spcAft>
                <a:spcPts val="600"/>
              </a:spcAft>
            </a:pPr>
            <a:r>
              <a:rPr lang="en-US" b="1" dirty="0" smtClean="0">
                <a:solidFill>
                  <a:schemeClr val="bg1"/>
                </a:solidFill>
                <a:latin typeface="Batang" panose="02030600000101010101" pitchFamily="18" charset="-127"/>
                <a:ea typeface="Batang" panose="02030600000101010101" pitchFamily="18" charset="-127"/>
              </a:rPr>
              <a:t>Disturbance</a:t>
            </a:r>
          </a:p>
        </p:txBody>
      </p:sp>
      <p:sp>
        <p:nvSpPr>
          <p:cNvPr id="26" name="TextBox 25"/>
          <p:cNvSpPr txBox="1"/>
          <p:nvPr/>
        </p:nvSpPr>
        <p:spPr>
          <a:xfrm>
            <a:off x="721391" y="4475900"/>
            <a:ext cx="1625550" cy="283464"/>
          </a:xfrm>
          <a:prstGeom prst="rect">
            <a:avLst/>
          </a:prstGeom>
          <a:noFill/>
        </p:spPr>
        <p:txBody>
          <a:bodyPr wrap="square" lIns="0" tIns="0" rIns="0" bIns="0" rtlCol="0">
            <a:spAutoFit/>
          </a:bodyPr>
          <a:lstStyle/>
          <a:p>
            <a:pPr marL="3175" algn="ctr">
              <a:spcAft>
                <a:spcPts val="600"/>
              </a:spcAft>
            </a:pPr>
            <a:r>
              <a:rPr lang="en-US" b="1" dirty="0" smtClean="0">
                <a:solidFill>
                  <a:schemeClr val="bg1"/>
                </a:solidFill>
                <a:latin typeface="Batang" panose="02030600000101010101" pitchFamily="18" charset="-127"/>
                <a:ea typeface="Batang" panose="02030600000101010101" pitchFamily="18" charset="-127"/>
              </a:rPr>
              <a:t>Succession</a:t>
            </a:r>
          </a:p>
        </p:txBody>
      </p:sp>
      <p:sp>
        <p:nvSpPr>
          <p:cNvPr id="36" name="TextBox 35"/>
          <p:cNvSpPr txBox="1"/>
          <p:nvPr/>
        </p:nvSpPr>
        <p:spPr>
          <a:xfrm>
            <a:off x="5638800" y="5194899"/>
            <a:ext cx="2895600" cy="623248"/>
          </a:xfrm>
          <a:prstGeom prst="rect">
            <a:avLst/>
          </a:prstGeom>
          <a:noFill/>
        </p:spPr>
        <p:txBody>
          <a:bodyPr wrap="square" rtlCol="0">
            <a:spAutoFit/>
          </a:bodyPr>
          <a:lstStyle/>
          <a:p>
            <a:pPr marL="3175">
              <a:spcAft>
                <a:spcPts val="300"/>
              </a:spcAft>
            </a:pPr>
            <a:r>
              <a:rPr lang="en-US" sz="1600" b="1" dirty="0" smtClean="0">
                <a:solidFill>
                  <a:prstClr val="white"/>
                </a:solidFill>
                <a:latin typeface="Batang" panose="02030600000101010101" pitchFamily="18" charset="-127"/>
                <a:ea typeface="Batang" panose="02030600000101010101" pitchFamily="18" charset="-127"/>
              </a:rPr>
              <a:t>Phenological class in</a:t>
            </a:r>
          </a:p>
          <a:p>
            <a:pPr marL="3175">
              <a:spcAft>
                <a:spcPts val="300"/>
              </a:spcAft>
            </a:pPr>
            <a:r>
              <a:rPr lang="en-US" sz="1600" b="1" dirty="0" smtClean="0">
                <a:solidFill>
                  <a:prstClr val="white"/>
                </a:solidFill>
                <a:latin typeface="Batang" panose="02030600000101010101" pitchFamily="18" charset="-127"/>
                <a:ea typeface="Batang" panose="02030600000101010101" pitchFamily="18" charset="-127"/>
              </a:rPr>
              <a:t>2000, 2001, … 2015</a:t>
            </a:r>
          </a:p>
        </p:txBody>
      </p:sp>
      <p:sp>
        <p:nvSpPr>
          <p:cNvPr id="20" name="TextBox 19"/>
          <p:cNvSpPr txBox="1"/>
          <p:nvPr/>
        </p:nvSpPr>
        <p:spPr>
          <a:xfrm>
            <a:off x="0" y="319947"/>
            <a:ext cx="9144000" cy="707886"/>
          </a:xfrm>
          <a:prstGeom prst="rect">
            <a:avLst/>
          </a:prstGeom>
          <a:noFill/>
        </p:spPr>
        <p:txBody>
          <a:bodyPr wrap="square" rtlCol="0">
            <a:spAutoFit/>
          </a:bodyPr>
          <a:lstStyle/>
          <a:p>
            <a:pPr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Information-theoretic measures of landscape dynamics</a:t>
            </a:r>
          </a:p>
          <a:p>
            <a:pPr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 complexity and organization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005239"/>
            <a:ext cx="3988258" cy="3190607"/>
          </a:xfrm>
          <a:prstGeom prst="rect">
            <a:avLst/>
          </a:prstGeom>
          <a:effectLst>
            <a:outerShdw blurRad="50800" dist="38100" dir="8100000" algn="tr" rotWithShape="0">
              <a:prstClr val="black">
                <a:alpha val="40000"/>
              </a:prstClr>
            </a:outerShdw>
          </a:effectLst>
        </p:spPr>
      </p:pic>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922943"/>
            <a:ext cx="3988258" cy="3190607"/>
          </a:xfrm>
          <a:prstGeom prst="rect">
            <a:avLst/>
          </a:prstGeom>
          <a:effectLst>
            <a:outerShdw blurRad="50800" dist="38100" dir="8100000" algn="tr" rotWithShape="0">
              <a:prstClr val="black">
                <a:alpha val="40000"/>
              </a:prstClr>
            </a:outerShdw>
          </a:effectLst>
        </p:spPr>
      </p:pic>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840647"/>
            <a:ext cx="3988258" cy="3190607"/>
          </a:xfrm>
          <a:prstGeom prst="rect">
            <a:avLst/>
          </a:prstGeom>
          <a:effectLst>
            <a:outerShdw blurRad="50800" dist="38100" dir="8100000" algn="tr" rotWithShape="0">
              <a:prstClr val="black">
                <a:alpha val="40000"/>
              </a:prstClr>
            </a:outerShdw>
          </a:effectLst>
        </p:spPr>
      </p:pic>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752600"/>
            <a:ext cx="3988258" cy="3190607"/>
          </a:xfrm>
          <a:prstGeom prst="rect">
            <a:avLst/>
          </a:prstGeom>
          <a:effectLst>
            <a:outerShdw blurRad="50800" dist="38100" dir="8100000" algn="tr" rotWithShape="0">
              <a:prstClr val="black">
                <a:alpha val="40000"/>
              </a:prstClr>
            </a:outerShdw>
          </a:effectLst>
        </p:spPr>
      </p:pic>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676400"/>
            <a:ext cx="3988258" cy="3190607"/>
          </a:xfrm>
          <a:prstGeom prst="rect">
            <a:avLst/>
          </a:prstGeom>
          <a:effectLst>
            <a:outerShdw blurRad="50800" dist="38100" dir="8100000" algn="tr" rotWithShape="0">
              <a:prstClr val="black">
                <a:alpha val="40000"/>
              </a:prstClr>
            </a:outerShdw>
          </a:effectLst>
        </p:spPr>
      </p:pic>
      <p:sp>
        <p:nvSpPr>
          <p:cNvPr id="21" name="TextBox 20"/>
          <p:cNvSpPr txBox="1"/>
          <p:nvPr/>
        </p:nvSpPr>
        <p:spPr>
          <a:xfrm>
            <a:off x="5029200" y="6008660"/>
            <a:ext cx="2984729" cy="815608"/>
          </a:xfrm>
          <a:prstGeom prst="rect">
            <a:avLst/>
          </a:prstGeom>
          <a:noFill/>
        </p:spPr>
        <p:txBody>
          <a:bodyPr wrap="square" rtlCol="0">
            <a:spAutoFit/>
          </a:bodyPr>
          <a:lstStyle/>
          <a:p>
            <a:pPr marL="3175">
              <a:spcAft>
                <a:spcPts val="300"/>
              </a:spcAft>
            </a:pPr>
            <a:r>
              <a:rPr lang="en-US" sz="1400" dirty="0" smtClean="0">
                <a:solidFill>
                  <a:prstClr val="white"/>
                </a:solidFill>
                <a:ea typeface="Batang" panose="02030600000101010101" pitchFamily="18" charset="-127"/>
              </a:rPr>
              <a:t>Landscape sizes</a:t>
            </a:r>
            <a:r>
              <a:rPr lang="en-US" sz="1400" dirty="0">
                <a:solidFill>
                  <a:prstClr val="white"/>
                </a:solidFill>
                <a:ea typeface="Batang" panose="02030600000101010101" pitchFamily="18" charset="-127"/>
              </a:rPr>
              <a:t>: </a:t>
            </a:r>
            <a:r>
              <a:rPr lang="en-US" sz="1400" dirty="0" smtClean="0">
                <a:solidFill>
                  <a:prstClr val="white"/>
                </a:solidFill>
                <a:ea typeface="Batang" panose="02030600000101010101" pitchFamily="18" charset="-127"/>
              </a:rPr>
              <a:t>  81 </a:t>
            </a:r>
            <a:r>
              <a:rPr lang="en-US" sz="1400" dirty="0">
                <a:solidFill>
                  <a:prstClr val="white"/>
                </a:solidFill>
                <a:ea typeface="Batang" panose="02030600000101010101" pitchFamily="18" charset="-127"/>
              </a:rPr>
              <a:t>pixels: ~ 435 </a:t>
            </a:r>
            <a:r>
              <a:rPr lang="en-US" sz="1400" dirty="0" smtClean="0">
                <a:solidFill>
                  <a:prstClr val="white"/>
                </a:solidFill>
                <a:ea typeface="Batang" panose="02030600000101010101" pitchFamily="18" charset="-127"/>
              </a:rPr>
              <a:t>ha</a:t>
            </a:r>
          </a:p>
          <a:p>
            <a:pPr marL="3175">
              <a:spcAft>
                <a:spcPts val="300"/>
              </a:spcAft>
            </a:pPr>
            <a:r>
              <a:rPr lang="en-US" sz="1400" dirty="0" smtClean="0">
                <a:solidFill>
                  <a:prstClr val="white"/>
                </a:solidFill>
                <a:ea typeface="Batang" panose="02030600000101010101" pitchFamily="18" charset="-127"/>
              </a:rPr>
              <a:t>	        450 </a:t>
            </a:r>
            <a:r>
              <a:rPr lang="en-US" sz="1400" dirty="0">
                <a:solidFill>
                  <a:prstClr val="white"/>
                </a:solidFill>
                <a:ea typeface="Batang" panose="02030600000101010101" pitchFamily="18" charset="-127"/>
              </a:rPr>
              <a:t>pixels: ~ 2400 ha</a:t>
            </a:r>
          </a:p>
          <a:p>
            <a:pPr marL="3175">
              <a:spcAft>
                <a:spcPts val="300"/>
              </a:spcAft>
            </a:pPr>
            <a:endParaRPr lang="en-US" sz="1400" dirty="0" smtClean="0">
              <a:solidFill>
                <a:prstClr val="white"/>
              </a:solidFill>
              <a:ea typeface="Batang" panose="02030600000101010101" pitchFamily="18" charset="-127"/>
            </a:endParaRPr>
          </a:p>
        </p:txBody>
      </p:sp>
    </p:spTree>
    <p:extLst>
      <p:ext uri="{BB962C8B-B14F-4D97-AF65-F5344CB8AC3E}">
        <p14:creationId xmlns:p14="http://schemas.microsoft.com/office/powerpoint/2010/main" val="83512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own Arrow 26"/>
          <p:cNvSpPr/>
          <p:nvPr/>
        </p:nvSpPr>
        <p:spPr>
          <a:xfrm rot="16200000">
            <a:off x="3402682" y="3543185"/>
            <a:ext cx="2033837" cy="457201"/>
          </a:xfrm>
          <a:prstGeom prst="downArrow">
            <a:avLst>
              <a:gd name="adj1" fmla="val 100000"/>
              <a:gd name="adj2" fmla="val 100000"/>
            </a:avLst>
          </a:prstGeom>
          <a:gradFill>
            <a:gsLst>
              <a:gs pos="47000">
                <a:srgbClr val="E1EDD3">
                  <a:alpha val="40000"/>
                  <a:lumMod val="20000"/>
                  <a:lumOff val="80000"/>
                </a:srgbClr>
              </a:gs>
              <a:gs pos="0">
                <a:srgbClr val="DDEBCF">
                  <a:alpha val="16000"/>
                </a:srgbClr>
              </a:gs>
              <a:gs pos="100000">
                <a:schemeClr val="accent3">
                  <a:lumMod val="20000"/>
                  <a:lumOff val="80000"/>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24" name="TextBox 23"/>
              <p:cNvSpPr txBox="1"/>
              <p:nvPr/>
            </p:nvSpPr>
            <p:spPr>
              <a:xfrm>
                <a:off x="5109576" y="2624911"/>
                <a:ext cx="2161746" cy="597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bg1"/>
                          </a:solidFill>
                          <a:latin typeface="Cambria Math" panose="02040503050406030204" pitchFamily="18" charset="0"/>
                        </a:rPr>
                        <m:t>𝐻</m:t>
                      </m:r>
                      <m:r>
                        <a:rPr lang="pt-BR" sz="1600" i="1" smtClean="0">
                          <a:solidFill>
                            <a:schemeClr val="bg1"/>
                          </a:solidFill>
                          <a:latin typeface="Cambria Math" panose="02040503050406030204" pitchFamily="18" charset="0"/>
                        </a:rPr>
                        <m:t>=</m:t>
                      </m:r>
                      <m:r>
                        <a:rPr lang="en-US" sz="1600" b="0" i="1" smtClean="0">
                          <a:solidFill>
                            <a:schemeClr val="bg1"/>
                          </a:solidFill>
                          <a:latin typeface="Cambria Math" panose="02040503050406030204" pitchFamily="18" charset="0"/>
                        </a:rPr>
                        <m:t>−</m:t>
                      </m:r>
                      <m:nary>
                        <m:naryPr>
                          <m:chr m:val="∑"/>
                          <m:supHide m:val="on"/>
                          <m:ctrlPr>
                            <a:rPr lang="pt-BR" sz="1600" b="0" i="1" smtClean="0">
                              <a:solidFill>
                                <a:schemeClr val="bg1"/>
                              </a:solidFill>
                              <a:latin typeface="Cambria Math" panose="02040503050406030204" pitchFamily="18" charset="0"/>
                            </a:rPr>
                          </m:ctrlPr>
                        </m:naryPr>
                        <m:sub>
                          <m:r>
                            <a:rPr lang="en-US" sz="1600" b="0" i="1" smtClean="0">
                              <a:solidFill>
                                <a:schemeClr val="bg1"/>
                              </a:solidFill>
                              <a:latin typeface="Cambria Math" panose="02040503050406030204" pitchFamily="18" charset="0"/>
                            </a:rPr>
                            <m:t>𝑖</m:t>
                          </m:r>
                        </m:sub>
                        <m:sup/>
                        <m:e>
                          <m:d>
                            <m:dPr>
                              <m:ctrlPr>
                                <a:rPr lang="pt-BR" sz="1600" b="0" i="1">
                                  <a:solidFill>
                                    <a:schemeClr val="bg1"/>
                                  </a:solidFill>
                                  <a:latin typeface="Cambria Math" panose="02040503050406030204" pitchFamily="18" charset="0"/>
                                </a:rPr>
                              </m:ctrlPr>
                            </m:dPr>
                            <m:e>
                              <m:sSub>
                                <m:sSubPr>
                                  <m:ctrlPr>
                                    <a:rPr lang="pt-BR" sz="1600" b="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𝑃</m:t>
                                  </m:r>
                                </m:e>
                                <m:sub>
                                  <m:r>
                                    <a:rPr lang="en-US" sz="1600" i="1">
                                      <a:solidFill>
                                        <a:schemeClr val="bg1"/>
                                      </a:solidFill>
                                      <a:latin typeface="Cambria Math" panose="02040503050406030204" pitchFamily="18" charset="0"/>
                                    </a:rPr>
                                    <m:t>𝑖</m:t>
                                  </m:r>
                                </m:sub>
                              </m:sSub>
                              <m:r>
                                <a:rPr lang="pt-BR" sz="1600" i="1">
                                  <a:solidFill>
                                    <a:schemeClr val="bg1"/>
                                  </a:solidFill>
                                  <a:latin typeface="Cambria Math" panose="02040503050406030204" pitchFamily="18" charset="0"/>
                                </a:rPr>
                                <m:t>∙</m:t>
                              </m:r>
                              <m:r>
                                <a:rPr lang="en-US" sz="1600" b="0" i="1">
                                  <a:solidFill>
                                    <a:schemeClr val="bg1"/>
                                  </a:solidFill>
                                  <a:latin typeface="Cambria Math" panose="02040503050406030204" pitchFamily="18" charset="0"/>
                                </a:rPr>
                                <m:t> </m:t>
                              </m:r>
                              <m:r>
                                <m:rPr>
                                  <m:sty m:val="p"/>
                                </m:rPr>
                                <a:rPr lang="en-US" sz="1600" b="0" i="0" smtClean="0">
                                  <a:solidFill>
                                    <a:schemeClr val="bg1"/>
                                  </a:solidFill>
                                  <a:latin typeface="Cambria Math" panose="02040503050406030204" pitchFamily="18" charset="0"/>
                                </a:rPr>
                                <m:t>log</m:t>
                              </m:r>
                              <m:r>
                                <a:rPr lang="en-US" sz="1600" b="0" i="1" baseline="-25000" smtClean="0">
                                  <a:solidFill>
                                    <a:schemeClr val="bg1"/>
                                  </a:solidFill>
                                  <a:latin typeface="Cambria Math" panose="02040503050406030204" pitchFamily="18" charset="0"/>
                                </a:rPr>
                                <m:t>2</m:t>
                              </m:r>
                              <m:d>
                                <m:dPr>
                                  <m:ctrlPr>
                                    <a:rPr lang="en-US" sz="1600" b="0" i="1" smtClean="0">
                                      <a:solidFill>
                                        <a:schemeClr val="bg1"/>
                                      </a:solidFill>
                                      <a:latin typeface="Cambria Math" panose="02040503050406030204" pitchFamily="18" charset="0"/>
                                    </a:rPr>
                                  </m:ctrlPr>
                                </m:dPr>
                                <m:e>
                                  <m:sSub>
                                    <m:sSubPr>
                                      <m:ctrlPr>
                                        <a:rPr lang="pt-BR"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𝑃</m:t>
                                      </m:r>
                                    </m:e>
                                    <m:sub>
                                      <m:r>
                                        <a:rPr lang="en-US" sz="1600" i="1">
                                          <a:solidFill>
                                            <a:schemeClr val="bg1"/>
                                          </a:solidFill>
                                          <a:latin typeface="Cambria Math" panose="02040503050406030204" pitchFamily="18" charset="0"/>
                                        </a:rPr>
                                        <m:t>𝑖</m:t>
                                      </m:r>
                                    </m:sub>
                                  </m:sSub>
                                </m:e>
                              </m:d>
                            </m:e>
                          </m:d>
                        </m:e>
                      </m:nary>
                    </m:oMath>
                  </m:oMathPara>
                </a14:m>
                <a:endParaRPr lang="en-US" sz="1600" dirty="0">
                  <a:solidFill>
                    <a:schemeClr val="bg1"/>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109576" y="2624911"/>
                <a:ext cx="2161746" cy="59747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109576" y="3615511"/>
                <a:ext cx="3370140" cy="64094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1600" b="0" i="1" smtClean="0">
                          <a:solidFill>
                            <a:schemeClr val="bg1"/>
                          </a:solidFill>
                          <a:latin typeface="Cambria Math" panose="02040503050406030204" pitchFamily="18" charset="0"/>
                        </a:rPr>
                        <m:t>𝑀𝐼</m:t>
                      </m:r>
                      <m:r>
                        <a:rPr lang="pt-BR" sz="1600" i="1" smtClean="0">
                          <a:solidFill>
                            <a:schemeClr val="bg1"/>
                          </a:solidFill>
                          <a:latin typeface="Cambria Math" panose="02040503050406030204" pitchFamily="18" charset="0"/>
                        </a:rPr>
                        <m:t>=</m:t>
                      </m:r>
                      <m:nary>
                        <m:naryPr>
                          <m:chr m:val="∑"/>
                          <m:supHide m:val="on"/>
                          <m:ctrlPr>
                            <a:rPr lang="pt-BR" sz="1600" b="0" i="1" smtClean="0">
                              <a:solidFill>
                                <a:schemeClr val="bg1"/>
                              </a:solidFill>
                              <a:latin typeface="Cambria Math" panose="02040503050406030204" pitchFamily="18" charset="0"/>
                            </a:rPr>
                          </m:ctrlPr>
                        </m:naryPr>
                        <m:sub>
                          <m:r>
                            <a:rPr lang="en-US" sz="1600" b="0" i="1" smtClean="0">
                              <a:solidFill>
                                <a:schemeClr val="bg1"/>
                              </a:solidFill>
                              <a:latin typeface="Cambria Math" panose="02040503050406030204" pitchFamily="18" charset="0"/>
                            </a:rPr>
                            <m:t>𝑖</m:t>
                          </m:r>
                        </m:sub>
                        <m:sup/>
                        <m:e>
                          <m:nary>
                            <m:naryPr>
                              <m:chr m:val="∑"/>
                              <m:supHide m:val="on"/>
                              <m:ctrlPr>
                                <a:rPr lang="pt-BR" sz="1600" b="0" i="1" smtClean="0">
                                  <a:solidFill>
                                    <a:schemeClr val="bg1"/>
                                  </a:solidFill>
                                  <a:latin typeface="Cambria Math" panose="02040503050406030204" pitchFamily="18" charset="0"/>
                                </a:rPr>
                              </m:ctrlPr>
                            </m:naryPr>
                            <m:sub>
                              <m:r>
                                <a:rPr lang="en-US" sz="1600" i="1">
                                  <a:solidFill>
                                    <a:schemeClr val="bg1"/>
                                  </a:solidFill>
                                  <a:latin typeface="Cambria Math" panose="02040503050406030204" pitchFamily="18" charset="0"/>
                                </a:rPr>
                                <m:t>𝑗</m:t>
                              </m:r>
                            </m:sub>
                            <m:sup/>
                            <m:e>
                              <m:d>
                                <m:dPr>
                                  <m:ctrlPr>
                                    <a:rPr lang="pt-BR" sz="1600" i="1">
                                      <a:solidFill>
                                        <a:schemeClr val="bg1"/>
                                      </a:solidFill>
                                      <a:latin typeface="Cambria Math" panose="02040503050406030204" pitchFamily="18" charset="0"/>
                                    </a:rPr>
                                  </m:ctrlPr>
                                </m:dPr>
                                <m:e>
                                  <m:func>
                                    <m:funcPr>
                                      <m:ctrlPr>
                                        <a:rPr lang="pt-BR" sz="1600" i="1">
                                          <a:solidFill>
                                            <a:schemeClr val="bg1"/>
                                          </a:solidFill>
                                          <a:latin typeface="Cambria Math" panose="02040503050406030204" pitchFamily="18" charset="0"/>
                                        </a:rPr>
                                      </m:ctrlPr>
                                    </m:funcPr>
                                    <m:fName>
                                      <m:sSub>
                                        <m:sSubPr>
                                          <m:ctrlPr>
                                            <a:rPr lang="pt-BR"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𝑃</m:t>
                                          </m:r>
                                        </m:e>
                                        <m:sub>
                                          <m:r>
                                            <a:rPr lang="en-US" sz="1600" i="1">
                                              <a:solidFill>
                                                <a:schemeClr val="bg1"/>
                                              </a:solidFill>
                                              <a:latin typeface="Cambria Math" panose="02040503050406030204" pitchFamily="18" charset="0"/>
                                            </a:rPr>
                                            <m:t>𝑖</m:t>
                                          </m:r>
                                          <m:r>
                                            <a:rPr lang="en-US" sz="1600" b="0" i="1" smtClean="0">
                                              <a:solidFill>
                                                <a:schemeClr val="bg1"/>
                                              </a:solidFill>
                                              <a:latin typeface="Cambria Math" panose="02040503050406030204" pitchFamily="18" charset="0"/>
                                            </a:rPr>
                                            <m:t>,</m:t>
                                          </m:r>
                                          <m:r>
                                            <a:rPr lang="en-US" sz="1600" i="1">
                                              <a:solidFill>
                                                <a:schemeClr val="bg1"/>
                                              </a:solidFill>
                                              <a:latin typeface="Cambria Math" panose="02040503050406030204" pitchFamily="18" charset="0"/>
                                            </a:rPr>
                                            <m:t>𝑗</m:t>
                                          </m:r>
                                        </m:sub>
                                      </m:sSub>
                                      <m:r>
                                        <a:rPr lang="en-US" sz="1600" i="1" smtClean="0">
                                          <a:solidFill>
                                            <a:schemeClr val="bg1"/>
                                          </a:solidFill>
                                          <a:latin typeface="Cambria Math" panose="02040503050406030204" pitchFamily="18" charset="0"/>
                                        </a:rPr>
                                        <m:t>∙</m:t>
                                      </m:r>
                                    </m:fName>
                                    <m:e>
                                      <m:func>
                                        <m:funcPr>
                                          <m:ctrlPr>
                                            <a:rPr lang="pt-BR" sz="1600" i="1">
                                              <a:solidFill>
                                                <a:schemeClr val="bg1"/>
                                              </a:solidFill>
                                              <a:latin typeface="Cambria Math" panose="02040503050406030204" pitchFamily="18" charset="0"/>
                                            </a:rPr>
                                          </m:ctrlPr>
                                        </m:funcPr>
                                        <m:fName>
                                          <m:r>
                                            <m:rPr>
                                              <m:sty m:val="p"/>
                                            </m:rPr>
                                            <a:rPr lang="en-US" sz="1600">
                                              <a:solidFill>
                                                <a:schemeClr val="bg1"/>
                                              </a:solidFill>
                                              <a:latin typeface="Cambria Math" panose="02040503050406030204" pitchFamily="18" charset="0"/>
                                            </a:rPr>
                                            <m:t>log</m:t>
                                          </m:r>
                                          <m:r>
                                            <a:rPr lang="en-US" sz="1600" i="1" baseline="-25000">
                                              <a:solidFill>
                                                <a:schemeClr val="bg1"/>
                                              </a:solidFill>
                                              <a:latin typeface="Cambria Math" panose="02040503050406030204" pitchFamily="18" charset="0"/>
                                            </a:rPr>
                                            <m:t>2</m:t>
                                          </m:r>
                                        </m:fName>
                                        <m:e>
                                          <m:d>
                                            <m:dPr>
                                              <m:ctrlPr>
                                                <a:rPr lang="pt-BR" sz="1600" i="1">
                                                  <a:solidFill>
                                                    <a:schemeClr val="bg1"/>
                                                  </a:solidFill>
                                                  <a:latin typeface="Cambria Math" panose="02040503050406030204" pitchFamily="18" charset="0"/>
                                                </a:rPr>
                                              </m:ctrlPr>
                                            </m:dPr>
                                            <m:e>
                                              <m:f>
                                                <m:fPr>
                                                  <m:ctrlPr>
                                                    <a:rPr lang="pt-BR" sz="1600" i="1">
                                                      <a:solidFill>
                                                        <a:schemeClr val="bg1"/>
                                                      </a:solidFill>
                                                      <a:latin typeface="Cambria Math" panose="02040503050406030204" pitchFamily="18" charset="0"/>
                                                    </a:rPr>
                                                  </m:ctrlPr>
                                                </m:fPr>
                                                <m:num>
                                                  <m:sSub>
                                                    <m:sSubPr>
                                                      <m:ctrlPr>
                                                        <a:rPr lang="pt-BR"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𝑃</m:t>
                                                      </m:r>
                                                    </m:e>
                                                    <m:sub>
                                                      <m:r>
                                                        <a:rPr lang="en-US" sz="1600" i="1">
                                                          <a:solidFill>
                                                            <a:schemeClr val="bg1"/>
                                                          </a:solidFill>
                                                          <a:latin typeface="Cambria Math" panose="02040503050406030204" pitchFamily="18" charset="0"/>
                                                        </a:rPr>
                                                        <m:t>𝑖</m:t>
                                                      </m:r>
                                                      <m:r>
                                                        <a:rPr lang="en-US" sz="1600" b="0" i="1" smtClean="0">
                                                          <a:solidFill>
                                                            <a:schemeClr val="bg1"/>
                                                          </a:solidFill>
                                                          <a:latin typeface="Cambria Math" panose="02040503050406030204" pitchFamily="18" charset="0"/>
                                                        </a:rPr>
                                                        <m:t>,</m:t>
                                                      </m:r>
                                                      <m:r>
                                                        <a:rPr lang="en-US" sz="1600" i="1">
                                                          <a:solidFill>
                                                            <a:schemeClr val="bg1"/>
                                                          </a:solidFill>
                                                          <a:latin typeface="Cambria Math" panose="02040503050406030204" pitchFamily="18" charset="0"/>
                                                        </a:rPr>
                                                        <m:t>𝑗</m:t>
                                                      </m:r>
                                                    </m:sub>
                                                  </m:sSub>
                                                </m:num>
                                                <m:den>
                                                  <m:sSub>
                                                    <m:sSubPr>
                                                      <m:ctrlPr>
                                                        <a:rPr lang="pt-BR"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𝑃</m:t>
                                                      </m:r>
                                                    </m:e>
                                                    <m:sub>
                                                      <m:r>
                                                        <a:rPr lang="en-US" sz="1600" i="1">
                                                          <a:solidFill>
                                                            <a:schemeClr val="bg1"/>
                                                          </a:solidFill>
                                                          <a:latin typeface="Cambria Math" panose="02040503050406030204" pitchFamily="18" charset="0"/>
                                                        </a:rPr>
                                                        <m:t>∙</m:t>
                                                      </m:r>
                                                      <m:r>
                                                        <a:rPr lang="en-US" sz="1600" b="0" i="1" smtClean="0">
                                                          <a:solidFill>
                                                            <a:schemeClr val="bg1"/>
                                                          </a:solidFill>
                                                          <a:latin typeface="Cambria Math" panose="02040503050406030204" pitchFamily="18" charset="0"/>
                                                        </a:rPr>
                                                        <m:t>𝑖</m:t>
                                                      </m:r>
                                                    </m:sub>
                                                  </m:sSub>
                                                  <m:r>
                                                    <a:rPr lang="en-US" sz="1600" i="1">
                                                      <a:solidFill>
                                                        <a:schemeClr val="bg1"/>
                                                      </a:solidFill>
                                                      <a:latin typeface="Cambria Math" panose="02040503050406030204" pitchFamily="18" charset="0"/>
                                                    </a:rPr>
                                                    <m:t>∙</m:t>
                                                  </m:r>
                                                  <m:sSub>
                                                    <m:sSubPr>
                                                      <m:ctrlPr>
                                                        <a:rPr lang="pt-BR" sz="1600" b="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𝑃</m:t>
                                                      </m:r>
                                                    </m:e>
                                                    <m:sub>
                                                      <m:r>
                                                        <a:rPr lang="en-US" sz="1600" i="1">
                                                          <a:solidFill>
                                                            <a:schemeClr val="bg1"/>
                                                          </a:solidFill>
                                                          <a:latin typeface="Cambria Math" panose="02040503050406030204" pitchFamily="18" charset="0"/>
                                                        </a:rPr>
                                                        <m:t>∙</m:t>
                                                      </m:r>
                                                      <m:r>
                                                        <a:rPr lang="en-US" sz="1600" i="1">
                                                          <a:solidFill>
                                                            <a:schemeClr val="bg1"/>
                                                          </a:solidFill>
                                                          <a:latin typeface="Cambria Math" panose="02040503050406030204" pitchFamily="18" charset="0"/>
                                                        </a:rPr>
                                                        <m:t>𝑗</m:t>
                                                      </m:r>
                                                    </m:sub>
                                                  </m:sSub>
                                                </m:den>
                                              </m:f>
                                            </m:e>
                                          </m:d>
                                        </m:e>
                                      </m:func>
                                    </m:e>
                                  </m:func>
                                </m:e>
                              </m:d>
                            </m:e>
                          </m:nary>
                        </m:e>
                      </m:nary>
                    </m:oMath>
                  </m:oMathPara>
                </a14:m>
                <a:endParaRPr lang="en-US" sz="1600" dirty="0">
                  <a:solidFill>
                    <a:schemeClr val="bg1"/>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109576" y="3615511"/>
                <a:ext cx="3370140" cy="64094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081162" y="1981200"/>
                <a:ext cx="1878271" cy="338554"/>
              </a:xfrm>
              <a:prstGeom prst="rect">
                <a:avLst/>
              </a:prstGeom>
            </p:spPr>
            <p:txBody>
              <a:bodyPr wrap="none">
                <a:spAutoFit/>
              </a:bodyPr>
              <a:lstStyle/>
              <a:p>
                <a14:m>
                  <m:oMath xmlns:m="http://schemas.openxmlformats.org/officeDocument/2006/math">
                    <m:r>
                      <a:rPr lang="en-US" sz="1600" b="0" i="1" smtClean="0">
                        <a:solidFill>
                          <a:schemeClr val="bg1"/>
                        </a:solidFill>
                        <a:latin typeface="Cambria Math" panose="02040503050406030204" pitchFamily="18" charset="0"/>
                      </a:rPr>
                      <m:t>𝑃</m:t>
                    </m:r>
                    <m:r>
                      <a:rPr lang="pt-BR" sz="1600" i="1">
                        <a:solidFill>
                          <a:schemeClr val="bg1"/>
                        </a:solidFill>
                        <a:latin typeface="Cambria Math" panose="02040503050406030204" pitchFamily="18" charset="0"/>
                      </a:rPr>
                      <m:t>=</m:t>
                    </m:r>
                  </m:oMath>
                </a14:m>
                <a:r>
                  <a:rPr lang="en-US" sz="1600" dirty="0" smtClean="0"/>
                  <a:t> </a:t>
                </a:r>
                <a:r>
                  <a:rPr lang="en-US" sz="1600" i="1" dirty="0" smtClean="0">
                    <a:solidFill>
                      <a:schemeClr val="bg1"/>
                    </a:solidFill>
                    <a:latin typeface="Cambria" panose="02040503050406030204" pitchFamily="18" charset="0"/>
                  </a:rPr>
                  <a:t>Cell probability</a:t>
                </a:r>
                <a:endParaRPr lang="en-US" sz="1600" i="1" dirty="0">
                  <a:solidFill>
                    <a:schemeClr val="bg1"/>
                  </a:solidFill>
                  <a:latin typeface="Cambria" panose="020405030504060302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081162" y="1981200"/>
                <a:ext cx="1878271" cy="338554"/>
              </a:xfrm>
              <a:prstGeom prst="rect">
                <a:avLst/>
              </a:prstGeom>
              <a:blipFill rotWithShape="0">
                <a:blip r:embed="rId4"/>
                <a:stretch>
                  <a:fillRect t="-8929"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5029200" y="4377511"/>
                <a:ext cx="3473771" cy="338554"/>
              </a:xfrm>
              <a:prstGeom prst="rect">
                <a:avLst/>
              </a:prstGeom>
            </p:spPr>
            <p:txBody>
              <a:bodyPr wrap="none">
                <a:spAutoFit/>
              </a:bodyPr>
              <a:lstStyle/>
              <a:p>
                <a14:m>
                  <m:oMath xmlns:m="http://schemas.openxmlformats.org/officeDocument/2006/math">
                    <m:r>
                      <a:rPr lang="en-US" sz="1600" b="0" i="1" smtClean="0">
                        <a:solidFill>
                          <a:schemeClr val="bg1"/>
                        </a:solidFill>
                        <a:latin typeface="Cambria Math" panose="02040503050406030204" pitchFamily="18" charset="0"/>
                      </a:rPr>
                      <m:t>𝐶𝑜𝑛𝑑𝑖𝑡𝑖𝑜𝑛𝑎𝑙</m:t>
                    </m:r>
                    <m:r>
                      <a:rPr lang="en-US" sz="1600" b="0" i="1" smtClean="0">
                        <a:solidFill>
                          <a:schemeClr val="bg1"/>
                        </a:solidFill>
                        <a:latin typeface="Cambria Math" panose="02040503050406030204" pitchFamily="18" charset="0"/>
                      </a:rPr>
                      <m:t> </m:t>
                    </m:r>
                    <m:r>
                      <a:rPr lang="en-US" sz="1600" b="0" i="1" smtClean="0">
                        <a:solidFill>
                          <a:schemeClr val="bg1"/>
                        </a:solidFill>
                        <a:latin typeface="Cambria Math" panose="02040503050406030204" pitchFamily="18" charset="0"/>
                      </a:rPr>
                      <m:t>𝐸𝑛𝑡𝑟𝑜𝑝𝑦</m:t>
                    </m:r>
                    <m:r>
                      <a:rPr lang="pt-BR" sz="1600" i="1">
                        <a:solidFill>
                          <a:schemeClr val="bg1"/>
                        </a:solidFill>
                        <a:latin typeface="Cambria Math" panose="02040503050406030204" pitchFamily="18" charset="0"/>
                      </a:rPr>
                      <m:t>=</m:t>
                    </m:r>
                  </m:oMath>
                </a14:m>
                <a:r>
                  <a:rPr lang="en-US" sz="1600" dirty="0" smtClean="0"/>
                  <a:t> </a:t>
                </a:r>
                <a:r>
                  <a:rPr lang="en-US" sz="1600" i="1" dirty="0" smtClean="0">
                    <a:solidFill>
                      <a:schemeClr val="bg1"/>
                    </a:solidFill>
                    <a:latin typeface="Cambria" panose="02040503050406030204" pitchFamily="18" charset="0"/>
                  </a:rPr>
                  <a:t>mean H </a:t>
                </a:r>
                <a14:m>
                  <m:oMath xmlns:m="http://schemas.openxmlformats.org/officeDocument/2006/math">
                    <m:r>
                      <a:rPr lang="en-US" sz="1600" i="1">
                        <a:solidFill>
                          <a:schemeClr val="bg1"/>
                        </a:solidFill>
                        <a:latin typeface="Cambria Math" panose="02040503050406030204" pitchFamily="18" charset="0"/>
                      </a:rPr>
                      <m:t>−</m:t>
                    </m:r>
                  </m:oMath>
                </a14:m>
                <a:r>
                  <a:rPr lang="en-US" sz="1600" i="1" dirty="0" smtClean="0">
                    <a:solidFill>
                      <a:schemeClr val="bg1"/>
                    </a:solidFill>
                    <a:latin typeface="Cambria" panose="02040503050406030204" pitchFamily="18" charset="0"/>
                  </a:rPr>
                  <a:t> MI</a:t>
                </a:r>
                <a:endParaRPr lang="en-US" sz="1600" i="1" dirty="0">
                  <a:solidFill>
                    <a:schemeClr val="bg1"/>
                  </a:solidFill>
                  <a:latin typeface="Cambria" panose="020405030504060302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5029200" y="4377511"/>
                <a:ext cx="3473771" cy="338554"/>
              </a:xfrm>
              <a:prstGeom prst="rect">
                <a:avLst/>
              </a:prstGeom>
              <a:blipFill rotWithShape="0">
                <a:blip r:embed="rId5"/>
                <a:stretch>
                  <a:fillRect t="-8929" b="-1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5033376" y="4758511"/>
                <a:ext cx="2878930" cy="338554"/>
              </a:xfrm>
              <a:prstGeom prst="rect">
                <a:avLst/>
              </a:prstGeom>
            </p:spPr>
            <p:txBody>
              <a:bodyPr wrap="none">
                <a:spAutoFit/>
              </a:bodyPr>
              <a:lstStyle/>
              <a:p>
                <a14:m>
                  <m:oMath xmlns:m="http://schemas.openxmlformats.org/officeDocument/2006/math">
                    <m:r>
                      <a:rPr lang="en-US" sz="1600" b="0" i="1" smtClean="0">
                        <a:solidFill>
                          <a:schemeClr val="bg1"/>
                        </a:solidFill>
                        <a:latin typeface="Cambria Math" panose="02040503050406030204" pitchFamily="18" charset="0"/>
                      </a:rPr>
                      <m:t>𝐴𝑠𝑐𝑒𝑛𝑑𝑒𝑛𝑐𝑦</m:t>
                    </m:r>
                    <m:r>
                      <a:rPr lang="pt-BR" sz="1600" i="1">
                        <a:solidFill>
                          <a:schemeClr val="bg1"/>
                        </a:solidFill>
                        <a:latin typeface="Cambria Math" panose="02040503050406030204" pitchFamily="18" charset="0"/>
                      </a:rPr>
                      <m:t>=</m:t>
                    </m:r>
                  </m:oMath>
                </a14:m>
                <a:r>
                  <a:rPr lang="en-US" sz="1600" dirty="0" smtClean="0"/>
                  <a:t> </a:t>
                </a:r>
                <a:r>
                  <a:rPr lang="en-US" sz="1600" i="1" dirty="0" smtClean="0">
                    <a:solidFill>
                      <a:schemeClr val="bg1"/>
                    </a:solidFill>
                    <a:latin typeface="Cambria" panose="02040503050406030204" pitchFamily="18" charset="0"/>
                  </a:rPr>
                  <a:t>MI </a:t>
                </a:r>
                <a14:m>
                  <m:oMath xmlns:m="http://schemas.openxmlformats.org/officeDocument/2006/math">
                    <m:r>
                      <a:rPr lang="en-US" sz="1600" i="1">
                        <a:solidFill>
                          <a:schemeClr val="bg1"/>
                        </a:solidFill>
                        <a:latin typeface="Cambria Math" panose="02040503050406030204" pitchFamily="18" charset="0"/>
                      </a:rPr>
                      <m:t>∙</m:t>
                    </m:r>
                  </m:oMath>
                </a14:m>
                <a:r>
                  <a:rPr lang="en-US" sz="1600" i="1" dirty="0" smtClean="0">
                    <a:solidFill>
                      <a:schemeClr val="bg1"/>
                    </a:solidFill>
                    <a:latin typeface="Cambria" panose="02040503050406030204" pitchFamily="18" charset="0"/>
                  </a:rPr>
                  <a:t> mean NDVI</a:t>
                </a:r>
                <a:endParaRPr lang="en-US" sz="1600" i="1" dirty="0">
                  <a:solidFill>
                    <a:schemeClr val="bg1"/>
                  </a:solidFill>
                  <a:latin typeface="Cambria" panose="020405030504060302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5033376" y="4758511"/>
                <a:ext cx="2878930" cy="338554"/>
              </a:xfrm>
              <a:prstGeom prst="rect">
                <a:avLst/>
              </a:prstGeom>
              <a:blipFill rotWithShape="0">
                <a:blip r:embed="rId6"/>
                <a:stretch>
                  <a:fillRect l="-212" t="-9091"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5050716" y="2296775"/>
                <a:ext cx="2131609" cy="338554"/>
              </a:xfrm>
              <a:prstGeom prst="rect">
                <a:avLst/>
              </a:prstGeom>
            </p:spPr>
            <p:txBody>
              <a:bodyPr wrap="none">
                <a:spAutoFit/>
              </a:bodyPr>
              <a:lstStyle/>
              <a:p>
                <a14:m>
                  <m:oMath xmlns:m="http://schemas.openxmlformats.org/officeDocument/2006/math">
                    <m:r>
                      <a:rPr lang="en-US" sz="1600" b="0" i="1" smtClean="0">
                        <a:solidFill>
                          <a:schemeClr val="bg1"/>
                        </a:solidFill>
                        <a:latin typeface="Cambria Math" panose="02040503050406030204" pitchFamily="18" charset="0"/>
                      </a:rPr>
                      <m:t>𝐻</m:t>
                    </m:r>
                    <m:r>
                      <a:rPr lang="pt-BR" sz="1600" i="1">
                        <a:solidFill>
                          <a:schemeClr val="bg1"/>
                        </a:solidFill>
                        <a:latin typeface="Cambria Math" panose="02040503050406030204" pitchFamily="18" charset="0"/>
                      </a:rPr>
                      <m:t>=</m:t>
                    </m:r>
                  </m:oMath>
                </a14:m>
                <a:r>
                  <a:rPr lang="en-US" sz="1600" dirty="0" smtClean="0"/>
                  <a:t> </a:t>
                </a:r>
                <a:r>
                  <a:rPr lang="en-US" sz="1600" i="1" dirty="0" smtClean="0">
                    <a:solidFill>
                      <a:schemeClr val="bg1"/>
                    </a:solidFill>
                    <a:latin typeface="Cambria" panose="02040503050406030204" pitchFamily="18" charset="0"/>
                  </a:rPr>
                  <a:t>Shannon diversity</a:t>
                </a:r>
                <a:endParaRPr lang="en-US" sz="1600" i="1" dirty="0">
                  <a:solidFill>
                    <a:schemeClr val="bg1"/>
                  </a:solidFill>
                  <a:latin typeface="Cambria" panose="02040503050406030204" pitchFamily="18"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5050716" y="2296775"/>
                <a:ext cx="2131609" cy="338554"/>
              </a:xfrm>
              <a:prstGeom prst="rect">
                <a:avLst/>
              </a:prstGeom>
              <a:blipFill rotWithShape="0">
                <a:blip r:embed="rId7"/>
                <a:stretch>
                  <a:fillRect t="-9091" b="-20000"/>
                </a:stretch>
              </a:blipFill>
            </p:spPr>
            <p:txBody>
              <a:bodyPr/>
              <a:lstStyle/>
              <a:p>
                <a:r>
                  <a:rPr lang="en-US">
                    <a:noFill/>
                  </a:rPr>
                  <a:t> </a:t>
                </a:r>
              </a:p>
            </p:txBody>
          </p:sp>
        </mc:Fallback>
      </mc:AlternateContent>
      <p:sp>
        <p:nvSpPr>
          <p:cNvPr id="30" name="Rectangle 29"/>
          <p:cNvSpPr/>
          <p:nvPr/>
        </p:nvSpPr>
        <p:spPr>
          <a:xfrm>
            <a:off x="567155" y="2409293"/>
            <a:ext cx="3560395" cy="3242846"/>
          </a:xfrm>
          <a:prstGeom prst="rect">
            <a:avLst/>
          </a:prstGeom>
          <a:gradFill flip="none" rotWithShape="1">
            <a:gsLst>
              <a:gs pos="0">
                <a:schemeClr val="accent3">
                  <a:lumMod val="75000"/>
                </a:schemeClr>
              </a:gs>
              <a:gs pos="44000">
                <a:schemeClr val="accent3">
                  <a:alpha val="48000"/>
                </a:schemeClr>
              </a:gs>
              <a:gs pos="69000">
                <a:schemeClr val="accent3">
                  <a:alpha val="28000"/>
                </a:schemeClr>
              </a:gs>
              <a:gs pos="100000">
                <a:schemeClr val="accent3">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2" name="Table 31"/>
          <p:cNvGraphicFramePr>
            <a:graphicFrameLocks noGrp="1"/>
          </p:cNvGraphicFramePr>
          <p:nvPr>
            <p:extLst>
              <p:ext uri="{D42A27DB-BD31-4B8C-83A1-F6EECF244321}">
                <p14:modId xmlns:p14="http://schemas.microsoft.com/office/powerpoint/2010/main" val="2407018638"/>
              </p:ext>
            </p:extLst>
          </p:nvPr>
        </p:nvGraphicFramePr>
        <p:xfrm>
          <a:off x="241350" y="2120179"/>
          <a:ext cx="3886200" cy="3531960"/>
        </p:xfrm>
        <a:graphic>
          <a:graphicData uri="http://schemas.openxmlformats.org/drawingml/2006/table">
            <a:tbl>
              <a:tblPr>
                <a:tableStyleId>{5C22544A-7EE6-4342-B048-85BDC9FD1C3A}</a:tableStyleId>
              </a:tblPr>
              <a:tblGrid>
                <a:gridCol w="323850"/>
                <a:gridCol w="323850"/>
                <a:gridCol w="323850"/>
                <a:gridCol w="323850"/>
                <a:gridCol w="323850"/>
                <a:gridCol w="323850"/>
                <a:gridCol w="323850"/>
                <a:gridCol w="323850"/>
                <a:gridCol w="323850"/>
                <a:gridCol w="323850"/>
                <a:gridCol w="323850"/>
                <a:gridCol w="323850"/>
              </a:tblGrid>
              <a:tr h="294330">
                <a:tc>
                  <a:txBody>
                    <a:bodyPr/>
                    <a:lstStyle/>
                    <a:p>
                      <a:pPr algn="ctr"/>
                      <a:endParaRPr lang="en-US" dirty="0"/>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e</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f</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g</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h</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err="1" smtClean="0">
                          <a:solidFill>
                            <a:schemeClr val="bg1"/>
                          </a:solidFill>
                        </a:rPr>
                        <a:t>i</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j</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bg1"/>
                          </a:solidFill>
                        </a:rPr>
                        <a:t>k</a:t>
                      </a:r>
                      <a:endParaRPr lang="en-US" dirty="0">
                        <a:solidFill>
                          <a:schemeClr val="bg1"/>
                        </a:solidFill>
                      </a:endParaRPr>
                    </a:p>
                  </a:txBody>
                  <a:tcPr marL="0" marR="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4330">
                <a:tc>
                  <a:txBody>
                    <a:bodyPr/>
                    <a:lstStyle/>
                    <a:p>
                      <a:pPr algn="ctr"/>
                      <a:r>
                        <a:rPr lang="en-US" dirty="0" smtClean="0">
                          <a:solidFill>
                            <a:schemeClr val="bg1"/>
                          </a:solidFill>
                        </a:rPr>
                        <a:t>a</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rPr>
                        <a:t>.01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rPr>
                        <a:t>.00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rPr>
                        <a:t>.03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rPr>
                        <a:t>.05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solidFill>
                            <a:schemeClr val="bg1"/>
                          </a:solidFill>
                        </a:rPr>
                        <a:t>.02</a:t>
                      </a:r>
                      <a:endParaRPr lang="en-US" sz="1400" dirty="0">
                        <a:solidFill>
                          <a:schemeClr val="bg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smtClean="0">
                          <a:solidFill>
                            <a:schemeClr val="bg1"/>
                          </a:solidFill>
                        </a:rPr>
                        <a:t>.00</a:t>
                      </a:r>
                      <a:endParaRPr lang="en-US" sz="1400" dirty="0">
                        <a:solidFill>
                          <a:schemeClr val="bg1"/>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4330">
                <a:tc>
                  <a:txBody>
                    <a:bodyPr/>
                    <a:lstStyle/>
                    <a:p>
                      <a:pPr algn="ctr"/>
                      <a:r>
                        <a:rPr lang="en-US" dirty="0" smtClean="0">
                          <a:solidFill>
                            <a:schemeClr val="bg1"/>
                          </a:solidFill>
                        </a:rPr>
                        <a:t>b</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r>
                        <a:rPr lang="en-US" dirty="0" smtClean="0">
                          <a:solidFill>
                            <a:schemeClr val="bg1"/>
                          </a:solidFill>
                        </a:rPr>
                        <a:t>c</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r>
                        <a:rPr lang="en-US" dirty="0" smtClean="0">
                          <a:solidFill>
                            <a:schemeClr val="bg1"/>
                          </a:solidFill>
                        </a:rPr>
                        <a:t>d</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r>
                        <a:rPr lang="en-US" dirty="0" smtClean="0">
                          <a:solidFill>
                            <a:schemeClr val="bg1"/>
                          </a:solidFill>
                        </a:rPr>
                        <a:t>e</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r>
                        <a:rPr lang="en-US" dirty="0" smtClean="0">
                          <a:solidFill>
                            <a:schemeClr val="bg1"/>
                          </a:solidFill>
                        </a:rPr>
                        <a:t>f</a:t>
                      </a: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4330">
                <a:tc>
                  <a:txBody>
                    <a:bodyPr/>
                    <a:lstStyle/>
                    <a:p>
                      <a:pPr algn="ctr"/>
                      <a:endParaRPr lang="en-US" dirty="0">
                        <a:solidFill>
                          <a:schemeClr val="bg1"/>
                        </a:solidFill>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
        <p:nvSpPr>
          <p:cNvPr id="33" name="TextBox 32"/>
          <p:cNvSpPr txBox="1"/>
          <p:nvPr/>
        </p:nvSpPr>
        <p:spPr>
          <a:xfrm>
            <a:off x="493935" y="2070739"/>
            <a:ext cx="1576241" cy="338554"/>
          </a:xfrm>
          <a:prstGeom prst="rect">
            <a:avLst/>
          </a:prstGeom>
          <a:noFill/>
        </p:spPr>
        <p:txBody>
          <a:bodyPr wrap="square" rtlCol="0">
            <a:spAutoFit/>
          </a:bodyPr>
          <a:lstStyle/>
          <a:p>
            <a:pPr marL="3175">
              <a:spcAft>
                <a:spcPts val="600"/>
              </a:spcAft>
            </a:pPr>
            <a:r>
              <a:rPr lang="en-US" sz="1600" b="1" dirty="0" smtClean="0">
                <a:solidFill>
                  <a:prstClr val="white"/>
                </a:solidFill>
                <a:latin typeface="Batang" panose="02030600000101010101" pitchFamily="18" charset="-127"/>
                <a:ea typeface="Batang" panose="02030600000101010101" pitchFamily="18" charset="-127"/>
              </a:rPr>
              <a:t>From class...</a:t>
            </a:r>
          </a:p>
        </p:txBody>
      </p:sp>
      <p:sp>
        <p:nvSpPr>
          <p:cNvPr id="34" name="TextBox 33"/>
          <p:cNvSpPr txBox="1"/>
          <p:nvPr/>
        </p:nvSpPr>
        <p:spPr>
          <a:xfrm rot="16200000">
            <a:off x="-267102" y="4547643"/>
            <a:ext cx="1329959" cy="338554"/>
          </a:xfrm>
          <a:prstGeom prst="rect">
            <a:avLst/>
          </a:prstGeom>
          <a:noFill/>
        </p:spPr>
        <p:txBody>
          <a:bodyPr wrap="square" rtlCol="0">
            <a:spAutoFit/>
          </a:bodyPr>
          <a:lstStyle/>
          <a:p>
            <a:pPr marL="3175">
              <a:spcAft>
                <a:spcPts val="600"/>
              </a:spcAft>
            </a:pPr>
            <a:r>
              <a:rPr lang="en-US" sz="1600" b="1" dirty="0" smtClean="0">
                <a:solidFill>
                  <a:prstClr val="white"/>
                </a:solidFill>
                <a:latin typeface="Batang" panose="02030600000101010101" pitchFamily="18" charset="-127"/>
                <a:ea typeface="Batang" panose="02030600000101010101" pitchFamily="18" charset="-127"/>
              </a:rPr>
              <a:t>To class...</a:t>
            </a:r>
          </a:p>
        </p:txBody>
      </p:sp>
      <p:sp>
        <p:nvSpPr>
          <p:cNvPr id="45" name="TextBox 44"/>
          <p:cNvSpPr txBox="1"/>
          <p:nvPr/>
        </p:nvSpPr>
        <p:spPr>
          <a:xfrm>
            <a:off x="927150" y="5652140"/>
            <a:ext cx="2114612" cy="338554"/>
          </a:xfrm>
          <a:prstGeom prst="rect">
            <a:avLst/>
          </a:prstGeom>
          <a:noFill/>
        </p:spPr>
        <p:txBody>
          <a:bodyPr wrap="square" rtlCol="0">
            <a:spAutoFit/>
          </a:bodyPr>
          <a:lstStyle/>
          <a:p>
            <a:pPr marL="3175">
              <a:spcAft>
                <a:spcPts val="600"/>
              </a:spcAft>
            </a:pPr>
            <a:r>
              <a:rPr lang="en-US" sz="1600" b="1" dirty="0" smtClean="0">
                <a:solidFill>
                  <a:prstClr val="white"/>
                </a:solidFill>
                <a:latin typeface="Batang" panose="02030600000101010101" pitchFamily="18" charset="-127"/>
                <a:ea typeface="Batang" panose="02030600000101010101" pitchFamily="18" charset="-127"/>
              </a:rPr>
              <a:t>Increasing NDVI</a:t>
            </a:r>
          </a:p>
        </p:txBody>
      </p:sp>
      <p:sp>
        <p:nvSpPr>
          <p:cNvPr id="46" name="Right Arrow 45"/>
          <p:cNvSpPr/>
          <p:nvPr/>
        </p:nvSpPr>
        <p:spPr>
          <a:xfrm>
            <a:off x="2565327" y="5736209"/>
            <a:ext cx="476435" cy="228600"/>
          </a:xfrm>
          <a:prstGeom prst="rightArrow">
            <a:avLst>
              <a:gd name="adj1" fmla="val 50000"/>
              <a:gd name="adj2" fmla="val 75191"/>
            </a:avLst>
          </a:prstGeom>
          <a:gradFill flip="none" rotWithShape="1">
            <a:gsLst>
              <a:gs pos="48000">
                <a:srgbClr val="E1EDD3">
                  <a:lumMod val="20000"/>
                  <a:lumOff val="80000"/>
                  <a:alpha val="30000"/>
                </a:srgbClr>
              </a:gs>
              <a:gs pos="0">
                <a:srgbClr val="DDEBCF"/>
              </a:gs>
              <a:gs pos="100000">
                <a:schemeClr val="accent3">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5400000">
            <a:off x="2174831" y="5972081"/>
            <a:ext cx="324037" cy="228600"/>
          </a:xfrm>
          <a:prstGeom prst="rightArrow">
            <a:avLst>
              <a:gd name="adj1" fmla="val 50000"/>
              <a:gd name="adj2" fmla="val 75191"/>
            </a:avLst>
          </a:prstGeom>
          <a:gradFill flip="none" rotWithShape="1">
            <a:gsLst>
              <a:gs pos="48000">
                <a:srgbClr val="E1EDD3">
                  <a:lumMod val="20000"/>
                  <a:lumOff val="80000"/>
                  <a:alpha val="30000"/>
                </a:srgbClr>
              </a:gs>
              <a:gs pos="0">
                <a:srgbClr val="DDEBCF"/>
              </a:gs>
              <a:gs pos="100000">
                <a:schemeClr val="accent3">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Rectangle 24"/>
              <p:cNvSpPr/>
              <p:nvPr/>
            </p:nvSpPr>
            <p:spPr>
              <a:xfrm>
                <a:off x="5044440" y="3234511"/>
                <a:ext cx="2396618" cy="338554"/>
              </a:xfrm>
              <a:prstGeom prst="rect">
                <a:avLst/>
              </a:prstGeom>
            </p:spPr>
            <p:txBody>
              <a:bodyPr wrap="none">
                <a:spAutoFit/>
              </a:bodyPr>
              <a:lstStyle/>
              <a:p>
                <a14:m>
                  <m:oMath xmlns:m="http://schemas.openxmlformats.org/officeDocument/2006/math">
                    <m:r>
                      <a:rPr lang="en-US" sz="1600" b="0" i="1" smtClean="0">
                        <a:solidFill>
                          <a:schemeClr val="bg1"/>
                        </a:solidFill>
                        <a:latin typeface="Cambria Math" panose="02040503050406030204" pitchFamily="18" charset="0"/>
                      </a:rPr>
                      <m:t>𝑀𝐼</m:t>
                    </m:r>
                    <m:r>
                      <a:rPr lang="pt-BR" sz="1600" i="1">
                        <a:solidFill>
                          <a:schemeClr val="bg1"/>
                        </a:solidFill>
                        <a:latin typeface="Cambria Math" panose="02040503050406030204" pitchFamily="18" charset="0"/>
                      </a:rPr>
                      <m:t>=</m:t>
                    </m:r>
                  </m:oMath>
                </a14:m>
                <a:r>
                  <a:rPr lang="en-US" sz="1600" dirty="0" smtClean="0"/>
                  <a:t> </a:t>
                </a:r>
                <a:r>
                  <a:rPr lang="en-US" sz="1600" i="1" dirty="0" smtClean="0">
                    <a:solidFill>
                      <a:schemeClr val="bg1"/>
                    </a:solidFill>
                    <a:latin typeface="Cambria" panose="02040503050406030204" pitchFamily="18" charset="0"/>
                  </a:rPr>
                  <a:t>Mutual Information</a:t>
                </a:r>
                <a:endParaRPr lang="en-US" sz="1600" i="1" dirty="0">
                  <a:solidFill>
                    <a:schemeClr val="bg1"/>
                  </a:solidFill>
                  <a:latin typeface="Cambria" panose="020405030504060302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5044440" y="3234511"/>
                <a:ext cx="2396618" cy="338554"/>
              </a:xfrm>
              <a:prstGeom prst="rect">
                <a:avLst/>
              </a:prstGeom>
              <a:blipFill rotWithShape="0">
                <a:blip r:embed="rId8"/>
                <a:stretch>
                  <a:fillRect t="-9091" b="-20000"/>
                </a:stretch>
              </a:blipFill>
            </p:spPr>
            <p:txBody>
              <a:bodyPr/>
              <a:lstStyle/>
              <a:p>
                <a:r>
                  <a:rPr lang="en-US">
                    <a:noFill/>
                  </a:rPr>
                  <a:t> </a:t>
                </a:r>
              </a:p>
            </p:txBody>
          </p:sp>
        </mc:Fallback>
      </mc:AlternateContent>
      <p:sp>
        <p:nvSpPr>
          <p:cNvPr id="20" name="TextBox 19"/>
          <p:cNvSpPr txBox="1"/>
          <p:nvPr/>
        </p:nvSpPr>
        <p:spPr>
          <a:xfrm>
            <a:off x="0" y="319947"/>
            <a:ext cx="9144000" cy="707886"/>
          </a:xfrm>
          <a:prstGeom prst="rect">
            <a:avLst/>
          </a:prstGeom>
          <a:noFill/>
        </p:spPr>
        <p:txBody>
          <a:bodyPr wrap="square" rtlCol="0">
            <a:spAutoFit/>
          </a:bodyPr>
          <a:lstStyle/>
          <a:p>
            <a:pPr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Information-theoretic measures of landscape dynamics</a:t>
            </a:r>
          </a:p>
          <a:p>
            <a:pPr algn="ctr"/>
            <a:r>
              <a:rPr lang="en-US" sz="2000" b="1" dirty="0" smtClean="0">
                <a:solidFill>
                  <a:schemeClr val="bg1">
                    <a:lumMod val="95000"/>
                  </a:schemeClr>
                </a:solidFill>
                <a:latin typeface="Batang" panose="02030600000101010101" pitchFamily="18" charset="-127"/>
                <a:ea typeface="Batang" panose="02030600000101010101" pitchFamily="18" charset="-127"/>
                <a:cs typeface="Arial" charset="0"/>
              </a:rPr>
              <a:t> complexity and organization</a:t>
            </a:r>
          </a:p>
        </p:txBody>
      </p:sp>
      <p:sp>
        <p:nvSpPr>
          <p:cNvPr id="21" name="TextBox 20"/>
          <p:cNvSpPr txBox="1"/>
          <p:nvPr/>
        </p:nvSpPr>
        <p:spPr>
          <a:xfrm>
            <a:off x="457200" y="1295400"/>
            <a:ext cx="3849465" cy="661720"/>
          </a:xfrm>
          <a:prstGeom prst="rect">
            <a:avLst/>
          </a:prstGeom>
          <a:noFill/>
        </p:spPr>
        <p:txBody>
          <a:bodyPr wrap="square" rtlCol="0">
            <a:spAutoFit/>
          </a:bodyPr>
          <a:lstStyle/>
          <a:p>
            <a:pPr marL="3175">
              <a:spcAft>
                <a:spcPts val="600"/>
              </a:spcAft>
            </a:pPr>
            <a:r>
              <a:rPr lang="en-US" sz="1600" b="1" dirty="0" smtClean="0">
                <a:solidFill>
                  <a:prstClr val="white"/>
                </a:solidFill>
                <a:latin typeface="Batang" panose="02030600000101010101" pitchFamily="18" charset="-127"/>
                <a:ea typeface="Batang" panose="02030600000101010101" pitchFamily="18" charset="-127"/>
              </a:rPr>
              <a:t>2000 – 2015 </a:t>
            </a:r>
          </a:p>
          <a:p>
            <a:pPr marL="3175">
              <a:spcAft>
                <a:spcPts val="600"/>
              </a:spcAft>
            </a:pPr>
            <a:r>
              <a:rPr lang="en-US" sz="1600" b="1" i="1" dirty="0" smtClean="0">
                <a:solidFill>
                  <a:prstClr val="white"/>
                </a:solidFill>
                <a:latin typeface="Batang" panose="02030600000101010101" pitchFamily="18" charset="-127"/>
                <a:ea typeface="Batang" panose="02030600000101010101" pitchFamily="18" charset="-127"/>
              </a:rPr>
              <a:t>Inter-annual phenoclass transitions</a:t>
            </a:r>
          </a:p>
        </p:txBody>
      </p:sp>
      <mc:AlternateContent xmlns:mc="http://schemas.openxmlformats.org/markup-compatibility/2006" xmlns:a14="http://schemas.microsoft.com/office/drawing/2010/main">
        <mc:Choice Requires="a14">
          <p:sp>
            <p:nvSpPr>
              <p:cNvPr id="19" name="Rectangle 18"/>
              <p:cNvSpPr/>
              <p:nvPr/>
            </p:nvSpPr>
            <p:spPr>
              <a:xfrm>
                <a:off x="5029200" y="5137937"/>
                <a:ext cx="2695994" cy="338554"/>
              </a:xfrm>
              <a:prstGeom prst="rect">
                <a:avLst/>
              </a:prstGeom>
            </p:spPr>
            <p:txBody>
              <a:bodyPr wrap="none">
                <a:spAutoFit/>
              </a:bodyPr>
              <a:lstStyle/>
              <a:p>
                <a14:m>
                  <m:oMath xmlns:m="http://schemas.openxmlformats.org/officeDocument/2006/math">
                    <m:r>
                      <a:rPr lang="en-US" sz="1600" b="0" i="1" smtClean="0">
                        <a:solidFill>
                          <a:schemeClr val="bg1"/>
                        </a:solidFill>
                        <a:latin typeface="Cambria Math" panose="02040503050406030204" pitchFamily="18" charset="0"/>
                      </a:rPr>
                      <m:t>𝑂𝑣𝑒𝑟h𝑒𝑎𝑑</m:t>
                    </m:r>
                    <m:r>
                      <a:rPr lang="pt-BR" sz="1600" i="1">
                        <a:solidFill>
                          <a:schemeClr val="bg1"/>
                        </a:solidFill>
                        <a:latin typeface="Cambria Math" panose="02040503050406030204" pitchFamily="18" charset="0"/>
                      </a:rPr>
                      <m:t>=</m:t>
                    </m:r>
                  </m:oMath>
                </a14:m>
                <a:r>
                  <a:rPr lang="en-US" sz="1600" dirty="0" smtClean="0"/>
                  <a:t> </a:t>
                </a:r>
                <a:r>
                  <a:rPr lang="en-US" sz="1600" i="1" dirty="0" smtClean="0">
                    <a:solidFill>
                      <a:schemeClr val="bg1"/>
                    </a:solidFill>
                    <a:latin typeface="Cambria" panose="02040503050406030204" pitchFamily="18" charset="0"/>
                  </a:rPr>
                  <a:t>CE </a:t>
                </a:r>
                <a14:m>
                  <m:oMath xmlns:m="http://schemas.openxmlformats.org/officeDocument/2006/math">
                    <m:r>
                      <a:rPr lang="en-US" sz="1600" i="1">
                        <a:solidFill>
                          <a:schemeClr val="bg1"/>
                        </a:solidFill>
                        <a:latin typeface="Cambria Math" panose="02040503050406030204" pitchFamily="18" charset="0"/>
                      </a:rPr>
                      <m:t>∙</m:t>
                    </m:r>
                  </m:oMath>
                </a14:m>
                <a:r>
                  <a:rPr lang="en-US" sz="1600" i="1" dirty="0" smtClean="0">
                    <a:solidFill>
                      <a:schemeClr val="bg1"/>
                    </a:solidFill>
                    <a:latin typeface="Cambria" panose="02040503050406030204" pitchFamily="18" charset="0"/>
                  </a:rPr>
                  <a:t> mean NDVI</a:t>
                </a:r>
                <a:endParaRPr lang="en-US" sz="1600" i="1" dirty="0">
                  <a:solidFill>
                    <a:schemeClr val="bg1"/>
                  </a:solidFill>
                  <a:latin typeface="Cambria" panose="020405030504060302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5029200" y="5137937"/>
                <a:ext cx="2695994" cy="338554"/>
              </a:xfrm>
              <a:prstGeom prst="rect">
                <a:avLst/>
              </a:prstGeom>
              <a:blipFill rotWithShape="0">
                <a:blip r:embed="rId9"/>
                <a:stretch>
                  <a:fillRect t="-9091" b="-20000"/>
                </a:stretch>
              </a:blipFill>
            </p:spPr>
            <p:txBody>
              <a:bodyPr/>
              <a:lstStyle/>
              <a:p>
                <a:r>
                  <a:rPr lang="en-US">
                    <a:noFill/>
                  </a:rPr>
                  <a:t> </a:t>
                </a:r>
              </a:p>
            </p:txBody>
          </p:sp>
        </mc:Fallback>
      </mc:AlternateContent>
      <p:sp>
        <p:nvSpPr>
          <p:cNvPr id="2" name="Rectangle 1"/>
          <p:cNvSpPr/>
          <p:nvPr/>
        </p:nvSpPr>
        <p:spPr>
          <a:xfrm>
            <a:off x="1212789" y="6324600"/>
            <a:ext cx="7931211" cy="430887"/>
          </a:xfrm>
          <a:prstGeom prst="rect">
            <a:avLst/>
          </a:prstGeom>
        </p:spPr>
        <p:txBody>
          <a:bodyPr wrap="square">
            <a:spAutoFit/>
          </a:bodyPr>
          <a:lstStyle/>
          <a:p>
            <a:r>
              <a:rPr lang="en-US" sz="1100" dirty="0">
                <a:solidFill>
                  <a:schemeClr val="bg1"/>
                </a:solidFill>
              </a:rPr>
              <a:t>Ulanowicz, R. E. 1997. Ecology, the </a:t>
            </a:r>
            <a:r>
              <a:rPr lang="en-US" sz="1100" dirty="0" err="1">
                <a:solidFill>
                  <a:schemeClr val="bg1"/>
                </a:solidFill>
              </a:rPr>
              <a:t>Ascendent</a:t>
            </a:r>
            <a:r>
              <a:rPr lang="en-US" sz="1100" dirty="0">
                <a:solidFill>
                  <a:schemeClr val="bg1"/>
                </a:solidFill>
              </a:rPr>
              <a:t> Perspective. Columbia University Press, New York, NY</a:t>
            </a:r>
            <a:r>
              <a:rPr lang="en-US" sz="1100" dirty="0" smtClean="0">
                <a:solidFill>
                  <a:schemeClr val="bg1"/>
                </a:solidFill>
              </a:rPr>
              <a:t>.</a:t>
            </a:r>
          </a:p>
          <a:p>
            <a:r>
              <a:rPr lang="en-US" sz="1100" dirty="0">
                <a:solidFill>
                  <a:schemeClr val="bg1"/>
                </a:solidFill>
              </a:rPr>
              <a:t>Ulanowicz, R. E., </a:t>
            </a:r>
            <a:r>
              <a:rPr lang="en-US" sz="1100" dirty="0" smtClean="0">
                <a:solidFill>
                  <a:schemeClr val="bg1"/>
                </a:solidFill>
              </a:rPr>
              <a:t>et al. </a:t>
            </a:r>
            <a:r>
              <a:rPr lang="en-US" sz="1100" dirty="0">
                <a:solidFill>
                  <a:schemeClr val="bg1"/>
                </a:solidFill>
              </a:rPr>
              <a:t>2009. Quantifying sustainability: resilience, efficiency and the return of information theory. Ecological </a:t>
            </a:r>
            <a:r>
              <a:rPr lang="en-US" sz="1100" dirty="0" smtClean="0">
                <a:solidFill>
                  <a:schemeClr val="bg1"/>
                </a:solidFill>
              </a:rPr>
              <a:t>Complexity.</a:t>
            </a:r>
            <a:endParaRPr lang="en-US" sz="1100" dirty="0">
              <a:solidFill>
                <a:schemeClr val="bg1"/>
              </a:solidFill>
            </a:endParaRPr>
          </a:p>
        </p:txBody>
      </p:sp>
    </p:spTree>
    <p:extLst>
      <p:ext uri="{BB962C8B-B14F-4D97-AF65-F5344CB8AC3E}">
        <p14:creationId xmlns:p14="http://schemas.microsoft.com/office/powerpoint/2010/main" val="350227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904" r="12676"/>
          <a:stretch/>
        </p:blipFill>
        <p:spPr>
          <a:xfrm>
            <a:off x="2825846" y="457199"/>
            <a:ext cx="6318153" cy="6092505"/>
          </a:xfrm>
          <a:prstGeom prst="rect">
            <a:avLst/>
          </a:prstGeom>
        </p:spPr>
      </p:pic>
      <p:sp>
        <p:nvSpPr>
          <p:cNvPr id="6" name="TextBox 5"/>
          <p:cNvSpPr txBox="1"/>
          <p:nvPr/>
        </p:nvSpPr>
        <p:spPr>
          <a:xfrm>
            <a:off x="177349" y="1066800"/>
            <a:ext cx="2590800" cy="923330"/>
          </a:xfrm>
          <a:prstGeom prst="rect">
            <a:avLst/>
          </a:prstGeom>
          <a:noFill/>
        </p:spPr>
        <p:txBody>
          <a:bodyPr wrap="square" rtlCol="0">
            <a:spAutoFit/>
          </a:bodyPr>
          <a:lstStyle/>
          <a:p>
            <a:pPr marL="3175" algn="ctr">
              <a:spcAft>
                <a:spcPts val="1200"/>
              </a:spcAft>
            </a:pPr>
            <a:r>
              <a:rPr lang="en-US" b="1" dirty="0" smtClean="0">
                <a:solidFill>
                  <a:prstClr val="white"/>
                </a:solidFill>
                <a:latin typeface="Batang" panose="02030600000101010101" pitchFamily="18" charset="-127"/>
                <a:ea typeface="Batang" panose="02030600000101010101" pitchFamily="18" charset="-127"/>
              </a:rPr>
              <a:t>Example landscape metrics at national scale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038599"/>
            <a:ext cx="2691949" cy="2511105"/>
          </a:xfrm>
          <a:prstGeom prst="rect">
            <a:avLst/>
          </a:prstGeom>
        </p:spPr>
      </p:pic>
    </p:spTree>
    <p:extLst>
      <p:ext uri="{BB962C8B-B14F-4D97-AF65-F5344CB8AC3E}">
        <p14:creationId xmlns:p14="http://schemas.microsoft.com/office/powerpoint/2010/main" val="65909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6D9F0"/>
      </a:hlink>
      <a:folHlink>
        <a:srgbClr val="C6D9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47344</TotalTime>
  <Words>997</Words>
  <Application>Microsoft Office PowerPoint</Application>
  <PresentationFormat>On-screen Show (4:3)</PresentationFormat>
  <Paragraphs>218</Paragraphs>
  <Slides>18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Batang</vt:lpstr>
      <vt:lpstr>Arial</vt:lpstr>
      <vt:lpstr>Calibri</vt:lpstr>
      <vt:lpstr>Cambria</vt:lpstr>
      <vt:lpstr>Cambria Math</vt:lpstr>
      <vt:lpstr>Courier New</vt:lpstr>
      <vt:lpstr>Wingdings</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AppLCC Ecosystem Services</dc:title>
  <dc:creator>LYP</dc:creator>
  <cp:lastModifiedBy>Pomara, Lazarus Y -FS</cp:lastModifiedBy>
  <cp:revision>1870</cp:revision>
  <cp:lastPrinted>2015-06-26T16:43:10Z</cp:lastPrinted>
  <dcterms:created xsi:type="dcterms:W3CDTF">2012-05-09T17:36:03Z</dcterms:created>
  <dcterms:modified xsi:type="dcterms:W3CDTF">2016-12-01T16:53:41Z</dcterms:modified>
</cp:coreProperties>
</file>