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90" r:id="rId4"/>
    <p:sldId id="299" r:id="rId5"/>
    <p:sldId id="303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88" r:id="rId15"/>
    <p:sldId id="305" r:id="rId16"/>
    <p:sldId id="306" r:id="rId17"/>
    <p:sldId id="307" r:id="rId18"/>
    <p:sldId id="308" r:id="rId19"/>
    <p:sldId id="304" r:id="rId20"/>
    <p:sldId id="287" r:id="rId21"/>
    <p:sldId id="289" r:id="rId22"/>
    <p:sldId id="278" r:id="rId23"/>
    <p:sldId id="286" r:id="rId24"/>
    <p:sldId id="261" r:id="rId25"/>
    <p:sldId id="270" r:id="rId26"/>
    <p:sldId id="269" r:id="rId27"/>
    <p:sldId id="272" r:id="rId28"/>
    <p:sldId id="314" r:id="rId29"/>
    <p:sldId id="285" r:id="rId30"/>
    <p:sldId id="311" r:id="rId31"/>
    <p:sldId id="310" r:id="rId32"/>
    <p:sldId id="300" r:id="rId33"/>
    <p:sldId id="312" r:id="rId34"/>
    <p:sldId id="31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1452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44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7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1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2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8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0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1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6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1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5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A7990-9BF1-4723-9DCD-8AEB5352BAE2}" type="datetimeFigureOut">
              <a:rPr lang="en-US" smtClean="0"/>
              <a:t>4/3/2014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5BDB9-BD4C-4023-B5DD-A4100CB93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2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182302"/>
            <a:ext cx="85344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Detecting </a:t>
            </a:r>
            <a:r>
              <a:rPr lang="en-US" sz="2800" dirty="0"/>
              <a:t>and tracking forest change in the </a:t>
            </a:r>
            <a:endParaRPr lang="en-US" sz="2800" dirty="0" smtClean="0"/>
          </a:p>
          <a:p>
            <a:pPr lvl="0"/>
            <a:r>
              <a:rPr lang="en-US" sz="2800" dirty="0" smtClean="0"/>
              <a:t>Blue </a:t>
            </a:r>
            <a:r>
              <a:rPr lang="en-US" sz="2800" dirty="0"/>
              <a:t>Mountains of Oregon and </a:t>
            </a:r>
            <a:r>
              <a:rPr lang="en-US" sz="2800" dirty="0" smtClean="0"/>
              <a:t>Washington using the </a:t>
            </a:r>
          </a:p>
          <a:p>
            <a:pPr lvl="0"/>
            <a:r>
              <a:rPr lang="en-US" sz="2800" i="1" dirty="0" smtClean="0"/>
              <a:t>ForWarn</a:t>
            </a:r>
            <a:r>
              <a:rPr lang="en-US" sz="2800" dirty="0" smtClean="0"/>
              <a:t> system</a:t>
            </a:r>
          </a:p>
          <a:p>
            <a:pPr lvl="0"/>
            <a:endParaRPr lang="en-US" sz="1200" b="1" dirty="0" smtClean="0"/>
          </a:p>
          <a:p>
            <a:pPr lvl="0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Blue Mountains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Forest Vegetation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Workshop</a:t>
            </a:r>
          </a:p>
          <a:p>
            <a:pPr lvl="0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April 3, 2014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sz="1200" b="1" dirty="0"/>
          </a:p>
          <a:p>
            <a:r>
              <a:rPr lang="en-US" sz="1600" b="1" dirty="0" smtClean="0"/>
              <a:t>Steve Norman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USDA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Forest Service Eastern Threat Assessment Center</a:t>
            </a:r>
          </a:p>
          <a:p>
            <a:r>
              <a:rPr lang="en-US" sz="1600" b="1" dirty="0" smtClean="0"/>
              <a:t>Bill Christie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</a:p>
          <a:p>
            <a:r>
              <a:rPr lang="en-US" sz="1600" b="1" dirty="0" smtClean="0"/>
              <a:t>Bill Hargrove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</a:p>
          <a:p>
            <a:endParaRPr lang="en-US" sz="600" b="1" dirty="0" smtClean="0"/>
          </a:p>
          <a:p>
            <a:r>
              <a:rPr lang="en-US" sz="1600" b="1" dirty="0" smtClean="0"/>
              <a:t>Joe Spruce</a:t>
            </a:r>
            <a:r>
              <a:rPr lang="en-US" sz="1600" dirty="0" smtClean="0"/>
              <a:t> 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NASA-Stennis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450" y="201275"/>
            <a:ext cx="8362550" cy="292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7775" y="539098"/>
            <a:ext cx="4673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9842" y="1581835"/>
            <a:ext cx="4235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3926" y="846221"/>
            <a:ext cx="3577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608" y="1079206"/>
            <a:ext cx="8416841" cy="5530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6188" flipV="1">
            <a:off x="6045664" y="17436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42875" y="0"/>
            <a:ext cx="888736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 Near Real Time Disturbance Detection</a:t>
            </a:r>
          </a:p>
          <a:p>
            <a:r>
              <a:rPr lang="en-US" b="1" i="1" dirty="0" smtClean="0"/>
              <a:t>Malheur National Forest Pine Butterfly Outbreak</a:t>
            </a:r>
          </a:p>
          <a:p>
            <a:r>
              <a:rPr lang="en-US" i="1" dirty="0" smtClean="0"/>
              <a:t>ForWarn</a:t>
            </a:r>
            <a:r>
              <a:rPr lang="en-US" b="1" i="1" dirty="0" smtClean="0"/>
              <a:t> </a:t>
            </a:r>
            <a:r>
              <a:rPr lang="en-US" dirty="0" smtClean="0"/>
              <a:t>1 year baseline </a:t>
            </a:r>
            <a:r>
              <a:rPr lang="en-US" sz="2200" dirty="0" smtClean="0"/>
              <a:t>						</a:t>
            </a:r>
            <a:r>
              <a:rPr lang="en-US" sz="2000" dirty="0" smtClean="0"/>
              <a:t>Oct. 7, 2011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815" flipV="1">
            <a:off x="33536" y="5452741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7315200" y="3940549"/>
            <a:ext cx="1347216" cy="2536451"/>
            <a:chOff x="7568184" y="206749"/>
            <a:chExt cx="1347216" cy="2536451"/>
          </a:xfrm>
        </p:grpSpPr>
        <p:sp>
          <p:nvSpPr>
            <p:cNvPr id="15" name="Rectangle 14"/>
            <p:cNvSpPr/>
            <p:nvPr/>
          </p:nvSpPr>
          <p:spPr>
            <a:xfrm>
              <a:off x="7568184" y="206749"/>
              <a:ext cx="1347216" cy="25364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73898" y="261380"/>
              <a:ext cx="1186489" cy="243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5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607" y="1064263"/>
            <a:ext cx="8416841" cy="5545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6188" flipV="1">
            <a:off x="6045664" y="17436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42875" y="0"/>
            <a:ext cx="909736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 Near Real Time Disturbance Detection</a:t>
            </a:r>
          </a:p>
          <a:p>
            <a:r>
              <a:rPr lang="en-US" b="1" i="1" dirty="0" smtClean="0"/>
              <a:t>Malheur National Forest Pine Butterfly Outbreak</a:t>
            </a:r>
          </a:p>
          <a:p>
            <a:r>
              <a:rPr lang="en-US" i="1" dirty="0" smtClean="0"/>
              <a:t>ForWarn</a:t>
            </a:r>
            <a:r>
              <a:rPr lang="en-US" b="1" i="1" dirty="0" smtClean="0"/>
              <a:t> </a:t>
            </a:r>
            <a:r>
              <a:rPr lang="en-US" dirty="0" smtClean="0"/>
              <a:t>1 year baseline </a:t>
            </a:r>
            <a:r>
              <a:rPr lang="en-US" sz="2200" dirty="0" smtClean="0"/>
              <a:t>						</a:t>
            </a:r>
            <a:r>
              <a:rPr lang="en-US" sz="2000" dirty="0" smtClean="0"/>
              <a:t>Oct. 31, 2011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815" flipV="1">
            <a:off x="33536" y="5452741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7315200" y="3940549"/>
            <a:ext cx="1347216" cy="2536451"/>
            <a:chOff x="7568184" y="206749"/>
            <a:chExt cx="1347216" cy="2536451"/>
          </a:xfrm>
        </p:grpSpPr>
        <p:sp>
          <p:nvSpPr>
            <p:cNvPr id="14" name="Rectangle 13"/>
            <p:cNvSpPr/>
            <p:nvPr/>
          </p:nvSpPr>
          <p:spPr>
            <a:xfrm>
              <a:off x="7568184" y="206749"/>
              <a:ext cx="1347216" cy="25364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73898" y="261380"/>
              <a:ext cx="1186489" cy="243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785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-35625"/>
            <a:ext cx="490442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1. Near Real Time Disturbance Detection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Malheur National Forest Pine Butterfly Outbreak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2000-2012 NDVI time series</a:t>
            </a:r>
            <a:r>
              <a:rPr lang="en-US" sz="2200" dirty="0" smtClean="0">
                <a:solidFill>
                  <a:schemeClr val="bg1"/>
                </a:solidFill>
              </a:rPr>
              <a:t>		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9598" flipH="1" flipV="1">
            <a:off x="-47481" y="6068734"/>
            <a:ext cx="996288" cy="11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2422" y="609601"/>
            <a:ext cx="5388720" cy="312419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3304" y="609599"/>
            <a:ext cx="4924955" cy="277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426384" y="3164659"/>
            <a:ext cx="2590800" cy="0"/>
          </a:xfrm>
          <a:prstGeom prst="straightConnector1">
            <a:avLst/>
          </a:prstGeom>
          <a:ln w="1905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77935" y="3120827"/>
            <a:ext cx="15528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Period of defoliation</a:t>
            </a:r>
            <a:endParaRPr lang="en-US" sz="1300" i="1" dirty="0"/>
          </a:p>
        </p:txBody>
      </p:sp>
      <p:sp>
        <p:nvSpPr>
          <p:cNvPr id="14" name="Rectangle 13"/>
          <p:cNvSpPr/>
          <p:nvPr/>
        </p:nvSpPr>
        <p:spPr>
          <a:xfrm>
            <a:off x="3842368" y="3453276"/>
            <a:ext cx="5189692" cy="25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58076" y="3377075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Jan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553762" y="3377075"/>
            <a:ext cx="503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May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368584" y="3377470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Sep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200696" y="3368983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Jan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996382" y="3368983"/>
            <a:ext cx="503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May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811204" y="3369378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Sep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8644286" y="3377075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Jan</a:t>
            </a:r>
            <a:endParaRPr lang="en-US" sz="1400" dirty="0"/>
          </a:p>
        </p:txBody>
      </p:sp>
      <p:sp>
        <p:nvSpPr>
          <p:cNvPr id="17" name="Circular Arrow 16"/>
          <p:cNvSpPr/>
          <p:nvPr/>
        </p:nvSpPr>
        <p:spPr>
          <a:xfrm rot="20080510" flipV="1">
            <a:off x="4063796" y="2656430"/>
            <a:ext cx="2836276" cy="2536447"/>
          </a:xfrm>
          <a:prstGeom prst="circularArrow">
            <a:avLst>
              <a:gd name="adj1" fmla="val 7086"/>
              <a:gd name="adj2" fmla="val 1142319"/>
              <a:gd name="adj3" fmla="val 19793268"/>
              <a:gd name="adj4" fmla="val 15123500"/>
              <a:gd name="adj5" fmla="val 12500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80066" y="4777026"/>
            <a:ext cx="14959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</a:rPr>
              <a:t>Expanded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93184" y="797739"/>
            <a:ext cx="230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Jan. 2009 to Dec. 2010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93184" y="1068786"/>
            <a:ext cx="2276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(normal two-year period)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6934200" y="1371600"/>
            <a:ext cx="228600" cy="260866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/>
          <p:cNvSpPr txBox="1"/>
          <p:nvPr/>
        </p:nvSpPr>
        <p:spPr>
          <a:xfrm>
            <a:off x="3962400" y="2500006"/>
            <a:ext cx="23064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Jan. 2011 to Dec. 2012</a:t>
            </a:r>
          </a:p>
          <a:p>
            <a:pPr algn="ctr"/>
            <a:r>
              <a:rPr lang="en-US" sz="1600" dirty="0" smtClean="0"/>
              <a:t>(defoliation impacts)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5057298" y="2209800"/>
            <a:ext cx="271449" cy="2725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20000" y="2286000"/>
            <a:ext cx="1042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refoliation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200" y="-35625"/>
            <a:ext cx="490442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1. Near Real Time Disturbance Detection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Malheur National Forest Pine Butterfly Outbreak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2000-2012 NDVI time series</a:t>
            </a:r>
            <a:r>
              <a:rPr lang="en-US" sz="2200" dirty="0" smtClean="0">
                <a:solidFill>
                  <a:schemeClr val="bg1"/>
                </a:solidFill>
              </a:rPr>
              <a:t>		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9598" flipH="1" flipV="1">
            <a:off x="-47481" y="6068734"/>
            <a:ext cx="996288" cy="11495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9598" flipH="1" flipV="1">
            <a:off x="6805328" y="3634731"/>
            <a:ext cx="996288" cy="11495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9598" flipH="1">
            <a:off x="7963016" y="3620771"/>
            <a:ext cx="920741" cy="1062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920" flipH="1">
            <a:off x="8238542" y="5256887"/>
            <a:ext cx="920741" cy="1062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920" flipH="1">
            <a:off x="2769710" y="635871"/>
            <a:ext cx="920741" cy="1062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1022" flipH="1">
            <a:off x="4054088" y="4724248"/>
            <a:ext cx="1134088" cy="115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78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517" y="2004640"/>
            <a:ext cx="1909453" cy="1157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Five Applications of the </a:t>
            </a:r>
            <a:r>
              <a:rPr lang="en-US" sz="2800" b="1" i="1" dirty="0" smtClean="0"/>
              <a:t>ForWarn</a:t>
            </a:r>
            <a:r>
              <a:rPr lang="en-US" sz="2800" b="1" dirty="0" smtClean="0"/>
              <a:t> System </a:t>
            </a:r>
          </a:p>
          <a:p>
            <a:pPr algn="ctr"/>
            <a:r>
              <a:rPr lang="en-US" sz="2800" b="1" dirty="0" smtClean="0"/>
              <a:t>for Monitoring, Assessment and Prediction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743200" y="1631007"/>
            <a:ext cx="61722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Near-real-time </a:t>
            </a:r>
            <a:r>
              <a:rPr lang="en-US" sz="23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disturbance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detection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342900" indent="-342900">
              <a:buFontTx/>
              <a:buAutoNum type="arabicPeriod"/>
            </a:pPr>
            <a:endParaRPr lang="en-US" sz="2300" dirty="0"/>
          </a:p>
          <a:p>
            <a:pPr marL="342900" indent="-342900">
              <a:buAutoNum type="arabicPeriod"/>
            </a:pPr>
            <a:r>
              <a:rPr lang="en-US" sz="2300" b="1" dirty="0"/>
              <a:t>Assessing</a:t>
            </a:r>
            <a:r>
              <a:rPr lang="en-US" sz="2300" dirty="0"/>
              <a:t> </a:t>
            </a:r>
            <a:r>
              <a:rPr lang="en-US" sz="2300" b="1" dirty="0" smtClean="0"/>
              <a:t>seasonal </a:t>
            </a:r>
            <a:r>
              <a:rPr lang="en-US" sz="2300" b="1" u="sng" dirty="0" smtClean="0"/>
              <a:t>climate impacts </a:t>
            </a:r>
            <a:r>
              <a:rPr lang="en-US" sz="2300" b="1" dirty="0" smtClean="0"/>
              <a:t>on vegetation productivity, such as fuels.</a:t>
            </a:r>
          </a:p>
          <a:p>
            <a:pPr marL="342900" indent="-342900">
              <a:buAutoNum type="arabicPeriod"/>
            </a:pPr>
            <a:endParaRPr lang="en-US" sz="2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Tracking </a:t>
            </a:r>
            <a:r>
              <a:rPr lang="en-US" sz="23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post-disturbance response</a:t>
            </a: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over the 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long term.</a:t>
            </a:r>
          </a:p>
          <a:p>
            <a:pPr marL="342900" indent="-342900">
              <a:buAutoNum type="arabicPeriod"/>
            </a:pPr>
            <a:endParaRPr lang="en-US" sz="2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Assessing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cumulative effects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from multiple disturbances or events across scales. </a:t>
            </a:r>
          </a:p>
          <a:p>
            <a:pPr marL="342900" indent="-342900">
              <a:buFontTx/>
              <a:buAutoNum type="arabicPeriod"/>
            </a:pPr>
            <a:endParaRPr lang="en-US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Monitoring vegetation </a:t>
            </a: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status with respect to </a:t>
            </a:r>
            <a:r>
              <a:rPr lang="en-US" sz="23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desired future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conditions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1219200"/>
            <a:ext cx="78486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1275522"/>
            <a:ext cx="365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67600" y="1179443"/>
            <a:ext cx="381000" cy="1524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1497" flipH="1">
            <a:off x="1614228" y="1233191"/>
            <a:ext cx="1075484" cy="1136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2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295400"/>
            <a:ext cx="8632556" cy="5376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875" y="96560"/>
            <a:ext cx="516199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2. Assessing Seasonal Climate Impacts</a:t>
            </a:r>
          </a:p>
          <a:p>
            <a:r>
              <a:rPr lang="en-US" b="1" i="1" dirty="0" smtClean="0"/>
              <a:t>Central Oregon Drought Sensitivity</a:t>
            </a:r>
          </a:p>
          <a:p>
            <a:r>
              <a:rPr lang="en-US" i="1" dirty="0" smtClean="0"/>
              <a:t>ForWarn</a:t>
            </a:r>
            <a:r>
              <a:rPr lang="en-US" b="1" i="1" dirty="0" smtClean="0"/>
              <a:t> </a:t>
            </a:r>
            <a:r>
              <a:rPr lang="en-US" dirty="0" smtClean="0"/>
              <a:t>All-year baseline</a:t>
            </a:r>
            <a:r>
              <a:rPr lang="en-US" sz="2200" dirty="0" smtClean="0"/>
              <a:t>		Jul. 3, 2013</a:t>
            </a:r>
            <a:endParaRPr lang="en-US" sz="2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644384" y="1197349"/>
            <a:ext cx="1347216" cy="2536451"/>
            <a:chOff x="7568184" y="206749"/>
            <a:chExt cx="1347216" cy="2536451"/>
          </a:xfrm>
        </p:grpSpPr>
        <p:sp>
          <p:nvSpPr>
            <p:cNvPr id="11" name="Rectangle 10"/>
            <p:cNvSpPr/>
            <p:nvPr/>
          </p:nvSpPr>
          <p:spPr>
            <a:xfrm>
              <a:off x="7568184" y="206749"/>
              <a:ext cx="1347216" cy="25364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73898" y="261380"/>
              <a:ext cx="1186489" cy="243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18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875" y="96560"/>
            <a:ext cx="51619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2. Assessing Seasonal Climate Impacts</a:t>
            </a:r>
          </a:p>
          <a:p>
            <a:r>
              <a:rPr lang="en-US" b="1" i="1" dirty="0" smtClean="0"/>
              <a:t>Central Oregon Drought Sensitivity</a:t>
            </a:r>
          </a:p>
          <a:p>
            <a:r>
              <a:rPr lang="en-US" i="1" dirty="0" smtClean="0"/>
              <a:t>ForWarn</a:t>
            </a:r>
            <a:r>
              <a:rPr lang="en-US" b="1" i="1" dirty="0" smtClean="0"/>
              <a:t> </a:t>
            </a:r>
            <a:r>
              <a:rPr lang="en-US" dirty="0" smtClean="0"/>
              <a:t>All-year baseline</a:t>
            </a:r>
            <a:r>
              <a:rPr lang="en-US" sz="2200" dirty="0"/>
              <a:t>		Jul. 3, 2013</a:t>
            </a:r>
          </a:p>
          <a:p>
            <a:endParaRPr lang="en-US" sz="2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1473" y="1294108"/>
            <a:ext cx="8637182" cy="53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10400" y="433626"/>
            <a:ext cx="1828800" cy="6331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0" y="433626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Large Fires 2000-2013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sz="1600" dirty="0" smtClean="0"/>
              <a:t>Wildland fires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214" y="750213"/>
            <a:ext cx="255992" cy="2248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19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10400" y="205026"/>
            <a:ext cx="1828800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972" y="1297749"/>
            <a:ext cx="8609309" cy="53688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0400" y="205026"/>
            <a:ext cx="182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Aerial surveys 2000-12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sz="1600" dirty="0" smtClean="0"/>
              <a:t>Biotic</a:t>
            </a:r>
          </a:p>
          <a:p>
            <a:r>
              <a:rPr lang="en-US" dirty="0" smtClean="0"/>
              <a:t>        </a:t>
            </a:r>
            <a:r>
              <a:rPr lang="en-US" sz="1600" dirty="0" smtClean="0"/>
              <a:t>Abiotic</a:t>
            </a:r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9000" y="782112"/>
            <a:ext cx="214067" cy="17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9148" y="525194"/>
            <a:ext cx="214067" cy="17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875" y="96560"/>
            <a:ext cx="516199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2. Assessing Seasonal Climate Impacts</a:t>
            </a:r>
          </a:p>
          <a:p>
            <a:r>
              <a:rPr lang="en-US" b="1" i="1" dirty="0" smtClean="0"/>
              <a:t>Central Oregon Drought Sensitivity</a:t>
            </a:r>
          </a:p>
          <a:p>
            <a:r>
              <a:rPr lang="en-US" i="1" dirty="0" smtClean="0"/>
              <a:t>ForWarn</a:t>
            </a:r>
            <a:r>
              <a:rPr lang="en-US" b="1" i="1" dirty="0" smtClean="0"/>
              <a:t> </a:t>
            </a:r>
            <a:r>
              <a:rPr lang="en-US" dirty="0" smtClean="0"/>
              <a:t>All-year baseline</a:t>
            </a:r>
            <a:r>
              <a:rPr lang="en-US" sz="2200" dirty="0"/>
              <a:t>		Jul. 3, 2013</a:t>
            </a:r>
          </a:p>
        </p:txBody>
      </p:sp>
    </p:spTree>
    <p:extLst>
      <p:ext uri="{BB962C8B-B14F-4D97-AF65-F5344CB8AC3E}">
        <p14:creationId xmlns:p14="http://schemas.microsoft.com/office/powerpoint/2010/main" val="62219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295400"/>
            <a:ext cx="8632556" cy="5376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875" y="96560"/>
            <a:ext cx="516199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2. Assessing Seasonal Climate Impacts</a:t>
            </a:r>
          </a:p>
          <a:p>
            <a:r>
              <a:rPr lang="en-US" b="1" i="1" dirty="0" smtClean="0"/>
              <a:t>Central Oregon Drought Sensitivity</a:t>
            </a:r>
          </a:p>
          <a:p>
            <a:r>
              <a:rPr lang="en-US" i="1" dirty="0" smtClean="0"/>
              <a:t>ForWarn</a:t>
            </a:r>
            <a:r>
              <a:rPr lang="en-US" b="1" i="1" dirty="0" smtClean="0"/>
              <a:t> </a:t>
            </a:r>
            <a:r>
              <a:rPr lang="en-US" dirty="0" smtClean="0"/>
              <a:t>All-year baseline</a:t>
            </a:r>
            <a:r>
              <a:rPr lang="en-US" sz="2200" dirty="0"/>
              <a:t>		Jul. 3, 2013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1149" y="152400"/>
            <a:ext cx="2961795" cy="2588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800" y="2205994"/>
            <a:ext cx="1692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US Drought Monitor</a:t>
            </a:r>
          </a:p>
          <a:p>
            <a:r>
              <a:rPr lang="en-US" sz="1400" b="1" dirty="0" smtClean="0"/>
              <a:t>Jul. 9, 2013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250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13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593534" y="4191000"/>
            <a:ext cx="1347216" cy="2536451"/>
            <a:chOff x="7568184" y="206749"/>
            <a:chExt cx="1347216" cy="2536451"/>
          </a:xfrm>
        </p:grpSpPr>
        <p:sp>
          <p:nvSpPr>
            <p:cNvPr id="9" name="Rectangle 8"/>
            <p:cNvSpPr/>
            <p:nvPr/>
          </p:nvSpPr>
          <p:spPr>
            <a:xfrm>
              <a:off x="7568184" y="206749"/>
              <a:ext cx="1347216" cy="25364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73898" y="261380"/>
              <a:ext cx="1186489" cy="243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207" y="4191000"/>
            <a:ext cx="1515064" cy="8629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54" name="Rectangle 2053"/>
          <p:cNvSpPr/>
          <p:nvPr/>
        </p:nvSpPr>
        <p:spPr>
          <a:xfrm rot="20724093">
            <a:off x="853424" y="1442700"/>
            <a:ext cx="4297776" cy="41958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Rectangle 2047"/>
          <p:cNvSpPr/>
          <p:nvPr/>
        </p:nvSpPr>
        <p:spPr>
          <a:xfrm>
            <a:off x="4234008" y="609600"/>
            <a:ext cx="4757592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8733" y="623662"/>
            <a:ext cx="4724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5" name="Group 2054"/>
          <p:cNvGrpSpPr/>
          <p:nvPr/>
        </p:nvGrpSpPr>
        <p:grpSpPr>
          <a:xfrm>
            <a:off x="4529179" y="1210728"/>
            <a:ext cx="4188998" cy="103439"/>
            <a:chOff x="4457183" y="722532"/>
            <a:chExt cx="4188998" cy="103439"/>
          </a:xfrm>
        </p:grpSpPr>
        <p:sp>
          <p:nvSpPr>
            <p:cNvPr id="4" name="Rectangle 3"/>
            <p:cNvSpPr/>
            <p:nvPr/>
          </p:nvSpPr>
          <p:spPr>
            <a:xfrm>
              <a:off x="4680552" y="725650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34416" y="726760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06447" y="726642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457184" y="724620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99440" y="725874"/>
              <a:ext cx="76200" cy="8563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50172" y="726984"/>
              <a:ext cx="76200" cy="8563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22203" y="726866"/>
              <a:ext cx="76200" cy="8563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766676" y="724844"/>
              <a:ext cx="76200" cy="856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30841" y="731637"/>
              <a:ext cx="76200" cy="856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184705" y="724998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56736" y="724880"/>
              <a:ext cx="76200" cy="856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93460" y="730607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49729" y="728088"/>
              <a:ext cx="76200" cy="856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00461" y="729198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572492" y="729080"/>
              <a:ext cx="76200" cy="856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16965" y="727058"/>
              <a:ext cx="76200" cy="8563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80064" y="729151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833928" y="730261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05959" y="730143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750432" y="728121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298952" y="733351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149684" y="734461"/>
              <a:ext cx="76200" cy="8563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21715" y="734343"/>
              <a:ext cx="76200" cy="8563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066188" y="732321"/>
              <a:ext cx="76200" cy="8563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634327" y="725863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484215" y="726973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56246" y="726855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400719" y="724833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952371" y="730063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806235" y="731173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878266" y="731055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722739" y="729033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290039" y="734604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143903" y="735714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215934" y="735596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060407" y="733574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605795" y="738804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459659" y="739914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31690" y="739796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76163" y="737774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922616" y="733951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776480" y="735061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848511" y="734943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692984" y="732921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238372" y="734175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092236" y="735285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164267" y="735167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008740" y="737121"/>
              <a:ext cx="76200" cy="8563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569981" y="739226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423845" y="736360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495876" y="740218"/>
              <a:ext cx="76200" cy="856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340349" y="734220"/>
              <a:ext cx="76200" cy="856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57183" y="722532"/>
              <a:ext cx="4188997" cy="103439"/>
            </a:xfrm>
            <a:prstGeom prst="rect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491596" y="922395"/>
            <a:ext cx="1483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US Drought Monitor</a:t>
            </a:r>
            <a:endParaRPr lang="en-US" sz="1200" b="1" dirty="0"/>
          </a:p>
        </p:txBody>
      </p:sp>
      <p:sp>
        <p:nvSpPr>
          <p:cNvPr id="2049" name="Down Arrow 2048"/>
          <p:cNvSpPr/>
          <p:nvPr/>
        </p:nvSpPr>
        <p:spPr>
          <a:xfrm rot="3289193">
            <a:off x="3670433" y="2646167"/>
            <a:ext cx="410869" cy="597408"/>
          </a:xfrm>
          <a:prstGeom prst="downArrow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494" y="6044625"/>
            <a:ext cx="2914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Crook Co. 15 km NE of Bend, OR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Powell Butte Highway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483129" y="1438861"/>
            <a:ext cx="1103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ForWarn NDVI</a:t>
            </a:r>
            <a:endParaRPr lang="en-US" sz="1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142875" y="96560"/>
            <a:ext cx="474912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2. Assessing Seasonal Climate Impacts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Central Oregon Drought Sensitivity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ForWarn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All-year baseline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18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895975" y="80546"/>
            <a:ext cx="3093230" cy="6715125"/>
            <a:chOff x="154795" y="71211"/>
            <a:chExt cx="3093230" cy="6715125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4795" y="5153197"/>
              <a:ext cx="3087424" cy="163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298" name="Picture 1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6465" y="71211"/>
              <a:ext cx="3081560" cy="164193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300" name="Picture 1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6998" y="3469526"/>
              <a:ext cx="3075696" cy="16331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301" name="Picture 1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9143" y="1789346"/>
              <a:ext cx="3069832" cy="164413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221595" y="430513"/>
              <a:ext cx="13152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Early Detect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1-year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Baseline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55484" y="2200465"/>
              <a:ext cx="102829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Standard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1-year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Baseline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07513" y="3867340"/>
              <a:ext cx="11331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All-year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Maximum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Baseline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53647" y="5544335"/>
              <a:ext cx="9685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All-year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Mean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Baseline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8120" y="102768"/>
            <a:ext cx="5844621" cy="6677025"/>
            <a:chOff x="3352800" y="95250"/>
            <a:chExt cx="5844621" cy="6677025"/>
          </a:xfrm>
        </p:grpSpPr>
        <p:sp>
          <p:nvSpPr>
            <p:cNvPr id="2" name="TextBox 1"/>
            <p:cNvSpPr txBox="1"/>
            <p:nvPr/>
          </p:nvSpPr>
          <p:spPr>
            <a:xfrm>
              <a:off x="3390418" y="118646"/>
              <a:ext cx="231505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b="1" i="1" u="sng" dirty="0" smtClean="0">
                  <a:solidFill>
                    <a:schemeClr val="accent3">
                      <a:lumMod val="75000"/>
                    </a:schemeClr>
                  </a:solidFill>
                  <a:latin typeface="Agency FB" panose="020B0503020202020204" pitchFamily="34" charset="0"/>
                </a:rPr>
                <a:t>ForWarn</a:t>
              </a:r>
              <a:endParaRPr lang="en-US" sz="5600" b="1" i="1" u="sng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endParaRPr>
            </a:p>
          </p:txBody>
        </p:sp>
        <p:pic>
          <p:nvPicPr>
            <p:cNvPr id="12303" name="Picture 1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09950" y="4268296"/>
              <a:ext cx="5581650" cy="250397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302" name="Picture 1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09950" y="1578095"/>
              <a:ext cx="5581650" cy="2570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435350" y="4280552"/>
              <a:ext cx="1677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Biscuit Fire, OR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44875" y="1630200"/>
              <a:ext cx="3828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Hemlock Woolly Adelgid mortality, NC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55480" y="95250"/>
              <a:ext cx="3341941" cy="1400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700" dirty="0" smtClean="0"/>
                <a:t>MODIS resolution NDVI @232m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700" dirty="0"/>
                <a:t>NDVI data: </a:t>
              </a:r>
              <a:r>
                <a:rPr lang="en-US" sz="1700" dirty="0" smtClean="0"/>
                <a:t>2000-present</a:t>
              </a:r>
              <a:endParaRPr lang="en-US" sz="17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700" dirty="0" smtClean="0"/>
                <a:t>Change maps: 2010-present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700" dirty="0"/>
                <a:t>6 </a:t>
              </a:r>
              <a:r>
                <a:rPr lang="en-US" sz="1700" dirty="0" smtClean="0"/>
                <a:t>baselines </a:t>
              </a:r>
              <a:r>
                <a:rPr lang="en-US" sz="1700" dirty="0"/>
                <a:t>for </a:t>
              </a:r>
              <a:r>
                <a:rPr lang="en-US" sz="1700" dirty="0" smtClean="0"/>
                <a:t>change context</a:t>
              </a:r>
              <a:endParaRPr lang="en-US" sz="17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700" dirty="0" smtClean="0"/>
                <a:t>8 day updates (46 periods/yr.)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52800" y="1033046"/>
              <a:ext cx="2476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http://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Narrow" panose="020B0606020202030204" pitchFamily="34" charset="0"/>
                </a:rPr>
                <a:t>forwarn.forestthreats.org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0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Five Applications of the </a:t>
            </a:r>
            <a:r>
              <a:rPr lang="en-US" sz="2800" b="1" i="1" dirty="0" smtClean="0"/>
              <a:t>ForWarn</a:t>
            </a:r>
            <a:r>
              <a:rPr lang="en-US" sz="2800" b="1" dirty="0" smtClean="0"/>
              <a:t> System </a:t>
            </a:r>
          </a:p>
          <a:p>
            <a:pPr algn="ctr"/>
            <a:r>
              <a:rPr lang="en-US" sz="2800" b="1" dirty="0" smtClean="0"/>
              <a:t>for Monitoring, Assessment and Prediction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743200" y="1631007"/>
            <a:ext cx="61722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Near-real-time </a:t>
            </a:r>
            <a:r>
              <a:rPr lang="en-US" sz="23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disturbance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detection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342900" indent="-342900">
              <a:buFontTx/>
              <a:buAutoNum type="arabicPeriod"/>
            </a:pPr>
            <a:endParaRPr lang="en-US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Assessing seasonal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climate impacts 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 vegetation productivity, such as fuels.</a:t>
            </a:r>
          </a:p>
          <a:p>
            <a:pPr marL="342900" indent="-342900">
              <a:buAutoNum type="arabicPeriod"/>
            </a:pPr>
            <a:endParaRPr lang="en-US" sz="2300" dirty="0" smtClean="0"/>
          </a:p>
          <a:p>
            <a:pPr marL="342900" indent="-342900">
              <a:buAutoNum type="arabicPeriod"/>
            </a:pPr>
            <a:r>
              <a:rPr lang="en-US" sz="2300" b="1" dirty="0" smtClean="0"/>
              <a:t>Tracking </a:t>
            </a:r>
            <a:r>
              <a:rPr lang="en-US" sz="2300" b="1" u="sng" dirty="0" smtClean="0"/>
              <a:t>post-disturbance response</a:t>
            </a:r>
            <a:r>
              <a:rPr lang="en-US" sz="2300" b="1" dirty="0" smtClean="0"/>
              <a:t> over the long term.</a:t>
            </a:r>
          </a:p>
          <a:p>
            <a:pPr marL="342900" indent="-342900">
              <a:buAutoNum type="arabicPeriod"/>
            </a:pPr>
            <a:endParaRPr lang="en-US" sz="2300" dirty="0" smtClean="0"/>
          </a:p>
          <a:p>
            <a:pPr marL="342900" indent="-342900">
              <a:buFontTx/>
              <a:buAutoNum type="arabicPeriod"/>
            </a:pP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Assessing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cumulative effects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from multiple disturbances or events across scales. </a:t>
            </a:r>
          </a:p>
          <a:p>
            <a:pPr marL="342900" indent="-342900">
              <a:buFontTx/>
              <a:buAutoNum type="arabicPeriod"/>
            </a:pPr>
            <a:endParaRPr lang="en-US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Monitoring vegetation </a:t>
            </a: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status with respect to </a:t>
            </a:r>
            <a:r>
              <a:rPr lang="en-US" sz="23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desired future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conditions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1219200"/>
            <a:ext cx="78486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1275522"/>
            <a:ext cx="365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67600" y="1179443"/>
            <a:ext cx="381000" cy="1524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3200400"/>
            <a:ext cx="1913591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17" y="2157040"/>
            <a:ext cx="1909453" cy="1157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1497" flipH="1">
            <a:off x="1614228" y="1233191"/>
            <a:ext cx="1075484" cy="11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75" y="96560"/>
            <a:ext cx="4645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</a:rPr>
              <a:t>3</a:t>
            </a:r>
            <a:r>
              <a:rPr lang="en-US" sz="2200" b="1" i="1" dirty="0" smtClean="0">
                <a:solidFill>
                  <a:schemeClr val="bg1"/>
                </a:solidFill>
              </a:rPr>
              <a:t>. Tracking Post-Disturbance Response</a:t>
            </a:r>
          </a:p>
        </p:txBody>
      </p:sp>
    </p:spTree>
    <p:extLst>
      <p:ext uri="{BB962C8B-B14F-4D97-AF65-F5344CB8AC3E}">
        <p14:creationId xmlns:p14="http://schemas.microsoft.com/office/powerpoint/2010/main" val="25869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1" y="3979989"/>
            <a:ext cx="4724400" cy="25939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2570922" y="4330987"/>
            <a:ext cx="304800" cy="363595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543339" y="4744845"/>
            <a:ext cx="2189922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79644" y="5006010"/>
            <a:ext cx="2106480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91553" y="4038600"/>
            <a:ext cx="1732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Twin Lakes Fire 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(ignited Sep. 4, 2006)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1" y="229519"/>
            <a:ext cx="3809998" cy="262386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 rot="13589079">
            <a:off x="6619337" y="2034287"/>
            <a:ext cx="304800" cy="368808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3522" y="4399722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3">
                    <a:lumMod val="50000"/>
                  </a:schemeClr>
                </a:solidFill>
              </a:rPr>
              <a:t>Pre-fire</a:t>
            </a:r>
            <a:endParaRPr lang="en-US" sz="16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6332" y="4674705"/>
            <a:ext cx="885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C00000"/>
                </a:solidFill>
              </a:rPr>
              <a:t>Post-fire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1600" y="240268"/>
            <a:ext cx="114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 Fires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3258" y="5957557"/>
            <a:ext cx="1546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Variable snowpack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52800" y="6019800"/>
            <a:ext cx="403884" cy="7471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371600" y="5829301"/>
            <a:ext cx="426258" cy="22785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927630" y="5579534"/>
            <a:ext cx="129770" cy="36008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514600" y="5655734"/>
            <a:ext cx="0" cy="33917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991553" y="5698069"/>
            <a:ext cx="132647" cy="26246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207032" y="5588001"/>
            <a:ext cx="64885" cy="39495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1524000" y="5334000"/>
            <a:ext cx="347132" cy="62653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829276" y="5681136"/>
            <a:ext cx="66324" cy="27939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219178" y="5715000"/>
            <a:ext cx="209822" cy="26795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18500" y="6070599"/>
            <a:ext cx="9123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7000’ elev.</a:t>
            </a:r>
            <a:endParaRPr lang="en-US" sz="13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2875" y="96560"/>
            <a:ext cx="4645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</a:rPr>
              <a:t>3</a:t>
            </a:r>
            <a:r>
              <a:rPr lang="en-US" sz="2200" b="1" i="1" dirty="0" smtClean="0">
                <a:solidFill>
                  <a:schemeClr val="bg1"/>
                </a:solidFill>
              </a:rPr>
              <a:t>. Tracking Post-Disturbance Response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Post-fire monitoring</a:t>
            </a:r>
          </a:p>
        </p:txBody>
      </p:sp>
    </p:spTree>
    <p:extLst>
      <p:ext uri="{BB962C8B-B14F-4D97-AF65-F5344CB8AC3E}">
        <p14:creationId xmlns:p14="http://schemas.microsoft.com/office/powerpoint/2010/main" val="6409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Five Applications of the </a:t>
            </a:r>
            <a:r>
              <a:rPr lang="en-US" sz="2800" b="1" i="1" dirty="0" smtClean="0"/>
              <a:t>ForWarn</a:t>
            </a:r>
            <a:r>
              <a:rPr lang="en-US" sz="2800" b="1" dirty="0" smtClean="0"/>
              <a:t> System </a:t>
            </a:r>
          </a:p>
          <a:p>
            <a:pPr algn="ctr"/>
            <a:r>
              <a:rPr lang="en-US" sz="2800" b="1" dirty="0" smtClean="0"/>
              <a:t>for Monitoring, Assessment and Prediction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743200" y="1631007"/>
            <a:ext cx="61722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Near-real-time </a:t>
            </a:r>
            <a:r>
              <a:rPr lang="en-US" sz="23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disturbance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detection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342900" indent="-342900">
              <a:buFontTx/>
              <a:buAutoNum type="arabicPeriod"/>
            </a:pPr>
            <a:endParaRPr lang="en-US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Assessing seasonal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climate impacts 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 vegetation productivity, such as fuels.</a:t>
            </a:r>
          </a:p>
          <a:p>
            <a:pPr marL="342900" indent="-342900">
              <a:buAutoNum type="arabicPeriod"/>
            </a:pPr>
            <a:endParaRPr lang="en-US" sz="2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Tracking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post-disturbance response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over the long term.</a:t>
            </a:r>
          </a:p>
          <a:p>
            <a:pPr marL="342900" indent="-342900">
              <a:buAutoNum type="arabicPeriod"/>
            </a:pPr>
            <a:endParaRPr lang="en-US" sz="2300" dirty="0" smtClean="0"/>
          </a:p>
          <a:p>
            <a:pPr marL="342900" indent="-342900">
              <a:buFontTx/>
              <a:buAutoNum type="arabicPeriod"/>
            </a:pPr>
            <a:r>
              <a:rPr lang="en-US" sz="2300" b="1" dirty="0"/>
              <a:t>Assessing</a:t>
            </a:r>
            <a:r>
              <a:rPr lang="en-US" sz="2300" dirty="0"/>
              <a:t> </a:t>
            </a:r>
            <a:r>
              <a:rPr lang="en-US" sz="2300" b="1" u="sng" dirty="0" smtClean="0"/>
              <a:t>cumulative effects </a:t>
            </a:r>
            <a:r>
              <a:rPr lang="en-US" sz="2300" b="1" dirty="0" smtClean="0"/>
              <a:t>from multiple disturbances or events across scales. </a:t>
            </a:r>
          </a:p>
          <a:p>
            <a:pPr marL="342900" indent="-342900">
              <a:buFontTx/>
              <a:buAutoNum type="arabicPeriod"/>
            </a:pPr>
            <a:endParaRPr lang="en-US" sz="2300" dirty="0"/>
          </a:p>
          <a:p>
            <a:pPr marL="342900" indent="-342900">
              <a:buFontTx/>
              <a:buAutoNum type="arabicPeriod"/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Monitoring vegetation </a:t>
            </a: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status with respect to </a:t>
            </a:r>
            <a:r>
              <a:rPr lang="en-US" sz="23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desired future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conditions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1219200"/>
            <a:ext cx="78486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4191000"/>
            <a:ext cx="1847358" cy="11145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953000" y="1275522"/>
            <a:ext cx="365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67600" y="1179443"/>
            <a:ext cx="381000" cy="1524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3200400"/>
            <a:ext cx="1913591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17" y="2157040"/>
            <a:ext cx="1909453" cy="1157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1497" flipH="1">
            <a:off x="1614228" y="1233191"/>
            <a:ext cx="1075484" cy="11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965200"/>
            <a:ext cx="5621337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97765" y="4530038"/>
            <a:ext cx="5486400" cy="130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073841" y="3506209"/>
            <a:ext cx="5479898" cy="1317581"/>
            <a:chOff x="2073841" y="3506209"/>
            <a:chExt cx="5479898" cy="1317581"/>
          </a:xfrm>
        </p:grpSpPr>
        <p:sp>
          <p:nvSpPr>
            <p:cNvPr id="6" name="TextBox 5"/>
            <p:cNvSpPr txBox="1"/>
            <p:nvPr/>
          </p:nvSpPr>
          <p:spPr>
            <a:xfrm>
              <a:off x="2073841" y="4531402"/>
              <a:ext cx="54798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b="1" dirty="0" smtClean="0">
                  <a:latin typeface="Arial Narrow" panose="020B0606020202030204" pitchFamily="34" charset="0"/>
                </a:rPr>
                <a:t>2000   2001   2002   2003   2004   2005   2006   2007   2008   2009   2010   2011   2012</a:t>
              </a:r>
              <a:endParaRPr lang="en-US" sz="1260" b="1" dirty="0">
                <a:latin typeface="Arial Narrow" panose="020B0606020202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13383" y="3506209"/>
              <a:ext cx="228600" cy="913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647122" y="3506209"/>
              <a:ext cx="27115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Adjacent private land</a:t>
              </a:r>
            </a:p>
            <a:p>
              <a:r>
                <a:rPr lang="en-US" sz="1600" dirty="0" smtClean="0"/>
                <a:t>Forest Service non-Wilderness</a:t>
              </a:r>
            </a:p>
            <a:p>
              <a:r>
                <a:rPr lang="en-US" sz="1600" dirty="0" smtClean="0"/>
                <a:t>Forest Service Wilderness</a:t>
              </a:r>
              <a:endParaRPr 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252027" y="2657065"/>
            <a:ext cx="227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Landscape Average of </a:t>
            </a:r>
          </a:p>
          <a:p>
            <a:pPr algn="ctr"/>
            <a:r>
              <a:rPr lang="en-US" dirty="0" smtClean="0"/>
              <a:t>Median Annual NDVIs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7683" y="5562600"/>
            <a:ext cx="4025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Adjacent private:    7,954 MODIS pixels</a:t>
            </a:r>
          </a:p>
          <a:p>
            <a:pPr algn="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FS non-Wilderness: </a:t>
            </a:r>
            <a:r>
              <a:rPr lang="en-US" dirty="0" smtClean="0"/>
              <a:t>82,980 MODIS </a:t>
            </a:r>
            <a:r>
              <a:rPr lang="en-US" dirty="0"/>
              <a:t>pixels</a:t>
            </a:r>
            <a:endParaRPr lang="en-US" dirty="0" smtClean="0"/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FS Wilderness: </a:t>
            </a:r>
            <a:r>
              <a:rPr lang="en-US" dirty="0" smtClean="0"/>
              <a:t>22,827 MODIS </a:t>
            </a:r>
            <a:r>
              <a:rPr lang="en-US" dirty="0"/>
              <a:t>pixels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76200"/>
            <a:ext cx="395345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4. Assessing Cumulative Effects</a:t>
            </a:r>
          </a:p>
          <a:p>
            <a:r>
              <a:rPr lang="en-US" b="1" i="1" dirty="0"/>
              <a:t>Umatilla National </a:t>
            </a:r>
            <a:r>
              <a:rPr lang="en-US" b="1" i="1" dirty="0" smtClean="0"/>
              <a:t>Forest</a:t>
            </a:r>
          </a:p>
          <a:p>
            <a:r>
              <a:rPr lang="en-US" dirty="0" smtClean="0"/>
              <a:t>Change in NDVI for all lands, 2000-2012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380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965200"/>
            <a:ext cx="5621337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97765" y="4530038"/>
            <a:ext cx="5486400" cy="130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073841" y="3506209"/>
            <a:ext cx="5479898" cy="1317581"/>
            <a:chOff x="2073841" y="3506209"/>
            <a:chExt cx="5479898" cy="1317581"/>
          </a:xfrm>
        </p:grpSpPr>
        <p:sp>
          <p:nvSpPr>
            <p:cNvPr id="6" name="TextBox 5"/>
            <p:cNvSpPr txBox="1"/>
            <p:nvPr/>
          </p:nvSpPr>
          <p:spPr>
            <a:xfrm>
              <a:off x="2073841" y="4531402"/>
              <a:ext cx="54798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b="1" dirty="0" smtClean="0">
                  <a:latin typeface="Arial Narrow" panose="020B0606020202030204" pitchFamily="34" charset="0"/>
                </a:rPr>
                <a:t>2000   2001   2002   2003   2004   2005   2006   2007   2008   2009   2010   2011   2012</a:t>
              </a:r>
              <a:endParaRPr lang="en-US" sz="1260" b="1" dirty="0">
                <a:latin typeface="Arial Narrow" panose="020B0606020202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13383" y="3506209"/>
              <a:ext cx="228600" cy="913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647122" y="3506209"/>
              <a:ext cx="27115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Adjacent private land</a:t>
              </a:r>
            </a:p>
            <a:p>
              <a:r>
                <a:rPr lang="en-US" sz="1600" dirty="0" smtClean="0"/>
                <a:t>Forest Service non-Wilderness</a:t>
              </a:r>
            </a:p>
            <a:p>
              <a:r>
                <a:rPr lang="en-US" sz="1600" dirty="0" smtClean="0"/>
                <a:t>Forest Service Wilderness</a:t>
              </a:r>
              <a:endParaRPr 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252027" y="2657065"/>
            <a:ext cx="227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Landscape Average of </a:t>
            </a:r>
          </a:p>
          <a:p>
            <a:pPr algn="ctr"/>
            <a:r>
              <a:rPr lang="en-US" dirty="0" smtClean="0"/>
              <a:t>Median Annual NDVIs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4769" y="5562600"/>
            <a:ext cx="4063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Adjacent private:      7,625/7,954  (96%)</a:t>
            </a:r>
          </a:p>
          <a:p>
            <a:pPr algn="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FS non-Wilderness: </a:t>
            </a:r>
            <a:r>
              <a:rPr lang="en-US" dirty="0" smtClean="0"/>
              <a:t>75,065/82,980  (90%)</a:t>
            </a: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FS Wilderness: </a:t>
            </a:r>
            <a:r>
              <a:rPr lang="en-US" dirty="0" smtClean="0"/>
              <a:t>20,706/22,827  (91%)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76200"/>
            <a:ext cx="700980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 Assessing Cumulative Effects</a:t>
            </a:r>
          </a:p>
          <a:p>
            <a:r>
              <a:rPr lang="en-US" b="1" i="1" dirty="0" smtClean="0"/>
              <a:t>Umatilla </a:t>
            </a:r>
            <a:r>
              <a:rPr lang="en-US" b="1" i="1" dirty="0"/>
              <a:t>National </a:t>
            </a:r>
            <a:r>
              <a:rPr lang="en-US" b="1" i="1" dirty="0" smtClean="0"/>
              <a:t>Forest</a:t>
            </a:r>
          </a:p>
          <a:p>
            <a:r>
              <a:rPr lang="en-US" dirty="0" smtClean="0"/>
              <a:t>Change in NDVI for all lands </a:t>
            </a:r>
            <a:r>
              <a:rPr lang="en-US" u="sng" dirty="0" smtClean="0"/>
              <a:t>that did not burn</a:t>
            </a:r>
            <a:r>
              <a:rPr lang="en-US" dirty="0" smtClean="0"/>
              <a:t> between 2000 and 2012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603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65200"/>
            <a:ext cx="5614987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97765" y="4530038"/>
            <a:ext cx="5486400" cy="130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073841" y="3506209"/>
            <a:ext cx="5479898" cy="1317581"/>
            <a:chOff x="2073841" y="3506209"/>
            <a:chExt cx="5479898" cy="1317581"/>
          </a:xfrm>
        </p:grpSpPr>
        <p:sp>
          <p:nvSpPr>
            <p:cNvPr id="6" name="TextBox 5"/>
            <p:cNvSpPr txBox="1"/>
            <p:nvPr/>
          </p:nvSpPr>
          <p:spPr>
            <a:xfrm>
              <a:off x="2073841" y="4531402"/>
              <a:ext cx="54798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b="1" dirty="0" smtClean="0">
                  <a:latin typeface="Arial Narrow" panose="020B0606020202030204" pitchFamily="34" charset="0"/>
                </a:rPr>
                <a:t>2000   2001   2002   2003   2004   2005   2006   2007   2008   2009   2010   2011   2012</a:t>
              </a:r>
              <a:endParaRPr lang="en-US" sz="1260" b="1" dirty="0">
                <a:latin typeface="Arial Narrow" panose="020B0606020202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13383" y="3506209"/>
              <a:ext cx="228600" cy="913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647122" y="3506209"/>
              <a:ext cx="27115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Adjacent private land</a:t>
              </a:r>
            </a:p>
            <a:p>
              <a:r>
                <a:rPr lang="en-US" sz="1600" dirty="0" smtClean="0"/>
                <a:t>Forest Service non-Wilderness</a:t>
              </a:r>
            </a:p>
            <a:p>
              <a:r>
                <a:rPr lang="en-US" sz="1600" dirty="0" smtClean="0"/>
                <a:t>Forest Service Wilderness</a:t>
              </a:r>
              <a:endParaRPr 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252027" y="2657065"/>
            <a:ext cx="227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Landscape Average of </a:t>
            </a:r>
          </a:p>
          <a:p>
            <a:pPr algn="ctr"/>
            <a:r>
              <a:rPr lang="en-US" dirty="0" smtClean="0"/>
              <a:t>Median Annual NDVIs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8889" y="5562600"/>
            <a:ext cx="3999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Adjacent private:       329/7,954  (04%)</a:t>
            </a:r>
          </a:p>
          <a:p>
            <a:pPr algn="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FS non-Wilderness: </a:t>
            </a:r>
            <a:r>
              <a:rPr lang="en-US" dirty="0" smtClean="0"/>
              <a:t>7,915/82,980  (10%)</a:t>
            </a: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FS Wilderness: </a:t>
            </a:r>
            <a:r>
              <a:rPr lang="en-US" dirty="0" smtClean="0"/>
              <a:t>2,121/22,827  (09%)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76200"/>
            <a:ext cx="753090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 Assessing Cumulative Effects</a:t>
            </a:r>
          </a:p>
          <a:p>
            <a:r>
              <a:rPr lang="en-US" b="1" i="1" dirty="0" smtClean="0"/>
              <a:t>Umatilla </a:t>
            </a:r>
            <a:r>
              <a:rPr lang="en-US" b="1" i="1" dirty="0"/>
              <a:t>National </a:t>
            </a:r>
            <a:r>
              <a:rPr lang="en-US" b="1" i="1" dirty="0" smtClean="0"/>
              <a:t>Forest</a:t>
            </a:r>
          </a:p>
          <a:p>
            <a:r>
              <a:rPr lang="en-US" dirty="0" smtClean="0"/>
              <a:t>Change in NDVI for all lands </a:t>
            </a:r>
            <a:r>
              <a:rPr lang="en-US" u="sng" dirty="0" smtClean="0"/>
              <a:t>that burned </a:t>
            </a:r>
            <a:r>
              <a:rPr lang="en-US" dirty="0" smtClean="0"/>
              <a:t>at least once between 2000 and 2012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225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965200"/>
            <a:ext cx="5621337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97765" y="4530038"/>
            <a:ext cx="5486400" cy="130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073841" y="3506209"/>
            <a:ext cx="5479898" cy="1317581"/>
            <a:chOff x="2073841" y="3506209"/>
            <a:chExt cx="5479898" cy="1317581"/>
          </a:xfrm>
        </p:grpSpPr>
        <p:sp>
          <p:nvSpPr>
            <p:cNvPr id="6" name="TextBox 5"/>
            <p:cNvSpPr txBox="1"/>
            <p:nvPr/>
          </p:nvSpPr>
          <p:spPr>
            <a:xfrm>
              <a:off x="2073841" y="4531402"/>
              <a:ext cx="54798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b="1" dirty="0" smtClean="0">
                  <a:latin typeface="Arial Narrow" panose="020B0606020202030204" pitchFamily="34" charset="0"/>
                </a:rPr>
                <a:t>2000   2001   2002   2003   2004   2005   2006   2007   2008   2009   2010   2011   2012</a:t>
              </a:r>
              <a:endParaRPr lang="en-US" sz="1260" b="1" dirty="0">
                <a:latin typeface="Arial Narrow" panose="020B0606020202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13383" y="3506209"/>
              <a:ext cx="228600" cy="913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647122" y="3506209"/>
              <a:ext cx="27115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Adjacent private land</a:t>
              </a:r>
            </a:p>
            <a:p>
              <a:r>
                <a:rPr lang="en-US" sz="1600" dirty="0" smtClean="0"/>
                <a:t>Forest Service non-Wilderness</a:t>
              </a:r>
            </a:p>
            <a:p>
              <a:r>
                <a:rPr lang="en-US" sz="1600" dirty="0" smtClean="0"/>
                <a:t>Forest Service Wilderness</a:t>
              </a:r>
              <a:endParaRPr 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252027" y="2657065"/>
            <a:ext cx="227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Landscape Average of </a:t>
            </a:r>
          </a:p>
          <a:p>
            <a:pPr algn="ctr"/>
            <a:r>
              <a:rPr lang="en-US" dirty="0" smtClean="0"/>
              <a:t>Median Annual NDVIs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1788" y="5562600"/>
            <a:ext cx="39468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Adjacent private:       243/7,954  (97%)</a:t>
            </a:r>
          </a:p>
          <a:p>
            <a:pPr algn="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FS non-Wilderness: </a:t>
            </a:r>
            <a:r>
              <a:rPr lang="en-US" dirty="0" smtClean="0"/>
              <a:t>7,066/82,980  (91%)</a:t>
            </a: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FS Wilderness: </a:t>
            </a:r>
            <a:r>
              <a:rPr lang="en-US" dirty="0" smtClean="0"/>
              <a:t>4,553/22,827  (80%)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77510"/>
            <a:ext cx="860447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 Assessing Cumulative Effects</a:t>
            </a:r>
          </a:p>
          <a:p>
            <a:r>
              <a:rPr lang="en-US" b="1" i="1" dirty="0" smtClean="0"/>
              <a:t>Umatilla </a:t>
            </a:r>
            <a:r>
              <a:rPr lang="en-US" b="1" i="1" dirty="0"/>
              <a:t>National </a:t>
            </a:r>
            <a:r>
              <a:rPr lang="en-US" b="1" i="1" dirty="0" smtClean="0"/>
              <a:t>Forest</a:t>
            </a:r>
          </a:p>
          <a:p>
            <a:r>
              <a:rPr lang="en-US" dirty="0" smtClean="0"/>
              <a:t>Change in NDVI for all </a:t>
            </a:r>
            <a:r>
              <a:rPr lang="en-US" u="sng" dirty="0" smtClean="0"/>
              <a:t>unburned</a:t>
            </a:r>
            <a:r>
              <a:rPr lang="en-US" dirty="0" smtClean="0"/>
              <a:t> lands with 2+ years of aerial </a:t>
            </a:r>
            <a:r>
              <a:rPr lang="en-US" u="sng" dirty="0" smtClean="0"/>
              <a:t>insect/disease detections</a:t>
            </a:r>
            <a:r>
              <a:rPr lang="en-US" dirty="0" smtClean="0"/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012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143000"/>
            <a:ext cx="4293463" cy="556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8263" y="1143000"/>
            <a:ext cx="4320466" cy="556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77510"/>
            <a:ext cx="720428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 Assessing Cumulative Effects</a:t>
            </a:r>
          </a:p>
          <a:p>
            <a:r>
              <a:rPr lang="en-US" b="1" i="1" dirty="0" smtClean="0"/>
              <a:t>NDVI-derived trends in the Blue Mountains</a:t>
            </a:r>
          </a:p>
          <a:p>
            <a:r>
              <a:rPr lang="en-US" i="1" dirty="0" smtClean="0"/>
              <a:t>ForWarn</a:t>
            </a:r>
            <a:r>
              <a:rPr lang="en-US" dirty="0" smtClean="0"/>
              <a:t>’s Evergreen Decline (left) and Evergreen Thrive (Right), 2000-2011 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6266585" y="1219200"/>
            <a:ext cx="4673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1600" y="3933069"/>
            <a:ext cx="4235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8200" y="4648200"/>
            <a:ext cx="3577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7795" y="1219200"/>
            <a:ext cx="4673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810" y="3933069"/>
            <a:ext cx="4235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09410" y="4648200"/>
            <a:ext cx="3577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3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Five Applications of the </a:t>
            </a:r>
            <a:r>
              <a:rPr lang="en-US" sz="2800" b="1" i="1" dirty="0" smtClean="0"/>
              <a:t>ForWarn</a:t>
            </a:r>
            <a:r>
              <a:rPr lang="en-US" sz="2800" b="1" dirty="0" smtClean="0"/>
              <a:t> System </a:t>
            </a:r>
          </a:p>
          <a:p>
            <a:pPr algn="ctr"/>
            <a:r>
              <a:rPr lang="en-US" sz="2800" b="1" dirty="0" smtClean="0"/>
              <a:t>for Monitoring, Assessment and Prediction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743200" y="1631007"/>
            <a:ext cx="61722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Near-real-time </a:t>
            </a:r>
            <a:r>
              <a:rPr lang="en-US" sz="23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disturbance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detection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342900" indent="-342900">
              <a:buFontTx/>
              <a:buAutoNum type="arabicPeriod"/>
            </a:pPr>
            <a:endParaRPr lang="en-US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Assessing seasonal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climate impacts 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 vegetation productivity, such as fuels.</a:t>
            </a:r>
          </a:p>
          <a:p>
            <a:pPr marL="342900" indent="-342900">
              <a:buAutoNum type="arabicPeriod"/>
            </a:pPr>
            <a:endParaRPr lang="en-US" sz="2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Tracking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post-disturbance response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over the long term.</a:t>
            </a:r>
          </a:p>
          <a:p>
            <a:pPr marL="342900" indent="-342900">
              <a:buAutoNum type="arabicPeriod"/>
            </a:pPr>
            <a:endParaRPr lang="en-US" sz="2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Assessing </a:t>
            </a:r>
            <a:r>
              <a:rPr lang="en-US" sz="23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cumulative effects 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from multiple disturbances or events across scales. </a:t>
            </a:r>
          </a:p>
          <a:p>
            <a:pPr marL="342900" indent="-342900">
              <a:buFontTx/>
              <a:buAutoNum type="arabicPeriod"/>
            </a:pPr>
            <a:endParaRPr lang="en-US" sz="2300" dirty="0"/>
          </a:p>
          <a:p>
            <a:pPr marL="342900" indent="-342900">
              <a:buFontTx/>
              <a:buAutoNum type="arabicPeriod"/>
            </a:pPr>
            <a:r>
              <a:rPr lang="en-US" sz="2300" b="1" dirty="0" smtClean="0"/>
              <a:t>Monitoring vegetation </a:t>
            </a:r>
            <a:r>
              <a:rPr lang="en-US" sz="2300" b="1" dirty="0"/>
              <a:t>status with respect to </a:t>
            </a:r>
            <a:r>
              <a:rPr lang="en-US" sz="2300" b="1" u="sng" dirty="0"/>
              <a:t>desired future </a:t>
            </a:r>
            <a:r>
              <a:rPr lang="en-US" sz="2300" b="1" u="sng" dirty="0" smtClean="0"/>
              <a:t>conditions</a:t>
            </a:r>
            <a:r>
              <a:rPr lang="en-US" sz="2300" b="1" dirty="0" smtClean="0"/>
              <a:t>.</a:t>
            </a:r>
            <a:endParaRPr lang="en-US" sz="23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1219200"/>
            <a:ext cx="78486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1275522"/>
            <a:ext cx="365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67600" y="1179443"/>
            <a:ext cx="381000" cy="1524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4191000"/>
            <a:ext cx="1847358" cy="11145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3200400"/>
            <a:ext cx="1913591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17" y="2157040"/>
            <a:ext cx="1909453" cy="1157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1497" flipH="1">
            <a:off x="1614228" y="1233191"/>
            <a:ext cx="1075484" cy="11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Five Applications of the </a:t>
            </a:r>
            <a:r>
              <a:rPr lang="en-US" sz="2800" b="1" i="1" dirty="0" smtClean="0"/>
              <a:t>ForWarn</a:t>
            </a:r>
            <a:r>
              <a:rPr lang="en-US" sz="2800" b="1" dirty="0" smtClean="0"/>
              <a:t> System </a:t>
            </a:r>
          </a:p>
          <a:p>
            <a:pPr algn="ctr"/>
            <a:r>
              <a:rPr lang="en-US" sz="2800" b="1" dirty="0" smtClean="0"/>
              <a:t>for Monitoring, Assessment and Prediction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743200" y="1631007"/>
            <a:ext cx="61722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300" dirty="0"/>
              <a:t>Near-real-time </a:t>
            </a:r>
            <a:r>
              <a:rPr lang="en-US" sz="2300" u="sng" dirty="0"/>
              <a:t>disturbance </a:t>
            </a:r>
            <a:r>
              <a:rPr lang="en-US" sz="2300" u="sng" dirty="0" smtClean="0"/>
              <a:t>detection</a:t>
            </a:r>
            <a:r>
              <a:rPr lang="en-US" sz="2300" dirty="0" smtClean="0"/>
              <a:t>.</a:t>
            </a:r>
          </a:p>
          <a:p>
            <a:pPr marL="342900" indent="-342900">
              <a:buFontTx/>
              <a:buAutoNum type="arabicPeriod"/>
            </a:pPr>
            <a:endParaRPr lang="en-US" sz="2300" dirty="0"/>
          </a:p>
          <a:p>
            <a:pPr marL="342900" indent="-342900">
              <a:buAutoNum type="arabicPeriod"/>
            </a:pPr>
            <a:r>
              <a:rPr lang="en-US" sz="2300" dirty="0"/>
              <a:t>Assessing seasonal </a:t>
            </a:r>
            <a:r>
              <a:rPr lang="en-US" sz="2300" u="sng" dirty="0" smtClean="0"/>
              <a:t>climate impacts</a:t>
            </a:r>
            <a:r>
              <a:rPr lang="en-US" sz="2300" dirty="0" smtClean="0"/>
              <a:t> on vegetation productivity, such as fuels.</a:t>
            </a:r>
          </a:p>
          <a:p>
            <a:pPr marL="342900" indent="-342900">
              <a:buAutoNum type="arabicPeriod"/>
            </a:pPr>
            <a:endParaRPr lang="en-US" sz="2300" dirty="0" smtClean="0"/>
          </a:p>
          <a:p>
            <a:pPr marL="342900" indent="-342900">
              <a:buAutoNum type="arabicPeriod"/>
            </a:pPr>
            <a:r>
              <a:rPr lang="en-US" sz="2300" dirty="0" smtClean="0"/>
              <a:t>Tracking </a:t>
            </a:r>
            <a:r>
              <a:rPr lang="en-US" sz="2300" u="sng" dirty="0" smtClean="0"/>
              <a:t>post-disturbance response</a:t>
            </a:r>
            <a:r>
              <a:rPr lang="en-US" sz="2300" dirty="0" smtClean="0"/>
              <a:t> over the long term.</a:t>
            </a:r>
          </a:p>
          <a:p>
            <a:pPr marL="342900" indent="-342900">
              <a:buAutoNum type="arabicPeriod"/>
            </a:pPr>
            <a:endParaRPr lang="en-US" sz="2300" dirty="0" smtClean="0"/>
          </a:p>
          <a:p>
            <a:pPr marL="342900" indent="-342900">
              <a:buFontTx/>
              <a:buAutoNum type="arabicPeriod"/>
            </a:pPr>
            <a:r>
              <a:rPr lang="en-US" sz="2300" dirty="0" smtClean="0"/>
              <a:t>Assessing </a:t>
            </a:r>
            <a:r>
              <a:rPr lang="en-US" sz="2300" u="sng" dirty="0" smtClean="0"/>
              <a:t>cumulative effects</a:t>
            </a:r>
            <a:r>
              <a:rPr lang="en-US" sz="2300" dirty="0" smtClean="0"/>
              <a:t> from multiple disturbances or events across scales. </a:t>
            </a:r>
          </a:p>
          <a:p>
            <a:pPr marL="342900" indent="-342900">
              <a:buFontTx/>
              <a:buAutoNum type="arabicPeriod"/>
            </a:pPr>
            <a:endParaRPr lang="en-US" sz="2300" dirty="0"/>
          </a:p>
          <a:p>
            <a:pPr marL="342900" indent="-342900">
              <a:buFontTx/>
              <a:buAutoNum type="arabicPeriod"/>
            </a:pPr>
            <a:r>
              <a:rPr lang="en-US" sz="2300" dirty="0" smtClean="0"/>
              <a:t>Monitoring vegetation status with respect to </a:t>
            </a:r>
            <a:r>
              <a:rPr lang="en-US" sz="2300" u="sng" dirty="0" smtClean="0"/>
              <a:t>desired future conditions</a:t>
            </a:r>
            <a:r>
              <a:rPr lang="en-US" sz="2300" dirty="0" smtClean="0"/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1219200"/>
            <a:ext cx="78486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1275522"/>
            <a:ext cx="365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67600" y="1179443"/>
            <a:ext cx="381000" cy="1524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3061758"/>
            <a:ext cx="2421835" cy="33390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65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" y="0"/>
              <a:ext cx="9143999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889000"/>
              <a:ext cx="9144000" cy="596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Down Arrow 2"/>
          <p:cNvSpPr/>
          <p:nvPr/>
        </p:nvSpPr>
        <p:spPr>
          <a:xfrm rot="19873953">
            <a:off x="2539139" y="4287024"/>
            <a:ext cx="484632" cy="1980676"/>
          </a:xfrm>
          <a:prstGeom prst="downArrow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2223948">
            <a:off x="3900747" y="3679748"/>
            <a:ext cx="484632" cy="1980676"/>
          </a:xfrm>
          <a:prstGeom prst="downArrow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9481" y="3059668"/>
            <a:ext cx="310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Forest-dominated north aspect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3081968"/>
            <a:ext cx="303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Grass-dominated south aspect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739" y="8278"/>
            <a:ext cx="7918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5. Monitoring for desired conditions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						Vegetation types differ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9481" y="2286000"/>
            <a:ext cx="3917719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45834" y="2430651"/>
            <a:ext cx="3917719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38800" y="5800424"/>
            <a:ext cx="3367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Eagle Cap </a:t>
            </a:r>
            <a:r>
              <a:rPr lang="en-US" b="1" dirty="0" smtClean="0">
                <a:solidFill>
                  <a:schemeClr val="bg1"/>
                </a:solidFill>
              </a:rPr>
              <a:t>Wilderness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Wallow-Whitman National Forest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4,200’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>
            <a:off x="3301616" y="3743305"/>
            <a:ext cx="584584" cy="1248872"/>
          </a:xfrm>
          <a:prstGeom prst="downArrow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2937" y="5562600"/>
            <a:ext cx="42786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2001 Thinning Project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Squaw Creek, Malheur National Forest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5,200 ft.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960783" y="898813"/>
            <a:ext cx="304800" cy="343977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5266" y="2813816"/>
            <a:ext cx="280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opened evergreen forest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94001" y="0"/>
            <a:ext cx="4376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i="1" dirty="0" smtClean="0">
                <a:solidFill>
                  <a:schemeClr val="bg1"/>
                </a:solidFill>
              </a:rPr>
              <a:t>5. Monitoring for desired conditions</a:t>
            </a:r>
          </a:p>
          <a:p>
            <a:pPr algn="r"/>
            <a:r>
              <a:rPr lang="en-US" b="1" i="1" dirty="0" smtClean="0">
                <a:solidFill>
                  <a:schemeClr val="bg1"/>
                </a:solidFill>
              </a:rPr>
              <a:t>Restoration of forest structure</a:t>
            </a:r>
          </a:p>
        </p:txBody>
      </p:sp>
    </p:spTree>
    <p:extLst>
      <p:ext uri="{BB962C8B-B14F-4D97-AF65-F5344CB8AC3E}">
        <p14:creationId xmlns:p14="http://schemas.microsoft.com/office/powerpoint/2010/main" val="155741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0925" y="0"/>
            <a:ext cx="9174925" cy="6858000"/>
            <a:chOff x="-30925" y="0"/>
            <a:chExt cx="9174925" cy="68580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9050" y="0"/>
              <a:ext cx="9163050" cy="5678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0925" y="5627128"/>
              <a:ext cx="9174925" cy="1230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ight Arrow 2"/>
          <p:cNvSpPr/>
          <p:nvPr/>
        </p:nvSpPr>
        <p:spPr>
          <a:xfrm rot="17731712">
            <a:off x="6898189" y="1860712"/>
            <a:ext cx="714116" cy="484632"/>
          </a:xfrm>
          <a:prstGeom prst="rightArrow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4443683">
            <a:off x="2964341" y="2849126"/>
            <a:ext cx="722195" cy="484632"/>
          </a:xfrm>
          <a:prstGeom prst="rightArrow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842337"/>
            <a:ext cx="18691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1996 Tower Fire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Texas Bar Creek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4,200 ft.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9650" y="6838766"/>
            <a:ext cx="4820550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" dirty="0"/>
              <a:t>http://forwarn.forestthreats.org/fcav/?theme=MODIS_Forest_Change_Products&amp;layers=AAB,AAD,BRH,AAI,DRTABM,&amp;alphas=1,0.35,0.050000000000000044,0.35,0.55,&amp;accgp=G05&amp;basemap=Imagery&amp;extent=-13224390.787353352,5626418.039684284,-</a:t>
            </a:r>
            <a:r>
              <a:rPr lang="en-US" sz="300" dirty="0" smtClean="0"/>
              <a:t>13223245.426257484,5626966.236496591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4001" y="0"/>
            <a:ext cx="4376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i="1" dirty="0" smtClean="0">
                <a:solidFill>
                  <a:schemeClr val="bg1"/>
                </a:solidFill>
              </a:rPr>
              <a:t>5. Monitoring for desired conditions</a:t>
            </a:r>
          </a:p>
          <a:p>
            <a:pPr algn="r"/>
            <a:r>
              <a:rPr lang="en-US" b="1" i="1" dirty="0" smtClean="0">
                <a:solidFill>
                  <a:schemeClr val="bg1"/>
                </a:solidFill>
              </a:rPr>
              <a:t>Post-fire succession</a:t>
            </a:r>
          </a:p>
        </p:txBody>
      </p:sp>
    </p:spTree>
    <p:extLst>
      <p:ext uri="{BB962C8B-B14F-4D97-AF65-F5344CB8AC3E}">
        <p14:creationId xmlns:p14="http://schemas.microsoft.com/office/powerpoint/2010/main" val="10183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5211417"/>
            <a:ext cx="1913591" cy="11028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Five Applications of the </a:t>
            </a:r>
            <a:r>
              <a:rPr lang="en-US" sz="2800" b="1" i="1" dirty="0" smtClean="0"/>
              <a:t>ForWarn</a:t>
            </a:r>
            <a:r>
              <a:rPr lang="en-US" sz="2800" b="1" dirty="0" smtClean="0"/>
              <a:t> System </a:t>
            </a:r>
          </a:p>
          <a:p>
            <a:pPr algn="ctr"/>
            <a:r>
              <a:rPr lang="en-US" sz="2800" b="1" dirty="0" smtClean="0"/>
              <a:t>for Monitoring, Assessment and Prediction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743200" y="1631007"/>
            <a:ext cx="61722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300" dirty="0"/>
              <a:t>Near-real-time </a:t>
            </a:r>
            <a:r>
              <a:rPr lang="en-US" sz="2300" u="sng" dirty="0"/>
              <a:t>disturbance </a:t>
            </a:r>
            <a:r>
              <a:rPr lang="en-US" sz="2300" u="sng" dirty="0" smtClean="0"/>
              <a:t>detection</a:t>
            </a:r>
            <a:r>
              <a:rPr lang="en-US" sz="2300" dirty="0" smtClean="0"/>
              <a:t>.</a:t>
            </a:r>
          </a:p>
          <a:p>
            <a:pPr marL="342900" indent="-342900">
              <a:buFontTx/>
              <a:buAutoNum type="arabicPeriod"/>
            </a:pPr>
            <a:endParaRPr lang="en-US" sz="2300" dirty="0"/>
          </a:p>
          <a:p>
            <a:pPr marL="342900" indent="-342900">
              <a:buAutoNum type="arabicPeriod"/>
            </a:pPr>
            <a:r>
              <a:rPr lang="en-US" sz="2300" dirty="0"/>
              <a:t>Assessing seasonal </a:t>
            </a:r>
            <a:r>
              <a:rPr lang="en-US" sz="2300" u="sng" dirty="0" smtClean="0"/>
              <a:t>climate impacts </a:t>
            </a:r>
            <a:r>
              <a:rPr lang="en-US" sz="2300" dirty="0" smtClean="0"/>
              <a:t>on vegetation productivity, such as fuels.</a:t>
            </a:r>
          </a:p>
          <a:p>
            <a:pPr marL="342900" indent="-342900">
              <a:buAutoNum type="arabicPeriod"/>
            </a:pPr>
            <a:endParaRPr lang="en-US" sz="2300" dirty="0" smtClean="0"/>
          </a:p>
          <a:p>
            <a:pPr marL="342900" indent="-342900">
              <a:buAutoNum type="arabicPeriod"/>
            </a:pPr>
            <a:r>
              <a:rPr lang="en-US" sz="2300" dirty="0" smtClean="0"/>
              <a:t>Tracking </a:t>
            </a:r>
            <a:r>
              <a:rPr lang="en-US" sz="2300" u="sng" dirty="0" smtClean="0"/>
              <a:t>post-disturbance response</a:t>
            </a:r>
            <a:r>
              <a:rPr lang="en-US" sz="2300" dirty="0" smtClean="0"/>
              <a:t> over the long term.</a:t>
            </a:r>
          </a:p>
          <a:p>
            <a:pPr marL="342900" indent="-342900">
              <a:buAutoNum type="arabicPeriod"/>
            </a:pPr>
            <a:endParaRPr lang="en-US" sz="2300" dirty="0" smtClean="0"/>
          </a:p>
          <a:p>
            <a:pPr marL="342900" indent="-342900">
              <a:buFontTx/>
              <a:buAutoNum type="arabicPeriod"/>
            </a:pPr>
            <a:r>
              <a:rPr lang="en-US" sz="2300" dirty="0"/>
              <a:t>Assessing </a:t>
            </a:r>
            <a:r>
              <a:rPr lang="en-US" sz="2300" u="sng" dirty="0" smtClean="0"/>
              <a:t>cumulative effects </a:t>
            </a:r>
            <a:r>
              <a:rPr lang="en-US" sz="2300" dirty="0" smtClean="0"/>
              <a:t>from multiple disturbances or events across scales. </a:t>
            </a:r>
          </a:p>
          <a:p>
            <a:pPr marL="342900" indent="-342900">
              <a:buFontTx/>
              <a:buAutoNum type="arabicPeriod"/>
            </a:pPr>
            <a:endParaRPr lang="en-US" sz="2300" dirty="0"/>
          </a:p>
          <a:p>
            <a:pPr marL="342900" indent="-342900">
              <a:buFontTx/>
              <a:buAutoNum type="arabicPeriod"/>
            </a:pPr>
            <a:r>
              <a:rPr lang="en-US" sz="2300" dirty="0" smtClean="0"/>
              <a:t>Monitoring vegetation </a:t>
            </a:r>
            <a:r>
              <a:rPr lang="en-US" sz="2300" dirty="0"/>
              <a:t>status with respect to </a:t>
            </a:r>
            <a:r>
              <a:rPr lang="en-US" sz="2300" u="sng" dirty="0"/>
              <a:t>desired future </a:t>
            </a:r>
            <a:r>
              <a:rPr lang="en-US" sz="2300" u="sng" dirty="0" smtClean="0"/>
              <a:t>conditions</a:t>
            </a:r>
            <a:r>
              <a:rPr lang="en-US" sz="2300" dirty="0" smtClean="0"/>
              <a:t>.</a:t>
            </a:r>
            <a:endParaRPr lang="en-US" sz="23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1219200"/>
            <a:ext cx="78486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1275522"/>
            <a:ext cx="365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67600" y="1179443"/>
            <a:ext cx="381000" cy="1524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4191000"/>
            <a:ext cx="1847358" cy="11145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3200400"/>
            <a:ext cx="1913591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17" y="2157040"/>
            <a:ext cx="1909453" cy="1157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1497" flipH="1">
            <a:off x="1614228" y="1233191"/>
            <a:ext cx="1075484" cy="11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5211417"/>
            <a:ext cx="1913591" cy="11028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4191000"/>
            <a:ext cx="1847358" cy="11145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3200400"/>
            <a:ext cx="1913591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17" y="2157040"/>
            <a:ext cx="1909453" cy="1157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3261" flipH="1" flipV="1">
            <a:off x="2537919" y="3040735"/>
            <a:ext cx="1075484" cy="872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381000"/>
            <a:ext cx="2836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1" dirty="0" smtClean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Thank You</a:t>
            </a:r>
            <a:endParaRPr lang="en-US" sz="6000" b="1" i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5981" flipH="1">
            <a:off x="82578" y="1164586"/>
            <a:ext cx="1075484" cy="11364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8013" flipH="1">
            <a:off x="8115677" y="1437597"/>
            <a:ext cx="1075484" cy="1136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08835" flipH="1">
            <a:off x="5026775" y="1108146"/>
            <a:ext cx="1075484" cy="11364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2084" flipH="1">
            <a:off x="2537919" y="64227"/>
            <a:ext cx="1075484" cy="11364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223828" y="5803909"/>
            <a:ext cx="1075484" cy="11364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19766" y="-95612"/>
            <a:ext cx="1286884" cy="13598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0727" flipH="1" flipV="1">
            <a:off x="5995025" y="5643892"/>
            <a:ext cx="1205412" cy="12737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5601" flipH="1">
            <a:off x="7332483" y="5828351"/>
            <a:ext cx="1075484" cy="11364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8072" flipH="1">
            <a:off x="5010915" y="2824464"/>
            <a:ext cx="1075484" cy="11364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815" flipH="1">
            <a:off x="8065912" y="3656006"/>
            <a:ext cx="1075484" cy="11364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515" flipH="1">
            <a:off x="8065913" y="131022"/>
            <a:ext cx="1075484" cy="11364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8013" flipH="1">
            <a:off x="8065912" y="4643202"/>
            <a:ext cx="1075484" cy="1136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3698177"/>
            <a:ext cx="41860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stevenorman@fs.fed.us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http://forwarn.forestthreats.org</a:t>
            </a:r>
          </a:p>
          <a:p>
            <a:pPr algn="ctr"/>
            <a:r>
              <a:rPr lang="en-US" sz="2000" dirty="0"/>
              <a:t>ForWarn@threatcenters.org</a:t>
            </a:r>
          </a:p>
        </p:txBody>
      </p:sp>
    </p:spTree>
    <p:extLst>
      <p:ext uri="{BB962C8B-B14F-4D97-AF65-F5344CB8AC3E}">
        <p14:creationId xmlns:p14="http://schemas.microsoft.com/office/powerpoint/2010/main" val="23276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3999" cy="68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57800" y="57912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 smtClean="0">
                <a:solidFill>
                  <a:schemeClr val="bg1">
                    <a:lumMod val="85000"/>
                  </a:schemeClr>
                </a:solidFill>
              </a:rPr>
              <a:t>ForWarn</a:t>
            </a:r>
          </a:p>
          <a:p>
            <a:pPr algn="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Change in NDVI for Sep. 05, 2011</a:t>
            </a:r>
          </a:p>
          <a:p>
            <a:pPr algn="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Compared to 1-year baseline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1409" y="580538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MT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68184" y="206749"/>
            <a:ext cx="1347216" cy="2536451"/>
            <a:chOff x="7568184" y="206749"/>
            <a:chExt cx="1347216" cy="2536451"/>
          </a:xfrm>
        </p:grpSpPr>
        <p:sp>
          <p:nvSpPr>
            <p:cNvPr id="4" name="Rectangle 3"/>
            <p:cNvSpPr/>
            <p:nvPr/>
          </p:nvSpPr>
          <p:spPr>
            <a:xfrm>
              <a:off x="7568184" y="206749"/>
              <a:ext cx="1347216" cy="25364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73898" y="261380"/>
              <a:ext cx="1186489" cy="243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752600" y="4398783"/>
            <a:ext cx="439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OR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4188" y="2023646"/>
            <a:ext cx="3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ID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7400" y="1510896"/>
            <a:ext cx="486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WA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3999" cy="68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57800" y="57912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 smtClean="0">
                <a:solidFill>
                  <a:schemeClr val="bg1">
                    <a:lumMod val="85000"/>
                  </a:schemeClr>
                </a:solidFill>
              </a:rPr>
              <a:t>ForWarn</a:t>
            </a:r>
          </a:p>
          <a:p>
            <a:pPr algn="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Change in NDVI for Sep. 05, 2011</a:t>
            </a:r>
          </a:p>
          <a:p>
            <a:pPr algn="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Compared to 1-year baseline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1409" y="580538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MT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2600" y="4398783"/>
            <a:ext cx="439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OR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4188" y="2023646"/>
            <a:ext cx="3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ID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1510896"/>
            <a:ext cx="486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WA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68184" y="206749"/>
            <a:ext cx="1347216" cy="2536451"/>
            <a:chOff x="7568184" y="206749"/>
            <a:chExt cx="1347216" cy="2536451"/>
          </a:xfrm>
        </p:grpSpPr>
        <p:sp>
          <p:nvSpPr>
            <p:cNvPr id="4" name="Rectangle 3"/>
            <p:cNvSpPr/>
            <p:nvPr/>
          </p:nvSpPr>
          <p:spPr>
            <a:xfrm>
              <a:off x="7568184" y="206749"/>
              <a:ext cx="1347216" cy="25364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73898" y="261380"/>
              <a:ext cx="1186489" cy="243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12">
            <a:off x="4886830" y="3962523"/>
            <a:ext cx="1857375" cy="1895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8807" y="5584448"/>
            <a:ext cx="31630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Pine Butterfly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Neophasia menapia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045" y="1044702"/>
            <a:ext cx="8417780" cy="5567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5" y="0"/>
            <a:ext cx="885530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 Near Real Time Disturbance Detection</a:t>
            </a:r>
          </a:p>
          <a:p>
            <a:r>
              <a:rPr lang="en-US" b="1" i="1" dirty="0" smtClean="0"/>
              <a:t>Malheur National Forest Pine Butterfly Outbreak</a:t>
            </a:r>
          </a:p>
          <a:p>
            <a:r>
              <a:rPr lang="en-US" i="1" dirty="0" smtClean="0"/>
              <a:t>ForWarn</a:t>
            </a:r>
            <a:r>
              <a:rPr lang="en-US" b="1" i="1" dirty="0" smtClean="0"/>
              <a:t> </a:t>
            </a:r>
            <a:r>
              <a:rPr lang="en-US" dirty="0" smtClean="0"/>
              <a:t>1 year baseline </a:t>
            </a:r>
            <a:r>
              <a:rPr lang="en-US" sz="2200" dirty="0" smtClean="0"/>
              <a:t>						</a:t>
            </a:r>
            <a:r>
              <a:rPr lang="en-US" sz="2000" dirty="0" smtClean="0"/>
              <a:t>Jul. 3, 2011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6188" flipV="1">
            <a:off x="6045664" y="17436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7315200" y="3940549"/>
            <a:ext cx="1347216" cy="2536451"/>
            <a:chOff x="7568184" y="206749"/>
            <a:chExt cx="1347216" cy="2536451"/>
          </a:xfrm>
        </p:grpSpPr>
        <p:sp>
          <p:nvSpPr>
            <p:cNvPr id="9" name="Rectangle 8"/>
            <p:cNvSpPr/>
            <p:nvPr/>
          </p:nvSpPr>
          <p:spPr>
            <a:xfrm>
              <a:off x="7568184" y="206749"/>
              <a:ext cx="1347216" cy="25364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73898" y="261380"/>
              <a:ext cx="1186489" cy="243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815" flipV="1">
            <a:off x="33536" y="5452741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8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2031" y="1061954"/>
            <a:ext cx="8417169" cy="5554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6188" flipV="1">
            <a:off x="6045664" y="17436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42875" y="0"/>
            <a:ext cx="899797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 Near Real Time Disturbance Detection</a:t>
            </a:r>
          </a:p>
          <a:p>
            <a:r>
              <a:rPr lang="en-US" b="1" i="1" dirty="0" smtClean="0"/>
              <a:t>Malheur National Forest Pine Butterfly Outbreak</a:t>
            </a:r>
          </a:p>
          <a:p>
            <a:r>
              <a:rPr lang="en-US" i="1" dirty="0" smtClean="0"/>
              <a:t>ForWarn</a:t>
            </a:r>
            <a:r>
              <a:rPr lang="en-US" b="1" i="1" dirty="0" smtClean="0"/>
              <a:t> </a:t>
            </a:r>
            <a:r>
              <a:rPr lang="en-US" dirty="0" smtClean="0"/>
              <a:t>1 year baseline </a:t>
            </a:r>
            <a:r>
              <a:rPr lang="en-US" sz="2200" dirty="0" smtClean="0"/>
              <a:t>						</a:t>
            </a:r>
            <a:r>
              <a:rPr lang="en-US" sz="2000" dirty="0" smtClean="0"/>
              <a:t>Jul. 27, 2011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815" flipV="1">
            <a:off x="33536" y="5452741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7315200" y="3940549"/>
            <a:ext cx="1347216" cy="2536451"/>
            <a:chOff x="7568184" y="206749"/>
            <a:chExt cx="1347216" cy="2536451"/>
          </a:xfrm>
        </p:grpSpPr>
        <p:sp>
          <p:nvSpPr>
            <p:cNvPr id="15" name="Rectangle 14"/>
            <p:cNvSpPr/>
            <p:nvPr/>
          </p:nvSpPr>
          <p:spPr>
            <a:xfrm>
              <a:off x="7568184" y="206749"/>
              <a:ext cx="1347216" cy="25364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73898" y="261380"/>
              <a:ext cx="1186489" cy="243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46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079" y="1061954"/>
            <a:ext cx="8408367" cy="5530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6188" flipV="1">
            <a:off x="6045664" y="17436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42875" y="0"/>
            <a:ext cx="914064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 Near Real Time Disturbance Detection</a:t>
            </a:r>
          </a:p>
          <a:p>
            <a:r>
              <a:rPr lang="en-US" b="1" i="1" dirty="0" smtClean="0"/>
              <a:t>Malheur National Forest Pine Butterfly Outbreak</a:t>
            </a:r>
          </a:p>
          <a:p>
            <a:r>
              <a:rPr lang="en-US" i="1" dirty="0" smtClean="0"/>
              <a:t>ForWarn</a:t>
            </a:r>
            <a:r>
              <a:rPr lang="en-US" b="1" i="1" dirty="0" smtClean="0"/>
              <a:t> </a:t>
            </a:r>
            <a:r>
              <a:rPr lang="en-US" dirty="0" smtClean="0"/>
              <a:t>1 year baseline </a:t>
            </a:r>
            <a:r>
              <a:rPr lang="en-US" sz="2200" dirty="0" smtClean="0"/>
              <a:t>						</a:t>
            </a:r>
            <a:r>
              <a:rPr lang="en-US" sz="2000" dirty="0" smtClean="0"/>
              <a:t>Aug. 20, 2011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815" flipV="1">
            <a:off x="33536" y="5452741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7315200" y="3940549"/>
            <a:ext cx="1347216" cy="2536451"/>
            <a:chOff x="7568184" y="206749"/>
            <a:chExt cx="1347216" cy="2536451"/>
          </a:xfrm>
        </p:grpSpPr>
        <p:sp>
          <p:nvSpPr>
            <p:cNvPr id="15" name="Rectangle 14"/>
            <p:cNvSpPr/>
            <p:nvPr/>
          </p:nvSpPr>
          <p:spPr>
            <a:xfrm>
              <a:off x="7568184" y="206749"/>
              <a:ext cx="1347216" cy="25364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73898" y="261380"/>
              <a:ext cx="1186489" cy="243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120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079" y="1066883"/>
            <a:ext cx="8408367" cy="5545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6188" flipV="1">
            <a:off x="6045664" y="17436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42875" y="0"/>
            <a:ext cx="911499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 Near Real Time Disturbance Detection</a:t>
            </a:r>
          </a:p>
          <a:p>
            <a:r>
              <a:rPr lang="en-US" b="1" i="1" dirty="0" smtClean="0"/>
              <a:t>Malheur National Forest Pine Butterfly Outbreak</a:t>
            </a:r>
          </a:p>
          <a:p>
            <a:r>
              <a:rPr lang="en-US" i="1" dirty="0" smtClean="0"/>
              <a:t>ForWarn</a:t>
            </a:r>
            <a:r>
              <a:rPr lang="en-US" b="1" i="1" dirty="0" smtClean="0"/>
              <a:t> </a:t>
            </a:r>
            <a:r>
              <a:rPr lang="en-US" dirty="0" smtClean="0"/>
              <a:t>1 year baseline </a:t>
            </a:r>
            <a:r>
              <a:rPr lang="en-US" sz="2200" dirty="0" smtClean="0"/>
              <a:t>						</a:t>
            </a:r>
            <a:r>
              <a:rPr lang="en-US" sz="2000" dirty="0" smtClean="0"/>
              <a:t>Sep. 13, 2011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815" flipV="1">
            <a:off x="33536" y="5452741"/>
            <a:ext cx="1308736" cy="1333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7315200" y="3940549"/>
            <a:ext cx="1347216" cy="2536451"/>
            <a:chOff x="7568184" y="206749"/>
            <a:chExt cx="1347216" cy="2536451"/>
          </a:xfrm>
        </p:grpSpPr>
        <p:sp>
          <p:nvSpPr>
            <p:cNvPr id="15" name="Rectangle 14"/>
            <p:cNvSpPr/>
            <p:nvPr/>
          </p:nvSpPr>
          <p:spPr>
            <a:xfrm>
              <a:off x="7568184" y="206749"/>
              <a:ext cx="1347216" cy="25364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73898" y="261380"/>
              <a:ext cx="1186489" cy="243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68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3192</TotalTime>
  <Words>1163</Words>
  <Application>Microsoft Office PowerPoint</Application>
  <PresentationFormat>On-screen Show (4:3)</PresentationFormat>
  <Paragraphs>273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 Forest Service</dc:creator>
  <cp:lastModifiedBy>USDA Forest Service</cp:lastModifiedBy>
  <cp:revision>94</cp:revision>
  <dcterms:created xsi:type="dcterms:W3CDTF">2014-03-01T12:32:02Z</dcterms:created>
  <dcterms:modified xsi:type="dcterms:W3CDTF">2014-04-03T17:13:57Z</dcterms:modified>
</cp:coreProperties>
</file>