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430" r:id="rId3"/>
    <p:sldId id="431" r:id="rId4"/>
    <p:sldId id="432" r:id="rId5"/>
    <p:sldId id="433" r:id="rId6"/>
    <p:sldId id="418" r:id="rId7"/>
    <p:sldId id="417" r:id="rId8"/>
    <p:sldId id="416" r:id="rId9"/>
    <p:sldId id="420" r:id="rId10"/>
    <p:sldId id="444" r:id="rId11"/>
    <p:sldId id="434" r:id="rId12"/>
    <p:sldId id="479" r:id="rId13"/>
    <p:sldId id="485" r:id="rId14"/>
    <p:sldId id="487" r:id="rId15"/>
    <p:sldId id="486" r:id="rId16"/>
    <p:sldId id="410" r:id="rId17"/>
    <p:sldId id="412" r:id="rId18"/>
    <p:sldId id="411" r:id="rId19"/>
    <p:sldId id="387" r:id="rId20"/>
    <p:sldId id="474" r:id="rId21"/>
    <p:sldId id="480" r:id="rId22"/>
    <p:sldId id="481" r:id="rId23"/>
    <p:sldId id="482" r:id="rId24"/>
    <p:sldId id="302" r:id="rId25"/>
    <p:sldId id="483" r:id="rId26"/>
    <p:sldId id="484" r:id="rId27"/>
    <p:sldId id="405" r:id="rId28"/>
    <p:sldId id="400" r:id="rId29"/>
    <p:sldId id="385" r:id="rId30"/>
    <p:sldId id="374" r:id="rId31"/>
    <p:sldId id="375" r:id="rId32"/>
    <p:sldId id="441" r:id="rId33"/>
    <p:sldId id="447" r:id="rId34"/>
    <p:sldId id="445" r:id="rId35"/>
    <p:sldId id="448" r:id="rId36"/>
    <p:sldId id="449" r:id="rId37"/>
    <p:sldId id="415" r:id="rId38"/>
    <p:sldId id="408" r:id="rId39"/>
    <p:sldId id="439" r:id="rId40"/>
    <p:sldId id="389" r:id="rId41"/>
    <p:sldId id="443" r:id="rId42"/>
    <p:sldId id="373" r:id="rId43"/>
    <p:sldId id="442" r:id="rId44"/>
    <p:sldId id="440" r:id="rId45"/>
    <p:sldId id="306" r:id="rId46"/>
    <p:sldId id="335" r:id="rId47"/>
    <p:sldId id="437" r:id="rId48"/>
    <p:sldId id="409" r:id="rId49"/>
    <p:sldId id="414" r:id="rId50"/>
    <p:sldId id="262" r:id="rId51"/>
    <p:sldId id="266" r:id="rId52"/>
    <p:sldId id="264" r:id="rId53"/>
    <p:sldId id="259" r:id="rId54"/>
    <p:sldId id="295" r:id="rId55"/>
    <p:sldId id="294" r:id="rId56"/>
    <p:sldId id="261" r:id="rId57"/>
    <p:sldId id="393" r:id="rId58"/>
    <p:sldId id="278" r:id="rId59"/>
    <p:sldId id="353" r:id="rId60"/>
    <p:sldId id="279" r:id="rId61"/>
    <p:sldId id="341" r:id="rId62"/>
    <p:sldId id="343" r:id="rId63"/>
    <p:sldId id="344" r:id="rId64"/>
    <p:sldId id="345" r:id="rId65"/>
    <p:sldId id="346" r:id="rId66"/>
    <p:sldId id="347" r:id="rId67"/>
    <p:sldId id="348" r:id="rId68"/>
    <p:sldId id="349" r:id="rId69"/>
    <p:sldId id="350" r:id="rId70"/>
    <p:sldId id="351" r:id="rId71"/>
    <p:sldId id="352" r:id="rId72"/>
    <p:sldId id="340" r:id="rId73"/>
    <p:sldId id="354" r:id="rId74"/>
    <p:sldId id="355" r:id="rId75"/>
    <p:sldId id="356" r:id="rId76"/>
    <p:sldId id="357" r:id="rId77"/>
    <p:sldId id="276"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A4E8"/>
    <a:srgbClr val="20542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96" d="100"/>
          <a:sy n="96" d="100"/>
        </p:scale>
        <p:origin x="-1026" y="-5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41784A-39B7-4A37-84D9-4BFFA64F497B}" type="datetimeFigureOut">
              <a:rPr lang="en-US" smtClean="0"/>
              <a:pPr/>
              <a:t>6/29/2012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F89B9-B3EC-40F6-B08C-F11E93E7842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1784A-39B7-4A37-84D9-4BFFA64F497B}" type="datetimeFigureOut">
              <a:rPr lang="en-US" smtClean="0"/>
              <a:pPr/>
              <a:t>6/29/2012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F89B9-B3EC-40F6-B08C-F11E93E784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1784A-39B7-4A37-84D9-4BFFA64F497B}" type="datetimeFigureOut">
              <a:rPr lang="en-US" smtClean="0"/>
              <a:pPr/>
              <a:t>6/29/2012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F89B9-B3EC-40F6-B08C-F11E93E784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41784A-39B7-4A37-84D9-4BFFA64F497B}" type="datetimeFigureOut">
              <a:rPr lang="en-US" smtClean="0"/>
              <a:pPr/>
              <a:t>6/29/2012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F89B9-B3EC-40F6-B08C-F11E93E784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41784A-39B7-4A37-84D9-4BFFA64F497B}" type="datetimeFigureOut">
              <a:rPr lang="en-US" smtClean="0"/>
              <a:pPr/>
              <a:t>6/29/2012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4F89B9-B3EC-40F6-B08C-F11E93E784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41784A-39B7-4A37-84D9-4BFFA64F497B}" type="datetimeFigureOut">
              <a:rPr lang="en-US" smtClean="0"/>
              <a:pPr/>
              <a:t>6/29/2012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F89B9-B3EC-40F6-B08C-F11E93E784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41784A-39B7-4A37-84D9-4BFFA64F497B}" type="datetimeFigureOut">
              <a:rPr lang="en-US" smtClean="0"/>
              <a:pPr/>
              <a:t>6/29/2012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4F89B9-B3EC-40F6-B08C-F11E93E784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41784A-39B7-4A37-84D9-4BFFA64F497B}" type="datetimeFigureOut">
              <a:rPr lang="en-US" smtClean="0"/>
              <a:pPr/>
              <a:t>6/29/2012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4F89B9-B3EC-40F6-B08C-F11E93E784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41784A-39B7-4A37-84D9-4BFFA64F497B}" type="datetimeFigureOut">
              <a:rPr lang="en-US" smtClean="0"/>
              <a:pPr/>
              <a:t>6/29/2012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4F89B9-B3EC-40F6-B08C-F11E93E784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1784A-39B7-4A37-84D9-4BFFA64F497B}" type="datetimeFigureOut">
              <a:rPr lang="en-US" smtClean="0"/>
              <a:pPr/>
              <a:t>6/29/2012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F89B9-B3EC-40F6-B08C-F11E93E784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41784A-39B7-4A37-84D9-4BFFA64F497B}" type="datetimeFigureOut">
              <a:rPr lang="en-US" smtClean="0"/>
              <a:pPr/>
              <a:t>6/29/2012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4F89B9-B3EC-40F6-B08C-F11E93E784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1784A-39B7-4A37-84D9-4BFFA64F497B}" type="datetimeFigureOut">
              <a:rPr lang="en-US" smtClean="0"/>
              <a:pPr/>
              <a:t>6/29/2012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4F89B9-B3EC-40F6-B08C-F11E93E7842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18" Type="http://schemas.openxmlformats.org/officeDocument/2006/relationships/image" Target="../media/image3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image" Target="../media/image22.jpeg"/><Relationship Id="rId16"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885825"/>
            <a:ext cx="63246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990600"/>
            <a:ext cx="6248400" cy="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 y="1371600"/>
            <a:ext cx="4648200" cy="2462213"/>
          </a:xfrm>
          <a:prstGeom prst="rect">
            <a:avLst/>
          </a:prstGeom>
          <a:noFill/>
        </p:spPr>
        <p:txBody>
          <a:bodyPr wrap="square" rtlCol="0">
            <a:spAutoFit/>
          </a:bodyPr>
          <a:lstStyle/>
          <a:p>
            <a:pPr algn="ctr"/>
            <a:r>
              <a:rPr lang="en-US" sz="3200" dirty="0" smtClean="0"/>
              <a:t>Understanding vegetation change for coarse-filter management</a:t>
            </a:r>
          </a:p>
          <a:p>
            <a:pPr algn="ctr"/>
            <a:endParaRPr lang="en-US" dirty="0" smtClean="0"/>
          </a:p>
          <a:p>
            <a:pPr algn="ctr"/>
            <a:r>
              <a:rPr lang="en-US" sz="2000" b="1" dirty="0" smtClean="0">
                <a:solidFill>
                  <a:schemeClr val="accent3">
                    <a:lumMod val="50000"/>
                  </a:schemeClr>
                </a:solidFill>
              </a:rPr>
              <a:t>Steve Norman</a:t>
            </a:r>
          </a:p>
          <a:p>
            <a:pPr algn="ctr"/>
            <a:r>
              <a:rPr lang="en-US" sz="2000" b="1" dirty="0" smtClean="0">
                <a:solidFill>
                  <a:schemeClr val="accent3">
                    <a:lumMod val="50000"/>
                  </a:schemeClr>
                </a:solidFill>
              </a:rPr>
              <a:t>William Hargrove</a:t>
            </a:r>
          </a:p>
        </p:txBody>
      </p:sp>
      <p:sp>
        <p:nvSpPr>
          <p:cNvPr id="18" name="TextBox 17"/>
          <p:cNvSpPr txBox="1"/>
          <p:nvPr/>
        </p:nvSpPr>
        <p:spPr>
          <a:xfrm>
            <a:off x="228600" y="4343400"/>
            <a:ext cx="4267200" cy="646331"/>
          </a:xfrm>
          <a:prstGeom prst="rect">
            <a:avLst/>
          </a:prstGeom>
          <a:noFill/>
        </p:spPr>
        <p:txBody>
          <a:bodyPr wrap="square" rtlCol="0">
            <a:spAutoFit/>
          </a:bodyPr>
          <a:lstStyle/>
          <a:p>
            <a:pPr algn="ctr"/>
            <a:r>
              <a:rPr lang="en-US" dirty="0" smtClean="0"/>
              <a:t>Appalachian State University</a:t>
            </a:r>
          </a:p>
          <a:p>
            <a:pPr algn="ctr"/>
            <a:r>
              <a:rPr lang="en-US" dirty="0" smtClean="0"/>
              <a:t>April 24, 2012</a:t>
            </a:r>
            <a:endParaRPr lang="en-US" dirty="0"/>
          </a:p>
        </p:txBody>
      </p:sp>
      <p:pic>
        <p:nvPicPr>
          <p:cNvPr id="3074" name="Picture 2" descr="C:\Documents and Settings\stevenorman\Desktop\Photos_2012-0323\2012_0409_0410\IMG_295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6200000">
            <a:off x="3829064" y="1258403"/>
            <a:ext cx="5800019" cy="435001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29600" y="6019800"/>
            <a:ext cx="581350" cy="630509"/>
          </a:xfrm>
          <a:prstGeom prst="rect">
            <a:avLst/>
          </a:prstGeom>
        </p:spPr>
      </p:pic>
      <p:sp>
        <p:nvSpPr>
          <p:cNvPr id="4" name="TextBox 3"/>
          <p:cNvSpPr txBox="1"/>
          <p:nvPr/>
        </p:nvSpPr>
        <p:spPr>
          <a:xfrm>
            <a:off x="257175" y="6019800"/>
            <a:ext cx="3871957" cy="584775"/>
          </a:xfrm>
          <a:prstGeom prst="rect">
            <a:avLst/>
          </a:prstGeom>
          <a:noFill/>
        </p:spPr>
        <p:txBody>
          <a:bodyPr wrap="none" rtlCol="0">
            <a:spAutoFit/>
          </a:bodyPr>
          <a:lstStyle/>
          <a:p>
            <a:r>
              <a:rPr lang="en-US" sz="1600" b="1" dirty="0" smtClean="0">
                <a:solidFill>
                  <a:schemeClr val="accent3">
                    <a:lumMod val="50000"/>
                  </a:schemeClr>
                </a:solidFill>
              </a:rPr>
              <a:t>Acknowledgements: </a:t>
            </a:r>
          </a:p>
          <a:p>
            <a:r>
              <a:rPr lang="en-US" sz="1600" dirty="0" smtClean="0">
                <a:solidFill>
                  <a:schemeClr val="accent3">
                    <a:lumMod val="50000"/>
                  </a:schemeClr>
                </a:solidFill>
              </a:rPr>
              <a:t>Joseph Spruce, William Christie, Andrew Tait</a:t>
            </a:r>
            <a:endParaRPr lang="en-US" sz="1600"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081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 y="1660553"/>
            <a:ext cx="8839200" cy="4892647"/>
          </a:xfrm>
          <a:prstGeom prst="rect">
            <a:avLst/>
          </a:prstGeom>
          <a:noFill/>
          <a:ln w="9525">
            <a:solidFill>
              <a:schemeClr val="tx1"/>
            </a:solidFill>
            <a:miter lim="800000"/>
            <a:headEnd/>
            <a:tailEnd/>
          </a:ln>
          <a:effectLst>
            <a:outerShdw dist="101600"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17300" y="558225"/>
            <a:ext cx="5584862" cy="584775"/>
          </a:xfrm>
          <a:prstGeom prst="rect">
            <a:avLst/>
          </a:prstGeom>
          <a:noFill/>
        </p:spPr>
        <p:txBody>
          <a:bodyPr wrap="none" rtlCol="0">
            <a:spAutoFit/>
          </a:bodyPr>
          <a:lstStyle/>
          <a:p>
            <a:pPr algn="ctr"/>
            <a:r>
              <a:rPr lang="en-US" sz="3200" dirty="0" smtClean="0">
                <a:solidFill>
                  <a:schemeClr val="accent6">
                    <a:lumMod val="75000"/>
                  </a:schemeClr>
                </a:solidFill>
              </a:rPr>
              <a:t>Current Drought: Mid April 2012</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496455" y="457200"/>
            <a:ext cx="2232000" cy="1524000"/>
          </a:xfrm>
          <a:prstGeom prst="rect">
            <a:avLst/>
          </a:prstGeom>
          <a:noFill/>
          <a:ln w="9525">
            <a:solidFill>
              <a:schemeClr val="tx1"/>
            </a:solidFill>
            <a:miter lim="800000"/>
            <a:headEnd/>
            <a:tailEnd/>
          </a:ln>
          <a:effectLst>
            <a:outerShdw dist="101600"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22697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1611313" y="228600"/>
            <a:ext cx="55943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a:latin typeface="Calibri" pitchFamily="34" charset="0"/>
              </a:rPr>
              <a:t>2010 STATE FOREST </a:t>
            </a:r>
          </a:p>
          <a:p>
            <a:pPr algn="ctr" eaLnBrk="1" hangingPunct="1"/>
            <a:r>
              <a:rPr lang="en-US" sz="3200" b="1">
                <a:latin typeface="Calibri" pitchFamily="34" charset="0"/>
              </a:rPr>
              <a:t>ASSESSMENTS AND STRATEGIES</a:t>
            </a:r>
          </a:p>
        </p:txBody>
      </p:sp>
      <p:pic>
        <p:nvPicPr>
          <p:cNvPr id="10" name="Picture 9" descr="GA_cov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rot="21386783">
            <a:off x="2303463" y="1819275"/>
            <a:ext cx="2241550" cy="3098800"/>
          </a:xfrm>
          <a:prstGeom prst="rect">
            <a:avLst/>
          </a:prstGeom>
          <a:effectLst>
            <a:outerShdw blurRad="76200" dir="13500000" sy="23000" kx="1200000" algn="br" rotWithShape="0">
              <a:prstClr val="black">
                <a:alpha val="20000"/>
              </a:prstClr>
            </a:outerShdw>
          </a:effectLst>
        </p:spPr>
      </p:pic>
      <p:pic>
        <p:nvPicPr>
          <p:cNvPr id="8" name="Picture 7" descr="AL_StAss.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836839">
            <a:off x="450850" y="3263900"/>
            <a:ext cx="2284413" cy="2959100"/>
          </a:xfrm>
          <a:prstGeom prst="rect">
            <a:avLst/>
          </a:prstGeom>
          <a:effectLst>
            <a:outerShdw blurRad="76200" dir="13500000" sy="23000" kx="1200000" algn="br" rotWithShape="0">
              <a:prstClr val="black">
                <a:alpha val="20000"/>
              </a:prstClr>
            </a:outerShdw>
          </a:effectLst>
        </p:spPr>
      </p:pic>
      <p:pic>
        <p:nvPicPr>
          <p:cNvPr id="11" name="Picture 10" descr="NC_cov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604648">
            <a:off x="6500813" y="1885950"/>
            <a:ext cx="2376487" cy="3098800"/>
          </a:xfrm>
          <a:prstGeom prst="rect">
            <a:avLst/>
          </a:prstGeom>
          <a:ln w="3175">
            <a:solidFill>
              <a:schemeClr val="tx1">
                <a:lumMod val="50000"/>
                <a:lumOff val="50000"/>
              </a:schemeClr>
            </a:solidFill>
          </a:ln>
          <a:effectLst>
            <a:outerShdw blurRad="76200" dir="13500000" sy="23000" kx="1200000" algn="br" rotWithShape="0">
              <a:prstClr val="black">
                <a:alpha val="20000"/>
              </a:prstClr>
            </a:outerShdw>
          </a:effectLst>
        </p:spPr>
      </p:pic>
      <p:pic>
        <p:nvPicPr>
          <p:cNvPr id="9" name="Picture 8" descr="SC_covermini.PNG"/>
          <p:cNvPicPr>
            <a:picLocks noChangeAspect="1"/>
          </p:cNvPicPr>
          <p:nvPr/>
        </p:nvPicPr>
        <p:blipFill>
          <a:blip r:embed="rId5">
            <a:extLst>
              <a:ext uri="{28A0092B-C50C-407E-A947-70E740481C1C}">
                <a14:useLocalDpi xmlns:a14="http://schemas.microsoft.com/office/drawing/2010/main"/>
              </a:ext>
            </a:extLst>
          </a:blip>
          <a:stretch>
            <a:fillRect/>
          </a:stretch>
        </p:blipFill>
        <p:spPr>
          <a:xfrm rot="198445">
            <a:off x="4508500" y="2808288"/>
            <a:ext cx="2341563" cy="3154362"/>
          </a:xfrm>
          <a:prstGeom prst="rect">
            <a:avLst/>
          </a:prstGeom>
          <a:effectLst>
            <a:outerShdw blurRad="76200" dir="13500000" sy="23000" kx="1200000" algn="br" rotWithShape="0">
              <a:prstClr val="black">
                <a:alpha val="20000"/>
              </a:prstClr>
            </a:outerShdw>
          </a:effectLst>
        </p:spPr>
      </p:pic>
      <p:grpSp>
        <p:nvGrpSpPr>
          <p:cNvPr id="3079" name="Group 11"/>
          <p:cNvGrpSpPr>
            <a:grpSpLocks/>
          </p:cNvGrpSpPr>
          <p:nvPr/>
        </p:nvGrpSpPr>
        <p:grpSpPr bwMode="auto">
          <a:xfrm>
            <a:off x="457200" y="304800"/>
            <a:ext cx="8229600" cy="1219200"/>
            <a:chOff x="457200" y="304800"/>
            <a:chExt cx="8229600" cy="1219200"/>
          </a:xfrm>
        </p:grpSpPr>
        <p:cxnSp>
          <p:nvCxnSpPr>
            <p:cNvPr id="14" name="Straight Connector 13"/>
            <p:cNvCxnSpPr/>
            <p:nvPr/>
          </p:nvCxnSpPr>
          <p:spPr>
            <a:xfrm>
              <a:off x="457200" y="1295400"/>
              <a:ext cx="8229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1363663"/>
              <a:ext cx="51054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V="1">
              <a:off x="0" y="914400"/>
              <a:ext cx="12192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070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A_cover.PNG"/>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rot="21386783">
            <a:off x="2303463" y="1800969"/>
            <a:ext cx="2241550" cy="3098800"/>
          </a:xfrm>
          <a:prstGeom prst="rect">
            <a:avLst/>
          </a:prstGeom>
          <a:effectLst>
            <a:outerShdw blurRad="76200" dir="13500000" sy="23000" kx="1200000" algn="br" rotWithShape="0">
              <a:prstClr val="black">
                <a:alpha val="20000"/>
              </a:prstClr>
            </a:outerShdw>
          </a:effectLst>
        </p:spPr>
      </p:pic>
      <p:pic>
        <p:nvPicPr>
          <p:cNvPr id="8" name="Picture 7" descr="AL_StAss.PNG"/>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rot="20836839">
            <a:off x="450850" y="3245594"/>
            <a:ext cx="2284413" cy="2959100"/>
          </a:xfrm>
          <a:prstGeom prst="rect">
            <a:avLst/>
          </a:prstGeom>
          <a:effectLst>
            <a:outerShdw blurRad="76200" dir="13500000" sy="23000" kx="1200000" algn="br" rotWithShape="0">
              <a:prstClr val="black">
                <a:alpha val="20000"/>
              </a:prstClr>
            </a:outerShdw>
          </a:effectLst>
        </p:spPr>
      </p:pic>
      <p:pic>
        <p:nvPicPr>
          <p:cNvPr id="11" name="Picture 10" descr="NC_cover.PNG"/>
          <p:cNvPicPr>
            <a:picLocks noChangeAspect="1"/>
          </p:cNvPicPr>
          <p:nvPr/>
        </p:nvPicPr>
        <p:blipFill>
          <a:blip r:embed="rId4">
            <a:lum bright="70000" contrast="-70000"/>
            <a:extLst>
              <a:ext uri="{28A0092B-C50C-407E-A947-70E740481C1C}">
                <a14:useLocalDpi xmlns:a14="http://schemas.microsoft.com/office/drawing/2010/main"/>
              </a:ext>
            </a:extLst>
          </a:blip>
          <a:stretch>
            <a:fillRect/>
          </a:stretch>
        </p:blipFill>
        <p:spPr>
          <a:xfrm rot="604648">
            <a:off x="6500813" y="1885950"/>
            <a:ext cx="2376487" cy="3098800"/>
          </a:xfrm>
          <a:prstGeom prst="rect">
            <a:avLst/>
          </a:prstGeom>
          <a:ln w="3175">
            <a:solidFill>
              <a:schemeClr val="bg1">
                <a:lumMod val="85000"/>
              </a:schemeClr>
            </a:solidFill>
          </a:ln>
          <a:effectLst>
            <a:outerShdw blurRad="76200" dir="13500000" sy="23000" kx="1200000" algn="br" rotWithShape="0">
              <a:prstClr val="black">
                <a:alpha val="20000"/>
              </a:prstClr>
            </a:outerShdw>
          </a:effectLst>
        </p:spPr>
      </p:pic>
      <p:pic>
        <p:nvPicPr>
          <p:cNvPr id="9" name="Picture 8" descr="SC_covermini.PNG"/>
          <p:cNvPicPr>
            <a:picLocks noChangeAspect="1"/>
          </p:cNvPicPr>
          <p:nvPr/>
        </p:nvPicPr>
        <p:blipFill>
          <a:blip r:embed="rId5">
            <a:lum bright="70000" contrast="-70000"/>
            <a:extLst>
              <a:ext uri="{28A0092B-C50C-407E-A947-70E740481C1C}">
                <a14:useLocalDpi xmlns:a14="http://schemas.microsoft.com/office/drawing/2010/main"/>
              </a:ext>
            </a:extLst>
          </a:blip>
          <a:stretch>
            <a:fillRect/>
          </a:stretch>
        </p:blipFill>
        <p:spPr>
          <a:xfrm rot="198445">
            <a:off x="4508500" y="2789982"/>
            <a:ext cx="2341563" cy="3154362"/>
          </a:xfrm>
          <a:prstGeom prst="rect">
            <a:avLst/>
          </a:prstGeom>
          <a:effectLst>
            <a:outerShdw blurRad="76200" dir="13500000" sy="23000" kx="1200000" algn="br" rotWithShape="0">
              <a:prstClr val="black">
                <a:alpha val="20000"/>
              </a:prstClr>
            </a:outerShdw>
          </a:effectLst>
        </p:spPr>
      </p:pic>
      <p:sp>
        <p:nvSpPr>
          <p:cNvPr id="3" name="TextBox 2"/>
          <p:cNvSpPr txBox="1"/>
          <p:nvPr/>
        </p:nvSpPr>
        <p:spPr>
          <a:xfrm>
            <a:off x="468935" y="609600"/>
            <a:ext cx="8294065" cy="5139869"/>
          </a:xfrm>
          <a:prstGeom prst="rect">
            <a:avLst/>
          </a:prstGeom>
          <a:noFill/>
        </p:spPr>
        <p:txBody>
          <a:bodyPr wrap="none" rtlCol="0">
            <a:spAutoFit/>
          </a:bodyPr>
          <a:lstStyle/>
          <a:p>
            <a:r>
              <a:rPr lang="en-US" sz="4400" b="1" dirty="0" smtClean="0"/>
              <a:t>Critical Forest Management Needs</a:t>
            </a:r>
          </a:p>
          <a:p>
            <a:endParaRPr lang="en-US" sz="3200" b="1" dirty="0" smtClean="0"/>
          </a:p>
          <a:p>
            <a:pPr marL="457200" indent="-457200">
              <a:buFont typeface="Arial" pitchFamily="34" charset="0"/>
              <a:buChar char="•"/>
            </a:pPr>
            <a:r>
              <a:rPr lang="en-US" sz="3200" b="1" dirty="0"/>
              <a:t>Knowing what’s happening </a:t>
            </a:r>
            <a:r>
              <a:rPr lang="en-US" sz="3200" b="1" dirty="0">
                <a:solidFill>
                  <a:srgbClr val="C00000"/>
                </a:solidFill>
              </a:rPr>
              <a:t>(monitoring</a:t>
            </a:r>
            <a:r>
              <a:rPr lang="en-US" sz="3200" b="1" dirty="0" smtClean="0">
                <a:solidFill>
                  <a:srgbClr val="C00000"/>
                </a:solidFill>
              </a:rPr>
              <a:t>)</a:t>
            </a:r>
          </a:p>
          <a:p>
            <a:pPr marL="457200" indent="-457200">
              <a:buFont typeface="Arial" pitchFamily="34" charset="0"/>
              <a:buChar char="•"/>
            </a:pPr>
            <a:endParaRPr lang="en-US" sz="2000" b="1" dirty="0"/>
          </a:p>
          <a:p>
            <a:pPr marL="457200" indent="-457200">
              <a:buFont typeface="Arial" pitchFamily="34" charset="0"/>
              <a:buChar char="•"/>
            </a:pPr>
            <a:r>
              <a:rPr lang="en-US" sz="3200" b="1" dirty="0" smtClean="0"/>
              <a:t>Understanding relevant science </a:t>
            </a:r>
            <a:r>
              <a:rPr lang="en-US" sz="3200" b="1" dirty="0" smtClean="0">
                <a:solidFill>
                  <a:srgbClr val="C00000"/>
                </a:solidFill>
              </a:rPr>
              <a:t>(assessment)</a:t>
            </a:r>
          </a:p>
          <a:p>
            <a:pPr marL="457200" indent="-457200">
              <a:buFont typeface="Arial" pitchFamily="34" charset="0"/>
              <a:buChar char="•"/>
            </a:pPr>
            <a:endParaRPr lang="en-US" sz="2000" b="1" dirty="0"/>
          </a:p>
          <a:p>
            <a:pPr marL="457200" indent="-457200">
              <a:buFont typeface="Arial" pitchFamily="34" charset="0"/>
              <a:buChar char="•"/>
            </a:pPr>
            <a:r>
              <a:rPr lang="en-US" sz="3200" b="1" dirty="0" smtClean="0"/>
              <a:t>Planning ahead </a:t>
            </a:r>
            <a:r>
              <a:rPr lang="en-US" sz="3200" b="1" dirty="0" smtClean="0">
                <a:solidFill>
                  <a:srgbClr val="C00000"/>
                </a:solidFill>
              </a:rPr>
              <a:t>(predicting)</a:t>
            </a:r>
          </a:p>
          <a:p>
            <a:pPr marL="457200" indent="-457200">
              <a:buFont typeface="Arial" pitchFamily="34" charset="0"/>
              <a:buChar char="•"/>
            </a:pPr>
            <a:endParaRPr lang="en-US" sz="2000" b="1" dirty="0"/>
          </a:p>
          <a:p>
            <a:pPr marL="457200" indent="-457200">
              <a:buFont typeface="Arial" pitchFamily="34" charset="0"/>
              <a:buChar char="•"/>
            </a:pPr>
            <a:r>
              <a:rPr lang="en-US" sz="3200" b="1" dirty="0" smtClean="0"/>
              <a:t>Implementing effort based on values at risk </a:t>
            </a:r>
          </a:p>
          <a:p>
            <a:r>
              <a:rPr lang="en-US" sz="3200" b="1" dirty="0" smtClean="0"/>
              <a:t>     and tradeoffs </a:t>
            </a:r>
            <a:r>
              <a:rPr lang="en-US" sz="3200" b="1" dirty="0" smtClean="0">
                <a:solidFill>
                  <a:srgbClr val="C00000"/>
                </a:solidFill>
              </a:rPr>
              <a:t>(prioritizing)</a:t>
            </a:r>
          </a:p>
          <a:p>
            <a:pPr marL="457200" indent="-457200">
              <a:buFont typeface="Arial" pitchFamily="34" charset="0"/>
              <a:buChar char="•"/>
            </a:pPr>
            <a:endParaRPr lang="en-US" sz="2000" b="1" dirty="0" smtClean="0"/>
          </a:p>
        </p:txBody>
      </p:sp>
    </p:spTree>
    <p:extLst>
      <p:ext uri="{BB962C8B-B14F-4D97-AF65-F5344CB8AC3E}">
        <p14:creationId xmlns:p14="http://schemas.microsoft.com/office/powerpoint/2010/main" val="2338563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4627267" y="1902857"/>
            <a:ext cx="2973659" cy="3048000"/>
            <a:chOff x="838200" y="3045857"/>
            <a:chExt cx="2973659" cy="3048000"/>
          </a:xfrm>
        </p:grpSpPr>
        <p:sp>
          <p:nvSpPr>
            <p:cNvPr id="50" name="Oval 49"/>
            <p:cNvSpPr/>
            <p:nvPr/>
          </p:nvSpPr>
          <p:spPr>
            <a:xfrm>
              <a:off x="838200" y="3045857"/>
              <a:ext cx="2973659" cy="3048000"/>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134636" y="3350657"/>
              <a:ext cx="2378927" cy="2438400"/>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476375" y="3715023"/>
              <a:ext cx="1722864" cy="1750183"/>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781175" y="4017407"/>
              <a:ext cx="1143000" cy="1161125"/>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2076450" y="4322207"/>
              <a:ext cx="581332" cy="590550"/>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1217341" y="3264277"/>
            <a:ext cx="2973659" cy="3048000"/>
            <a:chOff x="838200" y="3045857"/>
            <a:chExt cx="2973659" cy="3048000"/>
          </a:xfrm>
        </p:grpSpPr>
        <p:sp>
          <p:nvSpPr>
            <p:cNvPr id="4" name="Oval 3"/>
            <p:cNvSpPr/>
            <p:nvPr/>
          </p:nvSpPr>
          <p:spPr>
            <a:xfrm>
              <a:off x="838200" y="3045857"/>
              <a:ext cx="2973659" cy="3048000"/>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134636" y="3350657"/>
              <a:ext cx="2378927" cy="2438400"/>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476375" y="3715023"/>
              <a:ext cx="1722864" cy="1750183"/>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81175" y="4017407"/>
              <a:ext cx="1143000" cy="1161125"/>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076450" y="4322207"/>
              <a:ext cx="581332" cy="590550"/>
            </a:xfrm>
            <a:prstGeom prst="ellipse">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a:off x="2523495" y="4759239"/>
            <a:ext cx="116758" cy="114300"/>
          </a:xfrm>
          <a:prstGeom prst="ellipse">
            <a:avLst/>
          </a:prstGeom>
          <a:solidFill>
            <a:srgbClr val="C0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588941" y="4940677"/>
            <a:ext cx="116758" cy="114300"/>
          </a:xfrm>
          <a:prstGeom prst="ellipse">
            <a:avLst/>
          </a:prstGeom>
          <a:solidFill>
            <a:srgbClr val="C0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776983" y="4940677"/>
            <a:ext cx="116758" cy="114300"/>
          </a:xfrm>
          <a:prstGeom prst="ellipse">
            <a:avLst/>
          </a:prstGeom>
          <a:solidFill>
            <a:srgbClr val="C0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53183" y="4788277"/>
            <a:ext cx="116758" cy="114300"/>
          </a:xfrm>
          <a:prstGeom prst="ellipse">
            <a:avLst/>
          </a:prstGeom>
          <a:solidFill>
            <a:srgbClr val="C0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41341" y="4597777"/>
            <a:ext cx="116758" cy="114300"/>
          </a:xfrm>
          <a:prstGeom prst="ellipse">
            <a:avLst/>
          </a:prstGeom>
          <a:solidFill>
            <a:srgbClr val="C0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88741" y="3501939"/>
            <a:ext cx="116758" cy="114300"/>
          </a:xfrm>
          <a:prstGeom prst="ellipse">
            <a:avLst/>
          </a:prstGeom>
          <a:solidFill>
            <a:srgbClr val="00B0F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54187" y="3683377"/>
            <a:ext cx="116758" cy="114300"/>
          </a:xfrm>
          <a:prstGeom prst="ellipse">
            <a:avLst/>
          </a:prstGeom>
          <a:solidFill>
            <a:srgbClr val="00B0F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242229" y="3683377"/>
            <a:ext cx="116758" cy="114300"/>
          </a:xfrm>
          <a:prstGeom prst="ellipse">
            <a:avLst/>
          </a:prstGeom>
          <a:solidFill>
            <a:srgbClr val="00B0F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318429" y="3530977"/>
            <a:ext cx="116758" cy="114300"/>
          </a:xfrm>
          <a:prstGeom prst="ellipse">
            <a:avLst/>
          </a:prstGeom>
          <a:solidFill>
            <a:srgbClr val="00B0F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206587" y="3340477"/>
            <a:ext cx="116758" cy="114300"/>
          </a:xfrm>
          <a:prstGeom prst="ellipse">
            <a:avLst/>
          </a:prstGeom>
          <a:solidFill>
            <a:srgbClr val="00B0F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77375" y="4333876"/>
            <a:ext cx="116758" cy="114300"/>
          </a:xfrm>
          <a:prstGeom prst="ellipse">
            <a:avLst/>
          </a:prstGeom>
          <a:solidFill>
            <a:schemeClr val="tx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351217" y="5000626"/>
            <a:ext cx="116758" cy="114300"/>
          </a:xfrm>
          <a:prstGeom prst="ellipse">
            <a:avLst/>
          </a:prstGeom>
          <a:solidFill>
            <a:schemeClr val="tx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457414" y="5457826"/>
            <a:ext cx="116758" cy="114300"/>
          </a:xfrm>
          <a:prstGeom prst="ellipse">
            <a:avLst/>
          </a:prstGeom>
          <a:solidFill>
            <a:schemeClr val="tx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57171" y="6134100"/>
            <a:ext cx="116758" cy="114300"/>
          </a:xfrm>
          <a:prstGeom prst="ellipse">
            <a:avLst/>
          </a:prstGeom>
          <a:solidFill>
            <a:schemeClr val="tx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620375" y="4267201"/>
            <a:ext cx="116758" cy="114300"/>
          </a:xfrm>
          <a:prstGeom prst="ellipse">
            <a:avLst/>
          </a:prstGeom>
          <a:solidFill>
            <a:schemeClr val="tx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208024" y="2524127"/>
            <a:ext cx="116758" cy="114300"/>
          </a:xfrm>
          <a:prstGeom prst="ellipse">
            <a:avLst/>
          </a:prstGeom>
          <a:solidFill>
            <a:srgbClr val="FFFF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943600" y="3305177"/>
            <a:ext cx="116758" cy="114300"/>
          </a:xfrm>
          <a:prstGeom prst="ellipse">
            <a:avLst/>
          </a:prstGeom>
          <a:solidFill>
            <a:srgbClr val="FFFF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188063" y="3619502"/>
            <a:ext cx="116758" cy="114300"/>
          </a:xfrm>
          <a:prstGeom prst="ellipse">
            <a:avLst/>
          </a:prstGeom>
          <a:solidFill>
            <a:srgbClr val="FFFF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787820" y="4295776"/>
            <a:ext cx="116758" cy="114300"/>
          </a:xfrm>
          <a:prstGeom prst="ellipse">
            <a:avLst/>
          </a:prstGeom>
          <a:solidFill>
            <a:srgbClr val="FFFF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351024" y="2457452"/>
            <a:ext cx="116758" cy="114300"/>
          </a:xfrm>
          <a:prstGeom prst="ellipse">
            <a:avLst/>
          </a:prstGeom>
          <a:solidFill>
            <a:srgbClr val="FFFF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5247" y="341293"/>
            <a:ext cx="9002553" cy="523220"/>
          </a:xfrm>
          <a:prstGeom prst="rect">
            <a:avLst/>
          </a:prstGeom>
          <a:noFill/>
        </p:spPr>
        <p:txBody>
          <a:bodyPr wrap="square" rtlCol="0">
            <a:spAutoFit/>
          </a:bodyPr>
          <a:lstStyle/>
          <a:p>
            <a:pPr algn="ctr"/>
            <a:r>
              <a:rPr lang="en-US" sz="2800" dirty="0" smtClean="0"/>
              <a:t>If you were a manager, which science would you prefer?</a:t>
            </a:r>
            <a:endParaRPr lang="en-US" sz="2800" dirty="0"/>
          </a:p>
        </p:txBody>
      </p:sp>
      <p:sp>
        <p:nvSpPr>
          <p:cNvPr id="42" name="TextBox 41"/>
          <p:cNvSpPr txBox="1"/>
          <p:nvPr/>
        </p:nvSpPr>
        <p:spPr>
          <a:xfrm>
            <a:off x="2048687" y="2600980"/>
            <a:ext cx="1378454" cy="523220"/>
          </a:xfrm>
          <a:prstGeom prst="rect">
            <a:avLst/>
          </a:prstGeom>
          <a:noFill/>
        </p:spPr>
        <p:txBody>
          <a:bodyPr wrap="none" rtlCol="0">
            <a:spAutoFit/>
          </a:bodyPr>
          <a:lstStyle/>
          <a:p>
            <a:r>
              <a:rPr lang="en-US" sz="2800" b="1" dirty="0" smtClean="0"/>
              <a:t>PRECISE</a:t>
            </a:r>
            <a:endParaRPr lang="en-US" sz="2800" b="1" dirty="0"/>
          </a:p>
        </p:txBody>
      </p:sp>
      <p:sp>
        <p:nvSpPr>
          <p:cNvPr id="43" name="TextBox 42"/>
          <p:cNvSpPr txBox="1"/>
          <p:nvPr/>
        </p:nvSpPr>
        <p:spPr>
          <a:xfrm>
            <a:off x="5450036" y="1333500"/>
            <a:ext cx="1560364" cy="461665"/>
          </a:xfrm>
          <a:prstGeom prst="rect">
            <a:avLst/>
          </a:prstGeom>
          <a:noFill/>
        </p:spPr>
        <p:txBody>
          <a:bodyPr wrap="none" rtlCol="0">
            <a:spAutoFit/>
          </a:bodyPr>
          <a:lstStyle/>
          <a:p>
            <a:r>
              <a:rPr lang="en-US" sz="2400" b="1" dirty="0" smtClean="0"/>
              <a:t>IMPRECISE</a:t>
            </a:r>
            <a:endParaRPr lang="en-US" sz="2400" b="1" dirty="0"/>
          </a:p>
        </p:txBody>
      </p:sp>
      <p:sp>
        <p:nvSpPr>
          <p:cNvPr id="44" name="TextBox 43"/>
          <p:cNvSpPr txBox="1"/>
          <p:nvPr/>
        </p:nvSpPr>
        <p:spPr>
          <a:xfrm>
            <a:off x="6981803" y="5257771"/>
            <a:ext cx="1277144" cy="400110"/>
          </a:xfrm>
          <a:prstGeom prst="rect">
            <a:avLst/>
          </a:prstGeom>
          <a:noFill/>
        </p:spPr>
        <p:txBody>
          <a:bodyPr wrap="none" rtlCol="0">
            <a:spAutoFit/>
          </a:bodyPr>
          <a:lstStyle/>
          <a:p>
            <a:r>
              <a:rPr lang="en-US" sz="2000" i="1" dirty="0" smtClean="0"/>
              <a:t>Inaccurate</a:t>
            </a:r>
            <a:endParaRPr lang="en-US" sz="2000" i="1" dirty="0"/>
          </a:p>
        </p:txBody>
      </p:sp>
      <p:sp>
        <p:nvSpPr>
          <p:cNvPr id="45" name="TextBox 44"/>
          <p:cNvSpPr txBox="1"/>
          <p:nvPr/>
        </p:nvSpPr>
        <p:spPr>
          <a:xfrm>
            <a:off x="5486400" y="2895600"/>
            <a:ext cx="1102994" cy="400110"/>
          </a:xfrm>
          <a:prstGeom prst="rect">
            <a:avLst/>
          </a:prstGeom>
          <a:noFill/>
        </p:spPr>
        <p:txBody>
          <a:bodyPr wrap="none" rtlCol="0">
            <a:spAutoFit/>
          </a:bodyPr>
          <a:lstStyle/>
          <a:p>
            <a:r>
              <a:rPr lang="en-US" sz="2000" i="1" dirty="0" smtClean="0"/>
              <a:t>Accurate</a:t>
            </a:r>
            <a:endParaRPr lang="en-US" sz="2000" i="1" dirty="0"/>
          </a:p>
        </p:txBody>
      </p:sp>
      <p:sp>
        <p:nvSpPr>
          <p:cNvPr id="46" name="TextBox 45"/>
          <p:cNvSpPr txBox="1"/>
          <p:nvPr/>
        </p:nvSpPr>
        <p:spPr>
          <a:xfrm>
            <a:off x="1979341" y="4237910"/>
            <a:ext cx="1102994" cy="400110"/>
          </a:xfrm>
          <a:prstGeom prst="rect">
            <a:avLst/>
          </a:prstGeom>
          <a:noFill/>
        </p:spPr>
        <p:txBody>
          <a:bodyPr wrap="none" rtlCol="0">
            <a:spAutoFit/>
          </a:bodyPr>
          <a:lstStyle/>
          <a:p>
            <a:r>
              <a:rPr lang="en-US" sz="2000" i="1" dirty="0" smtClean="0"/>
              <a:t>Accurate</a:t>
            </a:r>
            <a:endParaRPr lang="en-US" sz="2000" i="1" dirty="0"/>
          </a:p>
        </p:txBody>
      </p:sp>
      <p:sp>
        <p:nvSpPr>
          <p:cNvPr id="47" name="TextBox 46"/>
          <p:cNvSpPr txBox="1"/>
          <p:nvPr/>
        </p:nvSpPr>
        <p:spPr>
          <a:xfrm>
            <a:off x="415615" y="2940367"/>
            <a:ext cx="1277144" cy="400110"/>
          </a:xfrm>
          <a:prstGeom prst="rect">
            <a:avLst/>
          </a:prstGeom>
          <a:noFill/>
        </p:spPr>
        <p:txBody>
          <a:bodyPr wrap="none" rtlCol="0">
            <a:spAutoFit/>
          </a:bodyPr>
          <a:lstStyle/>
          <a:p>
            <a:r>
              <a:rPr lang="en-US" sz="2000" i="1" dirty="0" smtClean="0"/>
              <a:t>Inaccurate</a:t>
            </a:r>
            <a:endParaRPr lang="en-US" sz="2000" i="1" dirty="0"/>
          </a:p>
        </p:txBody>
      </p:sp>
    </p:spTree>
    <p:extLst>
      <p:ext uri="{BB962C8B-B14F-4D97-AF65-F5344CB8AC3E}">
        <p14:creationId xmlns:p14="http://schemas.microsoft.com/office/powerpoint/2010/main" val="2806447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893108" y="1636931"/>
            <a:ext cx="0" cy="3200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93108" y="4837331"/>
            <a:ext cx="411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77868" y="3002916"/>
            <a:ext cx="1165897" cy="369332"/>
          </a:xfrm>
          <a:prstGeom prst="rect">
            <a:avLst/>
          </a:prstGeom>
          <a:noFill/>
        </p:spPr>
        <p:txBody>
          <a:bodyPr wrap="none" rtlCol="0">
            <a:spAutoFit/>
          </a:bodyPr>
          <a:lstStyle/>
          <a:p>
            <a:r>
              <a:rPr lang="en-US" dirty="0" smtClean="0"/>
              <a:t>Frequency</a:t>
            </a:r>
            <a:endParaRPr lang="en-US" dirty="0"/>
          </a:p>
        </p:txBody>
      </p:sp>
      <p:sp>
        <p:nvSpPr>
          <p:cNvPr id="11" name="TextBox 10"/>
          <p:cNvSpPr txBox="1"/>
          <p:nvPr/>
        </p:nvSpPr>
        <p:spPr>
          <a:xfrm>
            <a:off x="1807508" y="4868049"/>
            <a:ext cx="704039" cy="369332"/>
          </a:xfrm>
          <a:prstGeom prst="rect">
            <a:avLst/>
          </a:prstGeom>
          <a:noFill/>
        </p:spPr>
        <p:txBody>
          <a:bodyPr wrap="none" rtlCol="0">
            <a:spAutoFit/>
          </a:bodyPr>
          <a:lstStyle/>
          <a:p>
            <a:r>
              <a:rPr lang="en-US" dirty="0" smtClean="0"/>
              <a:t>Value</a:t>
            </a:r>
            <a:endParaRPr lang="en-US" dirty="0"/>
          </a:p>
        </p:txBody>
      </p:sp>
      <p:sp>
        <p:nvSpPr>
          <p:cNvPr id="13" name="Freeform 12"/>
          <p:cNvSpPr/>
          <p:nvPr/>
        </p:nvSpPr>
        <p:spPr>
          <a:xfrm>
            <a:off x="940733" y="2484656"/>
            <a:ext cx="3200400" cy="2343150"/>
          </a:xfrm>
          <a:custGeom>
            <a:avLst/>
            <a:gdLst>
              <a:gd name="connsiteX0" fmla="*/ 0 w 3286125"/>
              <a:gd name="connsiteY0" fmla="*/ 3058065 h 3058065"/>
              <a:gd name="connsiteX1" fmla="*/ 904875 w 3286125"/>
              <a:gd name="connsiteY1" fmla="*/ 2572290 h 3058065"/>
              <a:gd name="connsiteX2" fmla="*/ 1247775 w 3286125"/>
              <a:gd name="connsiteY2" fmla="*/ 714915 h 3058065"/>
              <a:gd name="connsiteX3" fmla="*/ 1628775 w 3286125"/>
              <a:gd name="connsiteY3" fmla="*/ 540 h 3058065"/>
              <a:gd name="connsiteX4" fmla="*/ 2000250 w 3286125"/>
              <a:gd name="connsiteY4" fmla="*/ 638715 h 3058065"/>
              <a:gd name="connsiteX5" fmla="*/ 2286000 w 3286125"/>
              <a:gd name="connsiteY5" fmla="*/ 2638965 h 3058065"/>
              <a:gd name="connsiteX6" fmla="*/ 3286125 w 3286125"/>
              <a:gd name="connsiteY6" fmla="*/ 3048540 h 305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6125" h="3058065">
                <a:moveTo>
                  <a:pt x="0" y="3058065"/>
                </a:moveTo>
                <a:cubicBezTo>
                  <a:pt x="348456" y="3010440"/>
                  <a:pt x="696913" y="2962815"/>
                  <a:pt x="904875" y="2572290"/>
                </a:cubicBezTo>
                <a:cubicBezTo>
                  <a:pt x="1112837" y="2181765"/>
                  <a:pt x="1127125" y="1143540"/>
                  <a:pt x="1247775" y="714915"/>
                </a:cubicBezTo>
                <a:cubicBezTo>
                  <a:pt x="1368425" y="286290"/>
                  <a:pt x="1503363" y="13240"/>
                  <a:pt x="1628775" y="540"/>
                </a:cubicBezTo>
                <a:cubicBezTo>
                  <a:pt x="1754188" y="-12160"/>
                  <a:pt x="1890713" y="198978"/>
                  <a:pt x="2000250" y="638715"/>
                </a:cubicBezTo>
                <a:cubicBezTo>
                  <a:pt x="2109787" y="1078452"/>
                  <a:pt x="2071688" y="2237327"/>
                  <a:pt x="2286000" y="2638965"/>
                </a:cubicBezTo>
                <a:cubicBezTo>
                  <a:pt x="2500313" y="3040602"/>
                  <a:pt x="2893219" y="3044571"/>
                  <a:pt x="3286125" y="3048540"/>
                </a:cubicBezTo>
              </a:path>
            </a:pathLst>
          </a:custGeom>
          <a:noFill/>
          <a:ln w="28575">
            <a:solidFill>
              <a:schemeClr val="tx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2754315" y="5052715"/>
            <a:ext cx="838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96774" y="3890665"/>
            <a:ext cx="0" cy="8043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1371600" y="3084731"/>
            <a:ext cx="4125915" cy="1733550"/>
          </a:xfrm>
          <a:custGeom>
            <a:avLst/>
            <a:gdLst>
              <a:gd name="connsiteX0" fmla="*/ 0 w 3286125"/>
              <a:gd name="connsiteY0" fmla="*/ 3058065 h 3058065"/>
              <a:gd name="connsiteX1" fmla="*/ 904875 w 3286125"/>
              <a:gd name="connsiteY1" fmla="*/ 2572290 h 3058065"/>
              <a:gd name="connsiteX2" fmla="*/ 1247775 w 3286125"/>
              <a:gd name="connsiteY2" fmla="*/ 714915 h 3058065"/>
              <a:gd name="connsiteX3" fmla="*/ 1628775 w 3286125"/>
              <a:gd name="connsiteY3" fmla="*/ 540 h 3058065"/>
              <a:gd name="connsiteX4" fmla="*/ 2000250 w 3286125"/>
              <a:gd name="connsiteY4" fmla="*/ 638715 h 3058065"/>
              <a:gd name="connsiteX5" fmla="*/ 2286000 w 3286125"/>
              <a:gd name="connsiteY5" fmla="*/ 2638965 h 3058065"/>
              <a:gd name="connsiteX6" fmla="*/ 3286125 w 3286125"/>
              <a:gd name="connsiteY6" fmla="*/ 3048540 h 305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6125" h="3058065">
                <a:moveTo>
                  <a:pt x="0" y="3058065"/>
                </a:moveTo>
                <a:cubicBezTo>
                  <a:pt x="348456" y="3010440"/>
                  <a:pt x="696913" y="2962815"/>
                  <a:pt x="904875" y="2572290"/>
                </a:cubicBezTo>
                <a:cubicBezTo>
                  <a:pt x="1112837" y="2181765"/>
                  <a:pt x="1127125" y="1143540"/>
                  <a:pt x="1247775" y="714915"/>
                </a:cubicBezTo>
                <a:cubicBezTo>
                  <a:pt x="1368425" y="286290"/>
                  <a:pt x="1503363" y="13240"/>
                  <a:pt x="1628775" y="540"/>
                </a:cubicBezTo>
                <a:cubicBezTo>
                  <a:pt x="1754188" y="-12160"/>
                  <a:pt x="1890713" y="198978"/>
                  <a:pt x="2000250" y="638715"/>
                </a:cubicBezTo>
                <a:cubicBezTo>
                  <a:pt x="2109787" y="1078452"/>
                  <a:pt x="2071688" y="2237327"/>
                  <a:pt x="2286000" y="2638965"/>
                </a:cubicBezTo>
                <a:cubicBezTo>
                  <a:pt x="2500313" y="3040602"/>
                  <a:pt x="2893219" y="3044571"/>
                  <a:pt x="3286125" y="3048540"/>
                </a:cubicBezTo>
              </a:path>
            </a:pathLst>
          </a:custGeom>
          <a:noFill/>
          <a:ln w="28575">
            <a:solidFill>
              <a:srgbClr val="FF00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3783015" y="1702921"/>
            <a:ext cx="0" cy="310583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69308" y="2094131"/>
            <a:ext cx="1405385" cy="369332"/>
          </a:xfrm>
          <a:prstGeom prst="rect">
            <a:avLst/>
          </a:prstGeom>
          <a:noFill/>
        </p:spPr>
        <p:txBody>
          <a:bodyPr wrap="none" rtlCol="0">
            <a:spAutoFit/>
          </a:bodyPr>
          <a:lstStyle/>
          <a:p>
            <a:r>
              <a:rPr lang="en-US" dirty="0" smtClean="0">
                <a:solidFill>
                  <a:schemeClr val="accent1">
                    <a:lumMod val="75000"/>
                  </a:schemeClr>
                </a:solidFill>
              </a:rPr>
              <a:t>“The Future”</a:t>
            </a:r>
            <a:endParaRPr lang="en-US" dirty="0">
              <a:solidFill>
                <a:schemeClr val="accent1">
                  <a:lumMod val="75000"/>
                </a:schemeClr>
              </a:solidFill>
            </a:endParaRPr>
          </a:p>
        </p:txBody>
      </p:sp>
      <p:cxnSp>
        <p:nvCxnSpPr>
          <p:cNvPr id="25" name="Straight Arrow Connector 24"/>
          <p:cNvCxnSpPr/>
          <p:nvPr/>
        </p:nvCxnSpPr>
        <p:spPr>
          <a:xfrm>
            <a:off x="1655108" y="2398932"/>
            <a:ext cx="457200" cy="380999"/>
          </a:xfrm>
          <a:prstGeom prst="straightConnector1">
            <a:avLst/>
          </a:prstGeom>
          <a:ln>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962400" y="2514600"/>
            <a:ext cx="1626022" cy="646331"/>
          </a:xfrm>
          <a:prstGeom prst="rect">
            <a:avLst/>
          </a:prstGeom>
          <a:noFill/>
        </p:spPr>
        <p:txBody>
          <a:bodyPr wrap="none" rtlCol="0">
            <a:spAutoFit/>
          </a:bodyPr>
          <a:lstStyle/>
          <a:p>
            <a:pPr algn="ctr"/>
            <a:r>
              <a:rPr lang="en-US" dirty="0" smtClean="0">
                <a:solidFill>
                  <a:srgbClr val="C00000"/>
                </a:solidFill>
              </a:rPr>
              <a:t>Semi-accurate, </a:t>
            </a:r>
          </a:p>
          <a:p>
            <a:pPr algn="ctr"/>
            <a:r>
              <a:rPr lang="en-US" dirty="0" smtClean="0">
                <a:solidFill>
                  <a:srgbClr val="C00000"/>
                </a:solidFill>
              </a:rPr>
              <a:t>but not precise</a:t>
            </a:r>
            <a:endParaRPr lang="en-US" dirty="0">
              <a:solidFill>
                <a:srgbClr val="C00000"/>
              </a:solidFill>
            </a:endParaRPr>
          </a:p>
        </p:txBody>
      </p:sp>
      <p:cxnSp>
        <p:nvCxnSpPr>
          <p:cNvPr id="27" name="Straight Arrow Connector 26"/>
          <p:cNvCxnSpPr/>
          <p:nvPr/>
        </p:nvCxnSpPr>
        <p:spPr>
          <a:xfrm flipH="1">
            <a:off x="4150298" y="3160932"/>
            <a:ext cx="440307" cy="38099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771634" y="838200"/>
            <a:ext cx="1550616" cy="646331"/>
          </a:xfrm>
          <a:prstGeom prst="rect">
            <a:avLst/>
          </a:prstGeom>
          <a:noFill/>
        </p:spPr>
        <p:txBody>
          <a:bodyPr wrap="none" rtlCol="0">
            <a:spAutoFit/>
          </a:bodyPr>
          <a:lstStyle/>
          <a:p>
            <a:pPr algn="ctr"/>
            <a:r>
              <a:rPr lang="en-US" dirty="0" smtClean="0"/>
              <a:t>Highly precise,</a:t>
            </a:r>
          </a:p>
          <a:p>
            <a:pPr algn="ctr"/>
            <a:r>
              <a:rPr lang="en-US" dirty="0" smtClean="0"/>
              <a:t>but inaccurate</a:t>
            </a:r>
            <a:endParaRPr lang="en-US" dirty="0"/>
          </a:p>
        </p:txBody>
      </p:sp>
      <p:cxnSp>
        <p:nvCxnSpPr>
          <p:cNvPr id="31" name="Straight Arrow Connector 30"/>
          <p:cNvCxnSpPr/>
          <p:nvPr/>
        </p:nvCxnSpPr>
        <p:spPr>
          <a:xfrm>
            <a:off x="3333558" y="1540311"/>
            <a:ext cx="302750" cy="3252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655108" y="5485841"/>
            <a:ext cx="3081677" cy="707886"/>
          </a:xfrm>
          <a:prstGeom prst="rect">
            <a:avLst/>
          </a:prstGeom>
          <a:noFill/>
        </p:spPr>
        <p:txBody>
          <a:bodyPr wrap="none" rtlCol="0">
            <a:spAutoFit/>
          </a:bodyPr>
          <a:lstStyle/>
          <a:p>
            <a:pPr algn="ctr"/>
            <a:r>
              <a:rPr lang="en-US" sz="2000" i="1" dirty="0" smtClean="0">
                <a:solidFill>
                  <a:schemeClr val="tx1">
                    <a:lumMod val="75000"/>
                    <a:lumOff val="25000"/>
                  </a:schemeClr>
                </a:solidFill>
              </a:rPr>
              <a:t>Coarse-filter science targets</a:t>
            </a:r>
          </a:p>
          <a:p>
            <a:pPr algn="ctr"/>
            <a:r>
              <a:rPr lang="en-US" sz="2000" i="1" dirty="0" smtClean="0">
                <a:solidFill>
                  <a:schemeClr val="tx1">
                    <a:lumMod val="75000"/>
                    <a:lumOff val="25000"/>
                  </a:schemeClr>
                </a:solidFill>
              </a:rPr>
              <a:t>accuracy over precision</a:t>
            </a:r>
            <a:endParaRPr lang="en-US" sz="2000" i="1" dirty="0">
              <a:solidFill>
                <a:schemeClr val="tx1">
                  <a:lumMod val="75000"/>
                  <a:lumOff val="25000"/>
                </a:schemeClr>
              </a:solidFill>
            </a:endParaRPr>
          </a:p>
        </p:txBody>
      </p:sp>
      <p:pic>
        <p:nvPicPr>
          <p:cNvPr id="35" name="Picture 34"/>
          <p:cNvPicPr>
            <a:picLocks noChangeAspect="1"/>
          </p:cNvPicPr>
          <p:nvPr/>
        </p:nvPicPr>
        <p:blipFill rotWithShape="1">
          <a:blip r:embed="rId2" cstate="email">
            <a:extLst>
              <a:ext uri="{BEBA8EAE-BF5A-486C-A8C5-ECC9F3942E4B}">
                <a14:imgProps xmlns:a14="http://schemas.microsoft.com/office/drawing/2010/main">
                  <a14:imgLayer r:embed="rId3">
                    <a14:imgEffect>
                      <a14:artisticLightScreen/>
                    </a14:imgEffect>
                    <a14:imgEffect>
                      <a14:saturation sat="0"/>
                    </a14:imgEffect>
                  </a14:imgLayer>
                </a14:imgProps>
              </a:ext>
              <a:ext uri="{28A0092B-C50C-407E-A947-70E740481C1C}">
                <a14:useLocalDpi xmlns:a14="http://schemas.microsoft.com/office/drawing/2010/main"/>
              </a:ext>
            </a:extLst>
          </a:blip>
          <a:srcRect/>
          <a:stretch/>
        </p:blipFill>
        <p:spPr>
          <a:xfrm>
            <a:off x="5943600" y="1066800"/>
            <a:ext cx="2847889" cy="4568159"/>
          </a:xfrm>
          <a:prstGeom prst="rect">
            <a:avLst/>
          </a:prstGeom>
          <a:ln>
            <a:solidFill>
              <a:schemeClr val="tx1"/>
            </a:solidFill>
          </a:ln>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703902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81000"/>
            <a:ext cx="8763000" cy="584775"/>
          </a:xfrm>
          <a:prstGeom prst="rect">
            <a:avLst/>
          </a:prstGeom>
          <a:noFill/>
        </p:spPr>
        <p:txBody>
          <a:bodyPr wrap="square" rtlCol="0">
            <a:spAutoFit/>
          </a:bodyPr>
          <a:lstStyle/>
          <a:p>
            <a:r>
              <a:rPr lang="en-US" sz="3200" b="1" dirty="0" smtClean="0"/>
              <a:t>What is Ecological Resilience?</a:t>
            </a:r>
          </a:p>
        </p:txBody>
      </p:sp>
      <p:sp>
        <p:nvSpPr>
          <p:cNvPr id="5" name="TextBox 4"/>
          <p:cNvSpPr txBox="1"/>
          <p:nvPr/>
        </p:nvSpPr>
        <p:spPr>
          <a:xfrm>
            <a:off x="381000" y="1021140"/>
            <a:ext cx="7696200" cy="1446550"/>
          </a:xfrm>
          <a:prstGeom prst="rect">
            <a:avLst/>
          </a:prstGeom>
          <a:noFill/>
        </p:spPr>
        <p:txBody>
          <a:bodyPr wrap="square" rtlCol="0">
            <a:spAutoFit/>
          </a:bodyPr>
          <a:lstStyle/>
          <a:p>
            <a:r>
              <a:rPr lang="en-US" sz="2200" b="1" dirty="0" smtClean="0">
                <a:solidFill>
                  <a:schemeClr val="accent3">
                    <a:lumMod val="50000"/>
                  </a:schemeClr>
                </a:solidFill>
              </a:rPr>
              <a:t>The ability of species or communities to persist over time because of or despite disturbance </a:t>
            </a:r>
            <a:r>
              <a:rPr lang="en-US" sz="2200" dirty="0" smtClean="0">
                <a:solidFill>
                  <a:schemeClr val="accent3">
                    <a:lumMod val="50000"/>
                  </a:schemeClr>
                </a:solidFill>
              </a:rPr>
              <a:t>(e.g., fire, wind, logging, insects, invasives, development, etc.) </a:t>
            </a:r>
            <a:r>
              <a:rPr lang="en-US" sz="2200" b="1" dirty="0" smtClean="0">
                <a:solidFill>
                  <a:schemeClr val="accent3">
                    <a:lumMod val="50000"/>
                  </a:schemeClr>
                </a:solidFill>
              </a:rPr>
              <a:t>or climate variability and change, given the evolutionary attributes of species.</a:t>
            </a:r>
          </a:p>
        </p:txBody>
      </p:sp>
      <p:cxnSp>
        <p:nvCxnSpPr>
          <p:cNvPr id="12" name="Straight Connector 11"/>
          <p:cNvCxnSpPr/>
          <p:nvPr/>
        </p:nvCxnSpPr>
        <p:spPr>
          <a:xfrm>
            <a:off x="0" y="932330"/>
            <a:ext cx="86868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9660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6096000" y="5485511"/>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743200" y="4611695"/>
            <a:ext cx="1219200" cy="976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381000"/>
            <a:ext cx="8763000" cy="584775"/>
          </a:xfrm>
          <a:prstGeom prst="rect">
            <a:avLst/>
          </a:prstGeom>
          <a:noFill/>
        </p:spPr>
        <p:txBody>
          <a:bodyPr wrap="square" rtlCol="0">
            <a:spAutoFit/>
          </a:bodyPr>
          <a:lstStyle/>
          <a:p>
            <a:r>
              <a:rPr lang="en-US" sz="3200" b="1" dirty="0" smtClean="0"/>
              <a:t>What is Ecological Resilience?</a:t>
            </a:r>
          </a:p>
        </p:txBody>
      </p:sp>
      <p:sp>
        <p:nvSpPr>
          <p:cNvPr id="5" name="TextBox 4"/>
          <p:cNvSpPr txBox="1"/>
          <p:nvPr/>
        </p:nvSpPr>
        <p:spPr>
          <a:xfrm>
            <a:off x="381000" y="1021140"/>
            <a:ext cx="7696200" cy="1446550"/>
          </a:xfrm>
          <a:prstGeom prst="rect">
            <a:avLst/>
          </a:prstGeom>
          <a:noFill/>
        </p:spPr>
        <p:txBody>
          <a:bodyPr wrap="square" rtlCol="0">
            <a:spAutoFit/>
          </a:bodyPr>
          <a:lstStyle/>
          <a:p>
            <a:r>
              <a:rPr lang="en-US" sz="2200" b="1" dirty="0" smtClean="0">
                <a:solidFill>
                  <a:schemeClr val="bg1">
                    <a:lumMod val="50000"/>
                  </a:schemeClr>
                </a:solidFill>
              </a:rPr>
              <a:t>The ability of species or communities to persist over time because of or despite disturbance </a:t>
            </a:r>
            <a:r>
              <a:rPr lang="en-US" sz="2200" dirty="0" smtClean="0">
                <a:solidFill>
                  <a:schemeClr val="bg1">
                    <a:lumMod val="50000"/>
                  </a:schemeClr>
                </a:solidFill>
              </a:rPr>
              <a:t>(e.g., fire, wind, logging, insects, invasives, development, etc.) </a:t>
            </a:r>
            <a:r>
              <a:rPr lang="en-US" sz="2200" b="1" dirty="0" smtClean="0">
                <a:solidFill>
                  <a:schemeClr val="bg1">
                    <a:lumMod val="50000"/>
                  </a:schemeClr>
                </a:solidFill>
              </a:rPr>
              <a:t>or climate variability and change, given the evolutionary attributes of species.</a:t>
            </a:r>
          </a:p>
        </p:txBody>
      </p:sp>
      <p:cxnSp>
        <p:nvCxnSpPr>
          <p:cNvPr id="12" name="Straight Connector 11"/>
          <p:cNvCxnSpPr/>
          <p:nvPr/>
        </p:nvCxnSpPr>
        <p:spPr>
          <a:xfrm>
            <a:off x="0" y="932330"/>
            <a:ext cx="86868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4"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4961697" y="5662404"/>
            <a:ext cx="1219200" cy="976521"/>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Straight Arrow Connector 48"/>
          <p:cNvCxnSpPr>
            <a:stCxn id="50" idx="0"/>
            <a:endCxn id="51" idx="2"/>
          </p:cNvCxnSpPr>
          <p:nvPr/>
        </p:nvCxnSpPr>
        <p:spPr>
          <a:xfrm flipH="1" flipV="1">
            <a:off x="668155" y="3219510"/>
            <a:ext cx="1" cy="23239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7269" y="5543490"/>
            <a:ext cx="621773" cy="400110"/>
          </a:xfrm>
          <a:prstGeom prst="rect">
            <a:avLst/>
          </a:prstGeom>
          <a:noFill/>
        </p:spPr>
        <p:txBody>
          <a:bodyPr wrap="none" rtlCol="0">
            <a:spAutoFit/>
          </a:bodyPr>
          <a:lstStyle/>
          <a:p>
            <a:r>
              <a:rPr lang="en-US" sz="2000" b="1" dirty="0" smtClean="0"/>
              <a:t>Low</a:t>
            </a:r>
            <a:endParaRPr lang="en-US" sz="2000" b="1" dirty="0"/>
          </a:p>
        </p:txBody>
      </p:sp>
      <p:sp>
        <p:nvSpPr>
          <p:cNvPr id="51" name="TextBox 50"/>
          <p:cNvSpPr txBox="1"/>
          <p:nvPr/>
        </p:nvSpPr>
        <p:spPr>
          <a:xfrm>
            <a:off x="333768" y="2819400"/>
            <a:ext cx="668773" cy="400110"/>
          </a:xfrm>
          <a:prstGeom prst="rect">
            <a:avLst/>
          </a:prstGeom>
          <a:noFill/>
        </p:spPr>
        <p:txBody>
          <a:bodyPr wrap="none" rtlCol="0">
            <a:spAutoFit/>
          </a:bodyPr>
          <a:lstStyle/>
          <a:p>
            <a:r>
              <a:rPr lang="en-US" sz="2000" b="1" dirty="0" smtClean="0"/>
              <a:t>High</a:t>
            </a:r>
            <a:endParaRPr lang="en-US" sz="2000" b="1" dirty="0"/>
          </a:p>
        </p:txBody>
      </p:sp>
      <p:sp>
        <p:nvSpPr>
          <p:cNvPr id="52" name="TextBox 51"/>
          <p:cNvSpPr txBox="1"/>
          <p:nvPr/>
        </p:nvSpPr>
        <p:spPr>
          <a:xfrm rot="16200000">
            <a:off x="-908964" y="4155682"/>
            <a:ext cx="2279598" cy="400110"/>
          </a:xfrm>
          <a:prstGeom prst="rect">
            <a:avLst/>
          </a:prstGeom>
          <a:noFill/>
        </p:spPr>
        <p:txBody>
          <a:bodyPr wrap="none" rtlCol="0">
            <a:spAutoFit/>
          </a:bodyPr>
          <a:lstStyle/>
          <a:p>
            <a:r>
              <a:rPr lang="en-US" sz="2000" b="1" dirty="0" smtClean="0"/>
              <a:t>POTENTIAL ENERGY</a:t>
            </a:r>
            <a:endParaRPr lang="en-US" sz="2000" b="1" dirty="0"/>
          </a:p>
        </p:txBody>
      </p:sp>
      <p:sp>
        <p:nvSpPr>
          <p:cNvPr id="53" name="TextBox 52"/>
          <p:cNvSpPr txBox="1"/>
          <p:nvPr/>
        </p:nvSpPr>
        <p:spPr>
          <a:xfrm>
            <a:off x="124271" y="6230684"/>
            <a:ext cx="916918" cy="400110"/>
          </a:xfrm>
          <a:prstGeom prst="rect">
            <a:avLst/>
          </a:prstGeom>
          <a:noFill/>
        </p:spPr>
        <p:txBody>
          <a:bodyPr wrap="none" rtlCol="0">
            <a:spAutoFit/>
          </a:bodyPr>
          <a:lstStyle/>
          <a:p>
            <a:r>
              <a:rPr lang="en-US" sz="2000" b="1" dirty="0" smtClean="0"/>
              <a:t>STATES</a:t>
            </a:r>
            <a:endParaRPr lang="en-US" sz="2000" b="1" dirty="0"/>
          </a:p>
        </p:txBody>
      </p:sp>
      <p:cxnSp>
        <p:nvCxnSpPr>
          <p:cNvPr id="54" name="Straight Arrow Connector 53"/>
          <p:cNvCxnSpPr/>
          <p:nvPr/>
        </p:nvCxnSpPr>
        <p:spPr>
          <a:xfrm flipV="1">
            <a:off x="228600" y="6705600"/>
            <a:ext cx="1295400" cy="115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91000" y="3124200"/>
            <a:ext cx="2746201" cy="830997"/>
          </a:xfrm>
          <a:prstGeom prst="rect">
            <a:avLst/>
          </a:prstGeom>
          <a:noFill/>
        </p:spPr>
        <p:txBody>
          <a:bodyPr wrap="none" rtlCol="0">
            <a:spAutoFit/>
          </a:bodyPr>
          <a:lstStyle/>
          <a:p>
            <a:pPr algn="ctr"/>
            <a:r>
              <a:rPr lang="en-US" sz="2400" b="1" i="1" dirty="0" smtClean="0">
                <a:solidFill>
                  <a:schemeClr val="accent3">
                    <a:lumMod val="50000"/>
                  </a:schemeClr>
                </a:solidFill>
              </a:rPr>
              <a:t>Basins of attraction </a:t>
            </a:r>
          </a:p>
          <a:p>
            <a:pPr algn="ctr"/>
            <a:r>
              <a:rPr lang="en-US" sz="2400" b="1" i="1" dirty="0" smtClean="0">
                <a:solidFill>
                  <a:schemeClr val="accent3">
                    <a:lumMod val="50000"/>
                  </a:schemeClr>
                </a:solidFill>
              </a:rPr>
              <a:t>form stable states</a:t>
            </a:r>
          </a:p>
        </p:txBody>
      </p:sp>
      <p:sp>
        <p:nvSpPr>
          <p:cNvPr id="30" name="Freeform 29"/>
          <p:cNvSpPr/>
          <p:nvPr/>
        </p:nvSpPr>
        <p:spPr>
          <a:xfrm>
            <a:off x="1028700" y="2895600"/>
            <a:ext cx="7648575" cy="3753270"/>
          </a:xfrm>
          <a:custGeom>
            <a:avLst/>
            <a:gdLst>
              <a:gd name="connsiteX0" fmla="*/ 0 w 7648575"/>
              <a:gd name="connsiteY0" fmla="*/ 2162175 h 3753270"/>
              <a:gd name="connsiteX1" fmla="*/ 304800 w 7648575"/>
              <a:gd name="connsiteY1" fmla="*/ 1695450 h 3753270"/>
              <a:gd name="connsiteX2" fmla="*/ 781050 w 7648575"/>
              <a:gd name="connsiteY2" fmla="*/ 609600 h 3753270"/>
              <a:gd name="connsiteX3" fmla="*/ 1219200 w 7648575"/>
              <a:gd name="connsiteY3" fmla="*/ 742950 h 3753270"/>
              <a:gd name="connsiteX4" fmla="*/ 1638300 w 7648575"/>
              <a:gd name="connsiteY4" fmla="*/ 2085975 h 3753270"/>
              <a:gd name="connsiteX5" fmla="*/ 2152650 w 7648575"/>
              <a:gd name="connsiteY5" fmla="*/ 2628900 h 3753270"/>
              <a:gd name="connsiteX6" fmla="*/ 2733675 w 7648575"/>
              <a:gd name="connsiteY6" fmla="*/ 2514600 h 3753270"/>
              <a:gd name="connsiteX7" fmla="*/ 2876550 w 7648575"/>
              <a:gd name="connsiteY7" fmla="*/ 1524000 h 3753270"/>
              <a:gd name="connsiteX8" fmla="*/ 3276600 w 7648575"/>
              <a:gd name="connsiteY8" fmla="*/ 1590675 h 3753270"/>
              <a:gd name="connsiteX9" fmla="*/ 3971925 w 7648575"/>
              <a:gd name="connsiteY9" fmla="*/ 3295650 h 3753270"/>
              <a:gd name="connsiteX10" fmla="*/ 4610100 w 7648575"/>
              <a:gd name="connsiteY10" fmla="*/ 3752850 h 3753270"/>
              <a:gd name="connsiteX11" fmla="*/ 5095875 w 7648575"/>
              <a:gd name="connsiteY11" fmla="*/ 3381375 h 3753270"/>
              <a:gd name="connsiteX12" fmla="*/ 5600700 w 7648575"/>
              <a:gd name="connsiteY12" fmla="*/ 3562350 h 3753270"/>
              <a:gd name="connsiteX13" fmla="*/ 6153150 w 7648575"/>
              <a:gd name="connsiteY13" fmla="*/ 3343275 h 3753270"/>
              <a:gd name="connsiteX14" fmla="*/ 7162800 w 7648575"/>
              <a:gd name="connsiteY14" fmla="*/ 2438400 h 3753270"/>
              <a:gd name="connsiteX15" fmla="*/ 7648575 w 7648575"/>
              <a:gd name="connsiteY15" fmla="*/ 0 h 375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48575" h="3753270">
                <a:moveTo>
                  <a:pt x="0" y="2162175"/>
                </a:moveTo>
                <a:cubicBezTo>
                  <a:pt x="87312" y="2058193"/>
                  <a:pt x="174625" y="1954212"/>
                  <a:pt x="304800" y="1695450"/>
                </a:cubicBezTo>
                <a:cubicBezTo>
                  <a:pt x="434975" y="1436688"/>
                  <a:pt x="628650" y="768350"/>
                  <a:pt x="781050" y="609600"/>
                </a:cubicBezTo>
                <a:cubicBezTo>
                  <a:pt x="933450" y="450850"/>
                  <a:pt x="1076325" y="496888"/>
                  <a:pt x="1219200" y="742950"/>
                </a:cubicBezTo>
                <a:cubicBezTo>
                  <a:pt x="1362075" y="989012"/>
                  <a:pt x="1482725" y="1771650"/>
                  <a:pt x="1638300" y="2085975"/>
                </a:cubicBezTo>
                <a:cubicBezTo>
                  <a:pt x="1793875" y="2400300"/>
                  <a:pt x="1970088" y="2557463"/>
                  <a:pt x="2152650" y="2628900"/>
                </a:cubicBezTo>
                <a:cubicBezTo>
                  <a:pt x="2335212" y="2700337"/>
                  <a:pt x="2613025" y="2698750"/>
                  <a:pt x="2733675" y="2514600"/>
                </a:cubicBezTo>
                <a:cubicBezTo>
                  <a:pt x="2854325" y="2330450"/>
                  <a:pt x="2786063" y="1677987"/>
                  <a:pt x="2876550" y="1524000"/>
                </a:cubicBezTo>
                <a:cubicBezTo>
                  <a:pt x="2967037" y="1370013"/>
                  <a:pt x="3094038" y="1295400"/>
                  <a:pt x="3276600" y="1590675"/>
                </a:cubicBezTo>
                <a:cubicBezTo>
                  <a:pt x="3459163" y="1885950"/>
                  <a:pt x="3749675" y="2935288"/>
                  <a:pt x="3971925" y="3295650"/>
                </a:cubicBezTo>
                <a:cubicBezTo>
                  <a:pt x="4194175" y="3656013"/>
                  <a:pt x="4422775" y="3738563"/>
                  <a:pt x="4610100" y="3752850"/>
                </a:cubicBezTo>
                <a:cubicBezTo>
                  <a:pt x="4797425" y="3767137"/>
                  <a:pt x="4930775" y="3413125"/>
                  <a:pt x="5095875" y="3381375"/>
                </a:cubicBezTo>
                <a:cubicBezTo>
                  <a:pt x="5260975" y="3349625"/>
                  <a:pt x="5424488" y="3568700"/>
                  <a:pt x="5600700" y="3562350"/>
                </a:cubicBezTo>
                <a:cubicBezTo>
                  <a:pt x="5776912" y="3556000"/>
                  <a:pt x="5892800" y="3530600"/>
                  <a:pt x="6153150" y="3343275"/>
                </a:cubicBezTo>
                <a:cubicBezTo>
                  <a:pt x="6413500" y="3155950"/>
                  <a:pt x="6913563" y="2995612"/>
                  <a:pt x="7162800" y="2438400"/>
                </a:cubicBezTo>
                <a:cubicBezTo>
                  <a:pt x="7412037" y="1881188"/>
                  <a:pt x="7530306" y="940594"/>
                  <a:pt x="7648575" y="0"/>
                </a:cubicBezTo>
              </a:path>
            </a:pathLst>
          </a:custGeom>
          <a:noFill/>
          <a:ln w="7620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728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1524000" y="2458278"/>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4293705" y="4128879"/>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7381461" y="3867476"/>
            <a:ext cx="1219200" cy="976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381000"/>
            <a:ext cx="8763000" cy="584775"/>
          </a:xfrm>
          <a:prstGeom prst="rect">
            <a:avLst/>
          </a:prstGeom>
          <a:noFill/>
        </p:spPr>
        <p:txBody>
          <a:bodyPr wrap="square" rtlCol="0">
            <a:spAutoFit/>
          </a:bodyPr>
          <a:lstStyle/>
          <a:p>
            <a:r>
              <a:rPr lang="en-US" sz="3200" b="1" dirty="0" smtClean="0"/>
              <a:t>What is Ecological Resilience?</a:t>
            </a:r>
          </a:p>
        </p:txBody>
      </p:sp>
      <p:sp>
        <p:nvSpPr>
          <p:cNvPr id="5" name="TextBox 4"/>
          <p:cNvSpPr txBox="1"/>
          <p:nvPr/>
        </p:nvSpPr>
        <p:spPr>
          <a:xfrm>
            <a:off x="381000" y="1021140"/>
            <a:ext cx="7696200" cy="1446550"/>
          </a:xfrm>
          <a:prstGeom prst="rect">
            <a:avLst/>
          </a:prstGeom>
          <a:noFill/>
        </p:spPr>
        <p:txBody>
          <a:bodyPr wrap="square" rtlCol="0">
            <a:spAutoFit/>
          </a:bodyPr>
          <a:lstStyle/>
          <a:p>
            <a:r>
              <a:rPr lang="en-US" sz="2200" b="1" dirty="0" smtClean="0">
                <a:solidFill>
                  <a:schemeClr val="bg1">
                    <a:lumMod val="50000"/>
                  </a:schemeClr>
                </a:solidFill>
              </a:rPr>
              <a:t>The ability of species or communities to persist over time because of or despite disturbance </a:t>
            </a:r>
            <a:r>
              <a:rPr lang="en-US" sz="2200" dirty="0" smtClean="0">
                <a:solidFill>
                  <a:schemeClr val="bg1">
                    <a:lumMod val="50000"/>
                  </a:schemeClr>
                </a:solidFill>
              </a:rPr>
              <a:t>(e.g., fire, wind, logging, insects, invasives, development, etc.) </a:t>
            </a:r>
            <a:r>
              <a:rPr lang="en-US" sz="2200" b="1" dirty="0" smtClean="0">
                <a:solidFill>
                  <a:schemeClr val="bg1">
                    <a:lumMod val="50000"/>
                  </a:schemeClr>
                </a:solidFill>
              </a:rPr>
              <a:t>or climate variability and change, given the evolutionary attributes of species.</a:t>
            </a:r>
          </a:p>
        </p:txBody>
      </p:sp>
      <p:cxnSp>
        <p:nvCxnSpPr>
          <p:cNvPr id="12" name="Straight Connector 11"/>
          <p:cNvCxnSpPr/>
          <p:nvPr/>
        </p:nvCxnSpPr>
        <p:spPr>
          <a:xfrm>
            <a:off x="0" y="932330"/>
            <a:ext cx="86868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50" idx="0"/>
            <a:endCxn id="51" idx="2"/>
          </p:cNvCxnSpPr>
          <p:nvPr/>
        </p:nvCxnSpPr>
        <p:spPr>
          <a:xfrm flipH="1" flipV="1">
            <a:off x="668155" y="3219510"/>
            <a:ext cx="1" cy="23239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7269" y="5543490"/>
            <a:ext cx="621773" cy="400110"/>
          </a:xfrm>
          <a:prstGeom prst="rect">
            <a:avLst/>
          </a:prstGeom>
          <a:noFill/>
        </p:spPr>
        <p:txBody>
          <a:bodyPr wrap="none" rtlCol="0">
            <a:spAutoFit/>
          </a:bodyPr>
          <a:lstStyle/>
          <a:p>
            <a:r>
              <a:rPr lang="en-US" sz="2000" b="1" dirty="0" smtClean="0"/>
              <a:t>Low</a:t>
            </a:r>
            <a:endParaRPr lang="en-US" sz="2000" b="1" dirty="0"/>
          </a:p>
        </p:txBody>
      </p:sp>
      <p:sp>
        <p:nvSpPr>
          <p:cNvPr id="51" name="TextBox 50"/>
          <p:cNvSpPr txBox="1"/>
          <p:nvPr/>
        </p:nvSpPr>
        <p:spPr>
          <a:xfrm>
            <a:off x="333768" y="2819400"/>
            <a:ext cx="668773" cy="400110"/>
          </a:xfrm>
          <a:prstGeom prst="rect">
            <a:avLst/>
          </a:prstGeom>
          <a:noFill/>
        </p:spPr>
        <p:txBody>
          <a:bodyPr wrap="none" rtlCol="0">
            <a:spAutoFit/>
          </a:bodyPr>
          <a:lstStyle/>
          <a:p>
            <a:r>
              <a:rPr lang="en-US" sz="2000" b="1" dirty="0" smtClean="0"/>
              <a:t>High</a:t>
            </a:r>
            <a:endParaRPr lang="en-US" sz="2000" b="1" dirty="0"/>
          </a:p>
        </p:txBody>
      </p:sp>
      <p:sp>
        <p:nvSpPr>
          <p:cNvPr id="52" name="TextBox 51"/>
          <p:cNvSpPr txBox="1"/>
          <p:nvPr/>
        </p:nvSpPr>
        <p:spPr>
          <a:xfrm rot="16200000">
            <a:off x="-908964" y="4155682"/>
            <a:ext cx="2279598" cy="400110"/>
          </a:xfrm>
          <a:prstGeom prst="rect">
            <a:avLst/>
          </a:prstGeom>
          <a:noFill/>
        </p:spPr>
        <p:txBody>
          <a:bodyPr wrap="none" rtlCol="0">
            <a:spAutoFit/>
          </a:bodyPr>
          <a:lstStyle/>
          <a:p>
            <a:r>
              <a:rPr lang="en-US" sz="2000" b="1" dirty="0" smtClean="0"/>
              <a:t>POTENTIAL ENERGY</a:t>
            </a:r>
            <a:endParaRPr lang="en-US" sz="2000" b="1" dirty="0"/>
          </a:p>
        </p:txBody>
      </p:sp>
      <p:sp>
        <p:nvSpPr>
          <p:cNvPr id="53" name="TextBox 52"/>
          <p:cNvSpPr txBox="1"/>
          <p:nvPr/>
        </p:nvSpPr>
        <p:spPr>
          <a:xfrm>
            <a:off x="124271" y="6230684"/>
            <a:ext cx="916918" cy="400110"/>
          </a:xfrm>
          <a:prstGeom prst="rect">
            <a:avLst/>
          </a:prstGeom>
          <a:noFill/>
        </p:spPr>
        <p:txBody>
          <a:bodyPr wrap="none" rtlCol="0">
            <a:spAutoFit/>
          </a:bodyPr>
          <a:lstStyle/>
          <a:p>
            <a:r>
              <a:rPr lang="en-US" sz="2000" b="1" dirty="0" smtClean="0"/>
              <a:t>STATES</a:t>
            </a:r>
            <a:endParaRPr lang="en-US" sz="2000" b="1" dirty="0"/>
          </a:p>
        </p:txBody>
      </p:sp>
      <p:cxnSp>
        <p:nvCxnSpPr>
          <p:cNvPr id="54" name="Straight Arrow Connector 53"/>
          <p:cNvCxnSpPr/>
          <p:nvPr/>
        </p:nvCxnSpPr>
        <p:spPr>
          <a:xfrm flipV="1">
            <a:off x="228600" y="6705600"/>
            <a:ext cx="1295400" cy="115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618553" y="3124200"/>
            <a:ext cx="3712555" cy="830997"/>
          </a:xfrm>
          <a:prstGeom prst="rect">
            <a:avLst/>
          </a:prstGeom>
          <a:noFill/>
        </p:spPr>
        <p:txBody>
          <a:bodyPr wrap="none" rtlCol="0">
            <a:spAutoFit/>
          </a:bodyPr>
          <a:lstStyle/>
          <a:p>
            <a:pPr algn="ctr"/>
            <a:r>
              <a:rPr lang="en-US" sz="2400" b="1" i="1" dirty="0" smtClean="0">
                <a:solidFill>
                  <a:schemeClr val="accent3">
                    <a:lumMod val="50000"/>
                  </a:schemeClr>
                </a:solidFill>
              </a:rPr>
              <a:t>Stress can temporarily lead </a:t>
            </a:r>
          </a:p>
          <a:p>
            <a:pPr algn="ctr"/>
            <a:r>
              <a:rPr lang="en-US" sz="2400" b="1" i="1" dirty="0" smtClean="0">
                <a:solidFill>
                  <a:schemeClr val="accent3">
                    <a:lumMod val="50000"/>
                  </a:schemeClr>
                </a:solidFill>
              </a:rPr>
              <a:t>to unstable states</a:t>
            </a:r>
            <a:endParaRPr lang="en-US" sz="2400" b="1" i="1" dirty="0">
              <a:solidFill>
                <a:schemeClr val="accent3">
                  <a:lumMod val="50000"/>
                </a:schemeClr>
              </a:solidFill>
            </a:endParaRPr>
          </a:p>
        </p:txBody>
      </p:sp>
      <p:sp>
        <p:nvSpPr>
          <p:cNvPr id="31" name="Freeform 30"/>
          <p:cNvSpPr/>
          <p:nvPr/>
        </p:nvSpPr>
        <p:spPr>
          <a:xfrm>
            <a:off x="1028700" y="2895600"/>
            <a:ext cx="7648575" cy="3753270"/>
          </a:xfrm>
          <a:custGeom>
            <a:avLst/>
            <a:gdLst>
              <a:gd name="connsiteX0" fmla="*/ 0 w 7648575"/>
              <a:gd name="connsiteY0" fmla="*/ 2162175 h 3753270"/>
              <a:gd name="connsiteX1" fmla="*/ 304800 w 7648575"/>
              <a:gd name="connsiteY1" fmla="*/ 1695450 h 3753270"/>
              <a:gd name="connsiteX2" fmla="*/ 781050 w 7648575"/>
              <a:gd name="connsiteY2" fmla="*/ 609600 h 3753270"/>
              <a:gd name="connsiteX3" fmla="*/ 1219200 w 7648575"/>
              <a:gd name="connsiteY3" fmla="*/ 742950 h 3753270"/>
              <a:gd name="connsiteX4" fmla="*/ 1638300 w 7648575"/>
              <a:gd name="connsiteY4" fmla="*/ 2085975 h 3753270"/>
              <a:gd name="connsiteX5" fmla="*/ 2152650 w 7648575"/>
              <a:gd name="connsiteY5" fmla="*/ 2628900 h 3753270"/>
              <a:gd name="connsiteX6" fmla="*/ 2733675 w 7648575"/>
              <a:gd name="connsiteY6" fmla="*/ 2514600 h 3753270"/>
              <a:gd name="connsiteX7" fmla="*/ 2876550 w 7648575"/>
              <a:gd name="connsiteY7" fmla="*/ 1524000 h 3753270"/>
              <a:gd name="connsiteX8" fmla="*/ 3276600 w 7648575"/>
              <a:gd name="connsiteY8" fmla="*/ 1590675 h 3753270"/>
              <a:gd name="connsiteX9" fmla="*/ 3971925 w 7648575"/>
              <a:gd name="connsiteY9" fmla="*/ 3295650 h 3753270"/>
              <a:gd name="connsiteX10" fmla="*/ 4610100 w 7648575"/>
              <a:gd name="connsiteY10" fmla="*/ 3752850 h 3753270"/>
              <a:gd name="connsiteX11" fmla="*/ 5095875 w 7648575"/>
              <a:gd name="connsiteY11" fmla="*/ 3381375 h 3753270"/>
              <a:gd name="connsiteX12" fmla="*/ 5600700 w 7648575"/>
              <a:gd name="connsiteY12" fmla="*/ 3562350 h 3753270"/>
              <a:gd name="connsiteX13" fmla="*/ 6153150 w 7648575"/>
              <a:gd name="connsiteY13" fmla="*/ 3343275 h 3753270"/>
              <a:gd name="connsiteX14" fmla="*/ 7162800 w 7648575"/>
              <a:gd name="connsiteY14" fmla="*/ 2438400 h 3753270"/>
              <a:gd name="connsiteX15" fmla="*/ 7648575 w 7648575"/>
              <a:gd name="connsiteY15" fmla="*/ 0 h 375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48575" h="3753270">
                <a:moveTo>
                  <a:pt x="0" y="2162175"/>
                </a:moveTo>
                <a:cubicBezTo>
                  <a:pt x="87312" y="2058193"/>
                  <a:pt x="174625" y="1954212"/>
                  <a:pt x="304800" y="1695450"/>
                </a:cubicBezTo>
                <a:cubicBezTo>
                  <a:pt x="434975" y="1436688"/>
                  <a:pt x="628650" y="768350"/>
                  <a:pt x="781050" y="609600"/>
                </a:cubicBezTo>
                <a:cubicBezTo>
                  <a:pt x="933450" y="450850"/>
                  <a:pt x="1076325" y="496888"/>
                  <a:pt x="1219200" y="742950"/>
                </a:cubicBezTo>
                <a:cubicBezTo>
                  <a:pt x="1362075" y="989012"/>
                  <a:pt x="1482725" y="1771650"/>
                  <a:pt x="1638300" y="2085975"/>
                </a:cubicBezTo>
                <a:cubicBezTo>
                  <a:pt x="1793875" y="2400300"/>
                  <a:pt x="1970088" y="2557463"/>
                  <a:pt x="2152650" y="2628900"/>
                </a:cubicBezTo>
                <a:cubicBezTo>
                  <a:pt x="2335212" y="2700337"/>
                  <a:pt x="2613025" y="2698750"/>
                  <a:pt x="2733675" y="2514600"/>
                </a:cubicBezTo>
                <a:cubicBezTo>
                  <a:pt x="2854325" y="2330450"/>
                  <a:pt x="2786063" y="1677987"/>
                  <a:pt x="2876550" y="1524000"/>
                </a:cubicBezTo>
                <a:cubicBezTo>
                  <a:pt x="2967037" y="1370013"/>
                  <a:pt x="3094038" y="1295400"/>
                  <a:pt x="3276600" y="1590675"/>
                </a:cubicBezTo>
                <a:cubicBezTo>
                  <a:pt x="3459163" y="1885950"/>
                  <a:pt x="3749675" y="2935288"/>
                  <a:pt x="3971925" y="3295650"/>
                </a:cubicBezTo>
                <a:cubicBezTo>
                  <a:pt x="4194175" y="3656013"/>
                  <a:pt x="4422775" y="3738563"/>
                  <a:pt x="4610100" y="3752850"/>
                </a:cubicBezTo>
                <a:cubicBezTo>
                  <a:pt x="4797425" y="3767137"/>
                  <a:pt x="4930775" y="3413125"/>
                  <a:pt x="5095875" y="3381375"/>
                </a:cubicBezTo>
                <a:cubicBezTo>
                  <a:pt x="5260975" y="3349625"/>
                  <a:pt x="5424488" y="3568700"/>
                  <a:pt x="5600700" y="3562350"/>
                </a:cubicBezTo>
                <a:cubicBezTo>
                  <a:pt x="5776912" y="3556000"/>
                  <a:pt x="5892800" y="3530600"/>
                  <a:pt x="6153150" y="3343275"/>
                </a:cubicBezTo>
                <a:cubicBezTo>
                  <a:pt x="6413500" y="3155950"/>
                  <a:pt x="6913563" y="2995612"/>
                  <a:pt x="7162800" y="2438400"/>
                </a:cubicBezTo>
                <a:cubicBezTo>
                  <a:pt x="7412037" y="1881188"/>
                  <a:pt x="7530306" y="940594"/>
                  <a:pt x="7648575" y="0"/>
                </a:cubicBezTo>
              </a:path>
            </a:pathLst>
          </a:custGeom>
          <a:noFill/>
          <a:ln w="7620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7284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1524000" y="2458278"/>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6096000" y="5485511"/>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743200" y="4611695"/>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4961697" y="5662404"/>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4293705" y="4128879"/>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7381461" y="3867476"/>
            <a:ext cx="1219200" cy="976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381000"/>
            <a:ext cx="8763000" cy="584775"/>
          </a:xfrm>
          <a:prstGeom prst="rect">
            <a:avLst/>
          </a:prstGeom>
          <a:noFill/>
        </p:spPr>
        <p:txBody>
          <a:bodyPr wrap="square" rtlCol="0">
            <a:spAutoFit/>
          </a:bodyPr>
          <a:lstStyle/>
          <a:p>
            <a:r>
              <a:rPr lang="en-US" sz="3200" b="1" dirty="0" smtClean="0"/>
              <a:t>What is Ecological Resilience?</a:t>
            </a:r>
          </a:p>
        </p:txBody>
      </p:sp>
      <p:sp>
        <p:nvSpPr>
          <p:cNvPr id="5" name="TextBox 4"/>
          <p:cNvSpPr txBox="1"/>
          <p:nvPr/>
        </p:nvSpPr>
        <p:spPr>
          <a:xfrm>
            <a:off x="381000" y="1021140"/>
            <a:ext cx="7696200" cy="1446550"/>
          </a:xfrm>
          <a:prstGeom prst="rect">
            <a:avLst/>
          </a:prstGeom>
          <a:noFill/>
        </p:spPr>
        <p:txBody>
          <a:bodyPr wrap="square" rtlCol="0">
            <a:spAutoFit/>
          </a:bodyPr>
          <a:lstStyle/>
          <a:p>
            <a:r>
              <a:rPr lang="en-US" sz="2200" b="1" dirty="0" smtClean="0">
                <a:solidFill>
                  <a:schemeClr val="bg1">
                    <a:lumMod val="50000"/>
                  </a:schemeClr>
                </a:solidFill>
              </a:rPr>
              <a:t>The ability of species or communities to persist over time because of or despite disturbance </a:t>
            </a:r>
            <a:r>
              <a:rPr lang="en-US" sz="2200" dirty="0" smtClean="0">
                <a:solidFill>
                  <a:schemeClr val="bg1">
                    <a:lumMod val="50000"/>
                  </a:schemeClr>
                </a:solidFill>
              </a:rPr>
              <a:t>(e.g., fire, wind, logging, insects, invasives, development, etc.) </a:t>
            </a:r>
            <a:r>
              <a:rPr lang="en-US" sz="2200" b="1" dirty="0" smtClean="0">
                <a:solidFill>
                  <a:schemeClr val="bg1">
                    <a:lumMod val="50000"/>
                  </a:schemeClr>
                </a:solidFill>
              </a:rPr>
              <a:t>or climate variability and change, given the evolutionary attributes of species.</a:t>
            </a:r>
          </a:p>
        </p:txBody>
      </p:sp>
      <p:cxnSp>
        <p:nvCxnSpPr>
          <p:cNvPr id="12" name="Straight Connector 11"/>
          <p:cNvCxnSpPr/>
          <p:nvPr/>
        </p:nvCxnSpPr>
        <p:spPr>
          <a:xfrm>
            <a:off x="0" y="932330"/>
            <a:ext cx="86868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ircular Arrow 2"/>
          <p:cNvSpPr/>
          <p:nvPr/>
        </p:nvSpPr>
        <p:spPr>
          <a:xfrm rot="4501516">
            <a:off x="1499688" y="3650158"/>
            <a:ext cx="2256331" cy="1283975"/>
          </a:xfrm>
          <a:prstGeom prst="circularArrow">
            <a:avLst>
              <a:gd name="adj1" fmla="val 14457"/>
              <a:gd name="adj2" fmla="val 1142319"/>
              <a:gd name="adj3" fmla="val 16552790"/>
              <a:gd name="adj4" fmla="val 11663158"/>
              <a:gd name="adj5" fmla="val 17490"/>
            </a:avLst>
          </a:prstGeom>
          <a:solidFill>
            <a:schemeClr val="bg1"/>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ircular Arrow 24"/>
          <p:cNvSpPr/>
          <p:nvPr/>
        </p:nvSpPr>
        <p:spPr>
          <a:xfrm rot="15599040">
            <a:off x="1305055" y="3396543"/>
            <a:ext cx="2256331" cy="1283975"/>
          </a:xfrm>
          <a:prstGeom prst="circularArrow">
            <a:avLst>
              <a:gd name="adj1" fmla="val 14457"/>
              <a:gd name="adj2" fmla="val 1142319"/>
              <a:gd name="adj3" fmla="val 16552790"/>
              <a:gd name="adj4" fmla="val 11837575"/>
              <a:gd name="adj5" fmla="val 17490"/>
            </a:avLst>
          </a:prstGeom>
          <a:solidFill>
            <a:schemeClr val="tx1">
              <a:lumMod val="95000"/>
              <a:lumOff val="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9" name="Straight Arrow Connector 48"/>
          <p:cNvCxnSpPr>
            <a:stCxn id="50" idx="0"/>
            <a:endCxn id="51" idx="2"/>
          </p:cNvCxnSpPr>
          <p:nvPr/>
        </p:nvCxnSpPr>
        <p:spPr>
          <a:xfrm flipH="1" flipV="1">
            <a:off x="668155" y="3219510"/>
            <a:ext cx="1" cy="232398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7269" y="5543490"/>
            <a:ext cx="621773" cy="400110"/>
          </a:xfrm>
          <a:prstGeom prst="rect">
            <a:avLst/>
          </a:prstGeom>
          <a:noFill/>
        </p:spPr>
        <p:txBody>
          <a:bodyPr wrap="none" rtlCol="0">
            <a:spAutoFit/>
          </a:bodyPr>
          <a:lstStyle/>
          <a:p>
            <a:r>
              <a:rPr lang="en-US" sz="2000" b="1" dirty="0" smtClean="0"/>
              <a:t>Low</a:t>
            </a:r>
            <a:endParaRPr lang="en-US" sz="2000" b="1" dirty="0"/>
          </a:p>
        </p:txBody>
      </p:sp>
      <p:sp>
        <p:nvSpPr>
          <p:cNvPr id="51" name="TextBox 50"/>
          <p:cNvSpPr txBox="1"/>
          <p:nvPr/>
        </p:nvSpPr>
        <p:spPr>
          <a:xfrm>
            <a:off x="333768" y="2819400"/>
            <a:ext cx="668773" cy="400110"/>
          </a:xfrm>
          <a:prstGeom prst="rect">
            <a:avLst/>
          </a:prstGeom>
          <a:noFill/>
        </p:spPr>
        <p:txBody>
          <a:bodyPr wrap="none" rtlCol="0">
            <a:spAutoFit/>
          </a:bodyPr>
          <a:lstStyle/>
          <a:p>
            <a:r>
              <a:rPr lang="en-US" sz="2000" b="1" dirty="0" smtClean="0"/>
              <a:t>High</a:t>
            </a:r>
            <a:endParaRPr lang="en-US" sz="2000" b="1" dirty="0"/>
          </a:p>
        </p:txBody>
      </p:sp>
      <p:sp>
        <p:nvSpPr>
          <p:cNvPr id="52" name="TextBox 51"/>
          <p:cNvSpPr txBox="1"/>
          <p:nvPr/>
        </p:nvSpPr>
        <p:spPr>
          <a:xfrm rot="16200000">
            <a:off x="-908964" y="4155682"/>
            <a:ext cx="2279598" cy="400110"/>
          </a:xfrm>
          <a:prstGeom prst="rect">
            <a:avLst/>
          </a:prstGeom>
          <a:noFill/>
        </p:spPr>
        <p:txBody>
          <a:bodyPr wrap="none" rtlCol="0">
            <a:spAutoFit/>
          </a:bodyPr>
          <a:lstStyle/>
          <a:p>
            <a:r>
              <a:rPr lang="en-US" sz="2000" b="1" dirty="0" smtClean="0"/>
              <a:t>POTENTIAL ENERGY</a:t>
            </a:r>
            <a:endParaRPr lang="en-US" sz="2000" b="1" dirty="0"/>
          </a:p>
        </p:txBody>
      </p:sp>
      <p:sp>
        <p:nvSpPr>
          <p:cNvPr id="53" name="TextBox 52"/>
          <p:cNvSpPr txBox="1"/>
          <p:nvPr/>
        </p:nvSpPr>
        <p:spPr>
          <a:xfrm>
            <a:off x="124271" y="6230684"/>
            <a:ext cx="916918" cy="400110"/>
          </a:xfrm>
          <a:prstGeom prst="rect">
            <a:avLst/>
          </a:prstGeom>
          <a:noFill/>
        </p:spPr>
        <p:txBody>
          <a:bodyPr wrap="none" rtlCol="0">
            <a:spAutoFit/>
          </a:bodyPr>
          <a:lstStyle/>
          <a:p>
            <a:r>
              <a:rPr lang="en-US" sz="2000" b="1" dirty="0" smtClean="0"/>
              <a:t>STATES</a:t>
            </a:r>
            <a:endParaRPr lang="en-US" sz="2000" b="1" dirty="0"/>
          </a:p>
        </p:txBody>
      </p:sp>
      <p:cxnSp>
        <p:nvCxnSpPr>
          <p:cNvPr id="54" name="Straight Arrow Connector 53"/>
          <p:cNvCxnSpPr/>
          <p:nvPr/>
        </p:nvCxnSpPr>
        <p:spPr>
          <a:xfrm flipV="1">
            <a:off x="228600" y="6705600"/>
            <a:ext cx="1295400" cy="115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Circular Arrow 55"/>
          <p:cNvSpPr/>
          <p:nvPr/>
        </p:nvSpPr>
        <p:spPr>
          <a:xfrm rot="6398114" flipV="1">
            <a:off x="6585033" y="4633622"/>
            <a:ext cx="1574635" cy="1310287"/>
          </a:xfrm>
          <a:prstGeom prst="circularArrow">
            <a:avLst>
              <a:gd name="adj1" fmla="val 14457"/>
              <a:gd name="adj2" fmla="val 1142319"/>
              <a:gd name="adj3" fmla="val 16552790"/>
              <a:gd name="adj4" fmla="val 11325985"/>
              <a:gd name="adj5" fmla="val 17490"/>
            </a:avLst>
          </a:prstGeom>
          <a:solidFill>
            <a:schemeClr val="bg1"/>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ircular Arrow 25"/>
          <p:cNvSpPr/>
          <p:nvPr/>
        </p:nvSpPr>
        <p:spPr>
          <a:xfrm rot="8268819" flipV="1">
            <a:off x="5264183" y="5069335"/>
            <a:ext cx="1574635" cy="1310287"/>
          </a:xfrm>
          <a:prstGeom prst="circularArrow">
            <a:avLst>
              <a:gd name="adj1" fmla="val 14457"/>
              <a:gd name="adj2" fmla="val 1142319"/>
              <a:gd name="adj3" fmla="val 16552790"/>
              <a:gd name="adj4" fmla="val 10827326"/>
              <a:gd name="adj5" fmla="val 17490"/>
            </a:avLst>
          </a:prstGeom>
          <a:solidFill>
            <a:schemeClr val="bg1"/>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ircular Arrow 17"/>
          <p:cNvSpPr/>
          <p:nvPr/>
        </p:nvSpPr>
        <p:spPr>
          <a:xfrm rot="17842180" flipV="1">
            <a:off x="6362928" y="4312845"/>
            <a:ext cx="2256331" cy="1310287"/>
          </a:xfrm>
          <a:prstGeom prst="circularArrow">
            <a:avLst>
              <a:gd name="adj1" fmla="val 14457"/>
              <a:gd name="adj2" fmla="val 1142319"/>
              <a:gd name="adj3" fmla="val 16552790"/>
              <a:gd name="adj4" fmla="val 11967965"/>
              <a:gd name="adj5" fmla="val 17490"/>
            </a:avLst>
          </a:prstGeom>
          <a:solidFill>
            <a:schemeClr val="tx1">
              <a:lumMod val="95000"/>
              <a:lumOff val="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TextBox 56"/>
          <p:cNvSpPr txBox="1"/>
          <p:nvPr/>
        </p:nvSpPr>
        <p:spPr>
          <a:xfrm>
            <a:off x="3581400" y="3124200"/>
            <a:ext cx="3909693" cy="830997"/>
          </a:xfrm>
          <a:prstGeom prst="rect">
            <a:avLst/>
          </a:prstGeom>
          <a:noFill/>
        </p:spPr>
        <p:txBody>
          <a:bodyPr wrap="square" rtlCol="0">
            <a:spAutoFit/>
          </a:bodyPr>
          <a:lstStyle/>
          <a:p>
            <a:pPr algn="ctr"/>
            <a:r>
              <a:rPr lang="en-US" sz="2400" b="1" i="1" dirty="0" smtClean="0">
                <a:solidFill>
                  <a:schemeClr val="accent3">
                    <a:lumMod val="50000"/>
                  </a:schemeClr>
                </a:solidFill>
              </a:rPr>
              <a:t>Resilience is the dynamic between stress and stability</a:t>
            </a:r>
            <a:endParaRPr lang="en-US" sz="2400" b="1" i="1" dirty="0">
              <a:solidFill>
                <a:schemeClr val="accent3">
                  <a:lumMod val="50000"/>
                </a:schemeClr>
              </a:solidFill>
            </a:endParaRPr>
          </a:p>
        </p:txBody>
      </p:sp>
      <p:sp>
        <p:nvSpPr>
          <p:cNvPr id="58" name="Circular Arrow 57"/>
          <p:cNvSpPr/>
          <p:nvPr/>
        </p:nvSpPr>
        <p:spPr>
          <a:xfrm rot="20420361" flipV="1">
            <a:off x="4980416" y="5587336"/>
            <a:ext cx="2256331" cy="1310287"/>
          </a:xfrm>
          <a:prstGeom prst="circularArrow">
            <a:avLst>
              <a:gd name="adj1" fmla="val 14457"/>
              <a:gd name="adj2" fmla="val 1142319"/>
              <a:gd name="adj3" fmla="val 16552790"/>
              <a:gd name="adj4" fmla="val 13651626"/>
              <a:gd name="adj5" fmla="val 17490"/>
            </a:avLst>
          </a:prstGeom>
          <a:solidFill>
            <a:schemeClr val="tx1">
              <a:lumMod val="95000"/>
              <a:lumOff val="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6"/>
          <p:cNvSpPr/>
          <p:nvPr/>
        </p:nvSpPr>
        <p:spPr>
          <a:xfrm>
            <a:off x="1028700" y="2895600"/>
            <a:ext cx="7648575" cy="3753270"/>
          </a:xfrm>
          <a:custGeom>
            <a:avLst/>
            <a:gdLst>
              <a:gd name="connsiteX0" fmla="*/ 0 w 7648575"/>
              <a:gd name="connsiteY0" fmla="*/ 2162175 h 3753270"/>
              <a:gd name="connsiteX1" fmla="*/ 304800 w 7648575"/>
              <a:gd name="connsiteY1" fmla="*/ 1695450 h 3753270"/>
              <a:gd name="connsiteX2" fmla="*/ 781050 w 7648575"/>
              <a:gd name="connsiteY2" fmla="*/ 609600 h 3753270"/>
              <a:gd name="connsiteX3" fmla="*/ 1219200 w 7648575"/>
              <a:gd name="connsiteY3" fmla="*/ 742950 h 3753270"/>
              <a:gd name="connsiteX4" fmla="*/ 1638300 w 7648575"/>
              <a:gd name="connsiteY4" fmla="*/ 2085975 h 3753270"/>
              <a:gd name="connsiteX5" fmla="*/ 2152650 w 7648575"/>
              <a:gd name="connsiteY5" fmla="*/ 2628900 h 3753270"/>
              <a:gd name="connsiteX6" fmla="*/ 2733675 w 7648575"/>
              <a:gd name="connsiteY6" fmla="*/ 2514600 h 3753270"/>
              <a:gd name="connsiteX7" fmla="*/ 2876550 w 7648575"/>
              <a:gd name="connsiteY7" fmla="*/ 1524000 h 3753270"/>
              <a:gd name="connsiteX8" fmla="*/ 3276600 w 7648575"/>
              <a:gd name="connsiteY8" fmla="*/ 1590675 h 3753270"/>
              <a:gd name="connsiteX9" fmla="*/ 3971925 w 7648575"/>
              <a:gd name="connsiteY9" fmla="*/ 3295650 h 3753270"/>
              <a:gd name="connsiteX10" fmla="*/ 4610100 w 7648575"/>
              <a:gd name="connsiteY10" fmla="*/ 3752850 h 3753270"/>
              <a:gd name="connsiteX11" fmla="*/ 5095875 w 7648575"/>
              <a:gd name="connsiteY11" fmla="*/ 3381375 h 3753270"/>
              <a:gd name="connsiteX12" fmla="*/ 5600700 w 7648575"/>
              <a:gd name="connsiteY12" fmla="*/ 3562350 h 3753270"/>
              <a:gd name="connsiteX13" fmla="*/ 6153150 w 7648575"/>
              <a:gd name="connsiteY13" fmla="*/ 3343275 h 3753270"/>
              <a:gd name="connsiteX14" fmla="*/ 7162800 w 7648575"/>
              <a:gd name="connsiteY14" fmla="*/ 2438400 h 3753270"/>
              <a:gd name="connsiteX15" fmla="*/ 7648575 w 7648575"/>
              <a:gd name="connsiteY15" fmla="*/ 0 h 375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48575" h="3753270">
                <a:moveTo>
                  <a:pt x="0" y="2162175"/>
                </a:moveTo>
                <a:cubicBezTo>
                  <a:pt x="87312" y="2058193"/>
                  <a:pt x="174625" y="1954212"/>
                  <a:pt x="304800" y="1695450"/>
                </a:cubicBezTo>
                <a:cubicBezTo>
                  <a:pt x="434975" y="1436688"/>
                  <a:pt x="628650" y="768350"/>
                  <a:pt x="781050" y="609600"/>
                </a:cubicBezTo>
                <a:cubicBezTo>
                  <a:pt x="933450" y="450850"/>
                  <a:pt x="1076325" y="496888"/>
                  <a:pt x="1219200" y="742950"/>
                </a:cubicBezTo>
                <a:cubicBezTo>
                  <a:pt x="1362075" y="989012"/>
                  <a:pt x="1482725" y="1771650"/>
                  <a:pt x="1638300" y="2085975"/>
                </a:cubicBezTo>
                <a:cubicBezTo>
                  <a:pt x="1793875" y="2400300"/>
                  <a:pt x="1970088" y="2557463"/>
                  <a:pt x="2152650" y="2628900"/>
                </a:cubicBezTo>
                <a:cubicBezTo>
                  <a:pt x="2335212" y="2700337"/>
                  <a:pt x="2613025" y="2698750"/>
                  <a:pt x="2733675" y="2514600"/>
                </a:cubicBezTo>
                <a:cubicBezTo>
                  <a:pt x="2854325" y="2330450"/>
                  <a:pt x="2786063" y="1677987"/>
                  <a:pt x="2876550" y="1524000"/>
                </a:cubicBezTo>
                <a:cubicBezTo>
                  <a:pt x="2967037" y="1370013"/>
                  <a:pt x="3094038" y="1295400"/>
                  <a:pt x="3276600" y="1590675"/>
                </a:cubicBezTo>
                <a:cubicBezTo>
                  <a:pt x="3459163" y="1885950"/>
                  <a:pt x="3749675" y="2935288"/>
                  <a:pt x="3971925" y="3295650"/>
                </a:cubicBezTo>
                <a:cubicBezTo>
                  <a:pt x="4194175" y="3656013"/>
                  <a:pt x="4422775" y="3738563"/>
                  <a:pt x="4610100" y="3752850"/>
                </a:cubicBezTo>
                <a:cubicBezTo>
                  <a:pt x="4797425" y="3767137"/>
                  <a:pt x="4930775" y="3413125"/>
                  <a:pt x="5095875" y="3381375"/>
                </a:cubicBezTo>
                <a:cubicBezTo>
                  <a:pt x="5260975" y="3349625"/>
                  <a:pt x="5424488" y="3568700"/>
                  <a:pt x="5600700" y="3562350"/>
                </a:cubicBezTo>
                <a:cubicBezTo>
                  <a:pt x="5776912" y="3556000"/>
                  <a:pt x="5892800" y="3530600"/>
                  <a:pt x="6153150" y="3343275"/>
                </a:cubicBezTo>
                <a:cubicBezTo>
                  <a:pt x="6413500" y="3155950"/>
                  <a:pt x="6913563" y="2995612"/>
                  <a:pt x="7162800" y="2438400"/>
                </a:cubicBezTo>
                <a:cubicBezTo>
                  <a:pt x="7412037" y="1881188"/>
                  <a:pt x="7530306" y="940594"/>
                  <a:pt x="7648575" y="0"/>
                </a:cubicBezTo>
              </a:path>
            </a:pathLst>
          </a:custGeom>
          <a:noFill/>
          <a:ln w="7620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ircular Arrow 31"/>
          <p:cNvSpPr/>
          <p:nvPr/>
        </p:nvSpPr>
        <p:spPr>
          <a:xfrm rot="15568398">
            <a:off x="3783709" y="4651590"/>
            <a:ext cx="2084106" cy="1410674"/>
          </a:xfrm>
          <a:prstGeom prst="circularArrow">
            <a:avLst>
              <a:gd name="adj1" fmla="val 14457"/>
              <a:gd name="adj2" fmla="val 1142319"/>
              <a:gd name="adj3" fmla="val 16552790"/>
              <a:gd name="adj4" fmla="val 11967965"/>
              <a:gd name="adj5" fmla="val 17490"/>
            </a:avLst>
          </a:prstGeom>
          <a:solidFill>
            <a:schemeClr val="tx1">
              <a:lumMod val="95000"/>
              <a:lumOff val="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ircular Arrow 32"/>
          <p:cNvSpPr/>
          <p:nvPr/>
        </p:nvSpPr>
        <p:spPr>
          <a:xfrm rot="4501516">
            <a:off x="3669744" y="4901502"/>
            <a:ext cx="2256331" cy="1283975"/>
          </a:xfrm>
          <a:prstGeom prst="circularArrow">
            <a:avLst>
              <a:gd name="adj1" fmla="val 14457"/>
              <a:gd name="adj2" fmla="val 1142319"/>
              <a:gd name="adj3" fmla="val 16552790"/>
              <a:gd name="adj4" fmla="val 13864621"/>
              <a:gd name="adj5" fmla="val 17490"/>
            </a:avLst>
          </a:prstGeom>
          <a:solidFill>
            <a:schemeClr val="bg1"/>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ircular Arrow 36"/>
          <p:cNvSpPr/>
          <p:nvPr/>
        </p:nvSpPr>
        <p:spPr>
          <a:xfrm rot="5870315" flipV="1">
            <a:off x="889505" y="3199119"/>
            <a:ext cx="1574635" cy="1310287"/>
          </a:xfrm>
          <a:prstGeom prst="circularArrow">
            <a:avLst>
              <a:gd name="adj1" fmla="val 14457"/>
              <a:gd name="adj2" fmla="val 1142319"/>
              <a:gd name="adj3" fmla="val 16552790"/>
              <a:gd name="adj4" fmla="val 12908595"/>
              <a:gd name="adj5" fmla="val 17490"/>
            </a:avLst>
          </a:prstGeom>
          <a:solidFill>
            <a:schemeClr val="bg1"/>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31465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stevenorman\Desktop\Photos_2012-0323\2012_0416_17\IMG_002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7" y="6478"/>
            <a:ext cx="9204320" cy="690284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5181600" y="6447659"/>
            <a:ext cx="19812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2012-04-16</a:t>
            </a:r>
            <a:endParaRPr lang="en-US" sz="2400" b="1" dirty="0"/>
          </a:p>
        </p:txBody>
      </p:sp>
    </p:spTree>
    <p:extLst>
      <p:ext uri="{BB962C8B-B14F-4D97-AF65-F5344CB8AC3E}">
        <p14:creationId xmlns:p14="http://schemas.microsoft.com/office/powerpoint/2010/main" val="2495183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4800" y="609600"/>
            <a:ext cx="8382000" cy="605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286324"/>
            <a:ext cx="8382000" cy="369332"/>
          </a:xfrm>
          <a:prstGeom prst="rect">
            <a:avLst/>
          </a:prstGeom>
          <a:solidFill>
            <a:schemeClr val="bg1"/>
          </a:solidFill>
          <a:ln>
            <a:solidFill>
              <a:schemeClr val="tx1"/>
            </a:solidFill>
          </a:ln>
        </p:spPr>
        <p:txBody>
          <a:bodyPr wrap="square" rtlCol="0">
            <a:spAutoFit/>
          </a:bodyPr>
          <a:lstStyle/>
          <a:p>
            <a:r>
              <a:rPr lang="en-US" dirty="0" smtClean="0"/>
              <a:t>http://forwarn.forestthreats.org</a:t>
            </a:r>
            <a:endParaRPr lang="en-US" dirty="0"/>
          </a:p>
        </p:txBody>
      </p:sp>
    </p:spTree>
    <p:extLst>
      <p:ext uri="{BB962C8B-B14F-4D97-AF65-F5344CB8AC3E}">
        <p14:creationId xmlns:p14="http://schemas.microsoft.com/office/powerpoint/2010/main" val="2498846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200" y="76200"/>
            <a:ext cx="1905000" cy="1200329"/>
          </a:xfrm>
          <a:prstGeom prst="rect">
            <a:avLst/>
          </a:prstGeom>
          <a:noFill/>
        </p:spPr>
        <p:txBody>
          <a:bodyPr wrap="square" rtlCol="0">
            <a:spAutoFit/>
          </a:bodyPr>
          <a:lstStyle/>
          <a:p>
            <a:pPr algn="ctr"/>
            <a:r>
              <a:rPr lang="en-US" sz="2400" dirty="0" smtClean="0"/>
              <a:t>Frequency versus Resolution</a:t>
            </a:r>
          </a:p>
        </p:txBody>
      </p:sp>
      <p:grpSp>
        <p:nvGrpSpPr>
          <p:cNvPr id="45" name="Group 44"/>
          <p:cNvGrpSpPr/>
          <p:nvPr/>
        </p:nvGrpSpPr>
        <p:grpSpPr>
          <a:xfrm>
            <a:off x="76200" y="228600"/>
            <a:ext cx="8996841" cy="6553200"/>
            <a:chOff x="76200" y="228600"/>
            <a:chExt cx="8996841" cy="6553200"/>
          </a:xfrm>
        </p:grpSpPr>
        <p:pic>
          <p:nvPicPr>
            <p:cNvPr id="4100" name="Picture 4" descr="F:\!GIS1\MODIS_fog_2009\2009_06\crefl1_A2009157182025-2009157183237_250m_ca-north-000_14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721180"/>
              <a:ext cx="1371600" cy="1774620"/>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102" name="Picture 6" descr="F:\!GIS1\MODIS_fog_2009\2009_06\crefl1_A2009161193418-2009161194358_250m_ca-north-000_14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2263980"/>
              <a:ext cx="1371600" cy="1774620"/>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103" name="Picture 7" descr="F:\!GIS1\MODIS_fog_2009\2009_06\crefl1_A2009162183819-2009162185029_250m_ca-north-000_14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800" y="1790700"/>
              <a:ext cx="1384028" cy="1790700"/>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104" name="Picture 8" descr="F:\!GIS1\MODIS_fog_2009\2009_06\crefl1_A2009163192138-2009163193209_250m_ca-north-000_14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0" y="1387310"/>
              <a:ext cx="1401334" cy="1813090"/>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117" name="Picture 21" descr="C:\Documents and Settings\stevenorman\Desktop\crefl2_A2009167204351-2009167205038_250m_ca-north-000_14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81200" y="1044781"/>
              <a:ext cx="1371600" cy="1774619"/>
            </a:xfrm>
            <a:prstGeom prst="rect">
              <a:avLst/>
            </a:prstGeom>
            <a:noFill/>
            <a:ln w="3175">
              <a:solidFill>
                <a:schemeClr val="tx1"/>
              </a:solidFill>
            </a:ln>
            <a:effectLst>
              <a:outerShdw blurRad="50800" dist="38100" dir="2700000" algn="tl" rotWithShape="0">
                <a:prstClr val="black">
                  <a:alpha val="40000"/>
                </a:prstClr>
              </a:outerShdw>
            </a:effectLst>
          </p:spPr>
        </p:pic>
        <p:sp>
          <p:nvSpPr>
            <p:cNvPr id="15" name="TextBox 14"/>
            <p:cNvSpPr txBox="1"/>
            <p:nvPr/>
          </p:nvSpPr>
          <p:spPr>
            <a:xfrm>
              <a:off x="114300" y="4829115"/>
              <a:ext cx="1856598" cy="400110"/>
            </a:xfrm>
            <a:prstGeom prst="rect">
              <a:avLst/>
            </a:prstGeom>
            <a:noFill/>
          </p:spPr>
          <p:txBody>
            <a:bodyPr wrap="none" rtlCol="0">
              <a:spAutoFit/>
            </a:bodyPr>
            <a:lstStyle/>
            <a:p>
              <a:r>
                <a:rPr lang="en-US" sz="2000" dirty="0" smtClean="0"/>
                <a:t>L5: June 6, 2009</a:t>
              </a:r>
              <a:endParaRPr lang="en-US" sz="2000" dirty="0"/>
            </a:p>
          </p:txBody>
        </p:sp>
        <p:sp>
          <p:nvSpPr>
            <p:cNvPr id="17" name="TextBox 16"/>
            <p:cNvSpPr txBox="1"/>
            <p:nvPr/>
          </p:nvSpPr>
          <p:spPr>
            <a:xfrm>
              <a:off x="7086600" y="4819590"/>
              <a:ext cx="1986441" cy="400110"/>
            </a:xfrm>
            <a:prstGeom prst="rect">
              <a:avLst/>
            </a:prstGeom>
            <a:noFill/>
          </p:spPr>
          <p:txBody>
            <a:bodyPr wrap="none" rtlCol="0">
              <a:spAutoFit/>
            </a:bodyPr>
            <a:lstStyle/>
            <a:p>
              <a:r>
                <a:rPr lang="en-US" sz="2000" dirty="0" smtClean="0"/>
                <a:t>L5: June 22, 2009</a:t>
              </a:r>
              <a:endParaRPr lang="en-US" sz="2000" dirty="0"/>
            </a:p>
          </p:txBody>
        </p:sp>
        <p:pic>
          <p:nvPicPr>
            <p:cNvPr id="4105" name="Picture 9" descr="F:\!GIS1\MODIS_fog_2009\2009_06\crefl1_A2009164182643-2009164183818_250m_ca-north-000_143.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14600" y="824599"/>
              <a:ext cx="1423988" cy="1842401"/>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106" name="Picture 10" descr="F:\!GIS1\MODIS_fog_2009\2009_06\crefl1_A2009165190908-2009165192019_250m_ca-north-000_143.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24200" y="641390"/>
              <a:ext cx="1447800" cy="1873210"/>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108" name="Picture 12" descr="F:\!GIS1\MODIS_fog_2009\2009_06\crefl1_A2009167185648-2009167190829_250m_ca-north-000_143.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886200" y="457200"/>
              <a:ext cx="1472370" cy="1905000"/>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109" name="Picture 13" descr="F:\!GIS1\MODIS_fog_2009\2009_06\crefl1_A2009168194028-2009168194938_250m_ca-north-000_143.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72000" y="228600"/>
              <a:ext cx="1472371" cy="1905000"/>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119" name="Picture 23" descr="F:\!GIS1\MODIS_fog_2009\2009_06\crefl2_A2009174205029-2009174205559_250m_ca-north-000_143.jpg"/>
            <p:cNvPicPr>
              <a:picLocks noChangeAspect="1" noChangeArrowheads="1"/>
            </p:cNvPicPr>
            <p:nvPr/>
          </p:nvPicPr>
          <p:blipFill>
            <a:blip r:embed="rId11" cstate="email">
              <a:lum bright="10000"/>
              <a:extLst>
                <a:ext uri="{28A0092B-C50C-407E-A947-70E740481C1C}">
                  <a14:useLocalDpi xmlns:a14="http://schemas.microsoft.com/office/drawing/2010/main"/>
                </a:ext>
              </a:extLst>
            </a:blip>
            <a:srcRect/>
            <a:stretch>
              <a:fillRect/>
            </a:stretch>
          </p:blipFill>
          <p:spPr bwMode="auto">
            <a:xfrm>
              <a:off x="5105400" y="609600"/>
              <a:ext cx="1447800" cy="1873210"/>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110" name="Picture 14" descr="F:\!GIS1\MODIS_fog_2009\2009_06\crefl1_A2009170192748-2009170193759_250m_ca-north-000_143.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576887" y="1028700"/>
              <a:ext cx="1500188" cy="1940991"/>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098"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6200" y="5181600"/>
              <a:ext cx="1937857"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4114" name="Picture 18"/>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051170" y="5181600"/>
              <a:ext cx="1978529" cy="157987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4120" name="Picture 24" descr="F:\!GIS1\MODIS_fog_2009\2009_06\crefl2_A2009176203649-2009176204357_250m_ca-north-000_143.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143625" y="1460541"/>
              <a:ext cx="1447800" cy="1873209"/>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111" name="Picture 15" descr="F:\!GIS1\MODIS_fog_2009\2009_06\crefl1_A2009171183209-2009171184419_250m_ca-north-000_143.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757230" y="1905000"/>
              <a:ext cx="1472370" cy="1905000"/>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112" name="Picture 16" descr="F:\!GIS1\MODIS_fog_2009\2009_06\crefl1_A2009172191519-2009172192608_250m_ca-north-000_143.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162800" y="2362200"/>
              <a:ext cx="1472370" cy="1905000"/>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118" name="Picture 22" descr="F:\!GIS1\MODIS_fog_2009\2009_06\crefl2_A2009171215608-2009171220246_250m_ca-north-000_143.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7543800" y="2895970"/>
              <a:ext cx="1413190" cy="1828430"/>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4113" name="Picture 17" descr="F:\!GIS1\MODIS_fog_2009\2009_06\crefl1_A2009173181958-2009173183209_250m_ca-north-000_143.jpg"/>
            <p:cNvPicPr>
              <a:picLocks noChangeAspect="1" noChangeArrowheads="1"/>
            </p:cNvPicPr>
            <p:nvPr/>
          </p:nvPicPr>
          <p:blipFill>
            <a:blip r:embed="rId19" cstate="email">
              <a:lum bright="20000" contrast="20000"/>
              <a:extLst>
                <a:ext uri="{28A0092B-C50C-407E-A947-70E740481C1C}">
                  <a14:useLocalDpi xmlns:a14="http://schemas.microsoft.com/office/drawing/2010/main"/>
                </a:ext>
              </a:extLst>
            </a:blip>
            <a:srcRect/>
            <a:stretch>
              <a:fillRect/>
            </a:stretch>
          </p:blipFill>
          <p:spPr bwMode="auto">
            <a:xfrm>
              <a:off x="2667000" y="1874690"/>
              <a:ext cx="3733800" cy="4830910"/>
            </a:xfrm>
            <a:prstGeom prst="rect">
              <a:avLst/>
            </a:prstGeom>
            <a:noFill/>
            <a:ln w="12700">
              <a:solidFill>
                <a:schemeClr val="tx1"/>
              </a:solidFill>
            </a:ln>
            <a:effectLst>
              <a:outerShdw blurRad="50800" dist="38100" dir="2700000" algn="tl" rotWithShape="0">
                <a:prstClr val="black">
                  <a:alpha val="40000"/>
                </a:prstClr>
              </a:outerShdw>
            </a:effectLst>
          </p:spPr>
        </p:pic>
        <p:sp>
          <p:nvSpPr>
            <p:cNvPr id="43" name="TextBox 42"/>
            <p:cNvSpPr txBox="1"/>
            <p:nvPr/>
          </p:nvSpPr>
          <p:spPr>
            <a:xfrm>
              <a:off x="2743200" y="6229290"/>
              <a:ext cx="1622560" cy="400110"/>
            </a:xfrm>
            <a:prstGeom prst="rect">
              <a:avLst/>
            </a:prstGeom>
            <a:noFill/>
          </p:spPr>
          <p:txBody>
            <a:bodyPr wrap="none" rtlCol="0">
              <a:spAutoFit/>
            </a:bodyPr>
            <a:lstStyle/>
            <a:p>
              <a:r>
                <a:rPr lang="en-US" sz="2000" dirty="0" smtClean="0">
                  <a:solidFill>
                    <a:schemeClr val="bg1"/>
                  </a:solidFill>
                </a:rPr>
                <a:t>June 22, 2009</a:t>
              </a:r>
              <a:endParaRPr lang="en-US" sz="2000" dirty="0">
                <a:solidFill>
                  <a:schemeClr val="bg1"/>
                </a:solidFill>
              </a:endParaRPr>
            </a:p>
          </p:txBody>
        </p:sp>
      </p:grpSp>
    </p:spTree>
    <p:extLst>
      <p:ext uri="{BB962C8B-B14F-4D97-AF65-F5344CB8AC3E}">
        <p14:creationId xmlns:p14="http://schemas.microsoft.com/office/powerpoint/2010/main" val="22459404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1" y="2159284"/>
            <a:ext cx="8534399" cy="4698715"/>
          </a:xfrm>
          <a:prstGeom prst="rect">
            <a:avLst/>
          </a:prstGeom>
          <a:noFill/>
          <a:ln w="9525">
            <a:noFill/>
            <a:miter lim="800000"/>
            <a:headEnd/>
            <a:tailEnd/>
          </a:ln>
        </p:spPr>
      </p:pic>
      <p:sp>
        <p:nvSpPr>
          <p:cNvPr id="4" name="TextBox 11"/>
          <p:cNvSpPr txBox="1">
            <a:spLocks noChangeArrowheads="1"/>
          </p:cNvSpPr>
          <p:nvPr/>
        </p:nvSpPr>
        <p:spPr bwMode="auto">
          <a:xfrm>
            <a:off x="730250" y="492125"/>
            <a:ext cx="7575550" cy="1260475"/>
          </a:xfrm>
          <a:prstGeom prst="rect">
            <a:avLst/>
          </a:prstGeom>
          <a:noFill/>
          <a:ln w="9525">
            <a:noFill/>
            <a:miter lim="800000"/>
            <a:headEnd/>
            <a:tailEnd/>
          </a:ln>
        </p:spPr>
        <p:txBody>
          <a:bodyPr wrap="none">
            <a:spAutoFit/>
          </a:bodyPr>
          <a:lstStyle/>
          <a:p>
            <a:pPr algn="ctr"/>
            <a:r>
              <a:rPr lang="en-US" sz="2800" b="1" dirty="0">
                <a:solidFill>
                  <a:srgbClr val="FFC000"/>
                </a:solidFill>
              </a:rPr>
              <a:t>MODIS SENSOR: </a:t>
            </a:r>
          </a:p>
          <a:p>
            <a:pPr algn="ctr"/>
            <a:r>
              <a:rPr lang="en-US" sz="2800" b="1" dirty="0">
                <a:solidFill>
                  <a:schemeClr val="bg1"/>
                </a:solidFill>
              </a:rPr>
              <a:t>Moderate </a:t>
            </a:r>
            <a:r>
              <a:rPr lang="en-US" sz="2800" b="1" dirty="0" smtClean="0">
                <a:solidFill>
                  <a:schemeClr val="bg1"/>
                </a:solidFill>
              </a:rPr>
              <a:t>resolution </a:t>
            </a:r>
            <a:r>
              <a:rPr lang="en-US" sz="2800" b="1" dirty="0">
                <a:solidFill>
                  <a:schemeClr val="bg1"/>
                </a:solidFill>
              </a:rPr>
              <a:t>imaging spectro-radiometer</a:t>
            </a:r>
          </a:p>
          <a:p>
            <a:pPr algn="ctr"/>
            <a:r>
              <a:rPr lang="en-US" sz="2000" b="1" dirty="0">
                <a:solidFill>
                  <a:schemeClr val="bg1"/>
                </a:solidFill>
              </a:rPr>
              <a:t>(36 spectral bands)</a:t>
            </a:r>
          </a:p>
        </p:txBody>
      </p:sp>
    </p:spTree>
    <p:extLst>
      <p:ext uri="{BB962C8B-B14F-4D97-AF65-F5344CB8AC3E}">
        <p14:creationId xmlns:p14="http://schemas.microsoft.com/office/powerpoint/2010/main" val="379075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60"/>
          <p:cNvSpPr/>
          <p:nvPr/>
        </p:nvSpPr>
        <p:spPr>
          <a:xfrm>
            <a:off x="485775" y="400050"/>
            <a:ext cx="8686800" cy="2305050"/>
          </a:xfrm>
          <a:custGeom>
            <a:avLst/>
            <a:gdLst>
              <a:gd name="connsiteX0" fmla="*/ 0 w 8686800"/>
              <a:gd name="connsiteY0" fmla="*/ 2305050 h 2305050"/>
              <a:gd name="connsiteX1" fmla="*/ 1685925 w 8686800"/>
              <a:gd name="connsiteY1" fmla="*/ 2162175 h 2305050"/>
              <a:gd name="connsiteX2" fmla="*/ 2286000 w 8686800"/>
              <a:gd name="connsiteY2" fmla="*/ 1952625 h 2305050"/>
              <a:gd name="connsiteX3" fmla="*/ 2895600 w 8686800"/>
              <a:gd name="connsiteY3" fmla="*/ 1371600 h 2305050"/>
              <a:gd name="connsiteX4" fmla="*/ 3457575 w 8686800"/>
              <a:gd name="connsiteY4" fmla="*/ 1323975 h 2305050"/>
              <a:gd name="connsiteX5" fmla="*/ 4381500 w 8686800"/>
              <a:gd name="connsiteY5" fmla="*/ 1552575 h 2305050"/>
              <a:gd name="connsiteX6" fmla="*/ 5334000 w 8686800"/>
              <a:gd name="connsiteY6" fmla="*/ 1800225 h 2305050"/>
              <a:gd name="connsiteX7" fmla="*/ 5800725 w 8686800"/>
              <a:gd name="connsiteY7" fmla="*/ 2057400 h 2305050"/>
              <a:gd name="connsiteX8" fmla="*/ 6162675 w 8686800"/>
              <a:gd name="connsiteY8" fmla="*/ 1962150 h 2305050"/>
              <a:gd name="connsiteX9" fmla="*/ 6743700 w 8686800"/>
              <a:gd name="connsiteY9" fmla="*/ 485775 h 2305050"/>
              <a:gd name="connsiteX10" fmla="*/ 7505700 w 8686800"/>
              <a:gd name="connsiteY10" fmla="*/ 142875 h 2305050"/>
              <a:gd name="connsiteX11" fmla="*/ 8686800 w 8686800"/>
              <a:gd name="connsiteY11" fmla="*/ 0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86800" h="2305050">
                <a:moveTo>
                  <a:pt x="0" y="2305050"/>
                </a:moveTo>
                <a:cubicBezTo>
                  <a:pt x="652462" y="2262981"/>
                  <a:pt x="1304925" y="2220912"/>
                  <a:pt x="1685925" y="2162175"/>
                </a:cubicBezTo>
                <a:cubicBezTo>
                  <a:pt x="2066925" y="2103438"/>
                  <a:pt x="2084388" y="2084388"/>
                  <a:pt x="2286000" y="1952625"/>
                </a:cubicBezTo>
                <a:cubicBezTo>
                  <a:pt x="2487613" y="1820863"/>
                  <a:pt x="2700338" y="1476375"/>
                  <a:pt x="2895600" y="1371600"/>
                </a:cubicBezTo>
                <a:cubicBezTo>
                  <a:pt x="3090862" y="1266825"/>
                  <a:pt x="3209925" y="1293813"/>
                  <a:pt x="3457575" y="1323975"/>
                </a:cubicBezTo>
                <a:cubicBezTo>
                  <a:pt x="3705225" y="1354138"/>
                  <a:pt x="4381500" y="1552575"/>
                  <a:pt x="4381500" y="1552575"/>
                </a:cubicBezTo>
                <a:cubicBezTo>
                  <a:pt x="4694238" y="1631950"/>
                  <a:pt x="5097463" y="1716088"/>
                  <a:pt x="5334000" y="1800225"/>
                </a:cubicBezTo>
                <a:cubicBezTo>
                  <a:pt x="5570538" y="1884363"/>
                  <a:pt x="5662613" y="2030413"/>
                  <a:pt x="5800725" y="2057400"/>
                </a:cubicBezTo>
                <a:cubicBezTo>
                  <a:pt x="5938838" y="2084388"/>
                  <a:pt x="6005513" y="2224087"/>
                  <a:pt x="6162675" y="1962150"/>
                </a:cubicBezTo>
                <a:cubicBezTo>
                  <a:pt x="6319837" y="1700213"/>
                  <a:pt x="6519862" y="788988"/>
                  <a:pt x="6743700" y="485775"/>
                </a:cubicBezTo>
                <a:cubicBezTo>
                  <a:pt x="6967538" y="182562"/>
                  <a:pt x="7181850" y="223838"/>
                  <a:pt x="7505700" y="142875"/>
                </a:cubicBezTo>
                <a:cubicBezTo>
                  <a:pt x="7829550" y="61912"/>
                  <a:pt x="8258175" y="30956"/>
                  <a:pt x="8686800" y="0"/>
                </a:cubicBezTo>
              </a:path>
            </a:pathLst>
          </a:custGeom>
          <a:ln w="571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98" name="TextBox 3"/>
          <p:cNvSpPr txBox="1">
            <a:spLocks noChangeArrowheads="1"/>
          </p:cNvSpPr>
          <p:nvPr/>
        </p:nvSpPr>
        <p:spPr bwMode="auto">
          <a:xfrm>
            <a:off x="76200" y="101025"/>
            <a:ext cx="7239000" cy="584775"/>
          </a:xfrm>
          <a:prstGeom prst="rect">
            <a:avLst/>
          </a:prstGeom>
          <a:noFill/>
          <a:ln w="9525">
            <a:noFill/>
            <a:miter lim="800000"/>
            <a:headEnd/>
            <a:tailEnd/>
          </a:ln>
        </p:spPr>
        <p:txBody>
          <a:bodyPr wrap="square">
            <a:spAutoFit/>
          </a:bodyPr>
          <a:lstStyle/>
          <a:p>
            <a:pPr algn="ctr"/>
            <a:r>
              <a:rPr lang="en-US" sz="3200" dirty="0" smtClean="0"/>
              <a:t>Normalized Difference Vegetation Index </a:t>
            </a:r>
          </a:p>
        </p:txBody>
      </p:sp>
      <p:sp>
        <p:nvSpPr>
          <p:cNvPr id="29699" name="TextBox 4"/>
          <p:cNvSpPr txBox="1">
            <a:spLocks noChangeArrowheads="1"/>
          </p:cNvSpPr>
          <p:nvPr/>
        </p:nvSpPr>
        <p:spPr bwMode="auto">
          <a:xfrm>
            <a:off x="1905000" y="5903913"/>
            <a:ext cx="1211263" cy="523875"/>
          </a:xfrm>
          <a:prstGeom prst="rect">
            <a:avLst/>
          </a:prstGeom>
          <a:noFill/>
          <a:ln w="9525">
            <a:noFill/>
            <a:miter lim="800000"/>
            <a:headEnd/>
            <a:tailEnd/>
          </a:ln>
        </p:spPr>
        <p:txBody>
          <a:bodyPr wrap="none">
            <a:spAutoFit/>
          </a:bodyPr>
          <a:lstStyle/>
          <a:p>
            <a:r>
              <a:rPr lang="en-US" sz="2800" b="1"/>
              <a:t>NDVI =</a:t>
            </a:r>
          </a:p>
        </p:txBody>
      </p:sp>
      <p:sp>
        <p:nvSpPr>
          <p:cNvPr id="29700" name="TextBox 5"/>
          <p:cNvSpPr txBox="1">
            <a:spLocks noChangeArrowheads="1"/>
          </p:cNvSpPr>
          <p:nvPr/>
        </p:nvSpPr>
        <p:spPr bwMode="auto">
          <a:xfrm>
            <a:off x="3040063" y="5675313"/>
            <a:ext cx="3630613" cy="954087"/>
          </a:xfrm>
          <a:prstGeom prst="rect">
            <a:avLst/>
          </a:prstGeom>
          <a:noFill/>
          <a:ln w="9525">
            <a:noFill/>
            <a:miter lim="800000"/>
            <a:headEnd/>
            <a:tailEnd/>
          </a:ln>
        </p:spPr>
        <p:txBody>
          <a:bodyPr wrap="none">
            <a:spAutoFit/>
          </a:bodyPr>
          <a:lstStyle/>
          <a:p>
            <a:pPr algn="ctr"/>
            <a:r>
              <a:rPr lang="en-US" sz="2800" b="1" dirty="0"/>
              <a:t>(</a:t>
            </a:r>
            <a:r>
              <a:rPr lang="en-US" sz="2800" b="1" dirty="0">
                <a:solidFill>
                  <a:schemeClr val="tx1">
                    <a:lumMod val="50000"/>
                    <a:lumOff val="50000"/>
                  </a:schemeClr>
                </a:solidFill>
              </a:rPr>
              <a:t>Near Infrared</a:t>
            </a:r>
            <a:r>
              <a:rPr lang="en-US" sz="2800" b="1" dirty="0"/>
              <a:t>) – (</a:t>
            </a:r>
            <a:r>
              <a:rPr lang="en-US" sz="2800" b="1" dirty="0">
                <a:solidFill>
                  <a:srgbClr val="C00000"/>
                </a:solidFill>
              </a:rPr>
              <a:t>Red</a:t>
            </a:r>
            <a:r>
              <a:rPr lang="en-US" sz="2800" b="1" dirty="0"/>
              <a:t>)</a:t>
            </a:r>
          </a:p>
          <a:p>
            <a:pPr algn="ctr"/>
            <a:r>
              <a:rPr lang="en-US" sz="2800" b="1" dirty="0"/>
              <a:t>(</a:t>
            </a:r>
            <a:r>
              <a:rPr lang="en-US" sz="2800" b="1" dirty="0">
                <a:solidFill>
                  <a:schemeClr val="tx1">
                    <a:lumMod val="50000"/>
                    <a:lumOff val="50000"/>
                  </a:schemeClr>
                </a:solidFill>
              </a:rPr>
              <a:t>Near Infrared</a:t>
            </a:r>
            <a:r>
              <a:rPr lang="en-US" sz="2800" b="1" dirty="0"/>
              <a:t>) </a:t>
            </a:r>
            <a:r>
              <a:rPr lang="en-US" sz="2800" b="1" dirty="0" smtClean="0"/>
              <a:t>+ </a:t>
            </a:r>
            <a:r>
              <a:rPr lang="en-US" sz="2800" b="1" dirty="0"/>
              <a:t>(</a:t>
            </a:r>
            <a:r>
              <a:rPr lang="en-US" sz="2800" b="1" dirty="0">
                <a:solidFill>
                  <a:srgbClr val="C00000"/>
                </a:solidFill>
              </a:rPr>
              <a:t>Red</a:t>
            </a:r>
            <a:r>
              <a:rPr lang="en-US" sz="2800" b="1" dirty="0"/>
              <a:t>)</a:t>
            </a:r>
          </a:p>
        </p:txBody>
      </p:sp>
      <p:cxnSp>
        <p:nvCxnSpPr>
          <p:cNvPr id="8" name="Straight Connector 7"/>
          <p:cNvCxnSpPr/>
          <p:nvPr/>
        </p:nvCxnSpPr>
        <p:spPr>
          <a:xfrm>
            <a:off x="3178176" y="6161088"/>
            <a:ext cx="3478212" cy="20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9703" name="Picture 9" descr="1000px-Linear_visible_spectrum.svg.bmp"/>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340" y="3252009"/>
            <a:ext cx="7772593" cy="1476756"/>
          </a:xfrm>
          <a:prstGeom prst="rect">
            <a:avLst/>
          </a:prstGeom>
          <a:noFill/>
          <a:ln w="9525">
            <a:noFill/>
            <a:miter lim="800000"/>
            <a:headEnd/>
            <a:tailEnd/>
          </a:ln>
        </p:spPr>
      </p:pic>
      <p:sp>
        <p:nvSpPr>
          <p:cNvPr id="11" name="Rectangle 10"/>
          <p:cNvSpPr/>
          <p:nvPr/>
        </p:nvSpPr>
        <p:spPr bwMode="auto">
          <a:xfrm>
            <a:off x="7696200" y="3825876"/>
            <a:ext cx="1447800" cy="838200"/>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05" name="TextBox 12"/>
          <p:cNvSpPr txBox="1">
            <a:spLocks noChangeArrowheads="1"/>
          </p:cNvSpPr>
          <p:nvPr/>
        </p:nvSpPr>
        <p:spPr bwMode="auto">
          <a:xfrm>
            <a:off x="8125436" y="3370148"/>
            <a:ext cx="604653" cy="430887"/>
          </a:xfrm>
          <a:prstGeom prst="rect">
            <a:avLst/>
          </a:prstGeom>
          <a:noFill/>
          <a:ln w="9525">
            <a:noFill/>
            <a:miter lim="800000"/>
            <a:headEnd/>
            <a:tailEnd/>
          </a:ln>
        </p:spPr>
        <p:txBody>
          <a:bodyPr wrap="none">
            <a:spAutoFit/>
          </a:bodyPr>
          <a:lstStyle/>
          <a:p>
            <a:pPr algn="ctr"/>
            <a:r>
              <a:rPr lang="en-US" sz="2200" dirty="0" smtClean="0"/>
              <a:t>NIR</a:t>
            </a:r>
            <a:endParaRPr lang="en-US" sz="2200" dirty="0"/>
          </a:p>
        </p:txBody>
      </p:sp>
      <p:sp>
        <p:nvSpPr>
          <p:cNvPr id="29709" name="TextBox 19"/>
          <p:cNvSpPr txBox="1">
            <a:spLocks noChangeArrowheads="1"/>
          </p:cNvSpPr>
          <p:nvPr/>
        </p:nvSpPr>
        <p:spPr bwMode="auto">
          <a:xfrm>
            <a:off x="0" y="4796135"/>
            <a:ext cx="3505200" cy="369332"/>
          </a:xfrm>
          <a:prstGeom prst="rect">
            <a:avLst/>
          </a:prstGeom>
          <a:noFill/>
          <a:ln w="9525">
            <a:noFill/>
            <a:miter lim="800000"/>
            <a:headEnd/>
            <a:tailEnd/>
          </a:ln>
        </p:spPr>
        <p:txBody>
          <a:bodyPr wrap="square">
            <a:spAutoFit/>
          </a:bodyPr>
          <a:lstStyle/>
          <a:p>
            <a:r>
              <a:rPr lang="en-US" b="1" dirty="0" smtClean="0"/>
              <a:t>MODIS wavelengths:</a:t>
            </a:r>
            <a:endParaRPr lang="en-US" b="1" dirty="0"/>
          </a:p>
        </p:txBody>
      </p:sp>
      <p:sp>
        <p:nvSpPr>
          <p:cNvPr id="14" name="Freeform 13"/>
          <p:cNvSpPr/>
          <p:nvPr/>
        </p:nvSpPr>
        <p:spPr>
          <a:xfrm>
            <a:off x="4343400" y="5029200"/>
            <a:ext cx="4495800" cy="685800"/>
          </a:xfrm>
          <a:custGeom>
            <a:avLst/>
            <a:gdLst>
              <a:gd name="connsiteX0" fmla="*/ 0 w 3863788"/>
              <a:gd name="connsiteY0" fmla="*/ 1183341 h 1183341"/>
              <a:gd name="connsiteX1" fmla="*/ 824753 w 3863788"/>
              <a:gd name="connsiteY1" fmla="*/ 645459 h 1183341"/>
              <a:gd name="connsiteX2" fmla="*/ 3200400 w 3863788"/>
              <a:gd name="connsiteY2" fmla="*/ 528917 h 1183341"/>
              <a:gd name="connsiteX3" fmla="*/ 3863788 w 3863788"/>
              <a:gd name="connsiteY3" fmla="*/ 0 h 1183341"/>
            </a:gdLst>
            <a:ahLst/>
            <a:cxnLst>
              <a:cxn ang="0">
                <a:pos x="connsiteX0" y="connsiteY0"/>
              </a:cxn>
              <a:cxn ang="0">
                <a:pos x="connsiteX1" y="connsiteY1"/>
              </a:cxn>
              <a:cxn ang="0">
                <a:pos x="connsiteX2" y="connsiteY2"/>
              </a:cxn>
              <a:cxn ang="0">
                <a:pos x="connsiteX3" y="connsiteY3"/>
              </a:cxn>
            </a:cxnLst>
            <a:rect l="l" t="t" r="r" b="b"/>
            <a:pathLst>
              <a:path w="3863788" h="1183341">
                <a:moveTo>
                  <a:pt x="0" y="1183341"/>
                </a:moveTo>
                <a:cubicBezTo>
                  <a:pt x="145676" y="968935"/>
                  <a:pt x="291353" y="754530"/>
                  <a:pt x="824753" y="645459"/>
                </a:cubicBezTo>
                <a:cubicBezTo>
                  <a:pt x="1358153" y="536388"/>
                  <a:pt x="2693894" y="636493"/>
                  <a:pt x="3200400" y="528917"/>
                </a:cubicBezTo>
                <a:cubicBezTo>
                  <a:pt x="3706906" y="421341"/>
                  <a:pt x="3785347" y="210670"/>
                  <a:pt x="3863788" y="0"/>
                </a:cubicBezTo>
              </a:path>
            </a:pathLst>
          </a:custGeom>
          <a:ln w="31750">
            <a:solidFill>
              <a:schemeClr val="bg1">
                <a:lumMod val="6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ounded Rectangle 14"/>
          <p:cNvSpPr/>
          <p:nvPr/>
        </p:nvSpPr>
        <p:spPr>
          <a:xfrm>
            <a:off x="6019800" y="5257800"/>
            <a:ext cx="152400" cy="152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bwMode="auto">
          <a:xfrm flipV="1">
            <a:off x="6096000" y="5029200"/>
            <a:ext cx="0" cy="66040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86200" y="1154668"/>
            <a:ext cx="1524000" cy="369332"/>
          </a:xfrm>
          <a:prstGeom prst="rect">
            <a:avLst/>
          </a:prstGeom>
          <a:noFill/>
        </p:spPr>
        <p:txBody>
          <a:bodyPr wrap="square" rtlCol="0">
            <a:spAutoFit/>
          </a:bodyPr>
          <a:lstStyle/>
          <a:p>
            <a:pPr algn="ctr"/>
            <a:r>
              <a:rPr lang="en-US" dirty="0" smtClean="0"/>
              <a:t>Stressed</a:t>
            </a:r>
          </a:p>
        </p:txBody>
      </p:sp>
      <p:sp>
        <p:nvSpPr>
          <p:cNvPr id="27" name="TextBox 26"/>
          <p:cNvSpPr txBox="1"/>
          <p:nvPr/>
        </p:nvSpPr>
        <p:spPr>
          <a:xfrm>
            <a:off x="7086600" y="2145268"/>
            <a:ext cx="1371600" cy="369332"/>
          </a:xfrm>
          <a:prstGeom prst="rect">
            <a:avLst/>
          </a:prstGeom>
          <a:noFill/>
        </p:spPr>
        <p:txBody>
          <a:bodyPr wrap="square" rtlCol="0">
            <a:spAutoFit/>
          </a:bodyPr>
          <a:lstStyle/>
          <a:p>
            <a:pPr algn="ctr"/>
            <a:r>
              <a:rPr lang="en-US" dirty="0" smtClean="0"/>
              <a:t>Healthy </a:t>
            </a:r>
          </a:p>
        </p:txBody>
      </p:sp>
      <p:sp>
        <p:nvSpPr>
          <p:cNvPr id="28" name="TextBox 27"/>
          <p:cNvSpPr txBox="1"/>
          <p:nvPr/>
        </p:nvSpPr>
        <p:spPr>
          <a:xfrm rot="16200000">
            <a:off x="-1213367" y="1301234"/>
            <a:ext cx="2971800" cy="369332"/>
          </a:xfrm>
          <a:prstGeom prst="rect">
            <a:avLst/>
          </a:prstGeom>
          <a:noFill/>
        </p:spPr>
        <p:txBody>
          <a:bodyPr wrap="square" rtlCol="0">
            <a:spAutoFit/>
          </a:bodyPr>
          <a:lstStyle/>
          <a:p>
            <a:r>
              <a:rPr lang="en-US" b="1" dirty="0" smtClean="0"/>
              <a:t>REFLECTACNE</a:t>
            </a:r>
            <a:endParaRPr lang="en-US" b="1" dirty="0"/>
          </a:p>
        </p:txBody>
      </p:sp>
      <p:cxnSp>
        <p:nvCxnSpPr>
          <p:cNvPr id="33" name="Straight Connector 32"/>
          <p:cNvCxnSpPr/>
          <p:nvPr/>
        </p:nvCxnSpPr>
        <p:spPr>
          <a:xfrm flipH="1" flipV="1">
            <a:off x="7315200" y="1981200"/>
            <a:ext cx="3048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267200" y="1524000"/>
            <a:ext cx="2286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0340" y="3838575"/>
            <a:ext cx="9184340" cy="279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8100" y="4658313"/>
            <a:ext cx="9184340" cy="279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57200" y="914400"/>
            <a:ext cx="0" cy="2057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57800" y="3886200"/>
            <a:ext cx="0" cy="762000"/>
          </a:xfrm>
          <a:prstGeom prst="line">
            <a:avLst/>
          </a:prstGeom>
          <a:ln w="190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934200" y="3886200"/>
            <a:ext cx="0" cy="762000"/>
          </a:xfrm>
          <a:prstGeom prst="line">
            <a:avLst/>
          </a:prstGeom>
          <a:ln w="190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Left Brace 34"/>
          <p:cNvSpPr/>
          <p:nvPr/>
        </p:nvSpPr>
        <p:spPr>
          <a:xfrm rot="16200000">
            <a:off x="5981700" y="4000500"/>
            <a:ext cx="228600" cy="1676400"/>
          </a:xfrm>
          <a:prstGeom prst="leftBrace">
            <a:avLst>
              <a:gd name="adj1" fmla="val 98082"/>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Connector 36"/>
          <p:cNvCxnSpPr/>
          <p:nvPr/>
        </p:nvCxnSpPr>
        <p:spPr>
          <a:xfrm>
            <a:off x="8077200" y="3886200"/>
            <a:ext cx="0" cy="762000"/>
          </a:xfrm>
          <a:prstGeom prst="line">
            <a:avLst/>
          </a:prstGeom>
          <a:ln w="1905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40" name="Left Brace 39"/>
          <p:cNvSpPr/>
          <p:nvPr/>
        </p:nvSpPr>
        <p:spPr>
          <a:xfrm rot="16200000">
            <a:off x="8801100" y="4000500"/>
            <a:ext cx="228600" cy="1676400"/>
          </a:xfrm>
          <a:prstGeom prst="leftBrace">
            <a:avLst>
              <a:gd name="adj1" fmla="val 98082"/>
              <a:gd name="adj2" fmla="val 5000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485775" y="276225"/>
            <a:ext cx="8639175" cy="2590800"/>
          </a:xfrm>
          <a:custGeom>
            <a:avLst/>
            <a:gdLst>
              <a:gd name="connsiteX0" fmla="*/ 0 w 8639175"/>
              <a:gd name="connsiteY0" fmla="*/ 2571750 h 2590800"/>
              <a:gd name="connsiteX1" fmla="*/ 133350 w 8639175"/>
              <a:gd name="connsiteY1" fmla="*/ 2571750 h 2590800"/>
              <a:gd name="connsiteX2" fmla="*/ 1666875 w 8639175"/>
              <a:gd name="connsiteY2" fmla="*/ 2562225 h 2590800"/>
              <a:gd name="connsiteX3" fmla="*/ 2247900 w 8639175"/>
              <a:gd name="connsiteY3" fmla="*/ 2495550 h 2590800"/>
              <a:gd name="connsiteX4" fmla="*/ 2714625 w 8639175"/>
              <a:gd name="connsiteY4" fmla="*/ 2266950 h 2590800"/>
              <a:gd name="connsiteX5" fmla="*/ 3267075 w 8639175"/>
              <a:gd name="connsiteY5" fmla="*/ 2247900 h 2590800"/>
              <a:gd name="connsiteX6" fmla="*/ 3886200 w 8639175"/>
              <a:gd name="connsiteY6" fmla="*/ 2409825 h 2590800"/>
              <a:gd name="connsiteX7" fmla="*/ 4562475 w 8639175"/>
              <a:gd name="connsiteY7" fmla="*/ 2447925 h 2590800"/>
              <a:gd name="connsiteX8" fmla="*/ 5695950 w 8639175"/>
              <a:gd name="connsiteY8" fmla="*/ 2552700 h 2590800"/>
              <a:gd name="connsiteX9" fmla="*/ 6029325 w 8639175"/>
              <a:gd name="connsiteY9" fmla="*/ 2552700 h 2590800"/>
              <a:gd name="connsiteX10" fmla="*/ 6305550 w 8639175"/>
              <a:gd name="connsiteY10" fmla="*/ 2324100 h 2590800"/>
              <a:gd name="connsiteX11" fmla="*/ 6819900 w 8639175"/>
              <a:gd name="connsiteY11" fmla="*/ 1400175 h 2590800"/>
              <a:gd name="connsiteX12" fmla="*/ 7381875 w 8639175"/>
              <a:gd name="connsiteY12" fmla="*/ 285750 h 2590800"/>
              <a:gd name="connsiteX13" fmla="*/ 7753350 w 8639175"/>
              <a:gd name="connsiteY13" fmla="*/ 57150 h 2590800"/>
              <a:gd name="connsiteX14" fmla="*/ 8639175 w 8639175"/>
              <a:gd name="connsiteY14" fmla="*/ 0 h 259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39175" h="2590800">
                <a:moveTo>
                  <a:pt x="0" y="2571750"/>
                </a:moveTo>
                <a:lnTo>
                  <a:pt x="133350" y="2571750"/>
                </a:lnTo>
                <a:lnTo>
                  <a:pt x="1666875" y="2562225"/>
                </a:lnTo>
                <a:cubicBezTo>
                  <a:pt x="2019300" y="2549525"/>
                  <a:pt x="2073275" y="2544763"/>
                  <a:pt x="2247900" y="2495550"/>
                </a:cubicBezTo>
                <a:cubicBezTo>
                  <a:pt x="2422525" y="2446338"/>
                  <a:pt x="2544763" y="2308225"/>
                  <a:pt x="2714625" y="2266950"/>
                </a:cubicBezTo>
                <a:cubicBezTo>
                  <a:pt x="2884487" y="2225675"/>
                  <a:pt x="3071813" y="2224088"/>
                  <a:pt x="3267075" y="2247900"/>
                </a:cubicBezTo>
                <a:cubicBezTo>
                  <a:pt x="3462337" y="2271712"/>
                  <a:pt x="3670300" y="2376488"/>
                  <a:pt x="3886200" y="2409825"/>
                </a:cubicBezTo>
                <a:cubicBezTo>
                  <a:pt x="4102100" y="2443162"/>
                  <a:pt x="4260850" y="2424112"/>
                  <a:pt x="4562475" y="2447925"/>
                </a:cubicBezTo>
                <a:cubicBezTo>
                  <a:pt x="4864100" y="2471738"/>
                  <a:pt x="5451475" y="2535238"/>
                  <a:pt x="5695950" y="2552700"/>
                </a:cubicBezTo>
                <a:cubicBezTo>
                  <a:pt x="5940425" y="2570163"/>
                  <a:pt x="5927725" y="2590800"/>
                  <a:pt x="6029325" y="2552700"/>
                </a:cubicBezTo>
                <a:cubicBezTo>
                  <a:pt x="6130925" y="2514600"/>
                  <a:pt x="6173788" y="2516188"/>
                  <a:pt x="6305550" y="2324100"/>
                </a:cubicBezTo>
                <a:cubicBezTo>
                  <a:pt x="6437313" y="2132013"/>
                  <a:pt x="6640513" y="1739900"/>
                  <a:pt x="6819900" y="1400175"/>
                </a:cubicBezTo>
                <a:cubicBezTo>
                  <a:pt x="6999287" y="1060450"/>
                  <a:pt x="7226300" y="509588"/>
                  <a:pt x="7381875" y="285750"/>
                </a:cubicBezTo>
                <a:cubicBezTo>
                  <a:pt x="7537450" y="61913"/>
                  <a:pt x="7543800" y="104775"/>
                  <a:pt x="7753350" y="57150"/>
                </a:cubicBezTo>
                <a:cubicBezTo>
                  <a:pt x="7962900" y="9525"/>
                  <a:pt x="8301037" y="4762"/>
                  <a:pt x="8639175" y="0"/>
                </a:cubicBezTo>
              </a:path>
            </a:pathLst>
          </a:custGeom>
          <a:ln w="7620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p:cNvSpPr txBox="1"/>
          <p:nvPr/>
        </p:nvSpPr>
        <p:spPr>
          <a:xfrm>
            <a:off x="7566839" y="4848225"/>
            <a:ext cx="1196161" cy="338554"/>
          </a:xfrm>
          <a:prstGeom prst="rect">
            <a:avLst/>
          </a:prstGeom>
          <a:noFill/>
        </p:spPr>
        <p:txBody>
          <a:bodyPr wrap="none" rtlCol="0">
            <a:spAutoFit/>
          </a:bodyPr>
          <a:lstStyle/>
          <a:p>
            <a:r>
              <a:rPr lang="en-US" sz="1600" b="1" dirty="0" smtClean="0">
                <a:solidFill>
                  <a:schemeClr val="tx1">
                    <a:lumMod val="65000"/>
                    <a:lumOff val="35000"/>
                  </a:schemeClr>
                </a:solidFill>
              </a:rPr>
              <a:t>780-900 nm</a:t>
            </a:r>
            <a:endParaRPr lang="en-US" sz="1600" b="1" dirty="0">
              <a:solidFill>
                <a:schemeClr val="tx1">
                  <a:lumMod val="65000"/>
                  <a:lumOff val="35000"/>
                </a:schemeClr>
              </a:solidFill>
            </a:endParaRPr>
          </a:p>
        </p:txBody>
      </p:sp>
      <p:sp>
        <p:nvSpPr>
          <p:cNvPr id="67" name="TextBox 66"/>
          <p:cNvSpPr txBox="1"/>
          <p:nvPr/>
        </p:nvSpPr>
        <p:spPr>
          <a:xfrm>
            <a:off x="457200" y="2895600"/>
            <a:ext cx="2215671" cy="246221"/>
          </a:xfrm>
          <a:prstGeom prst="rect">
            <a:avLst/>
          </a:prstGeom>
          <a:noFill/>
        </p:spPr>
        <p:txBody>
          <a:bodyPr wrap="none" rtlCol="0">
            <a:spAutoFit/>
          </a:bodyPr>
          <a:lstStyle/>
          <a:p>
            <a:r>
              <a:rPr lang="en-US" sz="1000" dirty="0" smtClean="0">
                <a:solidFill>
                  <a:schemeClr val="tx1">
                    <a:lumMod val="65000"/>
                    <a:lumOff val="35000"/>
                  </a:schemeClr>
                </a:solidFill>
              </a:rPr>
              <a:t>Modified from Kyllo 2003 (sugar beets)</a:t>
            </a:r>
            <a:endParaRPr lang="en-US" sz="1000" dirty="0">
              <a:solidFill>
                <a:schemeClr val="tx1">
                  <a:lumMod val="65000"/>
                  <a:lumOff val="35000"/>
                </a:schemeClr>
              </a:solidFill>
            </a:endParaRPr>
          </a:p>
        </p:txBody>
      </p:sp>
      <p:sp>
        <p:nvSpPr>
          <p:cNvPr id="70" name="TextBox 69"/>
          <p:cNvSpPr txBox="1"/>
          <p:nvPr/>
        </p:nvSpPr>
        <p:spPr>
          <a:xfrm>
            <a:off x="4724400" y="4843046"/>
            <a:ext cx="1289135" cy="338554"/>
          </a:xfrm>
          <a:prstGeom prst="rect">
            <a:avLst/>
          </a:prstGeom>
          <a:noFill/>
        </p:spPr>
        <p:txBody>
          <a:bodyPr wrap="none" rtlCol="0">
            <a:spAutoFit/>
          </a:bodyPr>
          <a:lstStyle/>
          <a:p>
            <a:r>
              <a:rPr lang="en-US" sz="1600" b="1" dirty="0" smtClean="0">
                <a:solidFill>
                  <a:srgbClr val="C00000"/>
                </a:solidFill>
              </a:rPr>
              <a:t>630 - 690 nm</a:t>
            </a:r>
            <a:endParaRPr lang="en-US" sz="1600" b="1" dirty="0">
              <a:solidFill>
                <a:srgbClr val="C00000"/>
              </a:solidFill>
            </a:endParaRPr>
          </a:p>
        </p:txBody>
      </p:sp>
    </p:spTree>
    <p:extLst>
      <p:ext uri="{BB962C8B-B14F-4D97-AF65-F5344CB8AC3E}">
        <p14:creationId xmlns:p14="http://schemas.microsoft.com/office/powerpoint/2010/main" val="380688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76200" y="3743325"/>
            <a:ext cx="5745112" cy="3038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email">
            <a:lum/>
            <a:extLst>
              <a:ext uri="{28A0092B-C50C-407E-A947-70E740481C1C}">
                <a14:useLocalDpi xmlns:a14="http://schemas.microsoft.com/office/drawing/2010/main"/>
              </a:ext>
            </a:extLst>
          </a:blip>
          <a:srcRect/>
          <a:stretch>
            <a:fillRect/>
          </a:stretch>
        </p:blipFill>
        <p:spPr bwMode="auto">
          <a:xfrm>
            <a:off x="4267200" y="565354"/>
            <a:ext cx="4390104" cy="3549446"/>
          </a:xfrm>
          <a:prstGeom prst="rect">
            <a:avLst/>
          </a:prstGeom>
          <a:noFill/>
          <a:ln w="12700">
            <a:solidFill>
              <a:schemeClr val="bg1"/>
            </a:solidFill>
            <a:miter lim="800000"/>
            <a:headEnd/>
            <a:tailEnd/>
          </a:ln>
          <a:effectLst>
            <a:outerShdw blurRad="50800" dist="101600" dir="2700000" algn="tl" rotWithShape="0">
              <a:prstClr val="black">
                <a:alpha val="40000"/>
              </a:prstClr>
            </a:outerShdw>
          </a:effectLst>
        </p:spPr>
      </p:pic>
      <p:pic>
        <p:nvPicPr>
          <p:cNvPr id="1027" name="Picture 3"/>
          <p:cNvPicPr>
            <a:picLocks noChangeAspect="1" noChangeArrowheads="1"/>
          </p:cNvPicPr>
          <p:nvPr/>
        </p:nvPicPr>
        <p:blipFill>
          <a:blip r:embed="rId5" cstate="email">
            <a:lum/>
            <a:extLst>
              <a:ext uri="{28A0092B-C50C-407E-A947-70E740481C1C}">
                <a14:useLocalDpi xmlns:a14="http://schemas.microsoft.com/office/drawing/2010/main"/>
              </a:ext>
            </a:extLst>
          </a:blip>
          <a:srcRect/>
          <a:stretch>
            <a:fillRect/>
          </a:stretch>
        </p:blipFill>
        <p:spPr bwMode="auto">
          <a:xfrm>
            <a:off x="4390104" y="756776"/>
            <a:ext cx="4390104" cy="3596149"/>
          </a:xfrm>
          <a:prstGeom prst="rect">
            <a:avLst/>
          </a:prstGeom>
          <a:noFill/>
          <a:ln w="12700">
            <a:solidFill>
              <a:schemeClr val="bg1"/>
            </a:solidFill>
            <a:miter lim="800000"/>
            <a:headEnd/>
            <a:tailEnd/>
          </a:ln>
          <a:effectLst>
            <a:outerShdw blurRad="50800" dist="101600" dir="2700000" algn="tl" rotWithShape="0">
              <a:prstClr val="black">
                <a:alpha val="40000"/>
              </a:prstClr>
            </a:outerShdw>
          </a:effectLst>
        </p:spPr>
      </p:pic>
      <p:pic>
        <p:nvPicPr>
          <p:cNvPr id="1028"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42504" y="946355"/>
            <a:ext cx="4343400" cy="3549445"/>
          </a:xfrm>
          <a:prstGeom prst="rect">
            <a:avLst/>
          </a:prstGeom>
          <a:noFill/>
          <a:ln w="12700">
            <a:solidFill>
              <a:schemeClr val="bg1"/>
            </a:solidFill>
            <a:miter lim="800000"/>
            <a:headEnd/>
            <a:tailEnd/>
          </a:ln>
          <a:effectLst>
            <a:outerShdw blurRad="50800" dist="101600" dir="2700000" algn="tl" rotWithShape="0">
              <a:prstClr val="black">
                <a:alpha val="40000"/>
              </a:prstClr>
            </a:outerShdw>
          </a:effectLst>
        </p:spPr>
      </p:pic>
      <p:sp>
        <p:nvSpPr>
          <p:cNvPr id="20" name="TextBox 19"/>
          <p:cNvSpPr txBox="1"/>
          <p:nvPr/>
        </p:nvSpPr>
        <p:spPr>
          <a:xfrm>
            <a:off x="211666" y="775820"/>
            <a:ext cx="4114800" cy="2862322"/>
          </a:xfrm>
          <a:prstGeom prst="rect">
            <a:avLst/>
          </a:prstGeom>
          <a:noFill/>
        </p:spPr>
        <p:txBody>
          <a:bodyPr wrap="square" rtlCol="0">
            <a:spAutoFit/>
          </a:bodyPr>
          <a:lstStyle/>
          <a:p>
            <a:pPr>
              <a:buFont typeface="Arial" pitchFamily="34" charset="0"/>
              <a:buChar char="•"/>
            </a:pPr>
            <a:r>
              <a:rPr lang="en-US" sz="2000" dirty="0" smtClean="0"/>
              <a:t> MODIS-based </a:t>
            </a:r>
          </a:p>
          <a:p>
            <a:pPr>
              <a:buFont typeface="Arial" pitchFamily="34" charset="0"/>
              <a:buChar char="•"/>
            </a:pPr>
            <a:r>
              <a:rPr lang="en-US" sz="2000" dirty="0" smtClean="0"/>
              <a:t> Moderate resolution (~240m; 14ac)</a:t>
            </a:r>
          </a:p>
          <a:p>
            <a:pPr>
              <a:buFont typeface="Arial" pitchFamily="34" charset="0"/>
              <a:buChar char="•"/>
            </a:pPr>
            <a:r>
              <a:rPr lang="en-US" sz="2000" dirty="0" smtClean="0"/>
              <a:t> 2000 – present</a:t>
            </a:r>
          </a:p>
          <a:p>
            <a:pPr>
              <a:buFont typeface="Arial" pitchFamily="34" charset="0"/>
              <a:buChar char="•"/>
            </a:pPr>
            <a:r>
              <a:rPr lang="en-US" sz="2000" dirty="0" smtClean="0"/>
              <a:t> Conterminous US</a:t>
            </a:r>
          </a:p>
          <a:p>
            <a:pPr>
              <a:buFont typeface="Arial" pitchFamily="34" charset="0"/>
              <a:buChar char="•"/>
            </a:pPr>
            <a:r>
              <a:rPr lang="en-US" sz="2000" dirty="0" smtClean="0"/>
              <a:t> 24-day window; 8-day steps </a:t>
            </a:r>
          </a:p>
          <a:p>
            <a:pPr>
              <a:buFont typeface="Arial" pitchFamily="34" charset="0"/>
              <a:buChar char="•"/>
            </a:pPr>
            <a:r>
              <a:rPr lang="en-US" sz="2000" dirty="0" smtClean="0"/>
              <a:t> Normalized Difference Vegetation </a:t>
            </a:r>
          </a:p>
          <a:p>
            <a:r>
              <a:rPr lang="en-US" sz="2000" dirty="0" smtClean="0"/>
              <a:t>	Index (NDVI)</a:t>
            </a:r>
          </a:p>
          <a:p>
            <a:pPr>
              <a:buFont typeface="Arial" pitchFamily="34" charset="0"/>
              <a:buChar char="•"/>
            </a:pPr>
            <a:r>
              <a:rPr lang="en-US" sz="2000" dirty="0" smtClean="0"/>
              <a:t> Maps of change in NDVI from multiple baselines (1, 3, all year)</a:t>
            </a:r>
            <a:endParaRPr lang="en-US" sz="2000" dirty="0"/>
          </a:p>
        </p:txBody>
      </p:sp>
      <p:sp>
        <p:nvSpPr>
          <p:cNvPr id="2" name="TextBox 1"/>
          <p:cNvSpPr txBox="1"/>
          <p:nvPr/>
        </p:nvSpPr>
        <p:spPr>
          <a:xfrm>
            <a:off x="283657" y="129489"/>
            <a:ext cx="1843903" cy="646331"/>
          </a:xfrm>
          <a:prstGeom prst="rect">
            <a:avLst/>
          </a:prstGeom>
          <a:noFill/>
        </p:spPr>
        <p:txBody>
          <a:bodyPr wrap="none" rtlCol="0">
            <a:spAutoFit/>
          </a:bodyPr>
          <a:lstStyle/>
          <a:p>
            <a:r>
              <a:rPr lang="en-US" sz="3600" b="1" dirty="0" smtClean="0">
                <a:solidFill>
                  <a:schemeClr val="accent3">
                    <a:lumMod val="75000"/>
                  </a:schemeClr>
                </a:solidFill>
              </a:rPr>
              <a:t>ForWarn</a:t>
            </a:r>
            <a:endParaRPr lang="en-US" sz="3600" b="1" dirty="0">
              <a:solidFill>
                <a:schemeClr val="accent3">
                  <a:lumMod val="75000"/>
                </a:schemeClr>
              </a:solidFill>
            </a:endParaRPr>
          </a:p>
        </p:txBody>
      </p:sp>
      <p:sp>
        <p:nvSpPr>
          <p:cNvPr id="4" name="Rectangle 3"/>
          <p:cNvSpPr/>
          <p:nvPr/>
        </p:nvSpPr>
        <p:spPr>
          <a:xfrm>
            <a:off x="5562600" y="5524500"/>
            <a:ext cx="152400" cy="9144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410200" y="5791200"/>
            <a:ext cx="3343736" cy="553998"/>
          </a:xfrm>
          <a:prstGeom prst="rect">
            <a:avLst/>
          </a:prstGeom>
          <a:noFill/>
        </p:spPr>
        <p:txBody>
          <a:bodyPr wrap="none" rtlCol="0">
            <a:spAutoFit/>
          </a:bodyPr>
          <a:lstStyle/>
          <a:p>
            <a:r>
              <a:rPr lang="en-US" sz="1500" b="1" i="1" dirty="0" smtClean="0">
                <a:solidFill>
                  <a:schemeClr val="accent3">
                    <a:lumMod val="50000"/>
                  </a:schemeClr>
                </a:solidFill>
              </a:rPr>
              <a:t>An 11-year, 8 day NDVI time series for </a:t>
            </a:r>
          </a:p>
          <a:p>
            <a:r>
              <a:rPr lang="en-US" sz="1500" b="1" i="1" dirty="0" smtClean="0">
                <a:solidFill>
                  <a:schemeClr val="accent3">
                    <a:lumMod val="50000"/>
                  </a:schemeClr>
                </a:solidFill>
              </a:rPr>
              <a:t>Appalachian State University, Boone NC</a:t>
            </a:r>
            <a:endParaRPr lang="en-US" sz="1500" b="1" i="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7437" y="1466850"/>
            <a:ext cx="7370763" cy="4718050"/>
          </a:xfrm>
          <a:prstGeom prst="rect">
            <a:avLst/>
          </a:prstGeom>
          <a:noFill/>
          <a:ln w="9525">
            <a:noFill/>
            <a:miter lim="800000"/>
            <a:headEnd/>
            <a:tailEnd/>
          </a:ln>
          <a:effectLst/>
        </p:spPr>
      </p:pic>
      <p:sp>
        <p:nvSpPr>
          <p:cNvPr id="20" name="Rectangle 19"/>
          <p:cNvSpPr/>
          <p:nvPr/>
        </p:nvSpPr>
        <p:spPr>
          <a:xfrm>
            <a:off x="990600" y="1752600"/>
            <a:ext cx="457200" cy="44196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457324" y="5829300"/>
            <a:ext cx="6467476" cy="381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p:cNvCxnSpPr/>
          <p:nvPr/>
        </p:nvCxnSpPr>
        <p:spPr>
          <a:xfrm>
            <a:off x="3048000" y="6000282"/>
            <a:ext cx="100199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87" name="TextBox 55"/>
          <p:cNvSpPr txBox="1">
            <a:spLocks noChangeArrowheads="1"/>
          </p:cNvSpPr>
          <p:nvPr/>
        </p:nvSpPr>
        <p:spPr bwMode="auto">
          <a:xfrm>
            <a:off x="1752600" y="5791200"/>
            <a:ext cx="1264897" cy="369332"/>
          </a:xfrm>
          <a:prstGeom prst="rect">
            <a:avLst/>
          </a:prstGeom>
          <a:noFill/>
          <a:ln w="9525">
            <a:noFill/>
            <a:miter lim="800000"/>
            <a:headEnd/>
            <a:tailEnd/>
          </a:ln>
        </p:spPr>
        <p:txBody>
          <a:bodyPr wrap="none">
            <a:spAutoFit/>
          </a:bodyPr>
          <a:lstStyle/>
          <a:p>
            <a:pPr algn="ctr"/>
            <a:r>
              <a:rPr lang="en-US" b="1" dirty="0">
                <a:latin typeface="Calibri" pitchFamily="34" charset="0"/>
              </a:rPr>
              <a:t>Day of Year</a:t>
            </a:r>
          </a:p>
        </p:txBody>
      </p:sp>
      <p:sp>
        <p:nvSpPr>
          <p:cNvPr id="3102" name="TextBox 129"/>
          <p:cNvSpPr txBox="1">
            <a:spLocks noChangeArrowheads="1"/>
          </p:cNvSpPr>
          <p:nvPr/>
        </p:nvSpPr>
        <p:spPr bwMode="auto">
          <a:xfrm rot="16200000">
            <a:off x="3766855" y="3162872"/>
            <a:ext cx="1053494" cy="338554"/>
          </a:xfrm>
          <a:prstGeom prst="rect">
            <a:avLst/>
          </a:prstGeom>
          <a:noFill/>
          <a:ln w="9525">
            <a:noFill/>
            <a:miter lim="800000"/>
            <a:headEnd/>
            <a:tailEnd/>
          </a:ln>
        </p:spPr>
        <p:txBody>
          <a:bodyPr wrap="none">
            <a:spAutoFit/>
          </a:bodyPr>
          <a:lstStyle/>
          <a:p>
            <a:pPr algn="ctr"/>
            <a:r>
              <a:rPr lang="en-US" sz="1600" dirty="0" smtClean="0">
                <a:latin typeface="Calibri" pitchFamily="34" charset="0"/>
              </a:rPr>
              <a:t>Amplitude</a:t>
            </a:r>
            <a:endParaRPr lang="en-US" sz="1600" dirty="0">
              <a:latin typeface="Calibri" pitchFamily="34" charset="0"/>
            </a:endParaRPr>
          </a:p>
        </p:txBody>
      </p:sp>
      <p:sp>
        <p:nvSpPr>
          <p:cNvPr id="3103" name="TextBox 130"/>
          <p:cNvSpPr txBox="1">
            <a:spLocks noChangeArrowheads="1"/>
          </p:cNvSpPr>
          <p:nvPr/>
        </p:nvSpPr>
        <p:spPr bwMode="auto">
          <a:xfrm>
            <a:off x="4648311" y="3524250"/>
            <a:ext cx="914289" cy="338554"/>
          </a:xfrm>
          <a:prstGeom prst="rect">
            <a:avLst/>
          </a:prstGeom>
          <a:noFill/>
          <a:ln w="9525">
            <a:noFill/>
            <a:miter lim="800000"/>
            <a:headEnd/>
            <a:tailEnd/>
          </a:ln>
        </p:spPr>
        <p:txBody>
          <a:bodyPr wrap="none">
            <a:spAutoFit/>
          </a:bodyPr>
          <a:lstStyle/>
          <a:p>
            <a:pPr algn="ctr"/>
            <a:r>
              <a:rPr lang="en-US" sz="1600" dirty="0" smtClean="0">
                <a:latin typeface="Calibri" pitchFamily="34" charset="0"/>
              </a:rPr>
              <a:t>Duration</a:t>
            </a:r>
            <a:endParaRPr lang="en-US" sz="1600" dirty="0">
              <a:latin typeface="Calibri" pitchFamily="34" charset="0"/>
            </a:endParaRPr>
          </a:p>
        </p:txBody>
      </p:sp>
      <p:cxnSp>
        <p:nvCxnSpPr>
          <p:cNvPr id="46" name="Straight Arrow Connector 45"/>
          <p:cNvCxnSpPr/>
          <p:nvPr/>
        </p:nvCxnSpPr>
        <p:spPr>
          <a:xfrm>
            <a:off x="3025590" y="3838575"/>
            <a:ext cx="3222810" cy="17930"/>
          </a:xfrm>
          <a:prstGeom prst="straightConnector1">
            <a:avLst/>
          </a:prstGeom>
          <a:ln w="38100">
            <a:solidFill>
              <a:schemeClr val="accent3">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524000" y="2438400"/>
            <a:ext cx="0" cy="335280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4495800" y="2828925"/>
            <a:ext cx="0" cy="1295400"/>
          </a:xfrm>
          <a:prstGeom prst="straightConnector1">
            <a:avLst/>
          </a:prstGeom>
          <a:ln w="38100">
            <a:solidFill>
              <a:schemeClr val="accent3">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391400" y="2895600"/>
            <a:ext cx="381000"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H="1">
            <a:off x="1524000" y="5791200"/>
            <a:ext cx="61722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TextBox 73"/>
          <p:cNvSpPr txBox="1">
            <a:spLocks noChangeArrowheads="1"/>
          </p:cNvSpPr>
          <p:nvPr/>
        </p:nvSpPr>
        <p:spPr bwMode="auto">
          <a:xfrm>
            <a:off x="152400" y="381000"/>
            <a:ext cx="8908785" cy="584775"/>
          </a:xfrm>
          <a:prstGeom prst="rect">
            <a:avLst/>
          </a:prstGeom>
          <a:noFill/>
          <a:ln w="9525">
            <a:noFill/>
            <a:miter lim="800000"/>
            <a:headEnd/>
            <a:tailEnd/>
          </a:ln>
        </p:spPr>
        <p:txBody>
          <a:bodyPr wrap="none">
            <a:spAutoFit/>
          </a:bodyPr>
          <a:lstStyle/>
          <a:p>
            <a:r>
              <a:rPr lang="en-US" sz="3200" dirty="0" smtClean="0">
                <a:latin typeface="Calibri" pitchFamily="34" charset="0"/>
              </a:rPr>
              <a:t>Land Surface Phenology of Eastern Deciduous Forest</a:t>
            </a:r>
          </a:p>
        </p:txBody>
      </p:sp>
      <p:sp>
        <p:nvSpPr>
          <p:cNvPr id="27" name="Rectangle 26"/>
          <p:cNvSpPr/>
          <p:nvPr/>
        </p:nvSpPr>
        <p:spPr>
          <a:xfrm>
            <a:off x="5334000" y="1905000"/>
            <a:ext cx="2590800" cy="381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130"/>
          <p:cNvSpPr txBox="1">
            <a:spLocks noChangeArrowheads="1"/>
          </p:cNvSpPr>
          <p:nvPr/>
        </p:nvSpPr>
        <p:spPr bwMode="auto">
          <a:xfrm>
            <a:off x="2260352" y="3747671"/>
            <a:ext cx="564578" cy="338554"/>
          </a:xfrm>
          <a:prstGeom prst="rect">
            <a:avLst/>
          </a:prstGeom>
          <a:noFill/>
          <a:ln w="9525">
            <a:noFill/>
            <a:miter lim="800000"/>
            <a:headEnd/>
            <a:tailEnd/>
          </a:ln>
        </p:spPr>
        <p:txBody>
          <a:bodyPr wrap="none">
            <a:spAutoFit/>
          </a:bodyPr>
          <a:lstStyle/>
          <a:p>
            <a:pPr algn="ctr"/>
            <a:r>
              <a:rPr lang="en-US" sz="1600" dirty="0" smtClean="0">
                <a:latin typeface="Calibri" pitchFamily="34" charset="0"/>
              </a:rPr>
              <a:t>Min.</a:t>
            </a:r>
            <a:endParaRPr lang="en-US" sz="1600" dirty="0">
              <a:latin typeface="Calibri" pitchFamily="34" charset="0"/>
            </a:endParaRPr>
          </a:p>
        </p:txBody>
      </p:sp>
      <p:sp>
        <p:nvSpPr>
          <p:cNvPr id="49" name="TextBox 130"/>
          <p:cNvSpPr txBox="1">
            <a:spLocks noChangeArrowheads="1"/>
          </p:cNvSpPr>
          <p:nvPr/>
        </p:nvSpPr>
        <p:spPr bwMode="auto">
          <a:xfrm>
            <a:off x="4624985" y="2495550"/>
            <a:ext cx="594715" cy="338554"/>
          </a:xfrm>
          <a:prstGeom prst="rect">
            <a:avLst/>
          </a:prstGeom>
          <a:noFill/>
          <a:ln w="9525">
            <a:noFill/>
            <a:miter lim="800000"/>
            <a:headEnd/>
            <a:tailEnd/>
          </a:ln>
        </p:spPr>
        <p:txBody>
          <a:bodyPr wrap="none">
            <a:spAutoFit/>
          </a:bodyPr>
          <a:lstStyle/>
          <a:p>
            <a:pPr algn="ctr"/>
            <a:r>
              <a:rPr lang="en-US" sz="1600" dirty="0" smtClean="0">
                <a:latin typeface="Calibri" pitchFamily="34" charset="0"/>
              </a:rPr>
              <a:t>Max.</a:t>
            </a:r>
            <a:endParaRPr lang="en-US" sz="1600" dirty="0">
              <a:latin typeface="Calibri" pitchFamily="34" charset="0"/>
            </a:endParaRPr>
          </a:p>
        </p:txBody>
      </p:sp>
      <p:grpSp>
        <p:nvGrpSpPr>
          <p:cNvPr id="2" name="Group 50"/>
          <p:cNvGrpSpPr/>
          <p:nvPr/>
        </p:nvGrpSpPr>
        <p:grpSpPr>
          <a:xfrm>
            <a:off x="1600201" y="1143001"/>
            <a:ext cx="6057900" cy="4495850"/>
            <a:chOff x="1600201" y="1143001"/>
            <a:chExt cx="6057900" cy="4495850"/>
          </a:xfrm>
        </p:grpSpPr>
        <p:pic>
          <p:nvPicPr>
            <p:cNvPr id="32" name="Picture 3" descr="F:\Pheno_2010\2010_Fall Pheno\Pheno_2010-1029\IMG_8221.jpg"/>
            <p:cNvPicPr>
              <a:picLocks noChangeAspect="1" noChangeArrowheads="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rot="16200000">
              <a:off x="5848331" y="2152670"/>
              <a:ext cx="1371600" cy="1028662"/>
            </a:xfrm>
            <a:prstGeom prst="rect">
              <a:avLst/>
            </a:prstGeom>
            <a:noFill/>
            <a:ln w="12700">
              <a:solidFill>
                <a:schemeClr val="tx1">
                  <a:lumMod val="95000"/>
                  <a:lumOff val="5000"/>
                </a:schemeClr>
              </a:solidFill>
            </a:ln>
            <a:effectLst>
              <a:outerShdw blurRad="50800" dist="38100" dir="2700000" algn="tl" rotWithShape="0">
                <a:prstClr val="black">
                  <a:alpha val="40000"/>
                </a:prstClr>
              </a:outerShdw>
            </a:effectLst>
          </p:spPr>
        </p:pic>
        <p:pic>
          <p:nvPicPr>
            <p:cNvPr id="33" name="Picture 4" descr="F:\Pheno_2010\2010_Fall Pheno\Pheno_2010-110405\IMG_8595.jpg"/>
            <p:cNvPicPr>
              <a:picLocks noChangeAspect="1" noChangeArrowheads="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bwMode="auto">
            <a:xfrm rot="16200000">
              <a:off x="6457926" y="4438675"/>
              <a:ext cx="1371650" cy="1028700"/>
            </a:xfrm>
            <a:prstGeom prst="rect">
              <a:avLst/>
            </a:prstGeom>
            <a:noFill/>
            <a:ln w="12700">
              <a:solidFill>
                <a:schemeClr val="tx1">
                  <a:lumMod val="95000"/>
                  <a:lumOff val="5000"/>
                </a:schemeClr>
              </a:solidFill>
            </a:ln>
            <a:effectLst>
              <a:outerShdw blurRad="50800" dist="38100" dir="2700000" algn="tl" rotWithShape="0">
                <a:prstClr val="black">
                  <a:alpha val="40000"/>
                </a:prstClr>
              </a:outerShdw>
            </a:effectLst>
          </p:spPr>
        </p:pic>
        <p:pic>
          <p:nvPicPr>
            <p:cNvPr id="34" name="Picture 5" descr="F:\Pheno_2011\Pheno_2011_Fall\Pheno_2011-1012\IMG_0099.jpg"/>
            <p:cNvPicPr>
              <a:picLocks noChangeAspect="1" noChangeArrowheads="1"/>
            </p:cNvPicPr>
            <p:nvPr/>
          </p:nvPicPr>
          <p:blipFill>
            <a:blip r:embed="rId5" cstate="email">
              <a:lum/>
              <a:extLst>
                <a:ext uri="{28A0092B-C50C-407E-A947-70E740481C1C}">
                  <a14:useLocalDpi xmlns:a14="http://schemas.microsoft.com/office/drawing/2010/main"/>
                </a:ext>
              </a:extLst>
            </a:blip>
            <a:srcRect/>
            <a:stretch>
              <a:fillRect/>
            </a:stretch>
          </p:blipFill>
          <p:spPr bwMode="auto">
            <a:xfrm rot="16200000">
              <a:off x="3867179" y="1314480"/>
              <a:ext cx="1371600" cy="1028641"/>
            </a:xfrm>
            <a:prstGeom prst="rect">
              <a:avLst/>
            </a:prstGeom>
            <a:noFill/>
            <a:ln w="12700">
              <a:solidFill>
                <a:schemeClr val="tx1">
                  <a:lumMod val="95000"/>
                  <a:lumOff val="5000"/>
                </a:schemeClr>
              </a:solidFill>
            </a:ln>
            <a:effectLst>
              <a:outerShdw blurRad="50800" dist="38100" dir="2700000" algn="tl" rotWithShape="0">
                <a:prstClr val="black">
                  <a:alpha val="40000"/>
                </a:prstClr>
              </a:outerShdw>
            </a:effectLst>
          </p:spPr>
        </p:pic>
        <p:pic>
          <p:nvPicPr>
            <p:cNvPr id="35" name="Picture 4" descr="F:\Pheno_2010\2010_Fall Pheno\Pheno_2010-110405\IMG_8595.jpg"/>
            <p:cNvPicPr>
              <a:picLocks noChangeAspect="1" noChangeArrowheads="1"/>
            </p:cNvPicPr>
            <p:nvPr/>
          </p:nvPicPr>
          <p:blipFill>
            <a:blip r:embed="rId4" cstate="email">
              <a:lum bright="10000" contrast="10000"/>
              <a:extLst>
                <a:ext uri="{28A0092B-C50C-407E-A947-70E740481C1C}">
                  <a14:useLocalDpi xmlns:a14="http://schemas.microsoft.com/office/drawing/2010/main"/>
                </a:ext>
              </a:extLst>
            </a:blip>
            <a:srcRect/>
            <a:stretch>
              <a:fillRect/>
            </a:stretch>
          </p:blipFill>
          <p:spPr bwMode="auto">
            <a:xfrm rot="16200000">
              <a:off x="1428726" y="4438676"/>
              <a:ext cx="1371650" cy="1028700"/>
            </a:xfrm>
            <a:prstGeom prst="rect">
              <a:avLst/>
            </a:prstGeom>
            <a:noFill/>
            <a:ln w="12700">
              <a:solidFill>
                <a:schemeClr val="tx1">
                  <a:lumMod val="95000"/>
                  <a:lumOff val="5000"/>
                </a:schemeClr>
              </a:solidFill>
            </a:ln>
            <a:effectLst>
              <a:outerShdw blurRad="50800" dist="38100" dir="2700000" algn="tl" rotWithShape="0">
                <a:prstClr val="black">
                  <a:alpha val="40000"/>
                </a:prstClr>
              </a:outerShdw>
            </a:effectLst>
          </p:spPr>
        </p:pic>
        <p:pic>
          <p:nvPicPr>
            <p:cNvPr id="1030" name="Picture 6" descr="F:\Pheno_2011\Pheno_2011_Spring\pheno_2011_0411\IMG_0845.jpg"/>
            <p:cNvPicPr>
              <a:picLocks noChangeAspect="1" noChangeArrowheads="1"/>
            </p:cNvPicPr>
            <p:nvPr/>
          </p:nvPicPr>
          <p:blipFill>
            <a:blip r:embed="rId6" cstate="email">
              <a:lum bright="10000" contrast="10000"/>
              <a:extLst>
                <a:ext uri="{28A0092B-C50C-407E-A947-70E740481C1C}">
                  <a14:useLocalDpi xmlns:a14="http://schemas.microsoft.com/office/drawing/2010/main"/>
                </a:ext>
              </a:extLst>
            </a:blip>
            <a:srcRect/>
            <a:stretch>
              <a:fillRect/>
            </a:stretch>
          </p:blipFill>
          <p:spPr bwMode="auto">
            <a:xfrm rot="16200000">
              <a:off x="1924069" y="2152670"/>
              <a:ext cx="1371600" cy="1028662"/>
            </a:xfrm>
            <a:prstGeom prst="rect">
              <a:avLst/>
            </a:prstGeom>
            <a:noFill/>
            <a:ln w="12700">
              <a:solidFill>
                <a:schemeClr val="tx1">
                  <a:lumMod val="95000"/>
                  <a:lumOff val="5000"/>
                </a:schemeClr>
              </a:solidFill>
            </a:ln>
            <a:effectLst>
              <a:outerShdw blurRad="50800" dist="38100" dir="2700000" algn="tl" rotWithShape="0">
                <a:prstClr val="black">
                  <a:alpha val="40000"/>
                </a:prstClr>
              </a:outerShdw>
            </a:effectLst>
          </p:spPr>
        </p:pic>
      </p:grpSp>
      <p:grpSp>
        <p:nvGrpSpPr>
          <p:cNvPr id="36" name="Group 35"/>
          <p:cNvGrpSpPr/>
          <p:nvPr/>
        </p:nvGrpSpPr>
        <p:grpSpPr>
          <a:xfrm>
            <a:off x="533401" y="2323378"/>
            <a:ext cx="1066799" cy="3620222"/>
            <a:chOff x="533401" y="2323378"/>
            <a:chExt cx="1066799" cy="3620222"/>
          </a:xfrm>
        </p:grpSpPr>
        <p:sp>
          <p:nvSpPr>
            <p:cNvPr id="41" name="TextBox 44"/>
            <p:cNvSpPr txBox="1">
              <a:spLocks noChangeArrowheads="1"/>
            </p:cNvSpPr>
            <p:nvPr/>
          </p:nvSpPr>
          <p:spPr bwMode="auto">
            <a:xfrm rot="16200000">
              <a:off x="-841033" y="3964212"/>
              <a:ext cx="3620222" cy="338554"/>
            </a:xfrm>
            <a:prstGeom prst="rect">
              <a:avLst/>
            </a:prstGeom>
            <a:noFill/>
            <a:ln w="9525">
              <a:noFill/>
              <a:miter lim="800000"/>
              <a:headEnd/>
              <a:tailEnd/>
            </a:ln>
          </p:spPr>
          <p:txBody>
            <a:bodyPr wrap="none">
              <a:spAutoFit/>
            </a:bodyPr>
            <a:lstStyle/>
            <a:p>
              <a:pPr algn="ctr"/>
              <a:r>
                <a:rPr lang="en-US" sz="1600" dirty="0" smtClean="0">
                  <a:latin typeface="Calibri" pitchFamily="34" charset="0"/>
                </a:rPr>
                <a:t>(Normalized Difference Vegetation Index)</a:t>
              </a:r>
              <a:endParaRPr lang="en-US" sz="1600" dirty="0">
                <a:latin typeface="Calibri" pitchFamily="34" charset="0"/>
              </a:endParaRPr>
            </a:p>
          </p:txBody>
        </p:sp>
        <p:cxnSp>
          <p:nvCxnSpPr>
            <p:cNvPr id="43" name="Straight Arrow Connector 42"/>
            <p:cNvCxnSpPr/>
            <p:nvPr/>
          </p:nvCxnSpPr>
          <p:spPr>
            <a:xfrm rot="5400000" flipH="1" flipV="1">
              <a:off x="144883" y="4554864"/>
              <a:ext cx="1147762" cy="3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4"/>
            <p:cNvSpPr txBox="1">
              <a:spLocks noChangeArrowheads="1"/>
            </p:cNvSpPr>
            <p:nvPr/>
          </p:nvSpPr>
          <p:spPr bwMode="auto">
            <a:xfrm rot="16200000">
              <a:off x="379769" y="5382536"/>
              <a:ext cx="676595" cy="369332"/>
            </a:xfrm>
            <a:prstGeom prst="rect">
              <a:avLst/>
            </a:prstGeom>
            <a:noFill/>
            <a:ln w="9525">
              <a:noFill/>
              <a:miter lim="800000"/>
              <a:headEnd/>
              <a:tailEnd/>
            </a:ln>
          </p:spPr>
          <p:txBody>
            <a:bodyPr wrap="none">
              <a:spAutoFit/>
            </a:bodyPr>
            <a:lstStyle/>
            <a:p>
              <a:pPr algn="ctr"/>
              <a:r>
                <a:rPr lang="en-US" b="1" dirty="0" smtClean="0">
                  <a:latin typeface="Calibri" pitchFamily="34" charset="0"/>
                </a:rPr>
                <a:t>NDVI</a:t>
              </a:r>
              <a:endParaRPr lang="en-US" b="1" dirty="0">
                <a:latin typeface="Calibri" pitchFamily="34" charset="0"/>
              </a:endParaRPr>
            </a:p>
          </p:txBody>
        </p:sp>
        <p:sp>
          <p:nvSpPr>
            <p:cNvPr id="45" name="TextBox 44"/>
            <p:cNvSpPr txBox="1"/>
            <p:nvPr/>
          </p:nvSpPr>
          <p:spPr>
            <a:xfrm>
              <a:off x="1136798" y="2328446"/>
              <a:ext cx="444352" cy="338554"/>
            </a:xfrm>
            <a:prstGeom prst="rect">
              <a:avLst/>
            </a:prstGeom>
            <a:noFill/>
          </p:spPr>
          <p:txBody>
            <a:bodyPr wrap="none" rtlCol="0">
              <a:spAutoFit/>
            </a:bodyPr>
            <a:lstStyle/>
            <a:p>
              <a:r>
                <a:rPr lang="en-US" sz="1600" dirty="0" smtClean="0"/>
                <a:t>1.0</a:t>
              </a:r>
              <a:endParaRPr lang="en-US" sz="1600" dirty="0"/>
            </a:p>
          </p:txBody>
        </p:sp>
        <p:sp>
          <p:nvSpPr>
            <p:cNvPr id="28" name="TextBox 27"/>
            <p:cNvSpPr txBox="1"/>
            <p:nvPr/>
          </p:nvSpPr>
          <p:spPr>
            <a:xfrm>
              <a:off x="1146323" y="5562600"/>
              <a:ext cx="444352" cy="338554"/>
            </a:xfrm>
            <a:prstGeom prst="rect">
              <a:avLst/>
            </a:prstGeom>
            <a:noFill/>
          </p:spPr>
          <p:txBody>
            <a:bodyPr wrap="none" rtlCol="0">
              <a:spAutoFit/>
            </a:bodyPr>
            <a:lstStyle/>
            <a:p>
              <a:r>
                <a:rPr lang="en-US" sz="1600" dirty="0" smtClean="0"/>
                <a:t>0.0</a:t>
              </a:r>
              <a:endParaRPr lang="en-US" sz="1600" dirty="0"/>
            </a:p>
          </p:txBody>
        </p:sp>
        <p:sp>
          <p:nvSpPr>
            <p:cNvPr id="29" name="TextBox 28"/>
            <p:cNvSpPr txBox="1"/>
            <p:nvPr/>
          </p:nvSpPr>
          <p:spPr>
            <a:xfrm>
              <a:off x="1155848" y="3962400"/>
              <a:ext cx="444352" cy="338554"/>
            </a:xfrm>
            <a:prstGeom prst="rect">
              <a:avLst/>
            </a:prstGeom>
            <a:noFill/>
          </p:spPr>
          <p:txBody>
            <a:bodyPr wrap="none" rtlCol="0">
              <a:spAutoFit/>
            </a:bodyPr>
            <a:lstStyle/>
            <a:p>
              <a:r>
                <a:rPr lang="en-US" sz="1600" dirty="0" smtClean="0"/>
                <a:t>0.5</a:t>
              </a:r>
              <a:endParaRPr lang="en-US" sz="1600" dirty="0"/>
            </a:p>
          </p:txBody>
        </p:sp>
      </p:grpSp>
    </p:spTree>
    <p:extLst>
      <p:ext uri="{BB962C8B-B14F-4D97-AF65-F5344CB8AC3E}">
        <p14:creationId xmlns:p14="http://schemas.microsoft.com/office/powerpoint/2010/main" val="19798836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7437" y="1454150"/>
            <a:ext cx="7370763" cy="4718050"/>
          </a:xfrm>
          <a:prstGeom prst="rect">
            <a:avLst/>
          </a:prstGeom>
          <a:noFill/>
          <a:ln w="9525">
            <a:noFill/>
            <a:miter lim="800000"/>
            <a:headEnd/>
            <a:tailEnd/>
          </a:ln>
          <a:effectLst/>
        </p:spPr>
      </p:pic>
      <p:sp>
        <p:nvSpPr>
          <p:cNvPr id="20" name="Rectangle 19"/>
          <p:cNvSpPr/>
          <p:nvPr/>
        </p:nvSpPr>
        <p:spPr>
          <a:xfrm>
            <a:off x="1000125" y="1752600"/>
            <a:ext cx="457200" cy="44196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457324" y="5829300"/>
            <a:ext cx="6467476" cy="3810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TextBox 73"/>
          <p:cNvSpPr txBox="1">
            <a:spLocks noChangeArrowheads="1"/>
          </p:cNvSpPr>
          <p:nvPr/>
        </p:nvSpPr>
        <p:spPr bwMode="auto">
          <a:xfrm>
            <a:off x="457200" y="381000"/>
            <a:ext cx="8387424" cy="1077218"/>
          </a:xfrm>
          <a:prstGeom prst="rect">
            <a:avLst/>
          </a:prstGeom>
          <a:noFill/>
          <a:ln w="9525">
            <a:noFill/>
            <a:miter lim="800000"/>
            <a:headEnd/>
            <a:tailEnd/>
          </a:ln>
        </p:spPr>
        <p:txBody>
          <a:bodyPr wrap="none">
            <a:spAutoFit/>
          </a:bodyPr>
          <a:lstStyle/>
          <a:p>
            <a:r>
              <a:rPr lang="en-US" sz="3200" dirty="0" smtClean="0">
                <a:latin typeface="Calibri" pitchFamily="34" charset="0"/>
              </a:rPr>
              <a:t>Land Surface Phenology of Four Vegetation Types</a:t>
            </a:r>
          </a:p>
          <a:p>
            <a:r>
              <a:rPr lang="en-US" sz="3200" dirty="0" smtClean="0">
                <a:latin typeface="Calibri" pitchFamily="34" charset="0"/>
              </a:rPr>
              <a:t>during 2008</a:t>
            </a:r>
            <a:endParaRPr lang="en-US" sz="3200" dirty="0">
              <a:latin typeface="Calibri" pitchFamily="34" charset="0"/>
            </a:endParaRPr>
          </a:p>
        </p:txBody>
      </p:sp>
      <p:cxnSp>
        <p:nvCxnSpPr>
          <p:cNvPr id="54" name="Straight Arrow Connector 53"/>
          <p:cNvCxnSpPr/>
          <p:nvPr/>
        </p:nvCxnSpPr>
        <p:spPr>
          <a:xfrm>
            <a:off x="3048000" y="6000282"/>
            <a:ext cx="100199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87" name="TextBox 55"/>
          <p:cNvSpPr txBox="1">
            <a:spLocks noChangeArrowheads="1"/>
          </p:cNvSpPr>
          <p:nvPr/>
        </p:nvSpPr>
        <p:spPr bwMode="auto">
          <a:xfrm>
            <a:off x="1752600" y="5791200"/>
            <a:ext cx="1264897" cy="369332"/>
          </a:xfrm>
          <a:prstGeom prst="rect">
            <a:avLst/>
          </a:prstGeom>
          <a:noFill/>
          <a:ln w="9525">
            <a:noFill/>
            <a:miter lim="800000"/>
            <a:headEnd/>
            <a:tailEnd/>
          </a:ln>
        </p:spPr>
        <p:txBody>
          <a:bodyPr wrap="none">
            <a:spAutoFit/>
          </a:bodyPr>
          <a:lstStyle/>
          <a:p>
            <a:pPr algn="ctr"/>
            <a:r>
              <a:rPr lang="en-US" b="1" dirty="0">
                <a:latin typeface="Calibri" pitchFamily="34" charset="0"/>
              </a:rPr>
              <a:t>Day of Year</a:t>
            </a:r>
          </a:p>
        </p:txBody>
      </p:sp>
      <p:sp>
        <p:nvSpPr>
          <p:cNvPr id="21" name="Rectangle 20"/>
          <p:cNvSpPr/>
          <p:nvPr/>
        </p:nvSpPr>
        <p:spPr>
          <a:xfrm>
            <a:off x="7391400" y="2895600"/>
            <a:ext cx="381000"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H="1">
            <a:off x="1524000" y="5791200"/>
            <a:ext cx="61722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Box 44"/>
          <p:cNvSpPr txBox="1">
            <a:spLocks noChangeArrowheads="1"/>
          </p:cNvSpPr>
          <p:nvPr/>
        </p:nvSpPr>
        <p:spPr bwMode="auto">
          <a:xfrm rot="16200000">
            <a:off x="-841033" y="3964212"/>
            <a:ext cx="3620222" cy="338554"/>
          </a:xfrm>
          <a:prstGeom prst="rect">
            <a:avLst/>
          </a:prstGeom>
          <a:noFill/>
          <a:ln w="9525">
            <a:noFill/>
            <a:miter lim="800000"/>
            <a:headEnd/>
            <a:tailEnd/>
          </a:ln>
        </p:spPr>
        <p:txBody>
          <a:bodyPr wrap="none">
            <a:spAutoFit/>
          </a:bodyPr>
          <a:lstStyle/>
          <a:p>
            <a:pPr algn="ctr"/>
            <a:r>
              <a:rPr lang="en-US" sz="1600" dirty="0" smtClean="0">
                <a:latin typeface="Calibri" pitchFamily="34" charset="0"/>
              </a:rPr>
              <a:t>(Normalized Difference Vegetation Index)</a:t>
            </a:r>
            <a:endParaRPr lang="en-US" sz="1600" dirty="0">
              <a:latin typeface="Calibri" pitchFamily="34" charset="0"/>
            </a:endParaRPr>
          </a:p>
        </p:txBody>
      </p:sp>
      <p:cxnSp>
        <p:nvCxnSpPr>
          <p:cNvPr id="17" name="Straight Arrow Connector 16"/>
          <p:cNvCxnSpPr/>
          <p:nvPr/>
        </p:nvCxnSpPr>
        <p:spPr>
          <a:xfrm rot="5400000" flipH="1" flipV="1">
            <a:off x="144883" y="4554864"/>
            <a:ext cx="1147762" cy="3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44"/>
          <p:cNvSpPr txBox="1">
            <a:spLocks noChangeArrowheads="1"/>
          </p:cNvSpPr>
          <p:nvPr/>
        </p:nvSpPr>
        <p:spPr bwMode="auto">
          <a:xfrm rot="16200000">
            <a:off x="379769" y="5382536"/>
            <a:ext cx="676595" cy="369332"/>
          </a:xfrm>
          <a:prstGeom prst="rect">
            <a:avLst/>
          </a:prstGeom>
          <a:noFill/>
          <a:ln w="9525">
            <a:noFill/>
            <a:miter lim="800000"/>
            <a:headEnd/>
            <a:tailEnd/>
          </a:ln>
        </p:spPr>
        <p:txBody>
          <a:bodyPr wrap="none">
            <a:spAutoFit/>
          </a:bodyPr>
          <a:lstStyle/>
          <a:p>
            <a:pPr algn="ctr"/>
            <a:r>
              <a:rPr lang="en-US" b="1" dirty="0" smtClean="0">
                <a:latin typeface="Calibri" pitchFamily="34" charset="0"/>
              </a:rPr>
              <a:t>NDVI</a:t>
            </a:r>
            <a:endParaRPr lang="en-US" b="1" dirty="0">
              <a:latin typeface="Calibri" pitchFamily="34" charset="0"/>
            </a:endParaRPr>
          </a:p>
        </p:txBody>
      </p:sp>
      <p:sp>
        <p:nvSpPr>
          <p:cNvPr id="23" name="TextBox 22"/>
          <p:cNvSpPr txBox="1"/>
          <p:nvPr/>
        </p:nvSpPr>
        <p:spPr>
          <a:xfrm>
            <a:off x="1136798" y="2328446"/>
            <a:ext cx="444352" cy="338554"/>
          </a:xfrm>
          <a:prstGeom prst="rect">
            <a:avLst/>
          </a:prstGeom>
          <a:noFill/>
        </p:spPr>
        <p:txBody>
          <a:bodyPr wrap="none" rtlCol="0">
            <a:spAutoFit/>
          </a:bodyPr>
          <a:lstStyle/>
          <a:p>
            <a:r>
              <a:rPr lang="en-US" sz="1600" dirty="0" smtClean="0"/>
              <a:t>1.0</a:t>
            </a:r>
            <a:endParaRPr lang="en-US" sz="1600" dirty="0"/>
          </a:p>
        </p:txBody>
      </p:sp>
      <p:sp>
        <p:nvSpPr>
          <p:cNvPr id="24" name="TextBox 23"/>
          <p:cNvSpPr txBox="1"/>
          <p:nvPr/>
        </p:nvSpPr>
        <p:spPr>
          <a:xfrm>
            <a:off x="1146323" y="5562600"/>
            <a:ext cx="444352" cy="338554"/>
          </a:xfrm>
          <a:prstGeom prst="rect">
            <a:avLst/>
          </a:prstGeom>
          <a:noFill/>
        </p:spPr>
        <p:txBody>
          <a:bodyPr wrap="none" rtlCol="0">
            <a:spAutoFit/>
          </a:bodyPr>
          <a:lstStyle/>
          <a:p>
            <a:r>
              <a:rPr lang="en-US" sz="1600" dirty="0" smtClean="0"/>
              <a:t>0.0</a:t>
            </a:r>
            <a:endParaRPr lang="en-US" sz="1600" dirty="0"/>
          </a:p>
        </p:txBody>
      </p:sp>
      <p:sp>
        <p:nvSpPr>
          <p:cNvPr id="25" name="TextBox 24"/>
          <p:cNvSpPr txBox="1"/>
          <p:nvPr/>
        </p:nvSpPr>
        <p:spPr>
          <a:xfrm>
            <a:off x="1155848" y="3962400"/>
            <a:ext cx="444352" cy="338554"/>
          </a:xfrm>
          <a:prstGeom prst="rect">
            <a:avLst/>
          </a:prstGeom>
          <a:noFill/>
        </p:spPr>
        <p:txBody>
          <a:bodyPr wrap="none" rtlCol="0">
            <a:spAutoFit/>
          </a:bodyPr>
          <a:lstStyle/>
          <a:p>
            <a:r>
              <a:rPr lang="en-US" sz="1600" dirty="0" smtClean="0"/>
              <a:t>0.5</a:t>
            </a:r>
            <a:endParaRPr lang="en-US" sz="1600" dirty="0"/>
          </a:p>
        </p:txBody>
      </p:sp>
      <p:cxnSp>
        <p:nvCxnSpPr>
          <p:cNvPr id="26" name="Straight Connector 25"/>
          <p:cNvCxnSpPr/>
          <p:nvPr/>
        </p:nvCxnSpPr>
        <p:spPr>
          <a:xfrm>
            <a:off x="1524000" y="2438400"/>
            <a:ext cx="0" cy="335280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7841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1553817" y="2428875"/>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5875269" y="5353878"/>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554356" y="4459356"/>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7199244" y="3657600"/>
            <a:ext cx="1219200" cy="976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7463" y="460375"/>
            <a:ext cx="6701137" cy="1641475"/>
          </a:xfrm>
          <a:prstGeom prst="rect">
            <a:avLst/>
          </a:prstGeom>
          <a:noFill/>
        </p:spPr>
        <p:txBody>
          <a:bodyPr wrap="square" rtlCol="0">
            <a:spAutoFit/>
          </a:bodyPr>
          <a:lstStyle/>
          <a:p>
            <a:pPr marL="514350" indent="-514350">
              <a:spcBef>
                <a:spcPts val="1000"/>
              </a:spcBef>
              <a:buAutoNum type="arabicPeriod"/>
            </a:pPr>
            <a:r>
              <a:rPr lang="en-US" sz="2800" b="1" dirty="0" smtClean="0"/>
              <a:t>Can we measure short-term severity?</a:t>
            </a:r>
          </a:p>
          <a:p>
            <a:pPr marL="514350" indent="-514350">
              <a:spcBef>
                <a:spcPts val="1000"/>
              </a:spcBef>
              <a:buFontTx/>
              <a:buAutoNum type="arabicPeriod"/>
            </a:pPr>
            <a:r>
              <a:rPr lang="en-US" sz="2800" dirty="0">
                <a:solidFill>
                  <a:schemeClr val="tx1">
                    <a:lumMod val="65000"/>
                    <a:lumOff val="35000"/>
                  </a:schemeClr>
                </a:solidFill>
              </a:rPr>
              <a:t>Can we </a:t>
            </a:r>
            <a:r>
              <a:rPr lang="en-US" sz="2800" dirty="0" smtClean="0">
                <a:solidFill>
                  <a:schemeClr val="tx1">
                    <a:lumMod val="65000"/>
                    <a:lumOff val="35000"/>
                  </a:schemeClr>
                </a:solidFill>
              </a:rPr>
              <a:t>observe multi-year recovery</a:t>
            </a:r>
            <a:r>
              <a:rPr lang="en-US" sz="2800" dirty="0">
                <a:solidFill>
                  <a:schemeClr val="tx1">
                    <a:lumMod val="65000"/>
                    <a:lumOff val="35000"/>
                  </a:schemeClr>
                </a:solidFill>
              </a:rPr>
              <a:t>?</a:t>
            </a:r>
          </a:p>
          <a:p>
            <a:pPr marL="514350" indent="-514350">
              <a:spcBef>
                <a:spcPts val="1000"/>
              </a:spcBef>
              <a:buAutoNum type="arabicPeriod"/>
            </a:pPr>
            <a:r>
              <a:rPr lang="en-US" sz="2800" dirty="0" smtClean="0">
                <a:solidFill>
                  <a:schemeClr val="tx1">
                    <a:lumMod val="65000"/>
                    <a:lumOff val="35000"/>
                  </a:schemeClr>
                </a:solidFill>
              </a:rPr>
              <a:t>Can we detect “stable state” transitions?</a:t>
            </a:r>
            <a:endParaRPr lang="en-US" sz="2800" dirty="0">
              <a:solidFill>
                <a:schemeClr val="tx1">
                  <a:lumMod val="65000"/>
                  <a:lumOff val="35000"/>
                </a:schemeClr>
              </a:solidFill>
            </a:endParaRPr>
          </a:p>
        </p:txBody>
      </p:sp>
      <p:cxnSp>
        <p:nvCxnSpPr>
          <p:cNvPr id="18" name="Straight Arrow Connector 17"/>
          <p:cNvCxnSpPr>
            <a:stCxn id="19" idx="0"/>
            <a:endCxn id="20" idx="2"/>
          </p:cNvCxnSpPr>
          <p:nvPr/>
        </p:nvCxnSpPr>
        <p:spPr>
          <a:xfrm flipH="1" flipV="1">
            <a:off x="514897" y="3480847"/>
            <a:ext cx="4072" cy="255429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2101" y="6035139"/>
            <a:ext cx="533736" cy="338554"/>
          </a:xfrm>
          <a:prstGeom prst="rect">
            <a:avLst/>
          </a:prstGeom>
          <a:noFill/>
        </p:spPr>
        <p:txBody>
          <a:bodyPr wrap="none" rtlCol="0">
            <a:spAutoFit/>
          </a:bodyPr>
          <a:lstStyle/>
          <a:p>
            <a:r>
              <a:rPr lang="en-US" sz="1600" b="1" dirty="0" smtClean="0"/>
              <a:t>Low</a:t>
            </a:r>
            <a:endParaRPr lang="en-US" sz="1600" b="1" dirty="0"/>
          </a:p>
        </p:txBody>
      </p:sp>
      <p:sp>
        <p:nvSpPr>
          <p:cNvPr id="20" name="TextBox 19"/>
          <p:cNvSpPr txBox="1"/>
          <p:nvPr/>
        </p:nvSpPr>
        <p:spPr>
          <a:xfrm>
            <a:off x="228600" y="3142293"/>
            <a:ext cx="572593" cy="338554"/>
          </a:xfrm>
          <a:prstGeom prst="rect">
            <a:avLst/>
          </a:prstGeom>
          <a:noFill/>
        </p:spPr>
        <p:txBody>
          <a:bodyPr wrap="none" rtlCol="0">
            <a:spAutoFit/>
          </a:bodyPr>
          <a:lstStyle/>
          <a:p>
            <a:r>
              <a:rPr lang="en-US" sz="1600" b="1" dirty="0" smtClean="0"/>
              <a:t>High</a:t>
            </a:r>
            <a:endParaRPr lang="en-US" sz="1600" b="1" dirty="0"/>
          </a:p>
        </p:txBody>
      </p:sp>
      <p:sp>
        <p:nvSpPr>
          <p:cNvPr id="21" name="TextBox 20"/>
          <p:cNvSpPr txBox="1"/>
          <p:nvPr/>
        </p:nvSpPr>
        <p:spPr>
          <a:xfrm rot="16200000">
            <a:off x="-761982" y="4647354"/>
            <a:ext cx="2070760" cy="369332"/>
          </a:xfrm>
          <a:prstGeom prst="rect">
            <a:avLst/>
          </a:prstGeom>
          <a:noFill/>
        </p:spPr>
        <p:txBody>
          <a:bodyPr wrap="none" rtlCol="0">
            <a:spAutoFit/>
          </a:bodyPr>
          <a:lstStyle/>
          <a:p>
            <a:r>
              <a:rPr lang="en-US" b="1" dirty="0" smtClean="0"/>
              <a:t>POTENTIAL ENERGY</a:t>
            </a:r>
            <a:endParaRPr lang="en-US" b="1" dirty="0"/>
          </a:p>
        </p:txBody>
      </p:sp>
      <p:sp>
        <p:nvSpPr>
          <p:cNvPr id="22" name="TextBox 21"/>
          <p:cNvSpPr txBox="1"/>
          <p:nvPr/>
        </p:nvSpPr>
        <p:spPr>
          <a:xfrm>
            <a:off x="3076575" y="6364843"/>
            <a:ext cx="841321" cy="369332"/>
          </a:xfrm>
          <a:prstGeom prst="rect">
            <a:avLst/>
          </a:prstGeom>
          <a:noFill/>
        </p:spPr>
        <p:txBody>
          <a:bodyPr wrap="none" rtlCol="0">
            <a:spAutoFit/>
          </a:bodyPr>
          <a:lstStyle/>
          <a:p>
            <a:r>
              <a:rPr lang="en-US" b="1" dirty="0" smtClean="0"/>
              <a:t>STATES</a:t>
            </a:r>
            <a:endParaRPr lang="en-US" b="1" dirty="0"/>
          </a:p>
        </p:txBody>
      </p:sp>
      <p:cxnSp>
        <p:nvCxnSpPr>
          <p:cNvPr id="23" name="Straight Arrow Connector 22"/>
          <p:cNvCxnSpPr/>
          <p:nvPr/>
        </p:nvCxnSpPr>
        <p:spPr>
          <a:xfrm>
            <a:off x="2743200" y="6711912"/>
            <a:ext cx="1501859"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838200" y="2743200"/>
            <a:ext cx="7648575" cy="3753270"/>
          </a:xfrm>
          <a:custGeom>
            <a:avLst/>
            <a:gdLst>
              <a:gd name="connsiteX0" fmla="*/ 0 w 7648575"/>
              <a:gd name="connsiteY0" fmla="*/ 2162175 h 3753270"/>
              <a:gd name="connsiteX1" fmla="*/ 304800 w 7648575"/>
              <a:gd name="connsiteY1" fmla="*/ 1695450 h 3753270"/>
              <a:gd name="connsiteX2" fmla="*/ 781050 w 7648575"/>
              <a:gd name="connsiteY2" fmla="*/ 609600 h 3753270"/>
              <a:gd name="connsiteX3" fmla="*/ 1219200 w 7648575"/>
              <a:gd name="connsiteY3" fmla="*/ 742950 h 3753270"/>
              <a:gd name="connsiteX4" fmla="*/ 1638300 w 7648575"/>
              <a:gd name="connsiteY4" fmla="*/ 2085975 h 3753270"/>
              <a:gd name="connsiteX5" fmla="*/ 2152650 w 7648575"/>
              <a:gd name="connsiteY5" fmla="*/ 2628900 h 3753270"/>
              <a:gd name="connsiteX6" fmla="*/ 2733675 w 7648575"/>
              <a:gd name="connsiteY6" fmla="*/ 2514600 h 3753270"/>
              <a:gd name="connsiteX7" fmla="*/ 2876550 w 7648575"/>
              <a:gd name="connsiteY7" fmla="*/ 1524000 h 3753270"/>
              <a:gd name="connsiteX8" fmla="*/ 3276600 w 7648575"/>
              <a:gd name="connsiteY8" fmla="*/ 1590675 h 3753270"/>
              <a:gd name="connsiteX9" fmla="*/ 3971925 w 7648575"/>
              <a:gd name="connsiteY9" fmla="*/ 3295650 h 3753270"/>
              <a:gd name="connsiteX10" fmla="*/ 4610100 w 7648575"/>
              <a:gd name="connsiteY10" fmla="*/ 3752850 h 3753270"/>
              <a:gd name="connsiteX11" fmla="*/ 5095875 w 7648575"/>
              <a:gd name="connsiteY11" fmla="*/ 3381375 h 3753270"/>
              <a:gd name="connsiteX12" fmla="*/ 5600700 w 7648575"/>
              <a:gd name="connsiteY12" fmla="*/ 3562350 h 3753270"/>
              <a:gd name="connsiteX13" fmla="*/ 6153150 w 7648575"/>
              <a:gd name="connsiteY13" fmla="*/ 3343275 h 3753270"/>
              <a:gd name="connsiteX14" fmla="*/ 7162800 w 7648575"/>
              <a:gd name="connsiteY14" fmla="*/ 2438400 h 3753270"/>
              <a:gd name="connsiteX15" fmla="*/ 7648575 w 7648575"/>
              <a:gd name="connsiteY15" fmla="*/ 0 h 375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48575" h="3753270">
                <a:moveTo>
                  <a:pt x="0" y="2162175"/>
                </a:moveTo>
                <a:cubicBezTo>
                  <a:pt x="87312" y="2058193"/>
                  <a:pt x="174625" y="1954212"/>
                  <a:pt x="304800" y="1695450"/>
                </a:cubicBezTo>
                <a:cubicBezTo>
                  <a:pt x="434975" y="1436688"/>
                  <a:pt x="628650" y="768350"/>
                  <a:pt x="781050" y="609600"/>
                </a:cubicBezTo>
                <a:cubicBezTo>
                  <a:pt x="933450" y="450850"/>
                  <a:pt x="1076325" y="496888"/>
                  <a:pt x="1219200" y="742950"/>
                </a:cubicBezTo>
                <a:cubicBezTo>
                  <a:pt x="1362075" y="989012"/>
                  <a:pt x="1482725" y="1771650"/>
                  <a:pt x="1638300" y="2085975"/>
                </a:cubicBezTo>
                <a:cubicBezTo>
                  <a:pt x="1793875" y="2400300"/>
                  <a:pt x="1970088" y="2557463"/>
                  <a:pt x="2152650" y="2628900"/>
                </a:cubicBezTo>
                <a:cubicBezTo>
                  <a:pt x="2335212" y="2700337"/>
                  <a:pt x="2613025" y="2698750"/>
                  <a:pt x="2733675" y="2514600"/>
                </a:cubicBezTo>
                <a:cubicBezTo>
                  <a:pt x="2854325" y="2330450"/>
                  <a:pt x="2786063" y="1677987"/>
                  <a:pt x="2876550" y="1524000"/>
                </a:cubicBezTo>
                <a:cubicBezTo>
                  <a:pt x="2967037" y="1370013"/>
                  <a:pt x="3094038" y="1295400"/>
                  <a:pt x="3276600" y="1590675"/>
                </a:cubicBezTo>
                <a:cubicBezTo>
                  <a:pt x="3459163" y="1885950"/>
                  <a:pt x="3749675" y="2935288"/>
                  <a:pt x="3971925" y="3295650"/>
                </a:cubicBezTo>
                <a:cubicBezTo>
                  <a:pt x="4194175" y="3656013"/>
                  <a:pt x="4422775" y="3738563"/>
                  <a:pt x="4610100" y="3752850"/>
                </a:cubicBezTo>
                <a:cubicBezTo>
                  <a:pt x="4797425" y="3767137"/>
                  <a:pt x="4930775" y="3413125"/>
                  <a:pt x="5095875" y="3381375"/>
                </a:cubicBezTo>
                <a:cubicBezTo>
                  <a:pt x="5260975" y="3349625"/>
                  <a:pt x="5424488" y="3568700"/>
                  <a:pt x="5600700" y="3562350"/>
                </a:cubicBezTo>
                <a:cubicBezTo>
                  <a:pt x="5776912" y="3556000"/>
                  <a:pt x="5892800" y="3530600"/>
                  <a:pt x="6153150" y="3343275"/>
                </a:cubicBezTo>
                <a:cubicBezTo>
                  <a:pt x="6413500" y="3155950"/>
                  <a:pt x="6913563" y="2995612"/>
                  <a:pt x="7162800" y="2438400"/>
                </a:cubicBezTo>
                <a:cubicBezTo>
                  <a:pt x="7412037" y="1881188"/>
                  <a:pt x="7530306" y="940594"/>
                  <a:pt x="7648575" y="0"/>
                </a:cubicBezTo>
              </a:path>
            </a:pathLst>
          </a:custGeom>
          <a:noFill/>
          <a:ln w="7620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ircular Arrow 30"/>
          <p:cNvSpPr/>
          <p:nvPr/>
        </p:nvSpPr>
        <p:spPr>
          <a:xfrm rot="15247353">
            <a:off x="1834367" y="2952642"/>
            <a:ext cx="2256331" cy="1283975"/>
          </a:xfrm>
          <a:prstGeom prst="circularArrow">
            <a:avLst>
              <a:gd name="adj1" fmla="val 14457"/>
              <a:gd name="adj2" fmla="val 1142319"/>
              <a:gd name="adj3" fmla="val 16552790"/>
              <a:gd name="adj4" fmla="val 12715268"/>
              <a:gd name="adj5" fmla="val 17490"/>
            </a:avLst>
          </a:prstGeom>
          <a:solidFill>
            <a:schemeClr val="tx1">
              <a:lumMod val="95000"/>
              <a:lumOff val="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ircular Arrow 31"/>
          <p:cNvSpPr/>
          <p:nvPr/>
        </p:nvSpPr>
        <p:spPr>
          <a:xfrm rot="17842180" flipV="1">
            <a:off x="6068292" y="4000723"/>
            <a:ext cx="2256331" cy="1310287"/>
          </a:xfrm>
          <a:prstGeom prst="circularArrow">
            <a:avLst>
              <a:gd name="adj1" fmla="val 14457"/>
              <a:gd name="adj2" fmla="val 1142319"/>
              <a:gd name="adj3" fmla="val 16552790"/>
              <a:gd name="adj4" fmla="val 11967965"/>
              <a:gd name="adj5" fmla="val 17490"/>
            </a:avLst>
          </a:prstGeom>
          <a:solidFill>
            <a:schemeClr val="tx1">
              <a:lumMod val="95000"/>
              <a:lumOff val="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502179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487" y="12949"/>
            <a:ext cx="9144000" cy="689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134034"/>
            <a:ext cx="6751913" cy="800219"/>
          </a:xfrm>
          <a:prstGeom prst="rect">
            <a:avLst/>
          </a:prstGeom>
          <a:noFill/>
        </p:spPr>
        <p:txBody>
          <a:bodyPr wrap="none" rtlCol="0">
            <a:spAutoFit/>
          </a:bodyPr>
          <a:lstStyle/>
          <a:p>
            <a:r>
              <a:rPr lang="en-US" sz="2800" b="1" dirty="0" smtClean="0">
                <a:solidFill>
                  <a:schemeClr val="bg1"/>
                </a:solidFill>
              </a:rPr>
              <a:t>April 27, 2011 Tuscaloosa, Alabama Tornado</a:t>
            </a:r>
          </a:p>
          <a:p>
            <a:r>
              <a:rPr lang="en-US" b="1" dirty="0" smtClean="0">
                <a:solidFill>
                  <a:schemeClr val="bg1"/>
                </a:solidFill>
              </a:rPr>
              <a:t>NASA: EO-1 – ALI</a:t>
            </a:r>
            <a:endParaRPr lang="en-US" b="1" dirty="0">
              <a:solidFill>
                <a:schemeClr val="bg1"/>
              </a:solidFill>
            </a:endParaRPr>
          </a:p>
        </p:txBody>
      </p:sp>
      <p:sp>
        <p:nvSpPr>
          <p:cNvPr id="3" name="TextBox 2"/>
          <p:cNvSpPr txBox="1"/>
          <p:nvPr/>
        </p:nvSpPr>
        <p:spPr>
          <a:xfrm>
            <a:off x="4495800" y="990600"/>
            <a:ext cx="1355499" cy="369332"/>
          </a:xfrm>
          <a:prstGeom prst="rect">
            <a:avLst/>
          </a:prstGeom>
          <a:noFill/>
        </p:spPr>
        <p:txBody>
          <a:bodyPr wrap="none" rtlCol="0">
            <a:spAutoFit/>
          </a:bodyPr>
          <a:lstStyle/>
          <a:p>
            <a:r>
              <a:rPr lang="en-US" b="1" dirty="0">
                <a:solidFill>
                  <a:schemeClr val="bg1"/>
                </a:solidFill>
              </a:rPr>
              <a:t>May 7, 2011</a:t>
            </a:r>
            <a:endParaRPr lang="en-US" dirty="0"/>
          </a:p>
        </p:txBody>
      </p:sp>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28600" y="1066800"/>
            <a:ext cx="2106006" cy="207327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6" name="Straight Arrow Connector 5"/>
          <p:cNvCxnSpPr/>
          <p:nvPr/>
        </p:nvCxnSpPr>
        <p:spPr>
          <a:xfrm flipV="1">
            <a:off x="914400" y="1882109"/>
            <a:ext cx="233591" cy="22132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9742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9305" y="-30196"/>
            <a:ext cx="9193305" cy="696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134034"/>
            <a:ext cx="6751913" cy="800219"/>
          </a:xfrm>
          <a:prstGeom prst="rect">
            <a:avLst/>
          </a:prstGeom>
          <a:noFill/>
        </p:spPr>
        <p:txBody>
          <a:bodyPr wrap="none" rtlCol="0">
            <a:spAutoFit/>
          </a:bodyPr>
          <a:lstStyle/>
          <a:p>
            <a:r>
              <a:rPr lang="en-US" sz="2800" b="1" dirty="0" smtClean="0">
                <a:solidFill>
                  <a:schemeClr val="bg1"/>
                </a:solidFill>
              </a:rPr>
              <a:t>April 27, 2011 Tuscaloosa Alabama, Tornado</a:t>
            </a:r>
          </a:p>
          <a:p>
            <a:r>
              <a:rPr lang="en-US" b="1" dirty="0" smtClean="0">
                <a:solidFill>
                  <a:schemeClr val="bg1"/>
                </a:solidFill>
              </a:rPr>
              <a:t>ForWarn Forest Change image (1 year baseline)</a:t>
            </a:r>
            <a:endParaRPr lang="en-US" b="1" dirty="0">
              <a:solidFill>
                <a:schemeClr val="bg1"/>
              </a:solidFill>
            </a:endParaRPr>
          </a:p>
        </p:txBody>
      </p:sp>
      <p:sp>
        <p:nvSpPr>
          <p:cNvPr id="2" name="TextBox 1"/>
          <p:cNvSpPr txBox="1"/>
          <p:nvPr/>
        </p:nvSpPr>
        <p:spPr>
          <a:xfrm>
            <a:off x="4684922" y="942463"/>
            <a:ext cx="1258678" cy="369332"/>
          </a:xfrm>
          <a:prstGeom prst="rect">
            <a:avLst/>
          </a:prstGeom>
          <a:noFill/>
        </p:spPr>
        <p:txBody>
          <a:bodyPr wrap="none" rtlCol="0">
            <a:spAutoFit/>
          </a:bodyPr>
          <a:lstStyle/>
          <a:p>
            <a:r>
              <a:rPr lang="en-US" b="1" dirty="0" smtClean="0">
                <a:solidFill>
                  <a:schemeClr val="bg1"/>
                </a:solidFill>
              </a:rPr>
              <a:t>Jun 1, 2011</a:t>
            </a:r>
            <a:endParaRPr lang="en-US" dirty="0"/>
          </a:p>
        </p:txBody>
      </p:sp>
    </p:spTree>
    <p:extLst>
      <p:ext uri="{BB962C8B-B14F-4D97-AF65-F5344CB8AC3E}">
        <p14:creationId xmlns:p14="http://schemas.microsoft.com/office/powerpoint/2010/main" val="774041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GIS2\Phenology\!_Pheno_Photos_WNC\Pheno_2009\SRS_woodlot\Nantahala\ScarOak_NantahalaSt_2009-0417_IMG_098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7482" cy="6858000"/>
          </a:xfrm>
          <a:prstGeom prst="rect">
            <a:avLst/>
          </a:prstGeom>
          <a:noFill/>
        </p:spPr>
      </p:pic>
      <p:sp>
        <p:nvSpPr>
          <p:cNvPr id="2051" name="Text Box 6"/>
          <p:cNvSpPr txBox="1">
            <a:spLocks noChangeArrowheads="1"/>
          </p:cNvSpPr>
          <p:nvPr/>
        </p:nvSpPr>
        <p:spPr bwMode="auto">
          <a:xfrm>
            <a:off x="0" y="6365557"/>
            <a:ext cx="1981200" cy="492443"/>
          </a:xfrm>
          <a:prstGeom prst="rect">
            <a:avLst/>
          </a:prstGeom>
          <a:solidFill>
            <a:schemeClr val="bg1">
              <a:alpha val="50195"/>
            </a:schemeClr>
          </a:solidFill>
          <a:ln w="9525">
            <a:noFill/>
            <a:miter lim="800000"/>
            <a:headEnd/>
            <a:tailEnd/>
          </a:ln>
        </p:spPr>
        <p:txBody>
          <a:bodyPr wrap="square">
            <a:spAutoFit/>
          </a:bodyPr>
          <a:lstStyle/>
          <a:p>
            <a:pPr algn="ctr"/>
            <a:r>
              <a:rPr lang="en-US" sz="2600" b="1" dirty="0" smtClean="0"/>
              <a:t>2009-04-17</a:t>
            </a:r>
            <a:endParaRPr lang="en-US" sz="2600" b="1" dirty="0"/>
          </a:p>
        </p:txBody>
      </p:sp>
    </p:spTree>
    <p:extLst>
      <p:ext uri="{BB962C8B-B14F-4D97-AF65-F5344CB8AC3E}">
        <p14:creationId xmlns:p14="http://schemas.microsoft.com/office/powerpoint/2010/main" val="1659349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2"/>
          <p:cNvSpPr>
            <a:spLocks/>
          </p:cNvSpPr>
          <p:nvPr/>
        </p:nvSpPr>
        <p:spPr bwMode="auto">
          <a:xfrm>
            <a:off x="1003095" y="1639887"/>
            <a:ext cx="2658454" cy="1103313"/>
          </a:xfrm>
          <a:custGeom>
            <a:avLst/>
            <a:gdLst/>
            <a:ahLst/>
            <a:cxnLst>
              <a:cxn ang="0">
                <a:pos x="0" y="1737"/>
              </a:cxn>
              <a:cxn ang="0">
                <a:pos x="902" y="1648"/>
              </a:cxn>
              <a:cxn ang="0">
                <a:pos x="1252" y="1248"/>
              </a:cxn>
              <a:cxn ang="0">
                <a:pos x="1678" y="171"/>
              </a:cxn>
              <a:cxn ang="0">
                <a:pos x="3055" y="221"/>
              </a:cxn>
              <a:cxn ang="0">
                <a:pos x="3544" y="1373"/>
              </a:cxn>
              <a:cxn ang="0">
                <a:pos x="4232" y="1737"/>
              </a:cxn>
            </a:cxnLst>
            <a:rect l="0" t="0" r="r" b="b"/>
            <a:pathLst>
              <a:path w="4232" h="1737">
                <a:moveTo>
                  <a:pt x="0" y="1737"/>
                </a:moveTo>
                <a:cubicBezTo>
                  <a:pt x="346" y="1733"/>
                  <a:pt x="693" y="1730"/>
                  <a:pt x="902" y="1648"/>
                </a:cubicBezTo>
                <a:cubicBezTo>
                  <a:pt x="1111" y="1566"/>
                  <a:pt x="1123" y="1494"/>
                  <a:pt x="1252" y="1248"/>
                </a:cubicBezTo>
                <a:cubicBezTo>
                  <a:pt x="1381" y="1002"/>
                  <a:pt x="1377" y="342"/>
                  <a:pt x="1678" y="171"/>
                </a:cubicBezTo>
                <a:cubicBezTo>
                  <a:pt x="1979" y="0"/>
                  <a:pt x="2744" y="21"/>
                  <a:pt x="3055" y="221"/>
                </a:cubicBezTo>
                <a:cubicBezTo>
                  <a:pt x="3366" y="421"/>
                  <a:pt x="3348" y="1120"/>
                  <a:pt x="3544" y="1373"/>
                </a:cubicBezTo>
                <a:cubicBezTo>
                  <a:pt x="3740" y="1626"/>
                  <a:pt x="3986" y="1681"/>
                  <a:pt x="4232" y="1737"/>
                </a:cubicBezTo>
              </a:path>
            </a:pathLst>
          </a:custGeom>
          <a:solidFill>
            <a:schemeClr val="accent3">
              <a:lumMod val="75000"/>
            </a:schemeClr>
          </a:solidFill>
          <a:ln w="19050" cap="flat">
            <a:no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4"/>
          <p:cNvSpPr/>
          <p:nvPr/>
        </p:nvSpPr>
        <p:spPr>
          <a:xfrm>
            <a:off x="1218867" y="3478824"/>
            <a:ext cx="2383734" cy="1099038"/>
          </a:xfrm>
          <a:custGeom>
            <a:avLst/>
            <a:gdLst>
              <a:gd name="connsiteX0" fmla="*/ 0 w 2444262"/>
              <a:gd name="connsiteY0" fmla="*/ 1099038 h 1099038"/>
              <a:gd name="connsiteX1" fmla="*/ 254977 w 2444262"/>
              <a:gd name="connsiteY1" fmla="*/ 1063868 h 1099038"/>
              <a:gd name="connsiteX2" fmla="*/ 492370 w 2444262"/>
              <a:gd name="connsiteY2" fmla="*/ 958361 h 1099038"/>
              <a:gd name="connsiteX3" fmla="*/ 615462 w 2444262"/>
              <a:gd name="connsiteY3" fmla="*/ 685799 h 1099038"/>
              <a:gd name="connsiteX4" fmla="*/ 677008 w 2444262"/>
              <a:gd name="connsiteY4" fmla="*/ 386861 h 1099038"/>
              <a:gd name="connsiteX5" fmla="*/ 861647 w 2444262"/>
              <a:gd name="connsiteY5" fmla="*/ 114299 h 1099038"/>
              <a:gd name="connsiteX6" fmla="*/ 1125416 w 2444262"/>
              <a:gd name="connsiteY6" fmla="*/ 43961 h 1099038"/>
              <a:gd name="connsiteX7" fmla="*/ 1389185 w 2444262"/>
              <a:gd name="connsiteY7" fmla="*/ 26376 h 1099038"/>
              <a:gd name="connsiteX8" fmla="*/ 1389185 w 2444262"/>
              <a:gd name="connsiteY8" fmla="*/ 26376 h 1099038"/>
              <a:gd name="connsiteX9" fmla="*/ 1397977 w 2444262"/>
              <a:gd name="connsiteY9" fmla="*/ 43961 h 1099038"/>
              <a:gd name="connsiteX10" fmla="*/ 1397977 w 2444262"/>
              <a:gd name="connsiteY10" fmla="*/ 290145 h 1099038"/>
              <a:gd name="connsiteX11" fmla="*/ 1477108 w 2444262"/>
              <a:gd name="connsiteY11" fmla="*/ 342899 h 1099038"/>
              <a:gd name="connsiteX12" fmla="*/ 1749670 w 2444262"/>
              <a:gd name="connsiteY12" fmla="*/ 360484 h 1099038"/>
              <a:gd name="connsiteX13" fmla="*/ 1890347 w 2444262"/>
              <a:gd name="connsiteY13" fmla="*/ 422030 h 1099038"/>
              <a:gd name="connsiteX14" fmla="*/ 1934308 w 2444262"/>
              <a:gd name="connsiteY14" fmla="*/ 615461 h 1099038"/>
              <a:gd name="connsiteX15" fmla="*/ 2013439 w 2444262"/>
              <a:gd name="connsiteY15" fmla="*/ 835268 h 1099038"/>
              <a:gd name="connsiteX16" fmla="*/ 2189285 w 2444262"/>
              <a:gd name="connsiteY16" fmla="*/ 993530 h 1099038"/>
              <a:gd name="connsiteX17" fmla="*/ 2444262 w 2444262"/>
              <a:gd name="connsiteY17" fmla="*/ 1081453 h 109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4262" h="1099038">
                <a:moveTo>
                  <a:pt x="0" y="1099038"/>
                </a:moveTo>
                <a:cubicBezTo>
                  <a:pt x="86457" y="1093176"/>
                  <a:pt x="172915" y="1087314"/>
                  <a:pt x="254977" y="1063868"/>
                </a:cubicBezTo>
                <a:cubicBezTo>
                  <a:pt x="337039" y="1040422"/>
                  <a:pt x="432289" y="1021372"/>
                  <a:pt x="492370" y="958361"/>
                </a:cubicBezTo>
                <a:cubicBezTo>
                  <a:pt x="552451" y="895350"/>
                  <a:pt x="584689" y="781049"/>
                  <a:pt x="615462" y="685799"/>
                </a:cubicBezTo>
                <a:cubicBezTo>
                  <a:pt x="646235" y="590549"/>
                  <a:pt x="635977" y="482111"/>
                  <a:pt x="677008" y="386861"/>
                </a:cubicBezTo>
                <a:cubicBezTo>
                  <a:pt x="718039" y="291611"/>
                  <a:pt x="786912" y="171449"/>
                  <a:pt x="861647" y="114299"/>
                </a:cubicBezTo>
                <a:cubicBezTo>
                  <a:pt x="936382" y="57149"/>
                  <a:pt x="1037493" y="58615"/>
                  <a:pt x="1125416" y="43961"/>
                </a:cubicBezTo>
                <a:cubicBezTo>
                  <a:pt x="1213339" y="29307"/>
                  <a:pt x="1389185" y="26376"/>
                  <a:pt x="1389185" y="26376"/>
                </a:cubicBezTo>
                <a:lnTo>
                  <a:pt x="1389185" y="26376"/>
                </a:lnTo>
                <a:cubicBezTo>
                  <a:pt x="1390650" y="29307"/>
                  <a:pt x="1396512" y="0"/>
                  <a:pt x="1397977" y="43961"/>
                </a:cubicBezTo>
                <a:cubicBezTo>
                  <a:pt x="1399442" y="87922"/>
                  <a:pt x="1384789" y="240322"/>
                  <a:pt x="1397977" y="290145"/>
                </a:cubicBezTo>
                <a:cubicBezTo>
                  <a:pt x="1411165" y="339968"/>
                  <a:pt x="1418493" y="331176"/>
                  <a:pt x="1477108" y="342899"/>
                </a:cubicBezTo>
                <a:cubicBezTo>
                  <a:pt x="1535724" y="354622"/>
                  <a:pt x="1680797" y="347296"/>
                  <a:pt x="1749670" y="360484"/>
                </a:cubicBezTo>
                <a:cubicBezTo>
                  <a:pt x="1818543" y="373673"/>
                  <a:pt x="1859574" y="379534"/>
                  <a:pt x="1890347" y="422030"/>
                </a:cubicBezTo>
                <a:cubicBezTo>
                  <a:pt x="1921120" y="464526"/>
                  <a:pt x="1913793" y="546588"/>
                  <a:pt x="1934308" y="615461"/>
                </a:cubicBezTo>
                <a:cubicBezTo>
                  <a:pt x="1954823" y="684334"/>
                  <a:pt x="1970943" y="772257"/>
                  <a:pt x="2013439" y="835268"/>
                </a:cubicBezTo>
                <a:cubicBezTo>
                  <a:pt x="2055935" y="898280"/>
                  <a:pt x="2117481" y="952499"/>
                  <a:pt x="2189285" y="993530"/>
                </a:cubicBezTo>
                <a:cubicBezTo>
                  <a:pt x="2261089" y="1034561"/>
                  <a:pt x="2352675" y="1058007"/>
                  <a:pt x="2444262" y="1081453"/>
                </a:cubicBezTo>
              </a:path>
            </a:pathLst>
          </a:custGeom>
          <a:solidFill>
            <a:schemeClr val="accent3">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1214357" y="5310508"/>
            <a:ext cx="2426677" cy="1085850"/>
          </a:xfrm>
          <a:custGeom>
            <a:avLst/>
            <a:gdLst>
              <a:gd name="connsiteX0" fmla="*/ 0 w 2426677"/>
              <a:gd name="connsiteY0" fmla="*/ 1084384 h 1085850"/>
              <a:gd name="connsiteX1" fmla="*/ 281354 w 2426677"/>
              <a:gd name="connsiteY1" fmla="*/ 1066800 h 1085850"/>
              <a:gd name="connsiteX2" fmla="*/ 465992 w 2426677"/>
              <a:gd name="connsiteY2" fmla="*/ 970084 h 1085850"/>
              <a:gd name="connsiteX3" fmla="*/ 606669 w 2426677"/>
              <a:gd name="connsiteY3" fmla="*/ 732692 h 1085850"/>
              <a:gd name="connsiteX4" fmla="*/ 712177 w 2426677"/>
              <a:gd name="connsiteY4" fmla="*/ 310661 h 1085850"/>
              <a:gd name="connsiteX5" fmla="*/ 844061 w 2426677"/>
              <a:gd name="connsiteY5" fmla="*/ 82061 h 1085850"/>
              <a:gd name="connsiteX6" fmla="*/ 1160584 w 2426677"/>
              <a:gd name="connsiteY6" fmla="*/ 20515 h 1085850"/>
              <a:gd name="connsiteX7" fmla="*/ 1406769 w 2426677"/>
              <a:gd name="connsiteY7" fmla="*/ 38100 h 1085850"/>
              <a:gd name="connsiteX8" fmla="*/ 1521069 w 2426677"/>
              <a:gd name="connsiteY8" fmla="*/ 169984 h 1085850"/>
              <a:gd name="connsiteX9" fmla="*/ 1538654 w 2426677"/>
              <a:gd name="connsiteY9" fmla="*/ 1058007 h 1085850"/>
              <a:gd name="connsiteX10" fmla="*/ 1538654 w 2426677"/>
              <a:gd name="connsiteY10" fmla="*/ 1058007 h 1085850"/>
              <a:gd name="connsiteX11" fmla="*/ 1556238 w 2426677"/>
              <a:gd name="connsiteY11" fmla="*/ 1049215 h 1085850"/>
              <a:gd name="connsiteX12" fmla="*/ 1538654 w 2426677"/>
              <a:gd name="connsiteY12" fmla="*/ 1066800 h 1085850"/>
              <a:gd name="connsiteX13" fmla="*/ 2426677 w 2426677"/>
              <a:gd name="connsiteY13" fmla="*/ 1075592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6677" h="1085850">
                <a:moveTo>
                  <a:pt x="0" y="1084384"/>
                </a:moveTo>
                <a:cubicBezTo>
                  <a:pt x="101844" y="1085117"/>
                  <a:pt x="203689" y="1085850"/>
                  <a:pt x="281354" y="1066800"/>
                </a:cubicBezTo>
                <a:cubicBezTo>
                  <a:pt x="359019" y="1047750"/>
                  <a:pt x="411773" y="1025769"/>
                  <a:pt x="465992" y="970084"/>
                </a:cubicBezTo>
                <a:cubicBezTo>
                  <a:pt x="520211" y="914399"/>
                  <a:pt x="565638" y="842596"/>
                  <a:pt x="606669" y="732692"/>
                </a:cubicBezTo>
                <a:cubicBezTo>
                  <a:pt x="647700" y="622788"/>
                  <a:pt x="672612" y="419099"/>
                  <a:pt x="712177" y="310661"/>
                </a:cubicBezTo>
                <a:cubicBezTo>
                  <a:pt x="751742" y="202223"/>
                  <a:pt x="769327" y="130419"/>
                  <a:pt x="844061" y="82061"/>
                </a:cubicBezTo>
                <a:cubicBezTo>
                  <a:pt x="918795" y="33703"/>
                  <a:pt x="1066799" y="27842"/>
                  <a:pt x="1160584" y="20515"/>
                </a:cubicBezTo>
                <a:cubicBezTo>
                  <a:pt x="1254369" y="13188"/>
                  <a:pt x="1346688" y="13189"/>
                  <a:pt x="1406769" y="38100"/>
                </a:cubicBezTo>
                <a:cubicBezTo>
                  <a:pt x="1466850" y="63011"/>
                  <a:pt x="1499088" y="0"/>
                  <a:pt x="1521069" y="169984"/>
                </a:cubicBezTo>
                <a:cubicBezTo>
                  <a:pt x="1543050" y="339968"/>
                  <a:pt x="1538654" y="1058007"/>
                  <a:pt x="1538654" y="1058007"/>
                </a:cubicBezTo>
                <a:lnTo>
                  <a:pt x="1538654" y="1058007"/>
                </a:lnTo>
                <a:cubicBezTo>
                  <a:pt x="1541585" y="1056542"/>
                  <a:pt x="1556238" y="1047750"/>
                  <a:pt x="1556238" y="1049215"/>
                </a:cubicBezTo>
                <a:cubicBezTo>
                  <a:pt x="1556238" y="1050680"/>
                  <a:pt x="1393581" y="1062404"/>
                  <a:pt x="1538654" y="1066800"/>
                </a:cubicBezTo>
                <a:cubicBezTo>
                  <a:pt x="1683727" y="1071196"/>
                  <a:pt x="2055202" y="1073394"/>
                  <a:pt x="2426677" y="1075592"/>
                </a:cubicBezTo>
              </a:path>
            </a:pathLst>
          </a:custGeom>
          <a:solidFill>
            <a:schemeClr val="accent3">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a:stCxn id="10" idx="2"/>
          </p:cNvCxnSpPr>
          <p:nvPr/>
        </p:nvCxnSpPr>
        <p:spPr>
          <a:xfrm flipH="1">
            <a:off x="3309132" y="2353449"/>
            <a:ext cx="284628" cy="1802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204748" y="5635823"/>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1299349" y="5943599"/>
            <a:ext cx="2209800" cy="469369"/>
          </a:xfrm>
          <a:custGeom>
            <a:avLst/>
            <a:gdLst>
              <a:gd name="connsiteX0" fmla="*/ 0 w 2444262"/>
              <a:gd name="connsiteY0" fmla="*/ 1099038 h 1099038"/>
              <a:gd name="connsiteX1" fmla="*/ 254977 w 2444262"/>
              <a:gd name="connsiteY1" fmla="*/ 1063868 h 1099038"/>
              <a:gd name="connsiteX2" fmla="*/ 492370 w 2444262"/>
              <a:gd name="connsiteY2" fmla="*/ 958361 h 1099038"/>
              <a:gd name="connsiteX3" fmla="*/ 615462 w 2444262"/>
              <a:gd name="connsiteY3" fmla="*/ 685799 h 1099038"/>
              <a:gd name="connsiteX4" fmla="*/ 677008 w 2444262"/>
              <a:gd name="connsiteY4" fmla="*/ 386861 h 1099038"/>
              <a:gd name="connsiteX5" fmla="*/ 861647 w 2444262"/>
              <a:gd name="connsiteY5" fmla="*/ 114299 h 1099038"/>
              <a:gd name="connsiteX6" fmla="*/ 1125416 w 2444262"/>
              <a:gd name="connsiteY6" fmla="*/ 43961 h 1099038"/>
              <a:gd name="connsiteX7" fmla="*/ 1389185 w 2444262"/>
              <a:gd name="connsiteY7" fmla="*/ 26376 h 1099038"/>
              <a:gd name="connsiteX8" fmla="*/ 1389185 w 2444262"/>
              <a:gd name="connsiteY8" fmla="*/ 26376 h 1099038"/>
              <a:gd name="connsiteX9" fmla="*/ 1397977 w 2444262"/>
              <a:gd name="connsiteY9" fmla="*/ 43961 h 1099038"/>
              <a:gd name="connsiteX10" fmla="*/ 1397977 w 2444262"/>
              <a:gd name="connsiteY10" fmla="*/ 290145 h 1099038"/>
              <a:gd name="connsiteX11" fmla="*/ 1477108 w 2444262"/>
              <a:gd name="connsiteY11" fmla="*/ 342899 h 1099038"/>
              <a:gd name="connsiteX12" fmla="*/ 1749670 w 2444262"/>
              <a:gd name="connsiteY12" fmla="*/ 360484 h 1099038"/>
              <a:gd name="connsiteX13" fmla="*/ 1890347 w 2444262"/>
              <a:gd name="connsiteY13" fmla="*/ 422030 h 1099038"/>
              <a:gd name="connsiteX14" fmla="*/ 1934308 w 2444262"/>
              <a:gd name="connsiteY14" fmla="*/ 615461 h 1099038"/>
              <a:gd name="connsiteX15" fmla="*/ 2013439 w 2444262"/>
              <a:gd name="connsiteY15" fmla="*/ 835268 h 1099038"/>
              <a:gd name="connsiteX16" fmla="*/ 2189285 w 2444262"/>
              <a:gd name="connsiteY16" fmla="*/ 993530 h 1099038"/>
              <a:gd name="connsiteX17" fmla="*/ 2444262 w 2444262"/>
              <a:gd name="connsiteY17" fmla="*/ 1081453 h 109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4262" h="1099038">
                <a:moveTo>
                  <a:pt x="0" y="1099038"/>
                </a:moveTo>
                <a:cubicBezTo>
                  <a:pt x="86457" y="1093176"/>
                  <a:pt x="172915" y="1087314"/>
                  <a:pt x="254977" y="1063868"/>
                </a:cubicBezTo>
                <a:cubicBezTo>
                  <a:pt x="337039" y="1040422"/>
                  <a:pt x="432289" y="1021372"/>
                  <a:pt x="492370" y="958361"/>
                </a:cubicBezTo>
                <a:cubicBezTo>
                  <a:pt x="552451" y="895350"/>
                  <a:pt x="584689" y="781049"/>
                  <a:pt x="615462" y="685799"/>
                </a:cubicBezTo>
                <a:cubicBezTo>
                  <a:pt x="646235" y="590549"/>
                  <a:pt x="635977" y="482111"/>
                  <a:pt x="677008" y="386861"/>
                </a:cubicBezTo>
                <a:cubicBezTo>
                  <a:pt x="718039" y="291611"/>
                  <a:pt x="786912" y="171449"/>
                  <a:pt x="861647" y="114299"/>
                </a:cubicBezTo>
                <a:cubicBezTo>
                  <a:pt x="936382" y="57149"/>
                  <a:pt x="1037493" y="58615"/>
                  <a:pt x="1125416" y="43961"/>
                </a:cubicBezTo>
                <a:cubicBezTo>
                  <a:pt x="1213339" y="29307"/>
                  <a:pt x="1389185" y="26376"/>
                  <a:pt x="1389185" y="26376"/>
                </a:cubicBezTo>
                <a:lnTo>
                  <a:pt x="1389185" y="26376"/>
                </a:lnTo>
                <a:cubicBezTo>
                  <a:pt x="1390650" y="29307"/>
                  <a:pt x="1396512" y="0"/>
                  <a:pt x="1397977" y="43961"/>
                </a:cubicBezTo>
                <a:cubicBezTo>
                  <a:pt x="1399442" y="87922"/>
                  <a:pt x="1384789" y="240322"/>
                  <a:pt x="1397977" y="290145"/>
                </a:cubicBezTo>
                <a:cubicBezTo>
                  <a:pt x="1411165" y="339968"/>
                  <a:pt x="1418493" y="331176"/>
                  <a:pt x="1477108" y="342899"/>
                </a:cubicBezTo>
                <a:cubicBezTo>
                  <a:pt x="1535724" y="354622"/>
                  <a:pt x="1680797" y="347296"/>
                  <a:pt x="1749670" y="360484"/>
                </a:cubicBezTo>
                <a:cubicBezTo>
                  <a:pt x="1818543" y="373673"/>
                  <a:pt x="1859574" y="379534"/>
                  <a:pt x="1890347" y="422030"/>
                </a:cubicBezTo>
                <a:cubicBezTo>
                  <a:pt x="1921120" y="464526"/>
                  <a:pt x="1913793" y="546588"/>
                  <a:pt x="1934308" y="615461"/>
                </a:cubicBezTo>
                <a:cubicBezTo>
                  <a:pt x="1954823" y="684334"/>
                  <a:pt x="1970943" y="772257"/>
                  <a:pt x="2013439" y="835268"/>
                </a:cubicBezTo>
                <a:cubicBezTo>
                  <a:pt x="2055935" y="898280"/>
                  <a:pt x="2117481" y="952499"/>
                  <a:pt x="2189285" y="993530"/>
                </a:cubicBezTo>
                <a:cubicBezTo>
                  <a:pt x="2261089" y="1034561"/>
                  <a:pt x="2352675" y="1058007"/>
                  <a:pt x="2444262" y="1081453"/>
                </a:cubicBezTo>
              </a:path>
            </a:pathLst>
          </a:custGeom>
          <a:solidFill>
            <a:schemeClr val="accent3">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p:cNvCxnSpPr/>
          <p:nvPr/>
        </p:nvCxnSpPr>
        <p:spPr>
          <a:xfrm rot="5400000" flipH="1" flipV="1">
            <a:off x="204748" y="19812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014751" y="1524000"/>
            <a:ext cx="840615" cy="584775"/>
          </a:xfrm>
          <a:prstGeom prst="rect">
            <a:avLst/>
          </a:prstGeom>
          <a:noFill/>
        </p:spPr>
        <p:txBody>
          <a:bodyPr wrap="none" rtlCol="0">
            <a:spAutoFit/>
          </a:bodyPr>
          <a:lstStyle/>
          <a:p>
            <a:r>
              <a:rPr lang="en-US" sz="1600" i="1" dirty="0" smtClean="0"/>
              <a:t>Low</a:t>
            </a:r>
          </a:p>
          <a:p>
            <a:r>
              <a:rPr lang="en-US" sz="1600" i="1" dirty="0" smtClean="0"/>
              <a:t>Severity</a:t>
            </a:r>
            <a:endParaRPr lang="en-US" sz="1600" i="1" dirty="0"/>
          </a:p>
        </p:txBody>
      </p:sp>
      <p:sp>
        <p:nvSpPr>
          <p:cNvPr id="32" name="TextBox 31"/>
          <p:cNvSpPr txBox="1"/>
          <p:nvPr/>
        </p:nvSpPr>
        <p:spPr>
          <a:xfrm>
            <a:off x="1001277" y="3453825"/>
            <a:ext cx="1056123" cy="584775"/>
          </a:xfrm>
          <a:prstGeom prst="rect">
            <a:avLst/>
          </a:prstGeom>
          <a:noFill/>
        </p:spPr>
        <p:txBody>
          <a:bodyPr wrap="none" rtlCol="0">
            <a:spAutoFit/>
          </a:bodyPr>
          <a:lstStyle/>
          <a:p>
            <a:r>
              <a:rPr lang="en-US" sz="1600" i="1" dirty="0" smtClean="0"/>
              <a:t>Moderate </a:t>
            </a:r>
          </a:p>
          <a:p>
            <a:r>
              <a:rPr lang="en-US" sz="1600" i="1" dirty="0" smtClean="0"/>
              <a:t>Severity</a:t>
            </a:r>
            <a:endParaRPr lang="en-US" sz="1600" i="1" dirty="0"/>
          </a:p>
        </p:txBody>
      </p:sp>
      <p:sp>
        <p:nvSpPr>
          <p:cNvPr id="33" name="TextBox 32"/>
          <p:cNvSpPr txBox="1"/>
          <p:nvPr/>
        </p:nvSpPr>
        <p:spPr>
          <a:xfrm>
            <a:off x="1002650" y="5410200"/>
            <a:ext cx="840615" cy="584775"/>
          </a:xfrm>
          <a:prstGeom prst="rect">
            <a:avLst/>
          </a:prstGeom>
          <a:noFill/>
        </p:spPr>
        <p:txBody>
          <a:bodyPr wrap="none" rtlCol="0">
            <a:spAutoFit/>
          </a:bodyPr>
          <a:lstStyle/>
          <a:p>
            <a:r>
              <a:rPr lang="en-US" sz="1600" i="1" dirty="0" smtClean="0"/>
              <a:t>High</a:t>
            </a:r>
          </a:p>
          <a:p>
            <a:r>
              <a:rPr lang="en-US" sz="1600" i="1" dirty="0" smtClean="0"/>
              <a:t>Severity</a:t>
            </a:r>
            <a:endParaRPr lang="en-US" sz="1600" i="1" dirty="0"/>
          </a:p>
        </p:txBody>
      </p:sp>
      <p:cxnSp>
        <p:nvCxnSpPr>
          <p:cNvPr id="28" name="Straight Connector 27"/>
          <p:cNvCxnSpPr/>
          <p:nvPr/>
        </p:nvCxnSpPr>
        <p:spPr>
          <a:xfrm>
            <a:off x="966748" y="2743200"/>
            <a:ext cx="2971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32924" y="2076450"/>
            <a:ext cx="721672" cy="276999"/>
          </a:xfrm>
          <a:prstGeom prst="rect">
            <a:avLst/>
          </a:prstGeom>
          <a:noFill/>
        </p:spPr>
        <p:txBody>
          <a:bodyPr wrap="none" rtlCol="0">
            <a:spAutoFit/>
          </a:bodyPr>
          <a:lstStyle/>
          <a:p>
            <a:r>
              <a:rPr lang="en-US" sz="1200" b="1" dirty="0" smtClean="0"/>
              <a:t>Baseline</a:t>
            </a:r>
            <a:endParaRPr lang="en-US" sz="1200" b="1" dirty="0"/>
          </a:p>
        </p:txBody>
      </p:sp>
      <p:cxnSp>
        <p:nvCxnSpPr>
          <p:cNvPr id="13" name="Straight Connector 12"/>
          <p:cNvCxnSpPr/>
          <p:nvPr/>
        </p:nvCxnSpPr>
        <p:spPr>
          <a:xfrm>
            <a:off x="966748" y="6397823"/>
            <a:ext cx="2971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62799" y="4569023"/>
            <a:ext cx="2971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2242" y="152400"/>
            <a:ext cx="8745728" cy="553998"/>
          </a:xfrm>
          <a:prstGeom prst="rect">
            <a:avLst/>
          </a:prstGeom>
          <a:noFill/>
        </p:spPr>
        <p:txBody>
          <a:bodyPr wrap="none" rtlCol="0">
            <a:spAutoFit/>
          </a:bodyPr>
          <a:lstStyle/>
          <a:p>
            <a:pPr algn="ctr"/>
            <a:r>
              <a:rPr lang="en-US" sz="3000" dirty="0"/>
              <a:t>Within year disturbance-associated </a:t>
            </a:r>
            <a:r>
              <a:rPr lang="en-US" sz="3000" dirty="0" smtClean="0"/>
              <a:t>departures in NDVI</a:t>
            </a:r>
            <a:endParaRPr lang="en-US" sz="3000" dirty="0"/>
          </a:p>
        </p:txBody>
      </p:sp>
      <p:sp>
        <p:nvSpPr>
          <p:cNvPr id="46" name="TextBox 45"/>
          <p:cNvSpPr txBox="1"/>
          <p:nvPr/>
        </p:nvSpPr>
        <p:spPr>
          <a:xfrm>
            <a:off x="152400" y="762000"/>
            <a:ext cx="1896225" cy="323165"/>
          </a:xfrm>
          <a:prstGeom prst="rect">
            <a:avLst/>
          </a:prstGeom>
          <a:noFill/>
        </p:spPr>
        <p:txBody>
          <a:bodyPr wrap="none" rtlCol="0">
            <a:spAutoFit/>
          </a:bodyPr>
          <a:lstStyle/>
          <a:p>
            <a:r>
              <a:rPr lang="en-US" sz="1500" b="1" dirty="0" smtClean="0">
                <a:solidFill>
                  <a:schemeClr val="accent3">
                    <a:lumMod val="50000"/>
                  </a:schemeClr>
                </a:solidFill>
              </a:rPr>
              <a:t>Theoretical response:</a:t>
            </a:r>
            <a:endParaRPr lang="en-US" sz="1500" b="1" dirty="0">
              <a:solidFill>
                <a:schemeClr val="accent3">
                  <a:lumMod val="50000"/>
                </a:schemeClr>
              </a:solidFill>
            </a:endParaRPr>
          </a:p>
        </p:txBody>
      </p:sp>
      <p:sp>
        <p:nvSpPr>
          <p:cNvPr id="43" name="TextBox 42"/>
          <p:cNvSpPr txBox="1"/>
          <p:nvPr/>
        </p:nvSpPr>
        <p:spPr>
          <a:xfrm rot="16200000">
            <a:off x="544068" y="5447863"/>
            <a:ext cx="568361" cy="307777"/>
          </a:xfrm>
          <a:prstGeom prst="rect">
            <a:avLst/>
          </a:prstGeom>
          <a:noFill/>
        </p:spPr>
        <p:txBody>
          <a:bodyPr wrap="none" rtlCol="0">
            <a:spAutoFit/>
          </a:bodyPr>
          <a:lstStyle/>
          <a:p>
            <a:r>
              <a:rPr lang="en-US" sz="1400" b="1" dirty="0" smtClean="0"/>
              <a:t>NDVI</a:t>
            </a:r>
            <a:endParaRPr lang="en-US" sz="1400" b="1" dirty="0"/>
          </a:p>
        </p:txBody>
      </p:sp>
      <p:cxnSp>
        <p:nvCxnSpPr>
          <p:cNvPr id="44" name="Straight Connector 43"/>
          <p:cNvCxnSpPr/>
          <p:nvPr/>
        </p:nvCxnSpPr>
        <p:spPr>
          <a:xfrm rot="5400000" flipH="1" flipV="1">
            <a:off x="200799" y="3807023"/>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rot="16200000">
            <a:off x="540119" y="3619063"/>
            <a:ext cx="568361" cy="307777"/>
          </a:xfrm>
          <a:prstGeom prst="rect">
            <a:avLst/>
          </a:prstGeom>
          <a:noFill/>
        </p:spPr>
        <p:txBody>
          <a:bodyPr wrap="none" rtlCol="0">
            <a:spAutoFit/>
          </a:bodyPr>
          <a:lstStyle/>
          <a:p>
            <a:r>
              <a:rPr lang="en-US" sz="1400" b="1" dirty="0" smtClean="0"/>
              <a:t>NDVI</a:t>
            </a:r>
            <a:endParaRPr lang="en-US" sz="1400" b="1" dirty="0"/>
          </a:p>
        </p:txBody>
      </p:sp>
      <p:sp>
        <p:nvSpPr>
          <p:cNvPr id="53" name="TextBox 52"/>
          <p:cNvSpPr txBox="1"/>
          <p:nvPr/>
        </p:nvSpPr>
        <p:spPr>
          <a:xfrm rot="16200000">
            <a:off x="544068" y="1793240"/>
            <a:ext cx="568361" cy="307777"/>
          </a:xfrm>
          <a:prstGeom prst="rect">
            <a:avLst/>
          </a:prstGeom>
          <a:noFill/>
        </p:spPr>
        <p:txBody>
          <a:bodyPr wrap="none" rtlCol="0">
            <a:spAutoFit/>
          </a:bodyPr>
          <a:lstStyle/>
          <a:p>
            <a:r>
              <a:rPr lang="en-US" sz="1400" b="1" dirty="0" smtClean="0"/>
              <a:t>NDVI</a:t>
            </a:r>
            <a:endParaRPr lang="en-US" sz="1400" b="1" dirty="0"/>
          </a:p>
        </p:txBody>
      </p:sp>
      <p:sp>
        <p:nvSpPr>
          <p:cNvPr id="2" name="Isosceles Triangle 1"/>
          <p:cNvSpPr/>
          <p:nvPr/>
        </p:nvSpPr>
        <p:spPr>
          <a:xfrm rot="5400000">
            <a:off x="2347822" y="1433422"/>
            <a:ext cx="562155" cy="533400"/>
          </a:xfrm>
          <a:prstGeom prst="triangle">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
          <p:cNvSpPr>
            <a:spLocks/>
          </p:cNvSpPr>
          <p:nvPr/>
        </p:nvSpPr>
        <p:spPr bwMode="auto">
          <a:xfrm>
            <a:off x="990600" y="1641475"/>
            <a:ext cx="2687638" cy="1103313"/>
          </a:xfrm>
          <a:custGeom>
            <a:avLst/>
            <a:gdLst/>
            <a:ahLst/>
            <a:cxnLst>
              <a:cxn ang="0">
                <a:pos x="0" y="1737"/>
              </a:cxn>
              <a:cxn ang="0">
                <a:pos x="902" y="1648"/>
              </a:cxn>
              <a:cxn ang="0">
                <a:pos x="1252" y="1248"/>
              </a:cxn>
              <a:cxn ang="0">
                <a:pos x="1678" y="171"/>
              </a:cxn>
              <a:cxn ang="0">
                <a:pos x="3055" y="221"/>
              </a:cxn>
              <a:cxn ang="0">
                <a:pos x="3544" y="1373"/>
              </a:cxn>
              <a:cxn ang="0">
                <a:pos x="4232" y="1737"/>
              </a:cxn>
            </a:cxnLst>
            <a:rect l="0" t="0" r="r" b="b"/>
            <a:pathLst>
              <a:path w="4232" h="1737">
                <a:moveTo>
                  <a:pt x="0" y="1737"/>
                </a:moveTo>
                <a:cubicBezTo>
                  <a:pt x="346" y="1733"/>
                  <a:pt x="693" y="1730"/>
                  <a:pt x="902" y="1648"/>
                </a:cubicBezTo>
                <a:cubicBezTo>
                  <a:pt x="1111" y="1566"/>
                  <a:pt x="1123" y="1494"/>
                  <a:pt x="1252" y="1248"/>
                </a:cubicBezTo>
                <a:cubicBezTo>
                  <a:pt x="1381" y="1002"/>
                  <a:pt x="1377" y="342"/>
                  <a:pt x="1678" y="171"/>
                </a:cubicBezTo>
                <a:cubicBezTo>
                  <a:pt x="1979" y="0"/>
                  <a:pt x="2744" y="21"/>
                  <a:pt x="3055" y="221"/>
                </a:cubicBezTo>
                <a:cubicBezTo>
                  <a:pt x="3366" y="421"/>
                  <a:pt x="3348" y="1120"/>
                  <a:pt x="3544" y="1373"/>
                </a:cubicBezTo>
                <a:cubicBezTo>
                  <a:pt x="3740" y="1626"/>
                  <a:pt x="3986" y="1681"/>
                  <a:pt x="4232" y="1737"/>
                </a:cubicBezTo>
              </a:path>
            </a:pathLst>
          </a:custGeom>
          <a:noFill/>
          <a:ln w="19050" cap="flat">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2362200" y="3505201"/>
            <a:ext cx="870724" cy="513754"/>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p:nvPr/>
        </p:nvCxnSpPr>
        <p:spPr>
          <a:xfrm>
            <a:off x="2364587" y="3065252"/>
            <a:ext cx="2388" cy="3810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362199" y="1228544"/>
            <a:ext cx="2388" cy="3810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359812" y="4876800"/>
            <a:ext cx="2388" cy="3810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Freeform 2"/>
          <p:cNvSpPr>
            <a:spLocks/>
          </p:cNvSpPr>
          <p:nvPr/>
        </p:nvSpPr>
        <p:spPr bwMode="auto">
          <a:xfrm>
            <a:off x="994549" y="3467298"/>
            <a:ext cx="2687638" cy="1103313"/>
          </a:xfrm>
          <a:custGeom>
            <a:avLst/>
            <a:gdLst/>
            <a:ahLst/>
            <a:cxnLst>
              <a:cxn ang="0">
                <a:pos x="0" y="1737"/>
              </a:cxn>
              <a:cxn ang="0">
                <a:pos x="902" y="1648"/>
              </a:cxn>
              <a:cxn ang="0">
                <a:pos x="1252" y="1248"/>
              </a:cxn>
              <a:cxn ang="0">
                <a:pos x="1678" y="171"/>
              </a:cxn>
              <a:cxn ang="0">
                <a:pos x="3055" y="221"/>
              </a:cxn>
              <a:cxn ang="0">
                <a:pos x="3544" y="1373"/>
              </a:cxn>
              <a:cxn ang="0">
                <a:pos x="4232" y="1737"/>
              </a:cxn>
            </a:cxnLst>
            <a:rect l="0" t="0" r="r" b="b"/>
            <a:pathLst>
              <a:path w="4232" h="1737">
                <a:moveTo>
                  <a:pt x="0" y="1737"/>
                </a:moveTo>
                <a:cubicBezTo>
                  <a:pt x="346" y="1733"/>
                  <a:pt x="693" y="1730"/>
                  <a:pt x="902" y="1648"/>
                </a:cubicBezTo>
                <a:cubicBezTo>
                  <a:pt x="1111" y="1566"/>
                  <a:pt x="1123" y="1494"/>
                  <a:pt x="1252" y="1248"/>
                </a:cubicBezTo>
                <a:cubicBezTo>
                  <a:pt x="1381" y="1002"/>
                  <a:pt x="1377" y="342"/>
                  <a:pt x="1678" y="171"/>
                </a:cubicBezTo>
                <a:cubicBezTo>
                  <a:pt x="1979" y="0"/>
                  <a:pt x="2744" y="21"/>
                  <a:pt x="3055" y="221"/>
                </a:cubicBezTo>
                <a:cubicBezTo>
                  <a:pt x="3366" y="421"/>
                  <a:pt x="3348" y="1120"/>
                  <a:pt x="3544" y="1373"/>
                </a:cubicBezTo>
                <a:cubicBezTo>
                  <a:pt x="3740" y="1626"/>
                  <a:pt x="3986" y="1681"/>
                  <a:pt x="4232" y="1737"/>
                </a:cubicBezTo>
              </a:path>
            </a:pathLst>
          </a:custGeom>
          <a:noFill/>
          <a:ln w="19050" cap="flat">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Rectangle 38"/>
          <p:cNvSpPr/>
          <p:nvPr/>
        </p:nvSpPr>
        <p:spPr>
          <a:xfrm>
            <a:off x="2358200" y="5296098"/>
            <a:ext cx="870724" cy="882185"/>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2"/>
          <p:cNvSpPr>
            <a:spLocks/>
          </p:cNvSpPr>
          <p:nvPr/>
        </p:nvSpPr>
        <p:spPr bwMode="auto">
          <a:xfrm>
            <a:off x="998498" y="5296098"/>
            <a:ext cx="2687638" cy="1103313"/>
          </a:xfrm>
          <a:custGeom>
            <a:avLst/>
            <a:gdLst/>
            <a:ahLst/>
            <a:cxnLst>
              <a:cxn ang="0">
                <a:pos x="0" y="1737"/>
              </a:cxn>
              <a:cxn ang="0">
                <a:pos x="902" y="1648"/>
              </a:cxn>
              <a:cxn ang="0">
                <a:pos x="1252" y="1248"/>
              </a:cxn>
              <a:cxn ang="0">
                <a:pos x="1678" y="171"/>
              </a:cxn>
              <a:cxn ang="0">
                <a:pos x="3055" y="221"/>
              </a:cxn>
              <a:cxn ang="0">
                <a:pos x="3544" y="1373"/>
              </a:cxn>
              <a:cxn ang="0">
                <a:pos x="4232" y="1737"/>
              </a:cxn>
            </a:cxnLst>
            <a:rect l="0" t="0" r="r" b="b"/>
            <a:pathLst>
              <a:path w="4232" h="1737">
                <a:moveTo>
                  <a:pt x="0" y="1737"/>
                </a:moveTo>
                <a:cubicBezTo>
                  <a:pt x="346" y="1733"/>
                  <a:pt x="693" y="1730"/>
                  <a:pt x="902" y="1648"/>
                </a:cubicBezTo>
                <a:cubicBezTo>
                  <a:pt x="1111" y="1566"/>
                  <a:pt x="1123" y="1494"/>
                  <a:pt x="1252" y="1248"/>
                </a:cubicBezTo>
                <a:cubicBezTo>
                  <a:pt x="1381" y="1002"/>
                  <a:pt x="1377" y="342"/>
                  <a:pt x="1678" y="171"/>
                </a:cubicBezTo>
                <a:cubicBezTo>
                  <a:pt x="1979" y="0"/>
                  <a:pt x="2744" y="21"/>
                  <a:pt x="3055" y="221"/>
                </a:cubicBezTo>
                <a:cubicBezTo>
                  <a:pt x="3366" y="421"/>
                  <a:pt x="3348" y="1120"/>
                  <a:pt x="3544" y="1373"/>
                </a:cubicBezTo>
                <a:cubicBezTo>
                  <a:pt x="3740" y="1626"/>
                  <a:pt x="3986" y="1681"/>
                  <a:pt x="4232" y="1737"/>
                </a:cubicBezTo>
              </a:path>
            </a:pathLst>
          </a:custGeom>
          <a:noFill/>
          <a:ln w="19050" cap="flat">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Oval 6"/>
          <p:cNvSpPr/>
          <p:nvPr/>
        </p:nvSpPr>
        <p:spPr>
          <a:xfrm>
            <a:off x="2133600" y="3920704"/>
            <a:ext cx="960722" cy="285233"/>
          </a:xfrm>
          <a:prstGeom prst="ellipse">
            <a:avLst/>
          </a:prstGeom>
          <a:solidFill>
            <a:schemeClr val="accent3">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273777" y="6121878"/>
            <a:ext cx="762000" cy="114300"/>
          </a:xfrm>
          <a:prstGeom prst="ellipse">
            <a:avLst/>
          </a:prstGeom>
          <a:solidFill>
            <a:schemeClr val="accent3">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24400" y="1816387"/>
            <a:ext cx="2766206" cy="646331"/>
          </a:xfrm>
          <a:prstGeom prst="rect">
            <a:avLst/>
          </a:prstGeom>
          <a:noFill/>
        </p:spPr>
        <p:txBody>
          <a:bodyPr wrap="none" rtlCol="0">
            <a:spAutoFit/>
          </a:bodyPr>
          <a:lstStyle/>
          <a:p>
            <a:pPr marL="285750" indent="-285750">
              <a:buFont typeface="Arial" pitchFamily="34" charset="0"/>
              <a:buChar char="•"/>
            </a:pPr>
            <a:r>
              <a:rPr lang="en-US" dirty="0" smtClean="0"/>
              <a:t>Minor reduction in NDVI</a:t>
            </a:r>
          </a:p>
          <a:p>
            <a:pPr marL="285750" indent="-285750">
              <a:buFont typeface="Arial" pitchFamily="34" charset="0"/>
              <a:buChar char="•"/>
            </a:pPr>
            <a:r>
              <a:rPr lang="en-US" dirty="0" smtClean="0"/>
              <a:t>Within-season recovery</a:t>
            </a:r>
            <a:endParaRPr lang="en-US" dirty="0"/>
          </a:p>
        </p:txBody>
      </p:sp>
      <p:sp>
        <p:nvSpPr>
          <p:cNvPr id="41" name="TextBox 40"/>
          <p:cNvSpPr txBox="1"/>
          <p:nvPr/>
        </p:nvSpPr>
        <p:spPr>
          <a:xfrm>
            <a:off x="4722962" y="3597538"/>
            <a:ext cx="3141373" cy="646331"/>
          </a:xfrm>
          <a:prstGeom prst="rect">
            <a:avLst/>
          </a:prstGeom>
          <a:noFill/>
        </p:spPr>
        <p:txBody>
          <a:bodyPr wrap="none" rtlCol="0">
            <a:spAutoFit/>
          </a:bodyPr>
          <a:lstStyle/>
          <a:p>
            <a:pPr marL="285750" indent="-285750">
              <a:buFont typeface="Arial" pitchFamily="34" charset="0"/>
              <a:buChar char="•"/>
            </a:pPr>
            <a:r>
              <a:rPr lang="en-US" dirty="0" smtClean="0"/>
              <a:t>Moderate reduction in NDVI</a:t>
            </a:r>
          </a:p>
          <a:p>
            <a:pPr marL="285750" indent="-285750">
              <a:buFont typeface="Arial" pitchFamily="34" charset="0"/>
              <a:buChar char="•"/>
            </a:pPr>
            <a:r>
              <a:rPr lang="en-US" dirty="0" smtClean="0"/>
              <a:t>Growing season persistence</a:t>
            </a:r>
            <a:endParaRPr lang="en-US" dirty="0"/>
          </a:p>
        </p:txBody>
      </p:sp>
      <p:sp>
        <p:nvSpPr>
          <p:cNvPr id="47" name="TextBox 46"/>
          <p:cNvSpPr txBox="1"/>
          <p:nvPr/>
        </p:nvSpPr>
        <p:spPr>
          <a:xfrm>
            <a:off x="4724400" y="5424250"/>
            <a:ext cx="3088474" cy="646331"/>
          </a:xfrm>
          <a:prstGeom prst="rect">
            <a:avLst/>
          </a:prstGeom>
          <a:noFill/>
        </p:spPr>
        <p:txBody>
          <a:bodyPr wrap="none" rtlCol="0">
            <a:spAutoFit/>
          </a:bodyPr>
          <a:lstStyle/>
          <a:p>
            <a:pPr marL="285750" indent="-285750">
              <a:buFont typeface="Arial" pitchFamily="34" charset="0"/>
              <a:buChar char="•"/>
            </a:pPr>
            <a:r>
              <a:rPr lang="en-US" dirty="0" smtClean="0"/>
              <a:t>Major reduction in NDVI</a:t>
            </a:r>
          </a:p>
          <a:p>
            <a:pPr marL="285750" indent="-285750">
              <a:buFont typeface="Arial" pitchFamily="34" charset="0"/>
              <a:buChar char="•"/>
            </a:pPr>
            <a:r>
              <a:rPr lang="en-US" dirty="0" smtClean="0"/>
              <a:t>Growing season persistence</a:t>
            </a:r>
            <a:endParaRPr lang="en-US" dirty="0"/>
          </a:p>
        </p:txBody>
      </p:sp>
    </p:spTree>
    <p:extLst>
      <p:ext uri="{BB962C8B-B14F-4D97-AF65-F5344CB8AC3E}">
        <p14:creationId xmlns:p14="http://schemas.microsoft.com/office/powerpoint/2010/main" val="25570930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a:off x="4927958" y="1066800"/>
            <a:ext cx="3200400" cy="1828800"/>
          </a:xfrm>
          <a:prstGeom prst="rect">
            <a:avLst/>
          </a:prstGeom>
          <a:noFill/>
          <a:ln w="9525">
            <a:noFill/>
            <a:miter lim="800000"/>
            <a:headEnd/>
            <a:tailEnd/>
          </a:ln>
        </p:spPr>
      </p:pic>
      <p:pic>
        <p:nvPicPr>
          <p:cNvPr id="50" name="Picture 3"/>
          <p:cNvPicPr>
            <a:picLocks noChangeAspect="1" noChangeArrowheads="1"/>
          </p:cNvPicPr>
          <p:nvPr/>
        </p:nvPicPr>
        <p:blipFill>
          <a:blip r:embed="rId3" cstate="email">
            <a:grayscl/>
            <a:extLst>
              <a:ext uri="{28A0092B-C50C-407E-A947-70E740481C1C}">
                <a14:useLocalDpi xmlns:a14="http://schemas.microsoft.com/office/drawing/2010/main"/>
              </a:ext>
            </a:extLst>
          </a:blip>
          <a:srcRect/>
          <a:stretch>
            <a:fillRect/>
          </a:stretch>
        </p:blipFill>
        <p:spPr bwMode="auto">
          <a:xfrm>
            <a:off x="5004158" y="4876800"/>
            <a:ext cx="3200400" cy="1752600"/>
          </a:xfrm>
          <a:prstGeom prst="rect">
            <a:avLst/>
          </a:prstGeom>
          <a:noFill/>
          <a:ln w="9525">
            <a:noFill/>
            <a:miter lim="800000"/>
            <a:headEnd/>
            <a:tailEnd/>
          </a:ln>
        </p:spPr>
      </p:pic>
      <p:pic>
        <p:nvPicPr>
          <p:cNvPr id="1028" name="Picture 4"/>
          <p:cNvPicPr>
            <a:picLocks noChangeAspect="1" noChangeArrowheads="1"/>
          </p:cNvPicPr>
          <p:nvPr/>
        </p:nvPicPr>
        <p:blipFill>
          <a:blip r:embed="rId4" cstate="email">
            <a:grayscl/>
            <a:extLst>
              <a:ext uri="{28A0092B-C50C-407E-A947-70E740481C1C}">
                <a14:useLocalDpi xmlns:a14="http://schemas.microsoft.com/office/drawing/2010/main"/>
              </a:ext>
            </a:extLst>
          </a:blip>
          <a:srcRect/>
          <a:stretch>
            <a:fillRect/>
          </a:stretch>
        </p:blipFill>
        <p:spPr bwMode="auto">
          <a:xfrm>
            <a:off x="4937897" y="2936912"/>
            <a:ext cx="3352800" cy="1817783"/>
          </a:xfrm>
          <a:prstGeom prst="rect">
            <a:avLst/>
          </a:prstGeom>
          <a:noFill/>
          <a:ln w="9525">
            <a:noFill/>
            <a:miter lim="800000"/>
            <a:headEnd/>
            <a:tailEnd/>
          </a:ln>
        </p:spPr>
      </p:pic>
      <p:sp>
        <p:nvSpPr>
          <p:cNvPr id="52" name="TextBox 51"/>
          <p:cNvSpPr txBox="1"/>
          <p:nvPr/>
        </p:nvSpPr>
        <p:spPr>
          <a:xfrm>
            <a:off x="5359042" y="734110"/>
            <a:ext cx="3556358" cy="323165"/>
          </a:xfrm>
          <a:prstGeom prst="rect">
            <a:avLst/>
          </a:prstGeom>
          <a:noFill/>
        </p:spPr>
        <p:txBody>
          <a:bodyPr wrap="none" rtlCol="0">
            <a:spAutoFit/>
          </a:bodyPr>
          <a:lstStyle/>
          <a:p>
            <a:r>
              <a:rPr lang="en-US" sz="1500" b="1" dirty="0" smtClean="0">
                <a:solidFill>
                  <a:schemeClr val="accent3">
                    <a:lumMod val="50000"/>
                  </a:schemeClr>
                </a:solidFill>
              </a:rPr>
              <a:t>April 24, 2010 EF4 Tornado, Yazoo City, MS</a:t>
            </a:r>
            <a:endParaRPr lang="en-US" sz="1500" b="1" dirty="0">
              <a:solidFill>
                <a:schemeClr val="accent3">
                  <a:lumMod val="50000"/>
                </a:schemeClr>
              </a:solidFill>
            </a:endParaRPr>
          </a:p>
        </p:txBody>
      </p:sp>
      <p:cxnSp>
        <p:nvCxnSpPr>
          <p:cNvPr id="54" name="Straight Arrow Connector 53"/>
          <p:cNvCxnSpPr/>
          <p:nvPr/>
        </p:nvCxnSpPr>
        <p:spPr>
          <a:xfrm>
            <a:off x="7671158" y="5029200"/>
            <a:ext cx="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7691036" y="2971800"/>
            <a:ext cx="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620000" y="1105314"/>
            <a:ext cx="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2247" y="152400"/>
            <a:ext cx="8745728" cy="553998"/>
          </a:xfrm>
          <a:prstGeom prst="rect">
            <a:avLst/>
          </a:prstGeom>
          <a:noFill/>
        </p:spPr>
        <p:txBody>
          <a:bodyPr wrap="none" rtlCol="0">
            <a:spAutoFit/>
          </a:bodyPr>
          <a:lstStyle/>
          <a:p>
            <a:pPr algn="ctr"/>
            <a:r>
              <a:rPr lang="en-US" sz="3000" dirty="0" smtClean="0"/>
              <a:t>Within year disturbance-associated departures in NDVI</a:t>
            </a:r>
            <a:endParaRPr lang="en-US" sz="3000" dirty="0"/>
          </a:p>
        </p:txBody>
      </p:sp>
      <p:sp>
        <p:nvSpPr>
          <p:cNvPr id="39" name="TextBox 38"/>
          <p:cNvSpPr txBox="1"/>
          <p:nvPr/>
        </p:nvSpPr>
        <p:spPr>
          <a:xfrm>
            <a:off x="8077200" y="1524000"/>
            <a:ext cx="840615" cy="584775"/>
          </a:xfrm>
          <a:prstGeom prst="rect">
            <a:avLst/>
          </a:prstGeom>
          <a:noFill/>
        </p:spPr>
        <p:txBody>
          <a:bodyPr wrap="none" rtlCol="0">
            <a:spAutoFit/>
          </a:bodyPr>
          <a:lstStyle/>
          <a:p>
            <a:r>
              <a:rPr lang="en-US" sz="1600" i="1" dirty="0" smtClean="0"/>
              <a:t>Low</a:t>
            </a:r>
          </a:p>
          <a:p>
            <a:r>
              <a:rPr lang="en-US" sz="1600" i="1" dirty="0" smtClean="0"/>
              <a:t>Severity</a:t>
            </a:r>
            <a:endParaRPr lang="en-US" sz="1600" i="1" dirty="0"/>
          </a:p>
        </p:txBody>
      </p:sp>
      <p:sp>
        <p:nvSpPr>
          <p:cNvPr id="40" name="TextBox 39"/>
          <p:cNvSpPr txBox="1"/>
          <p:nvPr/>
        </p:nvSpPr>
        <p:spPr>
          <a:xfrm>
            <a:off x="8087877" y="3442275"/>
            <a:ext cx="1056123" cy="584775"/>
          </a:xfrm>
          <a:prstGeom prst="rect">
            <a:avLst/>
          </a:prstGeom>
          <a:noFill/>
        </p:spPr>
        <p:txBody>
          <a:bodyPr wrap="none" rtlCol="0">
            <a:spAutoFit/>
          </a:bodyPr>
          <a:lstStyle/>
          <a:p>
            <a:r>
              <a:rPr lang="en-US" sz="1600" i="1" dirty="0" smtClean="0"/>
              <a:t>Moderate </a:t>
            </a:r>
          </a:p>
          <a:p>
            <a:r>
              <a:rPr lang="en-US" sz="1600" i="1" dirty="0" smtClean="0"/>
              <a:t>Severity</a:t>
            </a:r>
            <a:endParaRPr lang="en-US" sz="1600" i="1" dirty="0"/>
          </a:p>
        </p:txBody>
      </p:sp>
      <p:sp>
        <p:nvSpPr>
          <p:cNvPr id="41" name="TextBox 40"/>
          <p:cNvSpPr txBox="1"/>
          <p:nvPr/>
        </p:nvSpPr>
        <p:spPr>
          <a:xfrm>
            <a:off x="8089250" y="5410200"/>
            <a:ext cx="840615" cy="584775"/>
          </a:xfrm>
          <a:prstGeom prst="rect">
            <a:avLst/>
          </a:prstGeom>
          <a:noFill/>
        </p:spPr>
        <p:txBody>
          <a:bodyPr wrap="none" rtlCol="0">
            <a:spAutoFit/>
          </a:bodyPr>
          <a:lstStyle/>
          <a:p>
            <a:r>
              <a:rPr lang="en-US" sz="1600" i="1" dirty="0" smtClean="0"/>
              <a:t>High</a:t>
            </a:r>
          </a:p>
          <a:p>
            <a:r>
              <a:rPr lang="en-US" sz="1600" i="1" dirty="0" smtClean="0"/>
              <a:t>Severity</a:t>
            </a:r>
            <a:endParaRPr lang="en-US" sz="1600" i="1" dirty="0"/>
          </a:p>
        </p:txBody>
      </p:sp>
      <p:sp>
        <p:nvSpPr>
          <p:cNvPr id="46" name="TextBox 45"/>
          <p:cNvSpPr txBox="1"/>
          <p:nvPr/>
        </p:nvSpPr>
        <p:spPr>
          <a:xfrm>
            <a:off x="152400" y="762000"/>
            <a:ext cx="1761701" cy="323165"/>
          </a:xfrm>
          <a:prstGeom prst="rect">
            <a:avLst/>
          </a:prstGeom>
          <a:noFill/>
        </p:spPr>
        <p:txBody>
          <a:bodyPr wrap="none" rtlCol="0">
            <a:spAutoFit/>
          </a:bodyPr>
          <a:lstStyle/>
          <a:p>
            <a:r>
              <a:rPr lang="en-US" sz="1500" b="1" dirty="0" smtClean="0">
                <a:solidFill>
                  <a:schemeClr val="accent3">
                    <a:lumMod val="50000"/>
                  </a:schemeClr>
                </a:solidFill>
              </a:rPr>
              <a:t>Predicted response:</a:t>
            </a:r>
            <a:endParaRPr lang="en-US" sz="1500" b="1" dirty="0">
              <a:solidFill>
                <a:schemeClr val="accent3">
                  <a:lumMod val="50000"/>
                </a:schemeClr>
              </a:solidFill>
            </a:endParaRPr>
          </a:p>
        </p:txBody>
      </p:sp>
      <p:sp>
        <p:nvSpPr>
          <p:cNvPr id="47" name="Rectangle 46"/>
          <p:cNvSpPr/>
          <p:nvPr/>
        </p:nvSpPr>
        <p:spPr>
          <a:xfrm>
            <a:off x="4491284" y="735568"/>
            <a:ext cx="1001108" cy="323165"/>
          </a:xfrm>
          <a:prstGeom prst="rect">
            <a:avLst/>
          </a:prstGeom>
        </p:spPr>
        <p:txBody>
          <a:bodyPr wrap="none">
            <a:spAutoFit/>
          </a:bodyPr>
          <a:lstStyle/>
          <a:p>
            <a:r>
              <a:rPr lang="en-US" sz="1500" b="1" dirty="0" smtClean="0">
                <a:solidFill>
                  <a:schemeClr val="accent3">
                    <a:lumMod val="50000"/>
                  </a:schemeClr>
                </a:solidFill>
              </a:rPr>
              <a:t>Observed:</a:t>
            </a:r>
            <a:endParaRPr lang="en-US" sz="1500" b="1" dirty="0">
              <a:solidFill>
                <a:schemeClr val="accent3">
                  <a:lumMod val="50000"/>
                </a:schemeClr>
              </a:solidFill>
            </a:endParaRPr>
          </a:p>
        </p:txBody>
      </p:sp>
      <p:sp>
        <p:nvSpPr>
          <p:cNvPr id="51" name="TextBox 50"/>
          <p:cNvSpPr txBox="1"/>
          <p:nvPr/>
        </p:nvSpPr>
        <p:spPr>
          <a:xfrm>
            <a:off x="5185609" y="6477000"/>
            <a:ext cx="2993127" cy="353943"/>
          </a:xfrm>
          <a:prstGeom prst="rect">
            <a:avLst/>
          </a:prstGeom>
          <a:solidFill>
            <a:schemeClr val="bg1"/>
          </a:solidFill>
        </p:spPr>
        <p:txBody>
          <a:bodyPr wrap="none" rtlCol="0">
            <a:spAutoFit/>
          </a:bodyPr>
          <a:lstStyle/>
          <a:p>
            <a:pPr algn="ctr"/>
            <a:r>
              <a:rPr lang="en-US" sz="1700" dirty="0" smtClean="0"/>
              <a:t>2006   2007   2008   2009   2010</a:t>
            </a:r>
            <a:endParaRPr lang="en-US" sz="1700" dirty="0"/>
          </a:p>
        </p:txBody>
      </p:sp>
      <p:sp>
        <p:nvSpPr>
          <p:cNvPr id="44" name="Freeform 2"/>
          <p:cNvSpPr>
            <a:spLocks/>
          </p:cNvSpPr>
          <p:nvPr/>
        </p:nvSpPr>
        <p:spPr bwMode="auto">
          <a:xfrm>
            <a:off x="1003095" y="1639887"/>
            <a:ext cx="2658454" cy="1103313"/>
          </a:xfrm>
          <a:custGeom>
            <a:avLst/>
            <a:gdLst/>
            <a:ahLst/>
            <a:cxnLst>
              <a:cxn ang="0">
                <a:pos x="0" y="1737"/>
              </a:cxn>
              <a:cxn ang="0">
                <a:pos x="902" y="1648"/>
              </a:cxn>
              <a:cxn ang="0">
                <a:pos x="1252" y="1248"/>
              </a:cxn>
              <a:cxn ang="0">
                <a:pos x="1678" y="171"/>
              </a:cxn>
              <a:cxn ang="0">
                <a:pos x="3055" y="221"/>
              </a:cxn>
              <a:cxn ang="0">
                <a:pos x="3544" y="1373"/>
              </a:cxn>
              <a:cxn ang="0">
                <a:pos x="4232" y="1737"/>
              </a:cxn>
            </a:cxnLst>
            <a:rect l="0" t="0" r="r" b="b"/>
            <a:pathLst>
              <a:path w="4232" h="1737">
                <a:moveTo>
                  <a:pt x="0" y="1737"/>
                </a:moveTo>
                <a:cubicBezTo>
                  <a:pt x="346" y="1733"/>
                  <a:pt x="693" y="1730"/>
                  <a:pt x="902" y="1648"/>
                </a:cubicBezTo>
                <a:cubicBezTo>
                  <a:pt x="1111" y="1566"/>
                  <a:pt x="1123" y="1494"/>
                  <a:pt x="1252" y="1248"/>
                </a:cubicBezTo>
                <a:cubicBezTo>
                  <a:pt x="1381" y="1002"/>
                  <a:pt x="1377" y="342"/>
                  <a:pt x="1678" y="171"/>
                </a:cubicBezTo>
                <a:cubicBezTo>
                  <a:pt x="1979" y="0"/>
                  <a:pt x="2744" y="21"/>
                  <a:pt x="3055" y="221"/>
                </a:cubicBezTo>
                <a:cubicBezTo>
                  <a:pt x="3366" y="421"/>
                  <a:pt x="3348" y="1120"/>
                  <a:pt x="3544" y="1373"/>
                </a:cubicBezTo>
                <a:cubicBezTo>
                  <a:pt x="3740" y="1626"/>
                  <a:pt x="3986" y="1681"/>
                  <a:pt x="4232" y="1737"/>
                </a:cubicBezTo>
              </a:path>
            </a:pathLst>
          </a:custGeom>
          <a:solidFill>
            <a:schemeClr val="accent3">
              <a:lumMod val="75000"/>
            </a:schemeClr>
          </a:solidFill>
          <a:ln w="19050" cap="flat">
            <a:no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p:nvPr/>
        </p:nvSpPr>
        <p:spPr>
          <a:xfrm>
            <a:off x="1218867" y="3470198"/>
            <a:ext cx="2383734" cy="1099038"/>
          </a:xfrm>
          <a:custGeom>
            <a:avLst/>
            <a:gdLst>
              <a:gd name="connsiteX0" fmla="*/ 0 w 2444262"/>
              <a:gd name="connsiteY0" fmla="*/ 1099038 h 1099038"/>
              <a:gd name="connsiteX1" fmla="*/ 254977 w 2444262"/>
              <a:gd name="connsiteY1" fmla="*/ 1063868 h 1099038"/>
              <a:gd name="connsiteX2" fmla="*/ 492370 w 2444262"/>
              <a:gd name="connsiteY2" fmla="*/ 958361 h 1099038"/>
              <a:gd name="connsiteX3" fmla="*/ 615462 w 2444262"/>
              <a:gd name="connsiteY3" fmla="*/ 685799 h 1099038"/>
              <a:gd name="connsiteX4" fmla="*/ 677008 w 2444262"/>
              <a:gd name="connsiteY4" fmla="*/ 386861 h 1099038"/>
              <a:gd name="connsiteX5" fmla="*/ 861647 w 2444262"/>
              <a:gd name="connsiteY5" fmla="*/ 114299 h 1099038"/>
              <a:gd name="connsiteX6" fmla="*/ 1125416 w 2444262"/>
              <a:gd name="connsiteY6" fmla="*/ 43961 h 1099038"/>
              <a:gd name="connsiteX7" fmla="*/ 1389185 w 2444262"/>
              <a:gd name="connsiteY7" fmla="*/ 26376 h 1099038"/>
              <a:gd name="connsiteX8" fmla="*/ 1389185 w 2444262"/>
              <a:gd name="connsiteY8" fmla="*/ 26376 h 1099038"/>
              <a:gd name="connsiteX9" fmla="*/ 1397977 w 2444262"/>
              <a:gd name="connsiteY9" fmla="*/ 43961 h 1099038"/>
              <a:gd name="connsiteX10" fmla="*/ 1397977 w 2444262"/>
              <a:gd name="connsiteY10" fmla="*/ 290145 h 1099038"/>
              <a:gd name="connsiteX11" fmla="*/ 1477108 w 2444262"/>
              <a:gd name="connsiteY11" fmla="*/ 342899 h 1099038"/>
              <a:gd name="connsiteX12" fmla="*/ 1749670 w 2444262"/>
              <a:gd name="connsiteY12" fmla="*/ 360484 h 1099038"/>
              <a:gd name="connsiteX13" fmla="*/ 1890347 w 2444262"/>
              <a:gd name="connsiteY13" fmla="*/ 422030 h 1099038"/>
              <a:gd name="connsiteX14" fmla="*/ 1934308 w 2444262"/>
              <a:gd name="connsiteY14" fmla="*/ 615461 h 1099038"/>
              <a:gd name="connsiteX15" fmla="*/ 2013439 w 2444262"/>
              <a:gd name="connsiteY15" fmla="*/ 835268 h 1099038"/>
              <a:gd name="connsiteX16" fmla="*/ 2189285 w 2444262"/>
              <a:gd name="connsiteY16" fmla="*/ 993530 h 1099038"/>
              <a:gd name="connsiteX17" fmla="*/ 2444262 w 2444262"/>
              <a:gd name="connsiteY17" fmla="*/ 1081453 h 109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4262" h="1099038">
                <a:moveTo>
                  <a:pt x="0" y="1099038"/>
                </a:moveTo>
                <a:cubicBezTo>
                  <a:pt x="86457" y="1093176"/>
                  <a:pt x="172915" y="1087314"/>
                  <a:pt x="254977" y="1063868"/>
                </a:cubicBezTo>
                <a:cubicBezTo>
                  <a:pt x="337039" y="1040422"/>
                  <a:pt x="432289" y="1021372"/>
                  <a:pt x="492370" y="958361"/>
                </a:cubicBezTo>
                <a:cubicBezTo>
                  <a:pt x="552451" y="895350"/>
                  <a:pt x="584689" y="781049"/>
                  <a:pt x="615462" y="685799"/>
                </a:cubicBezTo>
                <a:cubicBezTo>
                  <a:pt x="646235" y="590549"/>
                  <a:pt x="635977" y="482111"/>
                  <a:pt x="677008" y="386861"/>
                </a:cubicBezTo>
                <a:cubicBezTo>
                  <a:pt x="718039" y="291611"/>
                  <a:pt x="786912" y="171449"/>
                  <a:pt x="861647" y="114299"/>
                </a:cubicBezTo>
                <a:cubicBezTo>
                  <a:pt x="936382" y="57149"/>
                  <a:pt x="1037493" y="58615"/>
                  <a:pt x="1125416" y="43961"/>
                </a:cubicBezTo>
                <a:cubicBezTo>
                  <a:pt x="1213339" y="29307"/>
                  <a:pt x="1389185" y="26376"/>
                  <a:pt x="1389185" y="26376"/>
                </a:cubicBezTo>
                <a:lnTo>
                  <a:pt x="1389185" y="26376"/>
                </a:lnTo>
                <a:cubicBezTo>
                  <a:pt x="1390650" y="29307"/>
                  <a:pt x="1396512" y="0"/>
                  <a:pt x="1397977" y="43961"/>
                </a:cubicBezTo>
                <a:cubicBezTo>
                  <a:pt x="1399442" y="87922"/>
                  <a:pt x="1384789" y="240322"/>
                  <a:pt x="1397977" y="290145"/>
                </a:cubicBezTo>
                <a:cubicBezTo>
                  <a:pt x="1411165" y="339968"/>
                  <a:pt x="1418493" y="331176"/>
                  <a:pt x="1477108" y="342899"/>
                </a:cubicBezTo>
                <a:cubicBezTo>
                  <a:pt x="1535724" y="354622"/>
                  <a:pt x="1680797" y="347296"/>
                  <a:pt x="1749670" y="360484"/>
                </a:cubicBezTo>
                <a:cubicBezTo>
                  <a:pt x="1818543" y="373673"/>
                  <a:pt x="1859574" y="379534"/>
                  <a:pt x="1890347" y="422030"/>
                </a:cubicBezTo>
                <a:cubicBezTo>
                  <a:pt x="1921120" y="464526"/>
                  <a:pt x="1913793" y="546588"/>
                  <a:pt x="1934308" y="615461"/>
                </a:cubicBezTo>
                <a:cubicBezTo>
                  <a:pt x="1954823" y="684334"/>
                  <a:pt x="1970943" y="772257"/>
                  <a:pt x="2013439" y="835268"/>
                </a:cubicBezTo>
                <a:cubicBezTo>
                  <a:pt x="2055935" y="898280"/>
                  <a:pt x="2117481" y="952499"/>
                  <a:pt x="2189285" y="993530"/>
                </a:cubicBezTo>
                <a:cubicBezTo>
                  <a:pt x="2261089" y="1034561"/>
                  <a:pt x="2352675" y="1058007"/>
                  <a:pt x="2444262" y="1081453"/>
                </a:cubicBezTo>
              </a:path>
            </a:pathLst>
          </a:custGeom>
          <a:solidFill>
            <a:schemeClr val="accent3">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1214357" y="5310508"/>
            <a:ext cx="2426677" cy="1085850"/>
          </a:xfrm>
          <a:custGeom>
            <a:avLst/>
            <a:gdLst>
              <a:gd name="connsiteX0" fmla="*/ 0 w 2426677"/>
              <a:gd name="connsiteY0" fmla="*/ 1084384 h 1085850"/>
              <a:gd name="connsiteX1" fmla="*/ 281354 w 2426677"/>
              <a:gd name="connsiteY1" fmla="*/ 1066800 h 1085850"/>
              <a:gd name="connsiteX2" fmla="*/ 465992 w 2426677"/>
              <a:gd name="connsiteY2" fmla="*/ 970084 h 1085850"/>
              <a:gd name="connsiteX3" fmla="*/ 606669 w 2426677"/>
              <a:gd name="connsiteY3" fmla="*/ 732692 h 1085850"/>
              <a:gd name="connsiteX4" fmla="*/ 712177 w 2426677"/>
              <a:gd name="connsiteY4" fmla="*/ 310661 h 1085850"/>
              <a:gd name="connsiteX5" fmla="*/ 844061 w 2426677"/>
              <a:gd name="connsiteY5" fmla="*/ 82061 h 1085850"/>
              <a:gd name="connsiteX6" fmla="*/ 1160584 w 2426677"/>
              <a:gd name="connsiteY6" fmla="*/ 20515 h 1085850"/>
              <a:gd name="connsiteX7" fmla="*/ 1406769 w 2426677"/>
              <a:gd name="connsiteY7" fmla="*/ 38100 h 1085850"/>
              <a:gd name="connsiteX8" fmla="*/ 1521069 w 2426677"/>
              <a:gd name="connsiteY8" fmla="*/ 169984 h 1085850"/>
              <a:gd name="connsiteX9" fmla="*/ 1538654 w 2426677"/>
              <a:gd name="connsiteY9" fmla="*/ 1058007 h 1085850"/>
              <a:gd name="connsiteX10" fmla="*/ 1538654 w 2426677"/>
              <a:gd name="connsiteY10" fmla="*/ 1058007 h 1085850"/>
              <a:gd name="connsiteX11" fmla="*/ 1556238 w 2426677"/>
              <a:gd name="connsiteY11" fmla="*/ 1049215 h 1085850"/>
              <a:gd name="connsiteX12" fmla="*/ 1538654 w 2426677"/>
              <a:gd name="connsiteY12" fmla="*/ 1066800 h 1085850"/>
              <a:gd name="connsiteX13" fmla="*/ 2426677 w 2426677"/>
              <a:gd name="connsiteY13" fmla="*/ 1075592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6677" h="1085850">
                <a:moveTo>
                  <a:pt x="0" y="1084384"/>
                </a:moveTo>
                <a:cubicBezTo>
                  <a:pt x="101844" y="1085117"/>
                  <a:pt x="203689" y="1085850"/>
                  <a:pt x="281354" y="1066800"/>
                </a:cubicBezTo>
                <a:cubicBezTo>
                  <a:pt x="359019" y="1047750"/>
                  <a:pt x="411773" y="1025769"/>
                  <a:pt x="465992" y="970084"/>
                </a:cubicBezTo>
                <a:cubicBezTo>
                  <a:pt x="520211" y="914399"/>
                  <a:pt x="565638" y="842596"/>
                  <a:pt x="606669" y="732692"/>
                </a:cubicBezTo>
                <a:cubicBezTo>
                  <a:pt x="647700" y="622788"/>
                  <a:pt x="672612" y="419099"/>
                  <a:pt x="712177" y="310661"/>
                </a:cubicBezTo>
                <a:cubicBezTo>
                  <a:pt x="751742" y="202223"/>
                  <a:pt x="769327" y="130419"/>
                  <a:pt x="844061" y="82061"/>
                </a:cubicBezTo>
                <a:cubicBezTo>
                  <a:pt x="918795" y="33703"/>
                  <a:pt x="1066799" y="27842"/>
                  <a:pt x="1160584" y="20515"/>
                </a:cubicBezTo>
                <a:cubicBezTo>
                  <a:pt x="1254369" y="13188"/>
                  <a:pt x="1346688" y="13189"/>
                  <a:pt x="1406769" y="38100"/>
                </a:cubicBezTo>
                <a:cubicBezTo>
                  <a:pt x="1466850" y="63011"/>
                  <a:pt x="1499088" y="0"/>
                  <a:pt x="1521069" y="169984"/>
                </a:cubicBezTo>
                <a:cubicBezTo>
                  <a:pt x="1543050" y="339968"/>
                  <a:pt x="1538654" y="1058007"/>
                  <a:pt x="1538654" y="1058007"/>
                </a:cubicBezTo>
                <a:lnTo>
                  <a:pt x="1538654" y="1058007"/>
                </a:lnTo>
                <a:cubicBezTo>
                  <a:pt x="1541585" y="1056542"/>
                  <a:pt x="1556238" y="1047750"/>
                  <a:pt x="1556238" y="1049215"/>
                </a:cubicBezTo>
                <a:cubicBezTo>
                  <a:pt x="1556238" y="1050680"/>
                  <a:pt x="1393581" y="1062404"/>
                  <a:pt x="1538654" y="1066800"/>
                </a:cubicBezTo>
                <a:cubicBezTo>
                  <a:pt x="1683727" y="1071196"/>
                  <a:pt x="2055202" y="1073394"/>
                  <a:pt x="2426677" y="1075592"/>
                </a:cubicBezTo>
              </a:path>
            </a:pathLst>
          </a:custGeom>
          <a:solidFill>
            <a:schemeClr val="accent3">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9" name="Straight Arrow Connector 58"/>
          <p:cNvCxnSpPr>
            <a:stCxn id="69" idx="2"/>
          </p:cNvCxnSpPr>
          <p:nvPr/>
        </p:nvCxnSpPr>
        <p:spPr>
          <a:xfrm flipH="1">
            <a:off x="3309132" y="2353449"/>
            <a:ext cx="284628" cy="1802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flipH="1" flipV="1">
            <a:off x="204748" y="5635823"/>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Freeform 60"/>
          <p:cNvSpPr/>
          <p:nvPr/>
        </p:nvSpPr>
        <p:spPr>
          <a:xfrm>
            <a:off x="1299349" y="5943599"/>
            <a:ext cx="2209800" cy="469369"/>
          </a:xfrm>
          <a:custGeom>
            <a:avLst/>
            <a:gdLst>
              <a:gd name="connsiteX0" fmla="*/ 0 w 2444262"/>
              <a:gd name="connsiteY0" fmla="*/ 1099038 h 1099038"/>
              <a:gd name="connsiteX1" fmla="*/ 254977 w 2444262"/>
              <a:gd name="connsiteY1" fmla="*/ 1063868 h 1099038"/>
              <a:gd name="connsiteX2" fmla="*/ 492370 w 2444262"/>
              <a:gd name="connsiteY2" fmla="*/ 958361 h 1099038"/>
              <a:gd name="connsiteX3" fmla="*/ 615462 w 2444262"/>
              <a:gd name="connsiteY3" fmla="*/ 685799 h 1099038"/>
              <a:gd name="connsiteX4" fmla="*/ 677008 w 2444262"/>
              <a:gd name="connsiteY4" fmla="*/ 386861 h 1099038"/>
              <a:gd name="connsiteX5" fmla="*/ 861647 w 2444262"/>
              <a:gd name="connsiteY5" fmla="*/ 114299 h 1099038"/>
              <a:gd name="connsiteX6" fmla="*/ 1125416 w 2444262"/>
              <a:gd name="connsiteY6" fmla="*/ 43961 h 1099038"/>
              <a:gd name="connsiteX7" fmla="*/ 1389185 w 2444262"/>
              <a:gd name="connsiteY7" fmla="*/ 26376 h 1099038"/>
              <a:gd name="connsiteX8" fmla="*/ 1389185 w 2444262"/>
              <a:gd name="connsiteY8" fmla="*/ 26376 h 1099038"/>
              <a:gd name="connsiteX9" fmla="*/ 1397977 w 2444262"/>
              <a:gd name="connsiteY9" fmla="*/ 43961 h 1099038"/>
              <a:gd name="connsiteX10" fmla="*/ 1397977 w 2444262"/>
              <a:gd name="connsiteY10" fmla="*/ 290145 h 1099038"/>
              <a:gd name="connsiteX11" fmla="*/ 1477108 w 2444262"/>
              <a:gd name="connsiteY11" fmla="*/ 342899 h 1099038"/>
              <a:gd name="connsiteX12" fmla="*/ 1749670 w 2444262"/>
              <a:gd name="connsiteY12" fmla="*/ 360484 h 1099038"/>
              <a:gd name="connsiteX13" fmla="*/ 1890347 w 2444262"/>
              <a:gd name="connsiteY13" fmla="*/ 422030 h 1099038"/>
              <a:gd name="connsiteX14" fmla="*/ 1934308 w 2444262"/>
              <a:gd name="connsiteY14" fmla="*/ 615461 h 1099038"/>
              <a:gd name="connsiteX15" fmla="*/ 2013439 w 2444262"/>
              <a:gd name="connsiteY15" fmla="*/ 835268 h 1099038"/>
              <a:gd name="connsiteX16" fmla="*/ 2189285 w 2444262"/>
              <a:gd name="connsiteY16" fmla="*/ 993530 h 1099038"/>
              <a:gd name="connsiteX17" fmla="*/ 2444262 w 2444262"/>
              <a:gd name="connsiteY17" fmla="*/ 1081453 h 109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4262" h="1099038">
                <a:moveTo>
                  <a:pt x="0" y="1099038"/>
                </a:moveTo>
                <a:cubicBezTo>
                  <a:pt x="86457" y="1093176"/>
                  <a:pt x="172915" y="1087314"/>
                  <a:pt x="254977" y="1063868"/>
                </a:cubicBezTo>
                <a:cubicBezTo>
                  <a:pt x="337039" y="1040422"/>
                  <a:pt x="432289" y="1021372"/>
                  <a:pt x="492370" y="958361"/>
                </a:cubicBezTo>
                <a:cubicBezTo>
                  <a:pt x="552451" y="895350"/>
                  <a:pt x="584689" y="781049"/>
                  <a:pt x="615462" y="685799"/>
                </a:cubicBezTo>
                <a:cubicBezTo>
                  <a:pt x="646235" y="590549"/>
                  <a:pt x="635977" y="482111"/>
                  <a:pt x="677008" y="386861"/>
                </a:cubicBezTo>
                <a:cubicBezTo>
                  <a:pt x="718039" y="291611"/>
                  <a:pt x="786912" y="171449"/>
                  <a:pt x="861647" y="114299"/>
                </a:cubicBezTo>
                <a:cubicBezTo>
                  <a:pt x="936382" y="57149"/>
                  <a:pt x="1037493" y="58615"/>
                  <a:pt x="1125416" y="43961"/>
                </a:cubicBezTo>
                <a:cubicBezTo>
                  <a:pt x="1213339" y="29307"/>
                  <a:pt x="1389185" y="26376"/>
                  <a:pt x="1389185" y="26376"/>
                </a:cubicBezTo>
                <a:lnTo>
                  <a:pt x="1389185" y="26376"/>
                </a:lnTo>
                <a:cubicBezTo>
                  <a:pt x="1390650" y="29307"/>
                  <a:pt x="1396512" y="0"/>
                  <a:pt x="1397977" y="43961"/>
                </a:cubicBezTo>
                <a:cubicBezTo>
                  <a:pt x="1399442" y="87922"/>
                  <a:pt x="1384789" y="240322"/>
                  <a:pt x="1397977" y="290145"/>
                </a:cubicBezTo>
                <a:cubicBezTo>
                  <a:pt x="1411165" y="339968"/>
                  <a:pt x="1418493" y="331176"/>
                  <a:pt x="1477108" y="342899"/>
                </a:cubicBezTo>
                <a:cubicBezTo>
                  <a:pt x="1535724" y="354622"/>
                  <a:pt x="1680797" y="347296"/>
                  <a:pt x="1749670" y="360484"/>
                </a:cubicBezTo>
                <a:cubicBezTo>
                  <a:pt x="1818543" y="373673"/>
                  <a:pt x="1859574" y="379534"/>
                  <a:pt x="1890347" y="422030"/>
                </a:cubicBezTo>
                <a:cubicBezTo>
                  <a:pt x="1921120" y="464526"/>
                  <a:pt x="1913793" y="546588"/>
                  <a:pt x="1934308" y="615461"/>
                </a:cubicBezTo>
                <a:cubicBezTo>
                  <a:pt x="1954823" y="684334"/>
                  <a:pt x="1970943" y="772257"/>
                  <a:pt x="2013439" y="835268"/>
                </a:cubicBezTo>
                <a:cubicBezTo>
                  <a:pt x="2055935" y="898280"/>
                  <a:pt x="2117481" y="952499"/>
                  <a:pt x="2189285" y="993530"/>
                </a:cubicBezTo>
                <a:cubicBezTo>
                  <a:pt x="2261089" y="1034561"/>
                  <a:pt x="2352675" y="1058007"/>
                  <a:pt x="2444262" y="1081453"/>
                </a:cubicBezTo>
              </a:path>
            </a:pathLst>
          </a:custGeom>
          <a:solidFill>
            <a:schemeClr val="accent3">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2" name="Straight Connector 61"/>
          <p:cNvCxnSpPr/>
          <p:nvPr/>
        </p:nvCxnSpPr>
        <p:spPr>
          <a:xfrm rot="5400000" flipH="1" flipV="1">
            <a:off x="204748" y="19812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014751" y="1524000"/>
            <a:ext cx="840615" cy="584775"/>
          </a:xfrm>
          <a:prstGeom prst="rect">
            <a:avLst/>
          </a:prstGeom>
          <a:noFill/>
        </p:spPr>
        <p:txBody>
          <a:bodyPr wrap="none" rtlCol="0">
            <a:spAutoFit/>
          </a:bodyPr>
          <a:lstStyle/>
          <a:p>
            <a:r>
              <a:rPr lang="en-US" sz="1600" i="1" dirty="0" smtClean="0"/>
              <a:t>Low</a:t>
            </a:r>
          </a:p>
          <a:p>
            <a:r>
              <a:rPr lang="en-US" sz="1600" i="1" dirty="0" smtClean="0"/>
              <a:t>Severity</a:t>
            </a:r>
            <a:endParaRPr lang="en-US" sz="1600" i="1" dirty="0"/>
          </a:p>
        </p:txBody>
      </p:sp>
      <p:sp>
        <p:nvSpPr>
          <p:cNvPr id="64" name="TextBox 63"/>
          <p:cNvSpPr txBox="1"/>
          <p:nvPr/>
        </p:nvSpPr>
        <p:spPr>
          <a:xfrm>
            <a:off x="1001277" y="3453825"/>
            <a:ext cx="1056123" cy="584775"/>
          </a:xfrm>
          <a:prstGeom prst="rect">
            <a:avLst/>
          </a:prstGeom>
          <a:noFill/>
        </p:spPr>
        <p:txBody>
          <a:bodyPr wrap="none" rtlCol="0">
            <a:spAutoFit/>
          </a:bodyPr>
          <a:lstStyle/>
          <a:p>
            <a:r>
              <a:rPr lang="en-US" sz="1600" i="1" dirty="0" smtClean="0"/>
              <a:t>Moderate </a:t>
            </a:r>
          </a:p>
          <a:p>
            <a:r>
              <a:rPr lang="en-US" sz="1600" i="1" dirty="0" smtClean="0"/>
              <a:t>Severity</a:t>
            </a:r>
            <a:endParaRPr lang="en-US" sz="1600" i="1" dirty="0"/>
          </a:p>
        </p:txBody>
      </p:sp>
      <p:sp>
        <p:nvSpPr>
          <p:cNvPr id="65" name="TextBox 64"/>
          <p:cNvSpPr txBox="1"/>
          <p:nvPr/>
        </p:nvSpPr>
        <p:spPr>
          <a:xfrm>
            <a:off x="1002650" y="5410200"/>
            <a:ext cx="840615" cy="584775"/>
          </a:xfrm>
          <a:prstGeom prst="rect">
            <a:avLst/>
          </a:prstGeom>
          <a:noFill/>
        </p:spPr>
        <p:txBody>
          <a:bodyPr wrap="none" rtlCol="0">
            <a:spAutoFit/>
          </a:bodyPr>
          <a:lstStyle/>
          <a:p>
            <a:r>
              <a:rPr lang="en-US" sz="1600" i="1" dirty="0" smtClean="0"/>
              <a:t>High</a:t>
            </a:r>
          </a:p>
          <a:p>
            <a:r>
              <a:rPr lang="en-US" sz="1600" i="1" dirty="0" smtClean="0"/>
              <a:t>Severity</a:t>
            </a:r>
            <a:endParaRPr lang="en-US" sz="1600" i="1" dirty="0"/>
          </a:p>
        </p:txBody>
      </p:sp>
      <p:cxnSp>
        <p:nvCxnSpPr>
          <p:cNvPr id="68" name="Straight Connector 67"/>
          <p:cNvCxnSpPr/>
          <p:nvPr/>
        </p:nvCxnSpPr>
        <p:spPr>
          <a:xfrm>
            <a:off x="966748" y="2743200"/>
            <a:ext cx="2971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3232924" y="2076450"/>
            <a:ext cx="721672" cy="276999"/>
          </a:xfrm>
          <a:prstGeom prst="rect">
            <a:avLst/>
          </a:prstGeom>
          <a:noFill/>
        </p:spPr>
        <p:txBody>
          <a:bodyPr wrap="none" rtlCol="0">
            <a:spAutoFit/>
          </a:bodyPr>
          <a:lstStyle/>
          <a:p>
            <a:r>
              <a:rPr lang="en-US" sz="1200" b="1" dirty="0" smtClean="0"/>
              <a:t>Baseline</a:t>
            </a:r>
            <a:endParaRPr lang="en-US" sz="1200" b="1" dirty="0"/>
          </a:p>
        </p:txBody>
      </p:sp>
      <p:cxnSp>
        <p:nvCxnSpPr>
          <p:cNvPr id="70" name="Straight Connector 69"/>
          <p:cNvCxnSpPr/>
          <p:nvPr/>
        </p:nvCxnSpPr>
        <p:spPr>
          <a:xfrm>
            <a:off x="966748" y="6397823"/>
            <a:ext cx="2971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962799" y="4569023"/>
            <a:ext cx="2971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rot="16200000">
            <a:off x="544068" y="5447863"/>
            <a:ext cx="568361" cy="307777"/>
          </a:xfrm>
          <a:prstGeom prst="rect">
            <a:avLst/>
          </a:prstGeom>
          <a:noFill/>
        </p:spPr>
        <p:txBody>
          <a:bodyPr wrap="none" rtlCol="0">
            <a:spAutoFit/>
          </a:bodyPr>
          <a:lstStyle/>
          <a:p>
            <a:r>
              <a:rPr lang="en-US" sz="1400" b="1" dirty="0" smtClean="0"/>
              <a:t>NDVI</a:t>
            </a:r>
            <a:endParaRPr lang="en-US" sz="1400" b="1" dirty="0"/>
          </a:p>
        </p:txBody>
      </p:sp>
      <p:cxnSp>
        <p:nvCxnSpPr>
          <p:cNvPr id="73" name="Straight Connector 72"/>
          <p:cNvCxnSpPr/>
          <p:nvPr/>
        </p:nvCxnSpPr>
        <p:spPr>
          <a:xfrm rot="5400000" flipH="1" flipV="1">
            <a:off x="200799" y="3807023"/>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rot="16200000">
            <a:off x="540119" y="3619063"/>
            <a:ext cx="568361" cy="307777"/>
          </a:xfrm>
          <a:prstGeom prst="rect">
            <a:avLst/>
          </a:prstGeom>
          <a:noFill/>
        </p:spPr>
        <p:txBody>
          <a:bodyPr wrap="none" rtlCol="0">
            <a:spAutoFit/>
          </a:bodyPr>
          <a:lstStyle/>
          <a:p>
            <a:r>
              <a:rPr lang="en-US" sz="1400" b="1" dirty="0" smtClean="0"/>
              <a:t>NDVI</a:t>
            </a:r>
            <a:endParaRPr lang="en-US" sz="1400" b="1" dirty="0"/>
          </a:p>
        </p:txBody>
      </p:sp>
      <p:sp>
        <p:nvSpPr>
          <p:cNvPr id="75" name="TextBox 74"/>
          <p:cNvSpPr txBox="1"/>
          <p:nvPr/>
        </p:nvSpPr>
        <p:spPr>
          <a:xfrm rot="16200000">
            <a:off x="544068" y="1793240"/>
            <a:ext cx="568361" cy="307777"/>
          </a:xfrm>
          <a:prstGeom prst="rect">
            <a:avLst/>
          </a:prstGeom>
          <a:noFill/>
        </p:spPr>
        <p:txBody>
          <a:bodyPr wrap="none" rtlCol="0">
            <a:spAutoFit/>
          </a:bodyPr>
          <a:lstStyle/>
          <a:p>
            <a:r>
              <a:rPr lang="en-US" sz="1400" b="1" dirty="0" smtClean="0"/>
              <a:t>NDVI</a:t>
            </a:r>
            <a:endParaRPr lang="en-US" sz="1400" b="1" dirty="0"/>
          </a:p>
        </p:txBody>
      </p:sp>
      <p:sp>
        <p:nvSpPr>
          <p:cNvPr id="76" name="Isosceles Triangle 75"/>
          <p:cNvSpPr/>
          <p:nvPr/>
        </p:nvSpPr>
        <p:spPr>
          <a:xfrm rot="5400000">
            <a:off x="2347822" y="1433422"/>
            <a:ext cx="562155" cy="533400"/>
          </a:xfrm>
          <a:prstGeom prst="triangle">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2"/>
          <p:cNvSpPr>
            <a:spLocks/>
          </p:cNvSpPr>
          <p:nvPr/>
        </p:nvSpPr>
        <p:spPr bwMode="auto">
          <a:xfrm>
            <a:off x="990600" y="1641475"/>
            <a:ext cx="2687638" cy="1103313"/>
          </a:xfrm>
          <a:custGeom>
            <a:avLst/>
            <a:gdLst/>
            <a:ahLst/>
            <a:cxnLst>
              <a:cxn ang="0">
                <a:pos x="0" y="1737"/>
              </a:cxn>
              <a:cxn ang="0">
                <a:pos x="902" y="1648"/>
              </a:cxn>
              <a:cxn ang="0">
                <a:pos x="1252" y="1248"/>
              </a:cxn>
              <a:cxn ang="0">
                <a:pos x="1678" y="171"/>
              </a:cxn>
              <a:cxn ang="0">
                <a:pos x="3055" y="221"/>
              </a:cxn>
              <a:cxn ang="0">
                <a:pos x="3544" y="1373"/>
              </a:cxn>
              <a:cxn ang="0">
                <a:pos x="4232" y="1737"/>
              </a:cxn>
            </a:cxnLst>
            <a:rect l="0" t="0" r="r" b="b"/>
            <a:pathLst>
              <a:path w="4232" h="1737">
                <a:moveTo>
                  <a:pt x="0" y="1737"/>
                </a:moveTo>
                <a:cubicBezTo>
                  <a:pt x="346" y="1733"/>
                  <a:pt x="693" y="1730"/>
                  <a:pt x="902" y="1648"/>
                </a:cubicBezTo>
                <a:cubicBezTo>
                  <a:pt x="1111" y="1566"/>
                  <a:pt x="1123" y="1494"/>
                  <a:pt x="1252" y="1248"/>
                </a:cubicBezTo>
                <a:cubicBezTo>
                  <a:pt x="1381" y="1002"/>
                  <a:pt x="1377" y="342"/>
                  <a:pt x="1678" y="171"/>
                </a:cubicBezTo>
                <a:cubicBezTo>
                  <a:pt x="1979" y="0"/>
                  <a:pt x="2744" y="21"/>
                  <a:pt x="3055" y="221"/>
                </a:cubicBezTo>
                <a:cubicBezTo>
                  <a:pt x="3366" y="421"/>
                  <a:pt x="3348" y="1120"/>
                  <a:pt x="3544" y="1373"/>
                </a:cubicBezTo>
                <a:cubicBezTo>
                  <a:pt x="3740" y="1626"/>
                  <a:pt x="3986" y="1681"/>
                  <a:pt x="4232" y="1737"/>
                </a:cubicBezTo>
              </a:path>
            </a:pathLst>
          </a:custGeom>
          <a:noFill/>
          <a:ln w="19050" cap="flat">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Rectangle 77"/>
          <p:cNvSpPr/>
          <p:nvPr/>
        </p:nvSpPr>
        <p:spPr>
          <a:xfrm>
            <a:off x="2362200" y="3505201"/>
            <a:ext cx="870724" cy="513754"/>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Arrow Connector 78"/>
          <p:cNvCxnSpPr/>
          <p:nvPr/>
        </p:nvCxnSpPr>
        <p:spPr>
          <a:xfrm>
            <a:off x="2364587" y="3065252"/>
            <a:ext cx="2388" cy="3810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2362199" y="1228544"/>
            <a:ext cx="2388" cy="3810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2359812" y="4876800"/>
            <a:ext cx="2388" cy="3810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Freeform 2"/>
          <p:cNvSpPr>
            <a:spLocks/>
          </p:cNvSpPr>
          <p:nvPr/>
        </p:nvSpPr>
        <p:spPr bwMode="auto">
          <a:xfrm>
            <a:off x="994549" y="3467298"/>
            <a:ext cx="2687638" cy="1103313"/>
          </a:xfrm>
          <a:custGeom>
            <a:avLst/>
            <a:gdLst/>
            <a:ahLst/>
            <a:cxnLst>
              <a:cxn ang="0">
                <a:pos x="0" y="1737"/>
              </a:cxn>
              <a:cxn ang="0">
                <a:pos x="902" y="1648"/>
              </a:cxn>
              <a:cxn ang="0">
                <a:pos x="1252" y="1248"/>
              </a:cxn>
              <a:cxn ang="0">
                <a:pos x="1678" y="171"/>
              </a:cxn>
              <a:cxn ang="0">
                <a:pos x="3055" y="221"/>
              </a:cxn>
              <a:cxn ang="0">
                <a:pos x="3544" y="1373"/>
              </a:cxn>
              <a:cxn ang="0">
                <a:pos x="4232" y="1737"/>
              </a:cxn>
            </a:cxnLst>
            <a:rect l="0" t="0" r="r" b="b"/>
            <a:pathLst>
              <a:path w="4232" h="1737">
                <a:moveTo>
                  <a:pt x="0" y="1737"/>
                </a:moveTo>
                <a:cubicBezTo>
                  <a:pt x="346" y="1733"/>
                  <a:pt x="693" y="1730"/>
                  <a:pt x="902" y="1648"/>
                </a:cubicBezTo>
                <a:cubicBezTo>
                  <a:pt x="1111" y="1566"/>
                  <a:pt x="1123" y="1494"/>
                  <a:pt x="1252" y="1248"/>
                </a:cubicBezTo>
                <a:cubicBezTo>
                  <a:pt x="1381" y="1002"/>
                  <a:pt x="1377" y="342"/>
                  <a:pt x="1678" y="171"/>
                </a:cubicBezTo>
                <a:cubicBezTo>
                  <a:pt x="1979" y="0"/>
                  <a:pt x="2744" y="21"/>
                  <a:pt x="3055" y="221"/>
                </a:cubicBezTo>
                <a:cubicBezTo>
                  <a:pt x="3366" y="421"/>
                  <a:pt x="3348" y="1120"/>
                  <a:pt x="3544" y="1373"/>
                </a:cubicBezTo>
                <a:cubicBezTo>
                  <a:pt x="3740" y="1626"/>
                  <a:pt x="3986" y="1681"/>
                  <a:pt x="4232" y="1737"/>
                </a:cubicBezTo>
              </a:path>
            </a:pathLst>
          </a:custGeom>
          <a:noFill/>
          <a:ln w="19050" cap="flat">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Rectangle 82"/>
          <p:cNvSpPr/>
          <p:nvPr/>
        </p:nvSpPr>
        <p:spPr>
          <a:xfrm>
            <a:off x="2358200" y="5296098"/>
            <a:ext cx="870724" cy="882185"/>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2"/>
          <p:cNvSpPr>
            <a:spLocks/>
          </p:cNvSpPr>
          <p:nvPr/>
        </p:nvSpPr>
        <p:spPr bwMode="auto">
          <a:xfrm>
            <a:off x="998498" y="5296098"/>
            <a:ext cx="2687638" cy="1103313"/>
          </a:xfrm>
          <a:custGeom>
            <a:avLst/>
            <a:gdLst/>
            <a:ahLst/>
            <a:cxnLst>
              <a:cxn ang="0">
                <a:pos x="0" y="1737"/>
              </a:cxn>
              <a:cxn ang="0">
                <a:pos x="902" y="1648"/>
              </a:cxn>
              <a:cxn ang="0">
                <a:pos x="1252" y="1248"/>
              </a:cxn>
              <a:cxn ang="0">
                <a:pos x="1678" y="171"/>
              </a:cxn>
              <a:cxn ang="0">
                <a:pos x="3055" y="221"/>
              </a:cxn>
              <a:cxn ang="0">
                <a:pos x="3544" y="1373"/>
              </a:cxn>
              <a:cxn ang="0">
                <a:pos x="4232" y="1737"/>
              </a:cxn>
            </a:cxnLst>
            <a:rect l="0" t="0" r="r" b="b"/>
            <a:pathLst>
              <a:path w="4232" h="1737">
                <a:moveTo>
                  <a:pt x="0" y="1737"/>
                </a:moveTo>
                <a:cubicBezTo>
                  <a:pt x="346" y="1733"/>
                  <a:pt x="693" y="1730"/>
                  <a:pt x="902" y="1648"/>
                </a:cubicBezTo>
                <a:cubicBezTo>
                  <a:pt x="1111" y="1566"/>
                  <a:pt x="1123" y="1494"/>
                  <a:pt x="1252" y="1248"/>
                </a:cubicBezTo>
                <a:cubicBezTo>
                  <a:pt x="1381" y="1002"/>
                  <a:pt x="1377" y="342"/>
                  <a:pt x="1678" y="171"/>
                </a:cubicBezTo>
                <a:cubicBezTo>
                  <a:pt x="1979" y="0"/>
                  <a:pt x="2744" y="21"/>
                  <a:pt x="3055" y="221"/>
                </a:cubicBezTo>
                <a:cubicBezTo>
                  <a:pt x="3366" y="421"/>
                  <a:pt x="3348" y="1120"/>
                  <a:pt x="3544" y="1373"/>
                </a:cubicBezTo>
                <a:cubicBezTo>
                  <a:pt x="3740" y="1626"/>
                  <a:pt x="3986" y="1681"/>
                  <a:pt x="4232" y="1737"/>
                </a:cubicBezTo>
              </a:path>
            </a:pathLst>
          </a:custGeom>
          <a:noFill/>
          <a:ln w="19050" cap="flat">
            <a:solidFill>
              <a:srgbClr val="000000"/>
            </a:solidFill>
            <a:prstDash val="dash"/>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Oval 84"/>
          <p:cNvSpPr/>
          <p:nvPr/>
        </p:nvSpPr>
        <p:spPr>
          <a:xfrm>
            <a:off x="2133600" y="3920704"/>
            <a:ext cx="960722" cy="285233"/>
          </a:xfrm>
          <a:prstGeom prst="ellipse">
            <a:avLst/>
          </a:prstGeom>
          <a:solidFill>
            <a:schemeClr val="accent3">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2273777" y="6121878"/>
            <a:ext cx="762000" cy="114300"/>
          </a:xfrm>
          <a:prstGeom prst="ellipse">
            <a:avLst/>
          </a:prstGeom>
          <a:solidFill>
            <a:schemeClr val="accent3">
              <a:lumMod val="7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7841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O:\RD\SRS\Science\ForestThreats\RWU4854\Working\Phenology\Annual_Hightlights\2011\Images\Tornadicwinds_TN_Kingsport_2011-07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9800" y="3124200"/>
            <a:ext cx="6705600" cy="3513988"/>
          </a:xfrm>
          <a:prstGeom prst="rect">
            <a:avLst/>
          </a:prstGeom>
          <a:noFill/>
          <a:ln>
            <a:solidFill>
              <a:schemeClr val="tx1"/>
            </a:solidFill>
          </a:ln>
          <a:effectLst>
            <a:outerShdw blurRad="50800" dist="38100" dir="2700000" algn="tl" rotWithShape="0">
              <a:prstClr val="black">
                <a:alpha val="40000"/>
              </a:prstClr>
            </a:outerShdw>
          </a:effectLst>
        </p:spPr>
      </p:pic>
      <p:pic>
        <p:nvPicPr>
          <p:cNvPr id="7171" name="Picture 3" descr="O:\RD\SRS\Science\ForestThreats\RWU4854\Working\Phenology\Annual_Hightlights\2011\Images\Tornadicwinds_TN_Kingsport_2011-06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52400"/>
            <a:ext cx="6745582" cy="3581400"/>
          </a:xfrm>
          <a:prstGeom prst="rect">
            <a:avLst/>
          </a:prstGeom>
          <a:noFill/>
          <a:ln>
            <a:solidFill>
              <a:schemeClr val="tx1"/>
            </a:solidFill>
          </a:ln>
          <a:effectLst>
            <a:outerShdw blurRad="50800" dist="38100" dir="2700000" algn="tl" rotWithShape="0">
              <a:prstClr val="black">
                <a:alpha val="40000"/>
              </a:prstClr>
            </a:outerShdw>
          </a:effectLst>
        </p:spPr>
      </p:pic>
      <p:sp>
        <p:nvSpPr>
          <p:cNvPr id="4" name="TextBox 3"/>
          <p:cNvSpPr txBox="1"/>
          <p:nvPr/>
        </p:nvSpPr>
        <p:spPr>
          <a:xfrm>
            <a:off x="152400" y="3743325"/>
            <a:ext cx="1366080" cy="369332"/>
          </a:xfrm>
          <a:prstGeom prst="rect">
            <a:avLst/>
          </a:prstGeom>
          <a:noFill/>
        </p:spPr>
        <p:txBody>
          <a:bodyPr wrap="none" rtlCol="0">
            <a:spAutoFit/>
          </a:bodyPr>
          <a:lstStyle/>
          <a:p>
            <a:r>
              <a:rPr lang="en-US" dirty="0" smtClean="0"/>
              <a:t>June 1, 2011</a:t>
            </a:r>
            <a:endParaRPr lang="en-US" dirty="0"/>
          </a:p>
        </p:txBody>
      </p:sp>
      <p:sp>
        <p:nvSpPr>
          <p:cNvPr id="5" name="TextBox 4"/>
          <p:cNvSpPr txBox="1"/>
          <p:nvPr/>
        </p:nvSpPr>
        <p:spPr>
          <a:xfrm>
            <a:off x="914400" y="6336268"/>
            <a:ext cx="1285929" cy="369332"/>
          </a:xfrm>
          <a:prstGeom prst="rect">
            <a:avLst/>
          </a:prstGeom>
          <a:noFill/>
        </p:spPr>
        <p:txBody>
          <a:bodyPr wrap="none" rtlCol="0">
            <a:spAutoFit/>
          </a:bodyPr>
          <a:lstStyle/>
          <a:p>
            <a:r>
              <a:rPr lang="en-US" dirty="0" smtClean="0"/>
              <a:t>July 3, 2011</a:t>
            </a:r>
            <a:endParaRPr lang="en-US" dirty="0"/>
          </a:p>
        </p:txBody>
      </p:sp>
      <p:sp>
        <p:nvSpPr>
          <p:cNvPr id="7" name="TextBox 6"/>
          <p:cNvSpPr txBox="1"/>
          <p:nvPr/>
        </p:nvSpPr>
        <p:spPr>
          <a:xfrm>
            <a:off x="5486400" y="457200"/>
            <a:ext cx="1205779" cy="400110"/>
          </a:xfrm>
          <a:prstGeom prst="rect">
            <a:avLst/>
          </a:prstGeom>
          <a:noFill/>
        </p:spPr>
        <p:txBody>
          <a:bodyPr wrap="none" rtlCol="0">
            <a:spAutoFit/>
          </a:bodyPr>
          <a:lstStyle/>
          <a:p>
            <a:r>
              <a:rPr lang="en-US" sz="2000" b="1" dirty="0" smtClean="0">
                <a:solidFill>
                  <a:schemeClr val="bg1"/>
                </a:solidFill>
              </a:rPr>
              <a:t>Kingsport</a:t>
            </a:r>
            <a:endParaRPr lang="en-US" sz="2000" b="1" dirty="0">
              <a:solidFill>
                <a:schemeClr val="bg1"/>
              </a:solidFill>
            </a:endParaRPr>
          </a:p>
        </p:txBody>
      </p:sp>
      <p:sp>
        <p:nvSpPr>
          <p:cNvPr id="9" name="TextBox 8"/>
          <p:cNvSpPr txBox="1"/>
          <p:nvPr/>
        </p:nvSpPr>
        <p:spPr>
          <a:xfrm>
            <a:off x="5495925" y="457200"/>
            <a:ext cx="1205779" cy="400110"/>
          </a:xfrm>
          <a:prstGeom prst="rect">
            <a:avLst/>
          </a:prstGeom>
          <a:noFill/>
        </p:spPr>
        <p:txBody>
          <a:bodyPr wrap="none" rtlCol="0">
            <a:spAutoFit/>
          </a:bodyPr>
          <a:lstStyle/>
          <a:p>
            <a:r>
              <a:rPr lang="en-US" sz="2000" b="1" dirty="0" smtClean="0"/>
              <a:t>Kingsport</a:t>
            </a:r>
            <a:endParaRPr lang="en-US" sz="2000" b="1" dirty="0"/>
          </a:p>
        </p:txBody>
      </p:sp>
      <p:sp>
        <p:nvSpPr>
          <p:cNvPr id="8" name="TextBox 7"/>
          <p:cNvSpPr txBox="1"/>
          <p:nvPr/>
        </p:nvSpPr>
        <p:spPr>
          <a:xfrm>
            <a:off x="7391400" y="3352800"/>
            <a:ext cx="1205779" cy="400110"/>
          </a:xfrm>
          <a:prstGeom prst="rect">
            <a:avLst/>
          </a:prstGeom>
          <a:noFill/>
        </p:spPr>
        <p:txBody>
          <a:bodyPr wrap="none" rtlCol="0">
            <a:spAutoFit/>
          </a:bodyPr>
          <a:lstStyle/>
          <a:p>
            <a:r>
              <a:rPr lang="en-US" sz="2000" b="1" dirty="0" smtClean="0">
                <a:solidFill>
                  <a:schemeClr val="bg1"/>
                </a:solidFill>
              </a:rPr>
              <a:t>Kingsport</a:t>
            </a:r>
            <a:endParaRPr lang="en-US" sz="2000" b="1" dirty="0">
              <a:solidFill>
                <a:schemeClr val="bg1"/>
              </a:solidFill>
            </a:endParaRPr>
          </a:p>
        </p:txBody>
      </p:sp>
      <p:sp>
        <p:nvSpPr>
          <p:cNvPr id="6" name="TextBox 5"/>
          <p:cNvSpPr txBox="1"/>
          <p:nvPr/>
        </p:nvSpPr>
        <p:spPr>
          <a:xfrm>
            <a:off x="7398471" y="3359150"/>
            <a:ext cx="1205779" cy="400110"/>
          </a:xfrm>
          <a:prstGeom prst="rect">
            <a:avLst/>
          </a:prstGeom>
          <a:noFill/>
        </p:spPr>
        <p:txBody>
          <a:bodyPr wrap="none" rtlCol="0">
            <a:spAutoFit/>
          </a:bodyPr>
          <a:lstStyle/>
          <a:p>
            <a:r>
              <a:rPr lang="en-US" sz="2000" b="1" dirty="0" smtClean="0"/>
              <a:t>Kingsport</a:t>
            </a:r>
            <a:endParaRPr lang="en-US" sz="2000" b="1" dirty="0"/>
          </a:p>
        </p:txBody>
      </p:sp>
      <p:cxnSp>
        <p:nvCxnSpPr>
          <p:cNvPr id="10" name="Straight Arrow Connector 9"/>
          <p:cNvCxnSpPr/>
          <p:nvPr/>
        </p:nvCxnSpPr>
        <p:spPr>
          <a:xfrm>
            <a:off x="2590800" y="2057400"/>
            <a:ext cx="6096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572000" y="4953000"/>
            <a:ext cx="6096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228600"/>
            <a:ext cx="1143000" cy="2667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3124199" y="1981200"/>
            <a:ext cx="3124199" cy="3108543"/>
          </a:xfrm>
          <a:prstGeom prst="rect">
            <a:avLst/>
          </a:prstGeom>
          <a:noFill/>
        </p:spPr>
        <p:txBody>
          <a:bodyPr wrap="square" rtlCol="0">
            <a:spAutoFit/>
          </a:bodyPr>
          <a:lstStyle/>
          <a:p>
            <a:r>
              <a:rPr lang="en-US" sz="1400" dirty="0" smtClean="0"/>
              <a:t>Full-fledged tornados are typically well documented, but the massive outbreak of April 2011 also had localized short-term effects that are easily overlooked. This image pair from a month after the storm (top) and two months later (bottom) shows how fast seemingly severe damage can recover, in this case a ridgeline forest southwest of Kingsport, Tennessee. While such ephemeral disturbances can reduce summertime productivity, it takes high frequency forest monitoring to know that these events have even occurred.</a:t>
            </a:r>
            <a:endParaRPr lang="en-US" sz="1400" dirty="0"/>
          </a:p>
        </p:txBody>
      </p:sp>
      <p:sp>
        <p:nvSpPr>
          <p:cNvPr id="15" name="TextBox 14"/>
          <p:cNvSpPr txBox="1"/>
          <p:nvPr/>
        </p:nvSpPr>
        <p:spPr>
          <a:xfrm>
            <a:off x="0" y="-609600"/>
            <a:ext cx="7315200" cy="523220"/>
          </a:xfrm>
          <a:prstGeom prst="rect">
            <a:avLst/>
          </a:prstGeom>
          <a:noFill/>
        </p:spPr>
        <p:txBody>
          <a:bodyPr wrap="square" rtlCol="0">
            <a:spAutoFit/>
          </a:bodyPr>
          <a:lstStyle/>
          <a:p>
            <a:r>
              <a:rPr lang="en-US" sz="2800" b="1" dirty="0" smtClean="0"/>
              <a:t>Leaf loss, then recovery in Tennessee</a:t>
            </a:r>
            <a:endParaRPr lang="en-US" sz="2800" b="1" dirty="0"/>
          </a:p>
        </p:txBody>
      </p:sp>
      <p:sp>
        <p:nvSpPr>
          <p:cNvPr id="17" name="Rectangle 16"/>
          <p:cNvSpPr/>
          <p:nvPr/>
        </p:nvSpPr>
        <p:spPr>
          <a:xfrm>
            <a:off x="0" y="0"/>
            <a:ext cx="1066800" cy="304800"/>
          </a:xfrm>
          <a:prstGeom prst="rect">
            <a:avLst/>
          </a:prstGeom>
          <a:solidFill>
            <a:srgbClr val="2B3616"/>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FFC000"/>
                </a:solidFill>
              </a:rPr>
              <a:t>ForWarn</a:t>
            </a:r>
            <a:endParaRPr lang="en-US" b="1" i="1" dirty="0">
              <a:solidFill>
                <a:srgbClr val="FFC000"/>
              </a:solidFill>
            </a:endParaRPr>
          </a:p>
        </p:txBody>
      </p:sp>
    </p:spTree>
    <p:extLst>
      <p:ext uri="{BB962C8B-B14F-4D97-AF65-F5344CB8AC3E}">
        <p14:creationId xmlns:p14="http://schemas.microsoft.com/office/powerpoint/2010/main" val="30210475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1000" y="381000"/>
            <a:ext cx="5168916" cy="830997"/>
          </a:xfrm>
          <a:prstGeom prst="rect">
            <a:avLst/>
          </a:prstGeom>
          <a:noFill/>
        </p:spPr>
        <p:txBody>
          <a:bodyPr wrap="none" rtlCol="0">
            <a:spAutoFit/>
          </a:bodyPr>
          <a:lstStyle/>
          <a:p>
            <a:r>
              <a:rPr lang="en-US" sz="2400" dirty="0" smtClean="0"/>
              <a:t>Kylbl, Kentucky (RAWS) Weather Station</a:t>
            </a:r>
          </a:p>
          <a:p>
            <a:r>
              <a:rPr lang="en-US" sz="2400" dirty="0" smtClean="0"/>
              <a:t>Land Between The Lakes</a:t>
            </a:r>
            <a:endParaRPr lang="en-US" sz="2400" dirty="0"/>
          </a:p>
        </p:txBody>
      </p:sp>
      <p:sp>
        <p:nvSpPr>
          <p:cNvPr id="10" name="TextBox 9"/>
          <p:cNvSpPr txBox="1"/>
          <p:nvPr/>
        </p:nvSpPr>
        <p:spPr>
          <a:xfrm>
            <a:off x="6146063" y="6611779"/>
            <a:ext cx="2997937" cy="246221"/>
          </a:xfrm>
          <a:prstGeom prst="rect">
            <a:avLst/>
          </a:prstGeom>
          <a:noFill/>
        </p:spPr>
        <p:txBody>
          <a:bodyPr wrap="none" rtlCol="0">
            <a:spAutoFit/>
          </a:bodyPr>
          <a:lstStyle/>
          <a:p>
            <a:r>
              <a:rPr lang="en-US" sz="1000" dirty="0" smtClean="0">
                <a:solidFill>
                  <a:schemeClr val="bg1">
                    <a:lumMod val="50000"/>
                  </a:schemeClr>
                </a:solidFill>
              </a:rPr>
              <a:t>http://www.raws.dri.edu/cgi-bin/rawMAIN.pl?ncKKYL</a:t>
            </a:r>
            <a:endParaRPr lang="en-US" sz="1000" dirty="0">
              <a:solidFill>
                <a:schemeClr val="bg1">
                  <a:lumMod val="50000"/>
                </a:schemeClr>
              </a:solidFill>
            </a:endParaRPr>
          </a:p>
        </p:txBody>
      </p:sp>
      <p:grpSp>
        <p:nvGrpSpPr>
          <p:cNvPr id="31" name="Group 30"/>
          <p:cNvGrpSpPr/>
          <p:nvPr/>
        </p:nvGrpSpPr>
        <p:grpSpPr>
          <a:xfrm>
            <a:off x="685801" y="1066800"/>
            <a:ext cx="8123113" cy="5300699"/>
            <a:chOff x="685801" y="1066800"/>
            <a:chExt cx="8123113" cy="5300699"/>
          </a:xfrm>
        </p:grpSpPr>
        <p:grpSp>
          <p:nvGrpSpPr>
            <p:cNvPr id="30" name="Group 29"/>
            <p:cNvGrpSpPr/>
            <p:nvPr/>
          </p:nvGrpSpPr>
          <p:grpSpPr>
            <a:xfrm>
              <a:off x="685801" y="1447800"/>
              <a:ext cx="7391399" cy="4919699"/>
              <a:chOff x="685801" y="1447800"/>
              <a:chExt cx="7391399" cy="4919699"/>
            </a:xfrm>
          </p:grpSpPr>
          <p:pic>
            <p:nvPicPr>
              <p:cNvPr id="205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1447800"/>
                <a:ext cx="7010400" cy="4919699"/>
              </a:xfrm>
              <a:prstGeom prst="rect">
                <a:avLst/>
              </a:prstGeom>
              <a:noFill/>
              <a:ln w="9525">
                <a:noFill/>
                <a:miter lim="800000"/>
                <a:headEnd/>
                <a:tailEnd/>
              </a:ln>
              <a:effectLst/>
            </p:spPr>
          </p:pic>
          <p:sp>
            <p:nvSpPr>
              <p:cNvPr id="8" name="TextBox 7"/>
              <p:cNvSpPr txBox="1"/>
              <p:nvPr/>
            </p:nvSpPr>
            <p:spPr>
              <a:xfrm rot="16200000">
                <a:off x="-140513" y="3417114"/>
                <a:ext cx="2298959" cy="646331"/>
              </a:xfrm>
              <a:prstGeom prst="rect">
                <a:avLst/>
              </a:prstGeom>
              <a:noFill/>
            </p:spPr>
            <p:txBody>
              <a:bodyPr wrap="square" rtlCol="0">
                <a:spAutoFit/>
              </a:bodyPr>
              <a:lstStyle/>
              <a:p>
                <a:pPr algn="ctr"/>
                <a:r>
                  <a:rPr lang="en-US" dirty="0" smtClean="0"/>
                  <a:t>Minimum Daily </a:t>
                </a:r>
              </a:p>
              <a:p>
                <a:pPr algn="ctr"/>
                <a:r>
                  <a:rPr lang="en-US" dirty="0" smtClean="0"/>
                  <a:t>Temperature (</a:t>
                </a:r>
                <a:r>
                  <a:rPr lang="en-US" baseline="50000" dirty="0" smtClean="0"/>
                  <a:t>o</a:t>
                </a:r>
                <a:r>
                  <a:rPr lang="en-US" dirty="0" smtClean="0"/>
                  <a:t>F)</a:t>
                </a:r>
                <a:endParaRPr lang="en-US" dirty="0"/>
              </a:p>
            </p:txBody>
          </p:sp>
          <p:cxnSp>
            <p:nvCxnSpPr>
              <p:cNvPr id="27" name="Straight Connector 26"/>
              <p:cNvCxnSpPr/>
              <p:nvPr/>
            </p:nvCxnSpPr>
            <p:spPr>
              <a:xfrm>
                <a:off x="1762125" y="4257675"/>
                <a:ext cx="6172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315200" y="4218801"/>
                <a:ext cx="683072" cy="276999"/>
              </a:xfrm>
              <a:prstGeom prst="rect">
                <a:avLst/>
              </a:prstGeom>
              <a:noFill/>
            </p:spPr>
            <p:txBody>
              <a:bodyPr wrap="none" rtlCol="0">
                <a:spAutoFit/>
              </a:bodyPr>
              <a:lstStyle/>
              <a:p>
                <a:r>
                  <a:rPr lang="en-US" sz="1200" i="1" dirty="0" smtClean="0">
                    <a:solidFill>
                      <a:schemeClr val="accent1">
                        <a:lumMod val="75000"/>
                      </a:schemeClr>
                    </a:solidFill>
                  </a:rPr>
                  <a:t>freezing</a:t>
                </a:r>
                <a:endParaRPr lang="en-US" sz="1200" i="1" dirty="0">
                  <a:solidFill>
                    <a:schemeClr val="accent1">
                      <a:lumMod val="75000"/>
                    </a:schemeClr>
                  </a:solidFill>
                </a:endParaRPr>
              </a:p>
            </p:txBody>
          </p:sp>
        </p:grpSp>
        <p:sp>
          <p:nvSpPr>
            <p:cNvPr id="11" name="TextBox 10"/>
            <p:cNvSpPr txBox="1"/>
            <p:nvPr/>
          </p:nvSpPr>
          <p:spPr>
            <a:xfrm>
              <a:off x="4304129" y="5045273"/>
              <a:ext cx="1401346" cy="307777"/>
            </a:xfrm>
            <a:prstGeom prst="rect">
              <a:avLst/>
            </a:prstGeom>
            <a:noFill/>
          </p:spPr>
          <p:txBody>
            <a:bodyPr wrap="none" rtlCol="0">
              <a:spAutoFit/>
            </a:bodyPr>
            <a:lstStyle/>
            <a:p>
              <a:r>
                <a:rPr lang="en-US" sz="1400" i="1" dirty="0" smtClean="0">
                  <a:solidFill>
                    <a:schemeClr val="accent1">
                      <a:lumMod val="75000"/>
                    </a:schemeClr>
                  </a:solidFill>
                </a:rPr>
                <a:t>21</a:t>
              </a:r>
              <a:r>
                <a:rPr lang="en-US" sz="1400" i="1" baseline="50000" dirty="0" smtClean="0">
                  <a:solidFill>
                    <a:schemeClr val="accent1">
                      <a:lumMod val="75000"/>
                    </a:schemeClr>
                  </a:solidFill>
                </a:rPr>
                <a:t>o</a:t>
              </a:r>
              <a:r>
                <a:rPr lang="en-US" sz="1400" i="1" dirty="0" smtClean="0">
                  <a:solidFill>
                    <a:schemeClr val="accent1">
                      <a:lumMod val="75000"/>
                    </a:schemeClr>
                  </a:solidFill>
                </a:rPr>
                <a:t>F on April 8th</a:t>
              </a:r>
              <a:endParaRPr lang="en-US" sz="1400" i="1" dirty="0">
                <a:solidFill>
                  <a:schemeClr val="accent1">
                    <a:lumMod val="75000"/>
                  </a:schemeClr>
                </a:solidFill>
              </a:endParaRPr>
            </a:p>
          </p:txBody>
        </p:sp>
        <p:cxnSp>
          <p:nvCxnSpPr>
            <p:cNvPr id="13" name="Straight Arrow Connector 12"/>
            <p:cNvCxnSpPr/>
            <p:nvPr/>
          </p:nvCxnSpPr>
          <p:spPr>
            <a:xfrm flipV="1">
              <a:off x="5638800" y="5029200"/>
              <a:ext cx="228600" cy="15240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105400" y="1066800"/>
              <a:ext cx="3703514" cy="738664"/>
            </a:xfrm>
            <a:prstGeom prst="rect">
              <a:avLst/>
            </a:prstGeom>
            <a:noFill/>
          </p:spPr>
          <p:txBody>
            <a:bodyPr wrap="none" rtlCol="0">
              <a:spAutoFit/>
            </a:bodyPr>
            <a:lstStyle/>
            <a:p>
              <a:r>
                <a:rPr lang="en-US" sz="1400" i="1" dirty="0" smtClean="0">
                  <a:solidFill>
                    <a:schemeClr val="accent1">
                      <a:lumMod val="75000"/>
                    </a:schemeClr>
                  </a:solidFill>
                </a:rPr>
                <a:t>The average minimum temperature from </a:t>
              </a:r>
            </a:p>
            <a:p>
              <a:r>
                <a:rPr lang="en-US" sz="1400" i="1" dirty="0" smtClean="0">
                  <a:solidFill>
                    <a:schemeClr val="accent1">
                      <a:lumMod val="75000"/>
                    </a:schemeClr>
                  </a:solidFill>
                </a:rPr>
                <a:t>Mar 20 to Apr 2 was 60</a:t>
              </a:r>
              <a:r>
                <a:rPr lang="en-US" sz="1400" i="1" baseline="50000" dirty="0" smtClean="0">
                  <a:solidFill>
                    <a:schemeClr val="accent1">
                      <a:lumMod val="75000"/>
                    </a:schemeClr>
                  </a:solidFill>
                </a:rPr>
                <a:t>o</a:t>
              </a:r>
              <a:r>
                <a:rPr lang="en-US" sz="1400" i="1" dirty="0" smtClean="0">
                  <a:solidFill>
                    <a:schemeClr val="accent1">
                      <a:lumMod val="75000"/>
                    </a:schemeClr>
                  </a:solidFill>
                </a:rPr>
                <a:t>F.  (The minimum temp. </a:t>
              </a:r>
            </a:p>
            <a:p>
              <a:r>
                <a:rPr lang="en-US" sz="1400" i="1" dirty="0" smtClean="0">
                  <a:solidFill>
                    <a:schemeClr val="accent1">
                      <a:lumMod val="75000"/>
                    </a:schemeClr>
                  </a:solidFill>
                </a:rPr>
                <a:t>was above average for 15 days running).</a:t>
              </a:r>
              <a:endParaRPr lang="en-US" sz="1400" i="1" dirty="0">
                <a:solidFill>
                  <a:schemeClr val="accent1">
                    <a:lumMod val="75000"/>
                  </a:schemeClr>
                </a:solidFill>
              </a:endParaRPr>
            </a:p>
          </p:txBody>
        </p:sp>
        <p:cxnSp>
          <p:nvCxnSpPr>
            <p:cNvPr id="18" name="Straight Arrow Connector 17"/>
            <p:cNvCxnSpPr>
              <a:stCxn id="17" idx="1"/>
            </p:cNvCxnSpPr>
            <p:nvPr/>
          </p:nvCxnSpPr>
          <p:spPr>
            <a:xfrm flipH="1">
              <a:off x="4800600" y="1436132"/>
              <a:ext cx="304800" cy="328136"/>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3" name="Left Brace 22"/>
            <p:cNvSpPr/>
            <p:nvPr/>
          </p:nvSpPr>
          <p:spPr>
            <a:xfrm rot="5400000">
              <a:off x="4505325" y="1362075"/>
              <a:ext cx="228600" cy="1162050"/>
            </a:xfrm>
            <a:prstGeom prst="leftBrace">
              <a:avLst>
                <a:gd name="adj1" fmla="val 75000"/>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103669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1" y="1117938"/>
            <a:ext cx="4800599" cy="4114799"/>
          </a:xfrm>
          <a:prstGeom prst="rect">
            <a:avLst/>
          </a:prstGeom>
          <a:noFill/>
          <a:ln w="9525">
            <a:noFill/>
            <a:miter lim="800000"/>
            <a:headEnd/>
            <a:tailEnd/>
          </a:ln>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1" y="1013163"/>
            <a:ext cx="4114799" cy="4177145"/>
          </a:xfrm>
          <a:prstGeom prst="rect">
            <a:avLst/>
          </a:prstGeom>
          <a:noFill/>
          <a:ln w="9525">
            <a:noFill/>
            <a:miter lim="800000"/>
            <a:headEnd/>
            <a:tailEnd/>
          </a:ln>
        </p:spPr>
      </p:pic>
      <p:sp>
        <p:nvSpPr>
          <p:cNvPr id="5" name="TextBox 4"/>
          <p:cNvSpPr txBox="1"/>
          <p:nvPr/>
        </p:nvSpPr>
        <p:spPr>
          <a:xfrm>
            <a:off x="228600" y="4699337"/>
            <a:ext cx="3616824" cy="1138773"/>
          </a:xfrm>
          <a:prstGeom prst="rect">
            <a:avLst/>
          </a:prstGeom>
          <a:solidFill>
            <a:schemeClr val="bg1"/>
          </a:solidFill>
        </p:spPr>
        <p:txBody>
          <a:bodyPr wrap="none" rtlCol="0">
            <a:spAutoFit/>
          </a:bodyPr>
          <a:lstStyle/>
          <a:p>
            <a:pPr algn="ctr"/>
            <a:r>
              <a:rPr lang="en-US" sz="2000" b="1" dirty="0" smtClean="0"/>
              <a:t>500 mb Geopotential Height (m)</a:t>
            </a:r>
          </a:p>
          <a:p>
            <a:pPr algn="ctr"/>
            <a:r>
              <a:rPr lang="en-US" sz="2000" b="1" dirty="0" smtClean="0"/>
              <a:t>Composite Mean</a:t>
            </a:r>
          </a:p>
          <a:p>
            <a:pPr algn="ctr"/>
            <a:r>
              <a:rPr lang="en-US" sz="2000" b="1" dirty="0"/>
              <a:t> </a:t>
            </a:r>
            <a:r>
              <a:rPr lang="en-US" sz="2800" b="1" dirty="0" smtClean="0"/>
              <a:t>March 26, 2007</a:t>
            </a:r>
            <a:endParaRPr lang="en-US" sz="2800" b="1" dirty="0"/>
          </a:p>
        </p:txBody>
      </p:sp>
      <p:sp>
        <p:nvSpPr>
          <p:cNvPr id="6" name="TextBox 5"/>
          <p:cNvSpPr txBox="1"/>
          <p:nvPr/>
        </p:nvSpPr>
        <p:spPr>
          <a:xfrm>
            <a:off x="5181600" y="4699337"/>
            <a:ext cx="3616824" cy="1138773"/>
          </a:xfrm>
          <a:prstGeom prst="rect">
            <a:avLst/>
          </a:prstGeom>
          <a:solidFill>
            <a:schemeClr val="bg1"/>
          </a:solidFill>
          <a:ln>
            <a:noFill/>
          </a:ln>
        </p:spPr>
        <p:txBody>
          <a:bodyPr wrap="none" rtlCol="0">
            <a:spAutoFit/>
          </a:bodyPr>
          <a:lstStyle/>
          <a:p>
            <a:pPr algn="ctr"/>
            <a:r>
              <a:rPr lang="en-US" sz="2000" b="1" dirty="0" smtClean="0"/>
              <a:t>500 mb Geopotential Height (m)</a:t>
            </a:r>
          </a:p>
          <a:p>
            <a:pPr algn="ctr"/>
            <a:r>
              <a:rPr lang="en-US" sz="2000" b="1" dirty="0" smtClean="0"/>
              <a:t>Composite Mean</a:t>
            </a:r>
          </a:p>
          <a:p>
            <a:pPr algn="ctr"/>
            <a:r>
              <a:rPr lang="en-US" sz="2800" b="1" dirty="0"/>
              <a:t> </a:t>
            </a:r>
            <a:r>
              <a:rPr lang="en-US" sz="2800" b="1" dirty="0" smtClean="0"/>
              <a:t>April 7, 2007</a:t>
            </a:r>
            <a:endParaRPr lang="en-US" sz="2800" b="1" dirty="0"/>
          </a:p>
        </p:txBody>
      </p:sp>
      <p:sp>
        <p:nvSpPr>
          <p:cNvPr id="7" name="TextBox 6"/>
          <p:cNvSpPr txBox="1"/>
          <p:nvPr/>
        </p:nvSpPr>
        <p:spPr>
          <a:xfrm>
            <a:off x="3152167" y="6519446"/>
            <a:ext cx="5991833" cy="338554"/>
          </a:xfrm>
          <a:prstGeom prst="rect">
            <a:avLst/>
          </a:prstGeom>
          <a:noFill/>
        </p:spPr>
        <p:txBody>
          <a:bodyPr wrap="none" rtlCol="0">
            <a:spAutoFit/>
          </a:bodyPr>
          <a:lstStyle/>
          <a:p>
            <a:r>
              <a:rPr lang="en-US" sz="1600" b="1" dirty="0" smtClean="0"/>
              <a:t>Source: </a:t>
            </a:r>
            <a:r>
              <a:rPr lang="en-US" sz="1600" dirty="0" smtClean="0"/>
              <a:t>NOAA/ESRL Physical Sciences Division. NCEP/NCAR Reanalysis</a:t>
            </a:r>
            <a:endParaRPr lang="en-US" sz="1600" dirty="0"/>
          </a:p>
        </p:txBody>
      </p:sp>
      <p:sp>
        <p:nvSpPr>
          <p:cNvPr id="8" name="Rectangle 7"/>
          <p:cNvSpPr/>
          <p:nvPr/>
        </p:nvSpPr>
        <p:spPr>
          <a:xfrm>
            <a:off x="0" y="685800"/>
            <a:ext cx="42672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64100" y="685800"/>
            <a:ext cx="42672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0264" y="457200"/>
            <a:ext cx="8447377" cy="584775"/>
          </a:xfrm>
          <a:prstGeom prst="rect">
            <a:avLst/>
          </a:prstGeom>
          <a:noFill/>
        </p:spPr>
        <p:txBody>
          <a:bodyPr wrap="none" rtlCol="0">
            <a:spAutoFit/>
          </a:bodyPr>
          <a:lstStyle/>
          <a:p>
            <a:pPr algn="ctr"/>
            <a:r>
              <a:rPr lang="en-US" sz="3200" b="1" dirty="0" smtClean="0"/>
              <a:t>Atmospheric Drivers of the April 2007 Hard Frost</a:t>
            </a:r>
            <a:endParaRPr lang="en-US" sz="3200" b="1" dirty="0"/>
          </a:p>
        </p:txBody>
      </p:sp>
      <p:sp>
        <p:nvSpPr>
          <p:cNvPr id="11" name="Circular Arrow 10"/>
          <p:cNvSpPr/>
          <p:nvPr/>
        </p:nvSpPr>
        <p:spPr>
          <a:xfrm rot="13834510">
            <a:off x="2506162" y="3032894"/>
            <a:ext cx="838200" cy="1207008"/>
          </a:xfrm>
          <a:prstGeom prst="circularArrow">
            <a:avLst>
              <a:gd name="adj1" fmla="val 11711"/>
              <a:gd name="adj2" fmla="val 3073015"/>
              <a:gd name="adj3" fmla="val 18846478"/>
              <a:gd name="adj4" fmla="val 14117324"/>
              <a:gd name="adj5" fmla="val 13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ular Arrow 11"/>
          <p:cNvSpPr/>
          <p:nvPr/>
        </p:nvSpPr>
        <p:spPr>
          <a:xfrm rot="7734662" flipV="1">
            <a:off x="7385237" y="2312804"/>
            <a:ext cx="838200" cy="1199865"/>
          </a:xfrm>
          <a:prstGeom prst="circularArrow">
            <a:avLst>
              <a:gd name="adj1" fmla="val 11711"/>
              <a:gd name="adj2" fmla="val 3073015"/>
              <a:gd name="adj3" fmla="val 18846478"/>
              <a:gd name="adj4" fmla="val 16349982"/>
              <a:gd name="adj5" fmla="val 132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133350" y="1600200"/>
            <a:ext cx="3962400" cy="30289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57775" y="1600200"/>
            <a:ext cx="3962400" cy="30289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1616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 name="Oval 5"/>
          <p:cNvSpPr/>
          <p:nvPr/>
        </p:nvSpPr>
        <p:spPr>
          <a:xfrm>
            <a:off x="6629400" y="1447800"/>
            <a:ext cx="152400" cy="1524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474340" y="1819870"/>
            <a:ext cx="1069460" cy="923330"/>
          </a:xfrm>
          <a:prstGeom prst="rect">
            <a:avLst/>
          </a:prstGeom>
          <a:noFill/>
        </p:spPr>
        <p:txBody>
          <a:bodyPr wrap="none" rtlCol="0">
            <a:spAutoFit/>
          </a:bodyPr>
          <a:lstStyle/>
          <a:p>
            <a:pPr algn="ctr"/>
            <a:r>
              <a:rPr lang="en-US" dirty="0" smtClean="0">
                <a:solidFill>
                  <a:schemeClr val="bg1"/>
                </a:solidFill>
              </a:rPr>
              <a:t>Land </a:t>
            </a:r>
          </a:p>
          <a:p>
            <a:pPr algn="ctr"/>
            <a:r>
              <a:rPr lang="en-US" dirty="0" smtClean="0">
                <a:solidFill>
                  <a:schemeClr val="bg1"/>
                </a:solidFill>
              </a:rPr>
              <a:t>Between </a:t>
            </a:r>
          </a:p>
          <a:p>
            <a:pPr algn="ctr"/>
            <a:r>
              <a:rPr lang="en-US" dirty="0" smtClean="0">
                <a:solidFill>
                  <a:schemeClr val="bg1"/>
                </a:solidFill>
              </a:rPr>
              <a:t>the Lakes</a:t>
            </a:r>
            <a:endParaRPr lang="en-US" dirty="0">
              <a:solidFill>
                <a:schemeClr val="bg1"/>
              </a:solidFill>
            </a:endParaRPr>
          </a:p>
        </p:txBody>
      </p:sp>
      <p:sp>
        <p:nvSpPr>
          <p:cNvPr id="9" name="Circular Arrow 8"/>
          <p:cNvSpPr/>
          <p:nvPr/>
        </p:nvSpPr>
        <p:spPr>
          <a:xfrm rot="17960559" flipH="1">
            <a:off x="5410543" y="1550413"/>
            <a:ext cx="1393072" cy="990600"/>
          </a:xfrm>
          <a:prstGeom prst="circularArrow">
            <a:avLst>
              <a:gd name="adj1" fmla="val 13863"/>
              <a:gd name="adj2" fmla="val 1142319"/>
              <a:gd name="adj3" fmla="val 16744350"/>
              <a:gd name="adj4" fmla="val 10800000"/>
              <a:gd name="adj5" fmla="val 1587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ight Arrow 4"/>
          <p:cNvSpPr/>
          <p:nvPr/>
        </p:nvSpPr>
        <p:spPr>
          <a:xfrm rot="2273640">
            <a:off x="3330038" y="3971072"/>
            <a:ext cx="381000" cy="3048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781472" y="5029200"/>
            <a:ext cx="3276600" cy="1754326"/>
          </a:xfrm>
          <a:prstGeom prst="rect">
            <a:avLst/>
          </a:prstGeom>
          <a:noFill/>
        </p:spPr>
        <p:txBody>
          <a:bodyPr wrap="square" rtlCol="0">
            <a:spAutoFit/>
          </a:bodyPr>
          <a:lstStyle/>
          <a:p>
            <a:r>
              <a:rPr lang="en-US" dirty="0" smtClean="0">
                <a:solidFill>
                  <a:srgbClr val="FFFF00"/>
                </a:solidFill>
              </a:rPr>
              <a:t>The number of dots (8-week data intervals) during greenup reflect the rate and duration of Spring. Note that 2007 had more than any year between 2000 and 2010.</a:t>
            </a:r>
            <a:endParaRPr lang="en-US" dirty="0">
              <a:solidFill>
                <a:srgbClr val="FFFF00"/>
              </a:solidFill>
            </a:endParaRPr>
          </a:p>
        </p:txBody>
      </p:sp>
    </p:spTree>
    <p:extLst>
      <p:ext uri="{BB962C8B-B14F-4D97-AF65-F5344CB8AC3E}">
        <p14:creationId xmlns:p14="http://schemas.microsoft.com/office/powerpoint/2010/main" val="3163310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 name="Oval 5"/>
          <p:cNvSpPr/>
          <p:nvPr/>
        </p:nvSpPr>
        <p:spPr>
          <a:xfrm>
            <a:off x="6629400" y="1447800"/>
            <a:ext cx="152400" cy="1524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474340" y="1819870"/>
            <a:ext cx="1069460" cy="923330"/>
          </a:xfrm>
          <a:prstGeom prst="rect">
            <a:avLst/>
          </a:prstGeom>
          <a:noFill/>
        </p:spPr>
        <p:txBody>
          <a:bodyPr wrap="none" rtlCol="0">
            <a:spAutoFit/>
          </a:bodyPr>
          <a:lstStyle/>
          <a:p>
            <a:pPr algn="ctr"/>
            <a:r>
              <a:rPr lang="en-US" dirty="0" smtClean="0">
                <a:solidFill>
                  <a:schemeClr val="bg1"/>
                </a:solidFill>
              </a:rPr>
              <a:t>Land </a:t>
            </a:r>
          </a:p>
          <a:p>
            <a:pPr algn="ctr"/>
            <a:r>
              <a:rPr lang="en-US" dirty="0" smtClean="0">
                <a:solidFill>
                  <a:schemeClr val="bg1"/>
                </a:solidFill>
              </a:rPr>
              <a:t>Between </a:t>
            </a:r>
          </a:p>
          <a:p>
            <a:pPr algn="ctr"/>
            <a:r>
              <a:rPr lang="en-US" dirty="0" smtClean="0">
                <a:solidFill>
                  <a:schemeClr val="bg1"/>
                </a:solidFill>
              </a:rPr>
              <a:t>the Lakes</a:t>
            </a:r>
            <a:endParaRPr lang="en-US" dirty="0">
              <a:solidFill>
                <a:schemeClr val="bg1"/>
              </a:solidFill>
            </a:endParaRPr>
          </a:p>
        </p:txBody>
      </p:sp>
      <p:sp>
        <p:nvSpPr>
          <p:cNvPr id="9" name="Circular Arrow 8"/>
          <p:cNvSpPr/>
          <p:nvPr/>
        </p:nvSpPr>
        <p:spPr>
          <a:xfrm rot="17960559" flipH="1">
            <a:off x="5410543" y="1550413"/>
            <a:ext cx="1393072" cy="990600"/>
          </a:xfrm>
          <a:prstGeom prst="circularArrow">
            <a:avLst>
              <a:gd name="adj1" fmla="val 13863"/>
              <a:gd name="adj2" fmla="val 1142319"/>
              <a:gd name="adj3" fmla="val 16744350"/>
              <a:gd name="adj4" fmla="val 10800000"/>
              <a:gd name="adj5" fmla="val 15875"/>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2971800"/>
            <a:ext cx="5715000" cy="3429000"/>
          </a:xfrm>
          <a:prstGeom prst="rect">
            <a:avLst/>
          </a:prstGeom>
          <a:noFill/>
          <a:ln w="6350">
            <a:solidFill>
              <a:schemeClr val="tx1"/>
            </a:solidFill>
            <a:miter lim="800000"/>
            <a:headEnd/>
            <a:tailEnd/>
          </a:ln>
        </p:spPr>
      </p:pic>
      <p:sp>
        <p:nvSpPr>
          <p:cNvPr id="5" name="Right Arrow 4"/>
          <p:cNvSpPr/>
          <p:nvPr/>
        </p:nvSpPr>
        <p:spPr>
          <a:xfrm rot="5400000">
            <a:off x="3348038" y="4576762"/>
            <a:ext cx="381000" cy="21907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467600" y="3060680"/>
            <a:ext cx="1600200" cy="3416320"/>
          </a:xfrm>
          <a:prstGeom prst="rect">
            <a:avLst/>
          </a:prstGeom>
          <a:noFill/>
        </p:spPr>
        <p:txBody>
          <a:bodyPr wrap="square" rtlCol="0">
            <a:spAutoFit/>
          </a:bodyPr>
          <a:lstStyle/>
          <a:p>
            <a:r>
              <a:rPr lang="en-US" dirty="0" smtClean="0">
                <a:solidFill>
                  <a:srgbClr val="FFFF00"/>
                </a:solidFill>
              </a:rPr>
              <a:t>Zoomed in, this extended 2007 spring is explained by an abrupt event in early April that arrested vegetational development for about 2 weeks.</a:t>
            </a:r>
            <a:endParaRPr lang="en-US" dirty="0">
              <a:solidFill>
                <a:srgbClr val="FFFF00"/>
              </a:solidFill>
            </a:endParaRPr>
          </a:p>
        </p:txBody>
      </p:sp>
    </p:spTree>
    <p:extLst>
      <p:ext uri="{BB962C8B-B14F-4D97-AF65-F5344CB8AC3E}">
        <p14:creationId xmlns:p14="http://schemas.microsoft.com/office/powerpoint/2010/main" val="3818279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Documents and Settings\stevenorman\Desktop\ForWarn_2011\MPB_HarneyPeak\MPB_HarneyPeak.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921" y="0"/>
            <a:ext cx="9174921" cy="68811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30000" contrast="30000"/>
                    </a14:imgEffect>
                  </a14:imgLayer>
                </a14:imgProps>
              </a:ext>
              <a:ext uri="{28A0092B-C50C-407E-A947-70E740481C1C}">
                <a14:useLocalDpi xmlns:a14="http://schemas.microsoft.com/office/drawing/2010/main"/>
              </a:ext>
            </a:extLst>
          </a:blip>
          <a:srcRect/>
          <a:stretch/>
        </p:blipFill>
        <p:spPr bwMode="auto">
          <a:xfrm>
            <a:off x="7442480" y="4572000"/>
            <a:ext cx="1549120" cy="2057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6" name="Straight Arrow Connector 5"/>
          <p:cNvCxnSpPr/>
          <p:nvPr/>
        </p:nvCxnSpPr>
        <p:spPr>
          <a:xfrm flipH="1" flipV="1">
            <a:off x="8458200" y="5756316"/>
            <a:ext cx="381000" cy="26348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48600" y="5054025"/>
            <a:ext cx="673582" cy="584775"/>
          </a:xfrm>
          <a:prstGeom prst="rect">
            <a:avLst/>
          </a:prstGeom>
          <a:noFill/>
        </p:spPr>
        <p:txBody>
          <a:bodyPr wrap="none" rtlCol="0">
            <a:spAutoFit/>
          </a:bodyPr>
          <a:lstStyle/>
          <a:p>
            <a:pPr algn="ctr"/>
            <a:r>
              <a:rPr lang="en-US" sz="1600" i="1" dirty="0" smtClean="0">
                <a:solidFill>
                  <a:schemeClr val="bg1"/>
                </a:solidFill>
              </a:rPr>
              <a:t>Black </a:t>
            </a:r>
          </a:p>
          <a:p>
            <a:pPr algn="ctr"/>
            <a:r>
              <a:rPr lang="en-US" sz="1600" i="1" dirty="0" smtClean="0">
                <a:solidFill>
                  <a:schemeClr val="bg1"/>
                </a:solidFill>
              </a:rPr>
              <a:t>Hills</a:t>
            </a:r>
            <a:endParaRPr lang="en-US" sz="1600" i="1" dirty="0">
              <a:solidFill>
                <a:schemeClr val="bg1"/>
              </a:solidFill>
            </a:endParaRPr>
          </a:p>
        </p:txBody>
      </p:sp>
      <p:sp>
        <p:nvSpPr>
          <p:cNvPr id="9" name="TextBox 8"/>
          <p:cNvSpPr txBox="1"/>
          <p:nvPr/>
        </p:nvSpPr>
        <p:spPr>
          <a:xfrm>
            <a:off x="7391400" y="1792069"/>
            <a:ext cx="1246239" cy="646331"/>
          </a:xfrm>
          <a:prstGeom prst="rect">
            <a:avLst/>
          </a:prstGeom>
          <a:noFill/>
        </p:spPr>
        <p:txBody>
          <a:bodyPr wrap="none" rtlCol="0">
            <a:spAutoFit/>
          </a:bodyPr>
          <a:lstStyle/>
          <a:p>
            <a:pPr algn="ctr"/>
            <a:r>
              <a:rPr lang="en-US" dirty="0" smtClean="0"/>
              <a:t>Mountain</a:t>
            </a:r>
          </a:p>
          <a:p>
            <a:pPr algn="ctr"/>
            <a:r>
              <a:rPr lang="en-US" dirty="0" smtClean="0"/>
              <a:t>Pine Beetle</a:t>
            </a:r>
            <a:endParaRPr lang="en-US" dirty="0"/>
          </a:p>
        </p:txBody>
      </p:sp>
    </p:spTree>
    <p:extLst>
      <p:ext uri="{BB962C8B-B14F-4D97-AF65-F5344CB8AC3E}">
        <p14:creationId xmlns:p14="http://schemas.microsoft.com/office/powerpoint/2010/main" val="26015123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1553817" y="2428875"/>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5875269" y="5353878"/>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554356" y="4459356"/>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7199244" y="3657600"/>
            <a:ext cx="1219200" cy="976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7463" y="460375"/>
            <a:ext cx="6701137" cy="1641475"/>
          </a:xfrm>
          <a:prstGeom prst="rect">
            <a:avLst/>
          </a:prstGeom>
          <a:noFill/>
        </p:spPr>
        <p:txBody>
          <a:bodyPr wrap="square" rtlCol="0">
            <a:spAutoFit/>
          </a:bodyPr>
          <a:lstStyle/>
          <a:p>
            <a:pPr marL="514350" indent="-514350">
              <a:spcBef>
                <a:spcPts val="1000"/>
              </a:spcBef>
              <a:buAutoNum type="arabicPeriod"/>
            </a:pPr>
            <a:r>
              <a:rPr lang="en-US" sz="2800" dirty="0" smtClean="0">
                <a:solidFill>
                  <a:schemeClr val="tx1">
                    <a:lumMod val="65000"/>
                    <a:lumOff val="35000"/>
                  </a:schemeClr>
                </a:solidFill>
              </a:rPr>
              <a:t>Can we measure short-term severity?</a:t>
            </a:r>
          </a:p>
          <a:p>
            <a:pPr marL="514350" indent="-514350">
              <a:spcBef>
                <a:spcPts val="1000"/>
              </a:spcBef>
              <a:buFontTx/>
              <a:buAutoNum type="arabicPeriod"/>
            </a:pPr>
            <a:r>
              <a:rPr lang="en-US" sz="2800" b="1" dirty="0"/>
              <a:t>Can we </a:t>
            </a:r>
            <a:r>
              <a:rPr lang="en-US" sz="2800" b="1" dirty="0" smtClean="0"/>
              <a:t>observe multi-year recovery</a:t>
            </a:r>
            <a:r>
              <a:rPr lang="en-US" sz="2800" b="1" dirty="0"/>
              <a:t>?</a:t>
            </a:r>
          </a:p>
          <a:p>
            <a:pPr marL="514350" indent="-514350">
              <a:spcBef>
                <a:spcPts val="1000"/>
              </a:spcBef>
              <a:buAutoNum type="arabicPeriod"/>
            </a:pPr>
            <a:r>
              <a:rPr lang="en-US" sz="2800" dirty="0" smtClean="0">
                <a:solidFill>
                  <a:schemeClr val="tx1">
                    <a:lumMod val="65000"/>
                    <a:lumOff val="35000"/>
                  </a:schemeClr>
                </a:solidFill>
              </a:rPr>
              <a:t>Can we detect “stable state” transitions?</a:t>
            </a:r>
            <a:endParaRPr lang="en-US" sz="2800" dirty="0">
              <a:solidFill>
                <a:schemeClr val="tx1">
                  <a:lumMod val="65000"/>
                  <a:lumOff val="35000"/>
                </a:schemeClr>
              </a:solidFill>
            </a:endParaRPr>
          </a:p>
        </p:txBody>
      </p:sp>
      <p:cxnSp>
        <p:nvCxnSpPr>
          <p:cNvPr id="18" name="Straight Arrow Connector 17"/>
          <p:cNvCxnSpPr>
            <a:stCxn id="19" idx="0"/>
            <a:endCxn id="20" idx="2"/>
          </p:cNvCxnSpPr>
          <p:nvPr/>
        </p:nvCxnSpPr>
        <p:spPr>
          <a:xfrm flipH="1" flipV="1">
            <a:off x="514897" y="3480847"/>
            <a:ext cx="4072" cy="255429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2101" y="6035139"/>
            <a:ext cx="533736" cy="338554"/>
          </a:xfrm>
          <a:prstGeom prst="rect">
            <a:avLst/>
          </a:prstGeom>
          <a:noFill/>
        </p:spPr>
        <p:txBody>
          <a:bodyPr wrap="none" rtlCol="0">
            <a:spAutoFit/>
          </a:bodyPr>
          <a:lstStyle/>
          <a:p>
            <a:r>
              <a:rPr lang="en-US" sz="1600" b="1" dirty="0" smtClean="0"/>
              <a:t>Low</a:t>
            </a:r>
            <a:endParaRPr lang="en-US" sz="1600" b="1" dirty="0"/>
          </a:p>
        </p:txBody>
      </p:sp>
      <p:sp>
        <p:nvSpPr>
          <p:cNvPr id="20" name="TextBox 19"/>
          <p:cNvSpPr txBox="1"/>
          <p:nvPr/>
        </p:nvSpPr>
        <p:spPr>
          <a:xfrm>
            <a:off x="228600" y="3142293"/>
            <a:ext cx="572593" cy="338554"/>
          </a:xfrm>
          <a:prstGeom prst="rect">
            <a:avLst/>
          </a:prstGeom>
          <a:noFill/>
        </p:spPr>
        <p:txBody>
          <a:bodyPr wrap="none" rtlCol="0">
            <a:spAutoFit/>
          </a:bodyPr>
          <a:lstStyle/>
          <a:p>
            <a:r>
              <a:rPr lang="en-US" sz="1600" b="1" dirty="0" smtClean="0"/>
              <a:t>High</a:t>
            </a:r>
            <a:endParaRPr lang="en-US" sz="1600" b="1" dirty="0"/>
          </a:p>
        </p:txBody>
      </p:sp>
      <p:sp>
        <p:nvSpPr>
          <p:cNvPr id="21" name="TextBox 20"/>
          <p:cNvSpPr txBox="1"/>
          <p:nvPr/>
        </p:nvSpPr>
        <p:spPr>
          <a:xfrm rot="16200000">
            <a:off x="-761982" y="4647354"/>
            <a:ext cx="2070760" cy="369332"/>
          </a:xfrm>
          <a:prstGeom prst="rect">
            <a:avLst/>
          </a:prstGeom>
          <a:noFill/>
        </p:spPr>
        <p:txBody>
          <a:bodyPr wrap="none" rtlCol="0">
            <a:spAutoFit/>
          </a:bodyPr>
          <a:lstStyle/>
          <a:p>
            <a:r>
              <a:rPr lang="en-US" b="1" dirty="0" smtClean="0"/>
              <a:t>POTENTIAL ENERGY</a:t>
            </a:r>
            <a:endParaRPr lang="en-US" b="1" dirty="0"/>
          </a:p>
        </p:txBody>
      </p:sp>
      <p:sp>
        <p:nvSpPr>
          <p:cNvPr id="22" name="TextBox 21"/>
          <p:cNvSpPr txBox="1"/>
          <p:nvPr/>
        </p:nvSpPr>
        <p:spPr>
          <a:xfrm>
            <a:off x="3076575" y="6364843"/>
            <a:ext cx="841321" cy="369332"/>
          </a:xfrm>
          <a:prstGeom prst="rect">
            <a:avLst/>
          </a:prstGeom>
          <a:noFill/>
        </p:spPr>
        <p:txBody>
          <a:bodyPr wrap="none" rtlCol="0">
            <a:spAutoFit/>
          </a:bodyPr>
          <a:lstStyle/>
          <a:p>
            <a:r>
              <a:rPr lang="en-US" b="1" dirty="0" smtClean="0"/>
              <a:t>STATES</a:t>
            </a:r>
            <a:endParaRPr lang="en-US" b="1" dirty="0"/>
          </a:p>
        </p:txBody>
      </p:sp>
      <p:cxnSp>
        <p:nvCxnSpPr>
          <p:cNvPr id="23" name="Straight Arrow Connector 22"/>
          <p:cNvCxnSpPr/>
          <p:nvPr/>
        </p:nvCxnSpPr>
        <p:spPr>
          <a:xfrm>
            <a:off x="2743200" y="6711912"/>
            <a:ext cx="1501859"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Circular Arrow 23"/>
          <p:cNvSpPr/>
          <p:nvPr/>
        </p:nvSpPr>
        <p:spPr>
          <a:xfrm rot="4052380">
            <a:off x="1352736" y="3541468"/>
            <a:ext cx="2256331" cy="1283975"/>
          </a:xfrm>
          <a:prstGeom prst="circularArrow">
            <a:avLst>
              <a:gd name="adj1" fmla="val 14457"/>
              <a:gd name="adj2" fmla="val 1142319"/>
              <a:gd name="adj3" fmla="val 16552790"/>
              <a:gd name="adj4" fmla="val 12573977"/>
              <a:gd name="adj5" fmla="val 17490"/>
            </a:avLst>
          </a:prstGeom>
          <a:solidFill>
            <a:schemeClr val="bg1"/>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ircular Arrow 25"/>
          <p:cNvSpPr/>
          <p:nvPr/>
        </p:nvSpPr>
        <p:spPr>
          <a:xfrm rot="7194260" flipV="1">
            <a:off x="6051878" y="4780935"/>
            <a:ext cx="2636032" cy="1247244"/>
          </a:xfrm>
          <a:prstGeom prst="circularArrow">
            <a:avLst>
              <a:gd name="adj1" fmla="val 14457"/>
              <a:gd name="adj2" fmla="val 1142319"/>
              <a:gd name="adj3" fmla="val 16552790"/>
              <a:gd name="adj4" fmla="val 12588275"/>
              <a:gd name="adj5" fmla="val 17490"/>
            </a:avLst>
          </a:prstGeom>
          <a:solidFill>
            <a:schemeClr val="bg1"/>
          </a:solidFill>
          <a:ln w="1270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eeform 28"/>
          <p:cNvSpPr/>
          <p:nvPr/>
        </p:nvSpPr>
        <p:spPr>
          <a:xfrm>
            <a:off x="838200" y="2743200"/>
            <a:ext cx="7648575" cy="3753270"/>
          </a:xfrm>
          <a:custGeom>
            <a:avLst/>
            <a:gdLst>
              <a:gd name="connsiteX0" fmla="*/ 0 w 7648575"/>
              <a:gd name="connsiteY0" fmla="*/ 2162175 h 3753270"/>
              <a:gd name="connsiteX1" fmla="*/ 304800 w 7648575"/>
              <a:gd name="connsiteY1" fmla="*/ 1695450 h 3753270"/>
              <a:gd name="connsiteX2" fmla="*/ 781050 w 7648575"/>
              <a:gd name="connsiteY2" fmla="*/ 609600 h 3753270"/>
              <a:gd name="connsiteX3" fmla="*/ 1219200 w 7648575"/>
              <a:gd name="connsiteY3" fmla="*/ 742950 h 3753270"/>
              <a:gd name="connsiteX4" fmla="*/ 1638300 w 7648575"/>
              <a:gd name="connsiteY4" fmla="*/ 2085975 h 3753270"/>
              <a:gd name="connsiteX5" fmla="*/ 2152650 w 7648575"/>
              <a:gd name="connsiteY5" fmla="*/ 2628900 h 3753270"/>
              <a:gd name="connsiteX6" fmla="*/ 2733675 w 7648575"/>
              <a:gd name="connsiteY6" fmla="*/ 2514600 h 3753270"/>
              <a:gd name="connsiteX7" fmla="*/ 2876550 w 7648575"/>
              <a:gd name="connsiteY7" fmla="*/ 1524000 h 3753270"/>
              <a:gd name="connsiteX8" fmla="*/ 3276600 w 7648575"/>
              <a:gd name="connsiteY8" fmla="*/ 1590675 h 3753270"/>
              <a:gd name="connsiteX9" fmla="*/ 3971925 w 7648575"/>
              <a:gd name="connsiteY9" fmla="*/ 3295650 h 3753270"/>
              <a:gd name="connsiteX10" fmla="*/ 4610100 w 7648575"/>
              <a:gd name="connsiteY10" fmla="*/ 3752850 h 3753270"/>
              <a:gd name="connsiteX11" fmla="*/ 5095875 w 7648575"/>
              <a:gd name="connsiteY11" fmla="*/ 3381375 h 3753270"/>
              <a:gd name="connsiteX12" fmla="*/ 5600700 w 7648575"/>
              <a:gd name="connsiteY12" fmla="*/ 3562350 h 3753270"/>
              <a:gd name="connsiteX13" fmla="*/ 6153150 w 7648575"/>
              <a:gd name="connsiteY13" fmla="*/ 3343275 h 3753270"/>
              <a:gd name="connsiteX14" fmla="*/ 7162800 w 7648575"/>
              <a:gd name="connsiteY14" fmla="*/ 2438400 h 3753270"/>
              <a:gd name="connsiteX15" fmla="*/ 7648575 w 7648575"/>
              <a:gd name="connsiteY15" fmla="*/ 0 h 375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48575" h="3753270">
                <a:moveTo>
                  <a:pt x="0" y="2162175"/>
                </a:moveTo>
                <a:cubicBezTo>
                  <a:pt x="87312" y="2058193"/>
                  <a:pt x="174625" y="1954212"/>
                  <a:pt x="304800" y="1695450"/>
                </a:cubicBezTo>
                <a:cubicBezTo>
                  <a:pt x="434975" y="1436688"/>
                  <a:pt x="628650" y="768350"/>
                  <a:pt x="781050" y="609600"/>
                </a:cubicBezTo>
                <a:cubicBezTo>
                  <a:pt x="933450" y="450850"/>
                  <a:pt x="1076325" y="496888"/>
                  <a:pt x="1219200" y="742950"/>
                </a:cubicBezTo>
                <a:cubicBezTo>
                  <a:pt x="1362075" y="989012"/>
                  <a:pt x="1482725" y="1771650"/>
                  <a:pt x="1638300" y="2085975"/>
                </a:cubicBezTo>
                <a:cubicBezTo>
                  <a:pt x="1793875" y="2400300"/>
                  <a:pt x="1970088" y="2557463"/>
                  <a:pt x="2152650" y="2628900"/>
                </a:cubicBezTo>
                <a:cubicBezTo>
                  <a:pt x="2335212" y="2700337"/>
                  <a:pt x="2613025" y="2698750"/>
                  <a:pt x="2733675" y="2514600"/>
                </a:cubicBezTo>
                <a:cubicBezTo>
                  <a:pt x="2854325" y="2330450"/>
                  <a:pt x="2786063" y="1677987"/>
                  <a:pt x="2876550" y="1524000"/>
                </a:cubicBezTo>
                <a:cubicBezTo>
                  <a:pt x="2967037" y="1370013"/>
                  <a:pt x="3094038" y="1295400"/>
                  <a:pt x="3276600" y="1590675"/>
                </a:cubicBezTo>
                <a:cubicBezTo>
                  <a:pt x="3459163" y="1885950"/>
                  <a:pt x="3749675" y="2935288"/>
                  <a:pt x="3971925" y="3295650"/>
                </a:cubicBezTo>
                <a:cubicBezTo>
                  <a:pt x="4194175" y="3656013"/>
                  <a:pt x="4422775" y="3738563"/>
                  <a:pt x="4610100" y="3752850"/>
                </a:cubicBezTo>
                <a:cubicBezTo>
                  <a:pt x="4797425" y="3767137"/>
                  <a:pt x="4930775" y="3413125"/>
                  <a:pt x="5095875" y="3381375"/>
                </a:cubicBezTo>
                <a:cubicBezTo>
                  <a:pt x="5260975" y="3349625"/>
                  <a:pt x="5424488" y="3568700"/>
                  <a:pt x="5600700" y="3562350"/>
                </a:cubicBezTo>
                <a:cubicBezTo>
                  <a:pt x="5776912" y="3556000"/>
                  <a:pt x="5892800" y="3530600"/>
                  <a:pt x="6153150" y="3343275"/>
                </a:cubicBezTo>
                <a:cubicBezTo>
                  <a:pt x="6413500" y="3155950"/>
                  <a:pt x="6913563" y="2995612"/>
                  <a:pt x="7162800" y="2438400"/>
                </a:cubicBezTo>
                <a:cubicBezTo>
                  <a:pt x="7412037" y="1881188"/>
                  <a:pt x="7530306" y="940594"/>
                  <a:pt x="7648575" y="0"/>
                </a:cubicBezTo>
              </a:path>
            </a:pathLst>
          </a:custGeom>
          <a:noFill/>
          <a:ln w="7620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62778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389944"/>
            <a:ext cx="2147455" cy="165739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4" name="Straight Arrow Connector 3"/>
          <p:cNvCxnSpPr/>
          <p:nvPr/>
        </p:nvCxnSpPr>
        <p:spPr>
          <a:xfrm rot="16200000" flipV="1">
            <a:off x="1282870" y="1035046"/>
            <a:ext cx="201706" cy="1385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43200" y="389944"/>
            <a:ext cx="2772939" cy="954107"/>
          </a:xfrm>
          <a:prstGeom prst="rect">
            <a:avLst/>
          </a:prstGeom>
          <a:noFill/>
        </p:spPr>
        <p:txBody>
          <a:bodyPr wrap="none" rtlCol="0">
            <a:spAutoFit/>
          </a:bodyPr>
          <a:lstStyle/>
          <a:p>
            <a:r>
              <a:rPr lang="en-US" sz="2800" b="1" dirty="0" smtClean="0">
                <a:solidFill>
                  <a:schemeClr val="bg1"/>
                </a:solidFill>
              </a:rPr>
              <a:t>Northern Nevada</a:t>
            </a:r>
          </a:p>
          <a:p>
            <a:endParaRPr lang="en-US" sz="2800" b="1" dirty="0">
              <a:solidFill>
                <a:schemeClr val="bg1"/>
              </a:solidFill>
            </a:endParaRPr>
          </a:p>
        </p:txBody>
      </p:sp>
    </p:spTree>
    <p:extLst>
      <p:ext uri="{BB962C8B-B14F-4D97-AF65-F5344CB8AC3E}">
        <p14:creationId xmlns:p14="http://schemas.microsoft.com/office/powerpoint/2010/main" val="2444528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009_0427_IMG_010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3" name="Text Box 4"/>
          <p:cNvSpPr txBox="1">
            <a:spLocks noChangeArrowheads="1"/>
          </p:cNvSpPr>
          <p:nvPr/>
        </p:nvSpPr>
        <p:spPr bwMode="auto">
          <a:xfrm>
            <a:off x="0" y="6400800"/>
            <a:ext cx="1981200" cy="461665"/>
          </a:xfrm>
          <a:prstGeom prst="rect">
            <a:avLst/>
          </a:prstGeom>
          <a:solidFill>
            <a:schemeClr val="bg1">
              <a:alpha val="50195"/>
            </a:schemeClr>
          </a:solidFill>
          <a:ln w="9525">
            <a:noFill/>
            <a:miter lim="800000"/>
            <a:headEnd/>
            <a:tailEnd/>
          </a:ln>
        </p:spPr>
        <p:txBody>
          <a:bodyPr wrap="square">
            <a:spAutoFit/>
          </a:bodyPr>
          <a:lstStyle/>
          <a:p>
            <a:pPr algn="ctr"/>
            <a:r>
              <a:rPr lang="en-US" sz="2400" b="1" dirty="0" smtClean="0"/>
              <a:t>2009-04-27</a:t>
            </a:r>
            <a:endParaRPr lang="en-US" sz="2400" b="1" dirty="0"/>
          </a:p>
        </p:txBody>
      </p:sp>
    </p:spTree>
    <p:extLst>
      <p:ext uri="{BB962C8B-B14F-4D97-AF65-F5344CB8AC3E}">
        <p14:creationId xmlns:p14="http://schemas.microsoft.com/office/powerpoint/2010/main" val="16302918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rot="17883458">
            <a:off x="5863362" y="1512756"/>
            <a:ext cx="822732" cy="484632"/>
          </a:xfrm>
          <a:prstGeom prst="right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76200"/>
            <a:ext cx="2647263" cy="523220"/>
          </a:xfrm>
          <a:prstGeom prst="rect">
            <a:avLst/>
          </a:prstGeom>
          <a:noFill/>
        </p:spPr>
        <p:txBody>
          <a:bodyPr wrap="none" rtlCol="0">
            <a:spAutoFit/>
          </a:bodyPr>
          <a:lstStyle/>
          <a:p>
            <a:r>
              <a:rPr lang="en-US" sz="2800" b="1" dirty="0" smtClean="0">
                <a:solidFill>
                  <a:schemeClr val="bg1"/>
                </a:solidFill>
              </a:rPr>
              <a:t>Texas Panhandle</a:t>
            </a:r>
            <a:endParaRPr lang="en-US" sz="2800" b="1" dirty="0">
              <a:solidFill>
                <a:schemeClr val="bg1"/>
              </a:solidFill>
            </a:endParaRPr>
          </a:p>
        </p:txBody>
      </p:sp>
      <p:sp>
        <p:nvSpPr>
          <p:cNvPr id="11" name="Down Arrow 10"/>
          <p:cNvSpPr/>
          <p:nvPr/>
        </p:nvSpPr>
        <p:spPr>
          <a:xfrm>
            <a:off x="3164540" y="4403350"/>
            <a:ext cx="152400" cy="304800"/>
          </a:xfrm>
          <a:prstGeom prst="down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297850" y="3810000"/>
            <a:ext cx="1881862" cy="646331"/>
          </a:xfrm>
          <a:prstGeom prst="rect">
            <a:avLst/>
          </a:prstGeom>
          <a:noFill/>
        </p:spPr>
        <p:txBody>
          <a:bodyPr wrap="none" rtlCol="0">
            <a:spAutoFit/>
          </a:bodyPr>
          <a:lstStyle/>
          <a:p>
            <a:pPr algn="ctr"/>
            <a:r>
              <a:rPr lang="en-US" b="1" dirty="0" smtClean="0">
                <a:solidFill>
                  <a:srgbClr val="C00000"/>
                </a:solidFill>
              </a:rPr>
              <a:t>March 2006</a:t>
            </a:r>
          </a:p>
          <a:p>
            <a:pPr algn="ctr"/>
            <a:r>
              <a:rPr lang="en-US" b="1" dirty="0" smtClean="0">
                <a:solidFill>
                  <a:srgbClr val="C00000"/>
                </a:solidFill>
              </a:rPr>
              <a:t>Amarillo Complex</a:t>
            </a:r>
            <a:endParaRPr lang="en-US" b="1" dirty="0">
              <a:solidFill>
                <a:srgbClr val="C00000"/>
              </a:solidFill>
            </a:endParaRPr>
          </a:p>
        </p:txBody>
      </p:sp>
      <p:pic>
        <p:nvPicPr>
          <p:cNvPr id="1029"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5220" y="716240"/>
            <a:ext cx="2667000" cy="224864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4" name="Straight Arrow Connector 13"/>
          <p:cNvCxnSpPr/>
          <p:nvPr/>
        </p:nvCxnSpPr>
        <p:spPr>
          <a:xfrm flipV="1">
            <a:off x="1295400" y="1164266"/>
            <a:ext cx="0" cy="26572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7776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971800" y="838200"/>
            <a:ext cx="2971800" cy="4154984"/>
          </a:xfrm>
          <a:prstGeom prst="rect">
            <a:avLst/>
          </a:prstGeom>
          <a:noFill/>
        </p:spPr>
        <p:txBody>
          <a:bodyPr wrap="square" rtlCol="0">
            <a:spAutoFit/>
          </a:bodyPr>
          <a:lstStyle/>
          <a:p>
            <a:r>
              <a:rPr lang="en-US" sz="1200" dirty="0" smtClean="0"/>
              <a:t>The forests of Texas continue to suffer through one of the most extreme droughts on record and a large number of trees have already died. The photo shows mortality in Memorial Park, Houston (Ron Billings, Texas Forest Service). By late August of  2011, the regional change in greenness from the prior year were  extreme. Across the map, this decline was caused by the combined effects of drought and fire. By December of 2011, some recovery occurred as shown in blue, but this December condition is only with respect to conditions in December of 2010, which was also in drought. Note, the persisting anomaly near the western extent of the state's forests (above the word “Mexico”). Such transitional or “ecotonal” landscapes, where forest and grassland meet, are highly sensitive to climate extremes. See the Texas Forest Service website for more information on this event (http://txforestservice.tamu.edu).</a:t>
            </a:r>
            <a:endParaRPr lang="en-US" sz="1200" dirty="0"/>
          </a:p>
        </p:txBody>
      </p:sp>
      <p:grpSp>
        <p:nvGrpSpPr>
          <p:cNvPr id="19" name="Group 18"/>
          <p:cNvGrpSpPr/>
          <p:nvPr/>
        </p:nvGrpSpPr>
        <p:grpSpPr>
          <a:xfrm>
            <a:off x="0" y="0"/>
            <a:ext cx="9144000" cy="6858000"/>
            <a:chOff x="0" y="0"/>
            <a:chExt cx="9144000" cy="6858000"/>
          </a:xfrm>
        </p:grpSpPr>
        <p:pic>
          <p:nvPicPr>
            <p:cNvPr id="16" name="Picture 15" descr="DSC_0149Memorial Park Houston.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2133600"/>
            </a:xfrm>
            <a:prstGeom prst="rect">
              <a:avLst/>
            </a:prstGeom>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676400"/>
              <a:ext cx="4583723" cy="5181600"/>
            </a:xfrm>
            <a:prstGeom prst="rect">
              <a:avLst/>
            </a:prstGeom>
            <a:noFill/>
            <a:ln w="9525">
              <a:noFill/>
              <a:miter lim="800000"/>
              <a:headEnd/>
              <a:tailEnd/>
            </a:ln>
          </p:spPr>
        </p:pic>
        <p:sp>
          <p:nvSpPr>
            <p:cNvPr id="6" name="TextBox 5"/>
            <p:cNvSpPr txBox="1"/>
            <p:nvPr/>
          </p:nvSpPr>
          <p:spPr>
            <a:xfrm>
              <a:off x="155968" y="6324600"/>
              <a:ext cx="2053832" cy="430887"/>
            </a:xfrm>
            <a:prstGeom prst="rect">
              <a:avLst/>
            </a:prstGeom>
            <a:noFill/>
          </p:spPr>
          <p:txBody>
            <a:bodyPr wrap="none" rtlCol="0">
              <a:spAutoFit/>
            </a:bodyPr>
            <a:lstStyle/>
            <a:p>
              <a:r>
                <a:rPr lang="en-US" sz="2200" b="1" dirty="0" smtClean="0"/>
                <a:t>August 28, 2011</a:t>
              </a:r>
              <a:endParaRPr lang="en-US" sz="2200" b="1" dirty="0"/>
            </a:p>
          </p:txBody>
        </p:sp>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60278" y="1676400"/>
              <a:ext cx="4583722" cy="5181600"/>
            </a:xfrm>
            <a:prstGeom prst="rect">
              <a:avLst/>
            </a:prstGeom>
            <a:noFill/>
            <a:ln w="9525">
              <a:noFill/>
              <a:miter lim="800000"/>
              <a:headEnd/>
              <a:tailEnd/>
            </a:ln>
          </p:spPr>
        </p:pic>
        <p:sp>
          <p:nvSpPr>
            <p:cNvPr id="8" name="TextBox 7"/>
            <p:cNvSpPr txBox="1"/>
            <p:nvPr/>
          </p:nvSpPr>
          <p:spPr>
            <a:xfrm>
              <a:off x="4716296" y="6324600"/>
              <a:ext cx="2446504" cy="430887"/>
            </a:xfrm>
            <a:prstGeom prst="rect">
              <a:avLst/>
            </a:prstGeom>
            <a:noFill/>
          </p:spPr>
          <p:txBody>
            <a:bodyPr wrap="none" rtlCol="0">
              <a:spAutoFit/>
            </a:bodyPr>
            <a:lstStyle/>
            <a:p>
              <a:r>
                <a:rPr lang="en-US" sz="2200" b="1" dirty="0" smtClean="0"/>
                <a:t>December 26, 2011</a:t>
              </a:r>
              <a:endParaRPr lang="en-US" sz="2200" b="1" dirty="0"/>
            </a:p>
          </p:txBody>
        </p:sp>
        <p:sp>
          <p:nvSpPr>
            <p:cNvPr id="9" name="TextBox 8"/>
            <p:cNvSpPr txBox="1"/>
            <p:nvPr/>
          </p:nvSpPr>
          <p:spPr>
            <a:xfrm>
              <a:off x="5943600" y="5791200"/>
              <a:ext cx="864339" cy="369332"/>
            </a:xfrm>
            <a:prstGeom prst="rect">
              <a:avLst/>
            </a:prstGeom>
            <a:noFill/>
          </p:spPr>
          <p:txBody>
            <a:bodyPr wrap="none" rtlCol="0">
              <a:spAutoFit/>
            </a:bodyPr>
            <a:lstStyle/>
            <a:p>
              <a:r>
                <a:rPr lang="en-US" i="1" dirty="0" smtClean="0">
                  <a:latin typeface="CG Times (W1)" pitchFamily="18" charset="0"/>
                </a:rPr>
                <a:t>Mexico</a:t>
              </a:r>
              <a:endParaRPr lang="en-US" i="1" dirty="0">
                <a:latin typeface="CG Times (W1)" pitchFamily="18" charset="0"/>
              </a:endParaRPr>
            </a:p>
          </p:txBody>
        </p:sp>
        <p:sp>
          <p:nvSpPr>
            <p:cNvPr id="10" name="TextBox 9"/>
            <p:cNvSpPr txBox="1"/>
            <p:nvPr/>
          </p:nvSpPr>
          <p:spPr>
            <a:xfrm>
              <a:off x="1371600" y="5791200"/>
              <a:ext cx="864339" cy="369332"/>
            </a:xfrm>
            <a:prstGeom prst="rect">
              <a:avLst/>
            </a:prstGeom>
            <a:noFill/>
          </p:spPr>
          <p:txBody>
            <a:bodyPr wrap="none" rtlCol="0">
              <a:spAutoFit/>
            </a:bodyPr>
            <a:lstStyle/>
            <a:p>
              <a:r>
                <a:rPr lang="en-US" i="1" dirty="0" smtClean="0">
                  <a:latin typeface="CG Times (W1)" pitchFamily="18" charset="0"/>
                </a:rPr>
                <a:t>Mexico</a:t>
              </a:r>
              <a:endParaRPr lang="en-US" i="1" dirty="0">
                <a:latin typeface="CG Times (W1)" pitchFamily="18" charset="0"/>
              </a:endParaRPr>
            </a:p>
          </p:txBody>
        </p:sp>
        <p:sp>
          <p:nvSpPr>
            <p:cNvPr id="11" name="TextBox 10"/>
            <p:cNvSpPr txBox="1"/>
            <p:nvPr/>
          </p:nvSpPr>
          <p:spPr>
            <a:xfrm>
              <a:off x="5626100" y="2297668"/>
              <a:ext cx="723275" cy="369332"/>
            </a:xfrm>
            <a:prstGeom prst="rect">
              <a:avLst/>
            </a:prstGeom>
            <a:noFill/>
          </p:spPr>
          <p:txBody>
            <a:bodyPr wrap="none" rtlCol="0">
              <a:spAutoFit/>
            </a:bodyPr>
            <a:lstStyle/>
            <a:p>
              <a:r>
                <a:rPr lang="en-US" i="1" dirty="0" smtClean="0">
                  <a:latin typeface="CG Times (W1)" pitchFamily="18" charset="0"/>
                </a:rPr>
                <a:t>Texas</a:t>
              </a:r>
              <a:endParaRPr lang="en-US" i="1" dirty="0">
                <a:latin typeface="CG Times (W1)" pitchFamily="18" charset="0"/>
              </a:endParaRPr>
            </a:p>
          </p:txBody>
        </p:sp>
        <p:sp>
          <p:nvSpPr>
            <p:cNvPr id="12" name="TextBox 11"/>
            <p:cNvSpPr txBox="1"/>
            <p:nvPr/>
          </p:nvSpPr>
          <p:spPr>
            <a:xfrm>
              <a:off x="1066800" y="2273300"/>
              <a:ext cx="723275" cy="369332"/>
            </a:xfrm>
            <a:prstGeom prst="rect">
              <a:avLst/>
            </a:prstGeom>
            <a:noFill/>
          </p:spPr>
          <p:txBody>
            <a:bodyPr wrap="none" rtlCol="0">
              <a:spAutoFit/>
            </a:bodyPr>
            <a:lstStyle/>
            <a:p>
              <a:r>
                <a:rPr lang="en-US" i="1" dirty="0" smtClean="0">
                  <a:latin typeface="CG Times (W1)" pitchFamily="18" charset="0"/>
                </a:rPr>
                <a:t>Texas</a:t>
              </a:r>
              <a:endParaRPr lang="en-US" i="1" dirty="0">
                <a:latin typeface="CG Times (W1)" pitchFamily="18" charset="0"/>
              </a:endParaRPr>
            </a:p>
          </p:txBody>
        </p:sp>
        <p:cxnSp>
          <p:nvCxnSpPr>
            <p:cNvPr id="15" name="Straight Connector 14"/>
            <p:cNvCxnSpPr/>
            <p:nvPr/>
          </p:nvCxnSpPr>
          <p:spPr>
            <a:xfrm>
              <a:off x="4566062" y="1676400"/>
              <a:ext cx="0" cy="518160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62400" y="1752600"/>
              <a:ext cx="1143000" cy="2667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18" name="Straight Connector 17"/>
            <p:cNvCxnSpPr/>
            <p:nvPr/>
          </p:nvCxnSpPr>
          <p:spPr>
            <a:xfrm>
              <a:off x="0" y="167640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0" y="-609600"/>
            <a:ext cx="7315200" cy="523220"/>
          </a:xfrm>
          <a:prstGeom prst="rect">
            <a:avLst/>
          </a:prstGeom>
          <a:noFill/>
        </p:spPr>
        <p:txBody>
          <a:bodyPr wrap="square" rtlCol="0">
            <a:spAutoFit/>
          </a:bodyPr>
          <a:lstStyle/>
          <a:p>
            <a:r>
              <a:rPr lang="en-US" sz="2800" b="1" dirty="0" smtClean="0"/>
              <a:t>Drought takes a toll on Texas trees</a:t>
            </a:r>
            <a:endParaRPr lang="en-US" sz="2800" b="1" dirty="0"/>
          </a:p>
        </p:txBody>
      </p:sp>
      <p:sp>
        <p:nvSpPr>
          <p:cNvPr id="21" name="Rectangle 20"/>
          <p:cNvSpPr/>
          <p:nvPr/>
        </p:nvSpPr>
        <p:spPr>
          <a:xfrm>
            <a:off x="0" y="0"/>
            <a:ext cx="1066800" cy="304800"/>
          </a:xfrm>
          <a:prstGeom prst="rect">
            <a:avLst/>
          </a:prstGeom>
          <a:solidFill>
            <a:srgbClr val="2B3616"/>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FFC000"/>
                </a:solidFill>
              </a:rPr>
              <a:t>ForWarn</a:t>
            </a:r>
            <a:endParaRPr lang="en-US" b="1" i="1" dirty="0">
              <a:solidFill>
                <a:srgbClr val="FFC000"/>
              </a:solidFill>
            </a:endParaRPr>
          </a:p>
        </p:txBody>
      </p:sp>
    </p:spTree>
    <p:extLst>
      <p:ext uri="{BB962C8B-B14F-4D97-AF65-F5344CB8AC3E}">
        <p14:creationId xmlns:p14="http://schemas.microsoft.com/office/powerpoint/2010/main" val="24282985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1" y="0"/>
            <a:ext cx="9143999"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V="1">
            <a:off x="7196542" y="1908266"/>
            <a:ext cx="566060" cy="3766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48400" y="1487269"/>
            <a:ext cx="1374094" cy="646331"/>
          </a:xfrm>
          <a:prstGeom prst="rect">
            <a:avLst/>
          </a:prstGeom>
          <a:noFill/>
        </p:spPr>
        <p:txBody>
          <a:bodyPr wrap="none" rtlCol="0">
            <a:spAutoFit/>
          </a:bodyPr>
          <a:lstStyle/>
          <a:p>
            <a:r>
              <a:rPr lang="en-US" b="1" dirty="0" smtClean="0">
                <a:solidFill>
                  <a:schemeClr val="bg1"/>
                </a:solidFill>
              </a:rPr>
              <a:t>F3 Tornado</a:t>
            </a:r>
          </a:p>
          <a:p>
            <a:r>
              <a:rPr lang="en-US" b="1" dirty="0" smtClean="0">
                <a:solidFill>
                  <a:schemeClr val="bg1"/>
                </a:solidFill>
              </a:rPr>
              <a:t>June 7, 2007</a:t>
            </a:r>
            <a:endParaRPr lang="en-US" b="1" dirty="0">
              <a:solidFill>
                <a:schemeClr val="bg1"/>
              </a:solidFill>
            </a:endParaRPr>
          </a:p>
        </p:txBody>
      </p:sp>
      <p:cxnSp>
        <p:nvCxnSpPr>
          <p:cNvPr id="14" name="Straight Connector 13"/>
          <p:cNvCxnSpPr/>
          <p:nvPr/>
        </p:nvCxnSpPr>
        <p:spPr>
          <a:xfrm>
            <a:off x="583095" y="609600"/>
            <a:ext cx="31242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2973" y="3896139"/>
            <a:ext cx="3114261"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91000" y="742122"/>
            <a:ext cx="1209261"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114800" y="4104861"/>
            <a:ext cx="1285461" cy="228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055166" y="2203173"/>
            <a:ext cx="127883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191000" y="5486401"/>
            <a:ext cx="990600" cy="10932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a:off x="5378619" y="2155620"/>
            <a:ext cx="337250" cy="399832"/>
          </a:xfrm>
          <a:custGeom>
            <a:avLst/>
            <a:gdLst>
              <a:gd name="connsiteX0" fmla="*/ 198178 w 337250"/>
              <a:gd name="connsiteY0" fmla="*/ 13907 h 399832"/>
              <a:gd name="connsiteX1" fmla="*/ 45198 w 337250"/>
              <a:gd name="connsiteY1" fmla="*/ 10430 h 399832"/>
              <a:gd name="connsiteX2" fmla="*/ 24338 w 337250"/>
              <a:gd name="connsiteY2" fmla="*/ 20861 h 399832"/>
              <a:gd name="connsiteX3" fmla="*/ 17384 w 337250"/>
              <a:gd name="connsiteY3" fmla="*/ 31291 h 399832"/>
              <a:gd name="connsiteX4" fmla="*/ 0 w 337250"/>
              <a:gd name="connsiteY4" fmla="*/ 48675 h 399832"/>
              <a:gd name="connsiteX5" fmla="*/ 3477 w 337250"/>
              <a:gd name="connsiteY5" fmla="*/ 76490 h 399832"/>
              <a:gd name="connsiteX6" fmla="*/ 10430 w 337250"/>
              <a:gd name="connsiteY6" fmla="*/ 86920 h 399832"/>
              <a:gd name="connsiteX7" fmla="*/ 13907 w 337250"/>
              <a:gd name="connsiteY7" fmla="*/ 97350 h 399832"/>
              <a:gd name="connsiteX8" fmla="*/ 24338 w 337250"/>
              <a:gd name="connsiteY8" fmla="*/ 118211 h 399832"/>
              <a:gd name="connsiteX9" fmla="*/ 20861 w 337250"/>
              <a:gd name="connsiteY9" fmla="*/ 142549 h 399832"/>
              <a:gd name="connsiteX10" fmla="*/ 10430 w 337250"/>
              <a:gd name="connsiteY10" fmla="*/ 146026 h 399832"/>
              <a:gd name="connsiteX11" fmla="*/ 0 w 337250"/>
              <a:gd name="connsiteY11" fmla="*/ 166886 h 399832"/>
              <a:gd name="connsiteX12" fmla="*/ 10430 w 337250"/>
              <a:gd name="connsiteY12" fmla="*/ 198178 h 399832"/>
              <a:gd name="connsiteX13" fmla="*/ 20861 w 337250"/>
              <a:gd name="connsiteY13" fmla="*/ 201655 h 399832"/>
              <a:gd name="connsiteX14" fmla="*/ 24338 w 337250"/>
              <a:gd name="connsiteY14" fmla="*/ 212085 h 399832"/>
              <a:gd name="connsiteX15" fmla="*/ 27814 w 337250"/>
              <a:gd name="connsiteY15" fmla="*/ 225992 h 399832"/>
              <a:gd name="connsiteX16" fmla="*/ 38245 w 337250"/>
              <a:gd name="connsiteY16" fmla="*/ 232946 h 399832"/>
              <a:gd name="connsiteX17" fmla="*/ 59106 w 337250"/>
              <a:gd name="connsiteY17" fmla="*/ 239899 h 399832"/>
              <a:gd name="connsiteX18" fmla="*/ 76490 w 337250"/>
              <a:gd name="connsiteY18" fmla="*/ 278144 h 399832"/>
              <a:gd name="connsiteX19" fmla="*/ 73013 w 337250"/>
              <a:gd name="connsiteY19" fmla="*/ 337250 h 399832"/>
              <a:gd name="connsiteX20" fmla="*/ 66059 w 337250"/>
              <a:gd name="connsiteY20" fmla="*/ 347680 h 399832"/>
              <a:gd name="connsiteX21" fmla="*/ 76490 w 337250"/>
              <a:gd name="connsiteY21" fmla="*/ 399832 h 399832"/>
              <a:gd name="connsiteX22" fmla="*/ 215562 w 337250"/>
              <a:gd name="connsiteY22" fmla="*/ 396356 h 399832"/>
              <a:gd name="connsiteX23" fmla="*/ 232946 w 337250"/>
              <a:gd name="connsiteY23" fmla="*/ 385925 h 399832"/>
              <a:gd name="connsiteX24" fmla="*/ 253807 w 337250"/>
              <a:gd name="connsiteY24" fmla="*/ 368541 h 399832"/>
              <a:gd name="connsiteX25" fmla="*/ 260760 w 337250"/>
              <a:gd name="connsiteY25" fmla="*/ 358111 h 399832"/>
              <a:gd name="connsiteX26" fmla="*/ 288575 w 337250"/>
              <a:gd name="connsiteY26" fmla="*/ 326820 h 399832"/>
              <a:gd name="connsiteX27" fmla="*/ 299005 w 337250"/>
              <a:gd name="connsiteY27" fmla="*/ 302482 h 399832"/>
              <a:gd name="connsiteX28" fmla="*/ 316389 w 337250"/>
              <a:gd name="connsiteY28" fmla="*/ 278144 h 399832"/>
              <a:gd name="connsiteX29" fmla="*/ 333773 w 337250"/>
              <a:gd name="connsiteY29" fmla="*/ 225992 h 399832"/>
              <a:gd name="connsiteX30" fmla="*/ 337250 w 337250"/>
              <a:gd name="connsiteY30" fmla="*/ 208608 h 399832"/>
              <a:gd name="connsiteX31" fmla="*/ 333773 w 337250"/>
              <a:gd name="connsiteY31" fmla="*/ 118211 h 399832"/>
              <a:gd name="connsiteX32" fmla="*/ 326820 w 337250"/>
              <a:gd name="connsiteY32" fmla="*/ 93874 h 399832"/>
              <a:gd name="connsiteX33" fmla="*/ 319866 w 337250"/>
              <a:gd name="connsiteY33" fmla="*/ 83443 h 399832"/>
              <a:gd name="connsiteX34" fmla="*/ 302482 w 337250"/>
              <a:gd name="connsiteY34" fmla="*/ 45198 h 399832"/>
              <a:gd name="connsiteX35" fmla="*/ 295529 w 337250"/>
              <a:gd name="connsiteY35" fmla="*/ 34768 h 399832"/>
              <a:gd name="connsiteX36" fmla="*/ 292052 w 337250"/>
              <a:gd name="connsiteY36" fmla="*/ 24337 h 399832"/>
              <a:gd name="connsiteX37" fmla="*/ 274668 w 337250"/>
              <a:gd name="connsiteY37" fmla="*/ 3477 h 399832"/>
              <a:gd name="connsiteX38" fmla="*/ 264237 w 337250"/>
              <a:gd name="connsiteY38" fmla="*/ 0 h 399832"/>
              <a:gd name="connsiteX39" fmla="*/ 198178 w 337250"/>
              <a:gd name="connsiteY39" fmla="*/ 13907 h 39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7250" h="399832">
                <a:moveTo>
                  <a:pt x="198178" y="13907"/>
                </a:moveTo>
                <a:cubicBezTo>
                  <a:pt x="161672" y="15645"/>
                  <a:pt x="180069" y="4007"/>
                  <a:pt x="45198" y="10430"/>
                </a:cubicBezTo>
                <a:cubicBezTo>
                  <a:pt x="37447" y="10799"/>
                  <a:pt x="30242" y="16924"/>
                  <a:pt x="24338" y="20861"/>
                </a:cubicBezTo>
                <a:cubicBezTo>
                  <a:pt x="22020" y="24338"/>
                  <a:pt x="20339" y="28336"/>
                  <a:pt x="17384" y="31291"/>
                </a:cubicBezTo>
                <a:cubicBezTo>
                  <a:pt x="-5795" y="54470"/>
                  <a:pt x="18544" y="20862"/>
                  <a:pt x="0" y="48675"/>
                </a:cubicBezTo>
                <a:cubicBezTo>
                  <a:pt x="1159" y="57947"/>
                  <a:pt x="1019" y="67475"/>
                  <a:pt x="3477" y="76490"/>
                </a:cubicBezTo>
                <a:cubicBezTo>
                  <a:pt x="4576" y="80521"/>
                  <a:pt x="8561" y="83183"/>
                  <a:pt x="10430" y="86920"/>
                </a:cubicBezTo>
                <a:cubicBezTo>
                  <a:pt x="12069" y="90198"/>
                  <a:pt x="12268" y="94072"/>
                  <a:pt x="13907" y="97350"/>
                </a:cubicBezTo>
                <a:cubicBezTo>
                  <a:pt x="27387" y="124309"/>
                  <a:pt x="15599" y="91996"/>
                  <a:pt x="24338" y="118211"/>
                </a:cubicBezTo>
                <a:cubicBezTo>
                  <a:pt x="23179" y="126324"/>
                  <a:pt x="24526" y="135219"/>
                  <a:pt x="20861" y="142549"/>
                </a:cubicBezTo>
                <a:cubicBezTo>
                  <a:pt x="19222" y="145827"/>
                  <a:pt x="13292" y="143736"/>
                  <a:pt x="10430" y="146026"/>
                </a:cubicBezTo>
                <a:cubicBezTo>
                  <a:pt x="4304" y="150927"/>
                  <a:pt x="2290" y="160016"/>
                  <a:pt x="0" y="166886"/>
                </a:cubicBezTo>
                <a:cubicBezTo>
                  <a:pt x="1696" y="177063"/>
                  <a:pt x="1030" y="190657"/>
                  <a:pt x="10430" y="198178"/>
                </a:cubicBezTo>
                <a:cubicBezTo>
                  <a:pt x="13292" y="200468"/>
                  <a:pt x="17384" y="200496"/>
                  <a:pt x="20861" y="201655"/>
                </a:cubicBezTo>
                <a:cubicBezTo>
                  <a:pt x="22020" y="205132"/>
                  <a:pt x="23331" y="208561"/>
                  <a:pt x="24338" y="212085"/>
                </a:cubicBezTo>
                <a:cubicBezTo>
                  <a:pt x="25651" y="216679"/>
                  <a:pt x="25164" y="222016"/>
                  <a:pt x="27814" y="225992"/>
                </a:cubicBezTo>
                <a:cubicBezTo>
                  <a:pt x="30132" y="229469"/>
                  <a:pt x="34426" y="231249"/>
                  <a:pt x="38245" y="232946"/>
                </a:cubicBezTo>
                <a:cubicBezTo>
                  <a:pt x="44943" y="235923"/>
                  <a:pt x="59106" y="239899"/>
                  <a:pt x="59106" y="239899"/>
                </a:cubicBezTo>
                <a:cubicBezTo>
                  <a:pt x="76291" y="265677"/>
                  <a:pt x="71374" y="252565"/>
                  <a:pt x="76490" y="278144"/>
                </a:cubicBezTo>
                <a:cubicBezTo>
                  <a:pt x="75331" y="297846"/>
                  <a:pt x="75941" y="317732"/>
                  <a:pt x="73013" y="337250"/>
                </a:cubicBezTo>
                <a:cubicBezTo>
                  <a:pt x="72393" y="341382"/>
                  <a:pt x="66337" y="343511"/>
                  <a:pt x="66059" y="347680"/>
                </a:cubicBezTo>
                <a:cubicBezTo>
                  <a:pt x="63625" y="384181"/>
                  <a:pt x="63668" y="380601"/>
                  <a:pt x="76490" y="399832"/>
                </a:cubicBezTo>
                <a:cubicBezTo>
                  <a:pt x="122847" y="398673"/>
                  <a:pt x="169372" y="400462"/>
                  <a:pt x="215562" y="396356"/>
                </a:cubicBezTo>
                <a:cubicBezTo>
                  <a:pt x="222293" y="395758"/>
                  <a:pt x="227215" y="389507"/>
                  <a:pt x="232946" y="385925"/>
                </a:cubicBezTo>
                <a:cubicBezTo>
                  <a:pt x="242460" y="379979"/>
                  <a:pt x="246315" y="377532"/>
                  <a:pt x="253807" y="368541"/>
                </a:cubicBezTo>
                <a:cubicBezTo>
                  <a:pt x="256482" y="365331"/>
                  <a:pt x="258253" y="361454"/>
                  <a:pt x="260760" y="358111"/>
                </a:cubicBezTo>
                <a:cubicBezTo>
                  <a:pt x="274260" y="340111"/>
                  <a:pt x="273399" y="341996"/>
                  <a:pt x="288575" y="326820"/>
                </a:cubicBezTo>
                <a:cubicBezTo>
                  <a:pt x="292052" y="318707"/>
                  <a:pt x="294464" y="310050"/>
                  <a:pt x="299005" y="302482"/>
                </a:cubicBezTo>
                <a:cubicBezTo>
                  <a:pt x="313638" y="278094"/>
                  <a:pt x="306671" y="307297"/>
                  <a:pt x="316389" y="278144"/>
                </a:cubicBezTo>
                <a:cubicBezTo>
                  <a:pt x="336046" y="219174"/>
                  <a:pt x="317827" y="257886"/>
                  <a:pt x="333773" y="225992"/>
                </a:cubicBezTo>
                <a:cubicBezTo>
                  <a:pt x="334932" y="220197"/>
                  <a:pt x="337250" y="214517"/>
                  <a:pt x="337250" y="208608"/>
                </a:cubicBezTo>
                <a:cubicBezTo>
                  <a:pt x="337250" y="178453"/>
                  <a:pt x="335779" y="148299"/>
                  <a:pt x="333773" y="118211"/>
                </a:cubicBezTo>
                <a:cubicBezTo>
                  <a:pt x="333601" y="115637"/>
                  <a:pt x="328592" y="97418"/>
                  <a:pt x="326820" y="93874"/>
                </a:cubicBezTo>
                <a:cubicBezTo>
                  <a:pt x="324951" y="90136"/>
                  <a:pt x="321735" y="87181"/>
                  <a:pt x="319866" y="83443"/>
                </a:cubicBezTo>
                <a:cubicBezTo>
                  <a:pt x="305096" y="53905"/>
                  <a:pt x="340698" y="102524"/>
                  <a:pt x="302482" y="45198"/>
                </a:cubicBezTo>
                <a:cubicBezTo>
                  <a:pt x="300164" y="41721"/>
                  <a:pt x="297398" y="38505"/>
                  <a:pt x="295529" y="34768"/>
                </a:cubicBezTo>
                <a:cubicBezTo>
                  <a:pt x="293890" y="31490"/>
                  <a:pt x="293691" y="27615"/>
                  <a:pt x="292052" y="24337"/>
                </a:cubicBezTo>
                <a:cubicBezTo>
                  <a:pt x="288846" y="17925"/>
                  <a:pt x="280434" y="7321"/>
                  <a:pt x="274668" y="3477"/>
                </a:cubicBezTo>
                <a:cubicBezTo>
                  <a:pt x="271618" y="1444"/>
                  <a:pt x="267714" y="1159"/>
                  <a:pt x="264237" y="0"/>
                </a:cubicBezTo>
                <a:cubicBezTo>
                  <a:pt x="202834" y="4094"/>
                  <a:pt x="234684" y="12169"/>
                  <a:pt x="198178" y="13907"/>
                </a:cubicBezTo>
                <a:close/>
              </a:path>
            </a:pathLst>
          </a:cu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257800" y="5619971"/>
            <a:ext cx="337250" cy="399832"/>
          </a:xfrm>
          <a:custGeom>
            <a:avLst/>
            <a:gdLst>
              <a:gd name="connsiteX0" fmla="*/ 198178 w 337250"/>
              <a:gd name="connsiteY0" fmla="*/ 13907 h 399832"/>
              <a:gd name="connsiteX1" fmla="*/ 45198 w 337250"/>
              <a:gd name="connsiteY1" fmla="*/ 10430 h 399832"/>
              <a:gd name="connsiteX2" fmla="*/ 24338 w 337250"/>
              <a:gd name="connsiteY2" fmla="*/ 20861 h 399832"/>
              <a:gd name="connsiteX3" fmla="*/ 17384 w 337250"/>
              <a:gd name="connsiteY3" fmla="*/ 31291 h 399832"/>
              <a:gd name="connsiteX4" fmla="*/ 0 w 337250"/>
              <a:gd name="connsiteY4" fmla="*/ 48675 h 399832"/>
              <a:gd name="connsiteX5" fmla="*/ 3477 w 337250"/>
              <a:gd name="connsiteY5" fmla="*/ 76490 h 399832"/>
              <a:gd name="connsiteX6" fmla="*/ 10430 w 337250"/>
              <a:gd name="connsiteY6" fmla="*/ 86920 h 399832"/>
              <a:gd name="connsiteX7" fmla="*/ 13907 w 337250"/>
              <a:gd name="connsiteY7" fmla="*/ 97350 h 399832"/>
              <a:gd name="connsiteX8" fmla="*/ 24338 w 337250"/>
              <a:gd name="connsiteY8" fmla="*/ 118211 h 399832"/>
              <a:gd name="connsiteX9" fmla="*/ 20861 w 337250"/>
              <a:gd name="connsiteY9" fmla="*/ 142549 h 399832"/>
              <a:gd name="connsiteX10" fmla="*/ 10430 w 337250"/>
              <a:gd name="connsiteY10" fmla="*/ 146026 h 399832"/>
              <a:gd name="connsiteX11" fmla="*/ 0 w 337250"/>
              <a:gd name="connsiteY11" fmla="*/ 166886 h 399832"/>
              <a:gd name="connsiteX12" fmla="*/ 10430 w 337250"/>
              <a:gd name="connsiteY12" fmla="*/ 198178 h 399832"/>
              <a:gd name="connsiteX13" fmla="*/ 20861 w 337250"/>
              <a:gd name="connsiteY13" fmla="*/ 201655 h 399832"/>
              <a:gd name="connsiteX14" fmla="*/ 24338 w 337250"/>
              <a:gd name="connsiteY14" fmla="*/ 212085 h 399832"/>
              <a:gd name="connsiteX15" fmla="*/ 27814 w 337250"/>
              <a:gd name="connsiteY15" fmla="*/ 225992 h 399832"/>
              <a:gd name="connsiteX16" fmla="*/ 38245 w 337250"/>
              <a:gd name="connsiteY16" fmla="*/ 232946 h 399832"/>
              <a:gd name="connsiteX17" fmla="*/ 59106 w 337250"/>
              <a:gd name="connsiteY17" fmla="*/ 239899 h 399832"/>
              <a:gd name="connsiteX18" fmla="*/ 76490 w 337250"/>
              <a:gd name="connsiteY18" fmla="*/ 278144 h 399832"/>
              <a:gd name="connsiteX19" fmla="*/ 73013 w 337250"/>
              <a:gd name="connsiteY19" fmla="*/ 337250 h 399832"/>
              <a:gd name="connsiteX20" fmla="*/ 66059 w 337250"/>
              <a:gd name="connsiteY20" fmla="*/ 347680 h 399832"/>
              <a:gd name="connsiteX21" fmla="*/ 76490 w 337250"/>
              <a:gd name="connsiteY21" fmla="*/ 399832 h 399832"/>
              <a:gd name="connsiteX22" fmla="*/ 215562 w 337250"/>
              <a:gd name="connsiteY22" fmla="*/ 396356 h 399832"/>
              <a:gd name="connsiteX23" fmla="*/ 232946 w 337250"/>
              <a:gd name="connsiteY23" fmla="*/ 385925 h 399832"/>
              <a:gd name="connsiteX24" fmla="*/ 253807 w 337250"/>
              <a:gd name="connsiteY24" fmla="*/ 368541 h 399832"/>
              <a:gd name="connsiteX25" fmla="*/ 260760 w 337250"/>
              <a:gd name="connsiteY25" fmla="*/ 358111 h 399832"/>
              <a:gd name="connsiteX26" fmla="*/ 288575 w 337250"/>
              <a:gd name="connsiteY26" fmla="*/ 326820 h 399832"/>
              <a:gd name="connsiteX27" fmla="*/ 299005 w 337250"/>
              <a:gd name="connsiteY27" fmla="*/ 302482 h 399832"/>
              <a:gd name="connsiteX28" fmla="*/ 316389 w 337250"/>
              <a:gd name="connsiteY28" fmla="*/ 278144 h 399832"/>
              <a:gd name="connsiteX29" fmla="*/ 333773 w 337250"/>
              <a:gd name="connsiteY29" fmla="*/ 225992 h 399832"/>
              <a:gd name="connsiteX30" fmla="*/ 337250 w 337250"/>
              <a:gd name="connsiteY30" fmla="*/ 208608 h 399832"/>
              <a:gd name="connsiteX31" fmla="*/ 333773 w 337250"/>
              <a:gd name="connsiteY31" fmla="*/ 118211 h 399832"/>
              <a:gd name="connsiteX32" fmla="*/ 326820 w 337250"/>
              <a:gd name="connsiteY32" fmla="*/ 93874 h 399832"/>
              <a:gd name="connsiteX33" fmla="*/ 319866 w 337250"/>
              <a:gd name="connsiteY33" fmla="*/ 83443 h 399832"/>
              <a:gd name="connsiteX34" fmla="*/ 302482 w 337250"/>
              <a:gd name="connsiteY34" fmla="*/ 45198 h 399832"/>
              <a:gd name="connsiteX35" fmla="*/ 295529 w 337250"/>
              <a:gd name="connsiteY35" fmla="*/ 34768 h 399832"/>
              <a:gd name="connsiteX36" fmla="*/ 292052 w 337250"/>
              <a:gd name="connsiteY36" fmla="*/ 24337 h 399832"/>
              <a:gd name="connsiteX37" fmla="*/ 274668 w 337250"/>
              <a:gd name="connsiteY37" fmla="*/ 3477 h 399832"/>
              <a:gd name="connsiteX38" fmla="*/ 264237 w 337250"/>
              <a:gd name="connsiteY38" fmla="*/ 0 h 399832"/>
              <a:gd name="connsiteX39" fmla="*/ 198178 w 337250"/>
              <a:gd name="connsiteY39" fmla="*/ 13907 h 39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7250" h="399832">
                <a:moveTo>
                  <a:pt x="198178" y="13907"/>
                </a:moveTo>
                <a:cubicBezTo>
                  <a:pt x="161672" y="15645"/>
                  <a:pt x="180069" y="4007"/>
                  <a:pt x="45198" y="10430"/>
                </a:cubicBezTo>
                <a:cubicBezTo>
                  <a:pt x="37447" y="10799"/>
                  <a:pt x="30242" y="16924"/>
                  <a:pt x="24338" y="20861"/>
                </a:cubicBezTo>
                <a:cubicBezTo>
                  <a:pt x="22020" y="24338"/>
                  <a:pt x="20339" y="28336"/>
                  <a:pt x="17384" y="31291"/>
                </a:cubicBezTo>
                <a:cubicBezTo>
                  <a:pt x="-5795" y="54470"/>
                  <a:pt x="18544" y="20862"/>
                  <a:pt x="0" y="48675"/>
                </a:cubicBezTo>
                <a:cubicBezTo>
                  <a:pt x="1159" y="57947"/>
                  <a:pt x="1019" y="67475"/>
                  <a:pt x="3477" y="76490"/>
                </a:cubicBezTo>
                <a:cubicBezTo>
                  <a:pt x="4576" y="80521"/>
                  <a:pt x="8561" y="83183"/>
                  <a:pt x="10430" y="86920"/>
                </a:cubicBezTo>
                <a:cubicBezTo>
                  <a:pt x="12069" y="90198"/>
                  <a:pt x="12268" y="94072"/>
                  <a:pt x="13907" y="97350"/>
                </a:cubicBezTo>
                <a:cubicBezTo>
                  <a:pt x="27387" y="124309"/>
                  <a:pt x="15599" y="91996"/>
                  <a:pt x="24338" y="118211"/>
                </a:cubicBezTo>
                <a:cubicBezTo>
                  <a:pt x="23179" y="126324"/>
                  <a:pt x="24526" y="135219"/>
                  <a:pt x="20861" y="142549"/>
                </a:cubicBezTo>
                <a:cubicBezTo>
                  <a:pt x="19222" y="145827"/>
                  <a:pt x="13292" y="143736"/>
                  <a:pt x="10430" y="146026"/>
                </a:cubicBezTo>
                <a:cubicBezTo>
                  <a:pt x="4304" y="150927"/>
                  <a:pt x="2290" y="160016"/>
                  <a:pt x="0" y="166886"/>
                </a:cubicBezTo>
                <a:cubicBezTo>
                  <a:pt x="1696" y="177063"/>
                  <a:pt x="1030" y="190657"/>
                  <a:pt x="10430" y="198178"/>
                </a:cubicBezTo>
                <a:cubicBezTo>
                  <a:pt x="13292" y="200468"/>
                  <a:pt x="17384" y="200496"/>
                  <a:pt x="20861" y="201655"/>
                </a:cubicBezTo>
                <a:cubicBezTo>
                  <a:pt x="22020" y="205132"/>
                  <a:pt x="23331" y="208561"/>
                  <a:pt x="24338" y="212085"/>
                </a:cubicBezTo>
                <a:cubicBezTo>
                  <a:pt x="25651" y="216679"/>
                  <a:pt x="25164" y="222016"/>
                  <a:pt x="27814" y="225992"/>
                </a:cubicBezTo>
                <a:cubicBezTo>
                  <a:pt x="30132" y="229469"/>
                  <a:pt x="34426" y="231249"/>
                  <a:pt x="38245" y="232946"/>
                </a:cubicBezTo>
                <a:cubicBezTo>
                  <a:pt x="44943" y="235923"/>
                  <a:pt x="59106" y="239899"/>
                  <a:pt x="59106" y="239899"/>
                </a:cubicBezTo>
                <a:cubicBezTo>
                  <a:pt x="76291" y="265677"/>
                  <a:pt x="71374" y="252565"/>
                  <a:pt x="76490" y="278144"/>
                </a:cubicBezTo>
                <a:cubicBezTo>
                  <a:pt x="75331" y="297846"/>
                  <a:pt x="75941" y="317732"/>
                  <a:pt x="73013" y="337250"/>
                </a:cubicBezTo>
                <a:cubicBezTo>
                  <a:pt x="72393" y="341382"/>
                  <a:pt x="66337" y="343511"/>
                  <a:pt x="66059" y="347680"/>
                </a:cubicBezTo>
                <a:cubicBezTo>
                  <a:pt x="63625" y="384181"/>
                  <a:pt x="63668" y="380601"/>
                  <a:pt x="76490" y="399832"/>
                </a:cubicBezTo>
                <a:cubicBezTo>
                  <a:pt x="122847" y="398673"/>
                  <a:pt x="169372" y="400462"/>
                  <a:pt x="215562" y="396356"/>
                </a:cubicBezTo>
                <a:cubicBezTo>
                  <a:pt x="222293" y="395758"/>
                  <a:pt x="227215" y="389507"/>
                  <a:pt x="232946" y="385925"/>
                </a:cubicBezTo>
                <a:cubicBezTo>
                  <a:pt x="242460" y="379979"/>
                  <a:pt x="246315" y="377532"/>
                  <a:pt x="253807" y="368541"/>
                </a:cubicBezTo>
                <a:cubicBezTo>
                  <a:pt x="256482" y="365331"/>
                  <a:pt x="258253" y="361454"/>
                  <a:pt x="260760" y="358111"/>
                </a:cubicBezTo>
                <a:cubicBezTo>
                  <a:pt x="274260" y="340111"/>
                  <a:pt x="273399" y="341996"/>
                  <a:pt x="288575" y="326820"/>
                </a:cubicBezTo>
                <a:cubicBezTo>
                  <a:pt x="292052" y="318707"/>
                  <a:pt x="294464" y="310050"/>
                  <a:pt x="299005" y="302482"/>
                </a:cubicBezTo>
                <a:cubicBezTo>
                  <a:pt x="313638" y="278094"/>
                  <a:pt x="306671" y="307297"/>
                  <a:pt x="316389" y="278144"/>
                </a:cubicBezTo>
                <a:cubicBezTo>
                  <a:pt x="336046" y="219174"/>
                  <a:pt x="317827" y="257886"/>
                  <a:pt x="333773" y="225992"/>
                </a:cubicBezTo>
                <a:cubicBezTo>
                  <a:pt x="334932" y="220197"/>
                  <a:pt x="337250" y="214517"/>
                  <a:pt x="337250" y="208608"/>
                </a:cubicBezTo>
                <a:cubicBezTo>
                  <a:pt x="337250" y="178453"/>
                  <a:pt x="335779" y="148299"/>
                  <a:pt x="333773" y="118211"/>
                </a:cubicBezTo>
                <a:cubicBezTo>
                  <a:pt x="333601" y="115637"/>
                  <a:pt x="328592" y="97418"/>
                  <a:pt x="326820" y="93874"/>
                </a:cubicBezTo>
                <a:cubicBezTo>
                  <a:pt x="324951" y="90136"/>
                  <a:pt x="321735" y="87181"/>
                  <a:pt x="319866" y="83443"/>
                </a:cubicBezTo>
                <a:cubicBezTo>
                  <a:pt x="305096" y="53905"/>
                  <a:pt x="340698" y="102524"/>
                  <a:pt x="302482" y="45198"/>
                </a:cubicBezTo>
                <a:cubicBezTo>
                  <a:pt x="300164" y="41721"/>
                  <a:pt x="297398" y="38505"/>
                  <a:pt x="295529" y="34768"/>
                </a:cubicBezTo>
                <a:cubicBezTo>
                  <a:pt x="293890" y="31490"/>
                  <a:pt x="293691" y="27615"/>
                  <a:pt x="292052" y="24337"/>
                </a:cubicBezTo>
                <a:cubicBezTo>
                  <a:pt x="288846" y="17925"/>
                  <a:pt x="280434" y="7321"/>
                  <a:pt x="274668" y="3477"/>
                </a:cubicBezTo>
                <a:cubicBezTo>
                  <a:pt x="271618" y="1444"/>
                  <a:pt x="267714" y="1159"/>
                  <a:pt x="264237" y="0"/>
                </a:cubicBezTo>
                <a:cubicBezTo>
                  <a:pt x="202834" y="4094"/>
                  <a:pt x="234684" y="12169"/>
                  <a:pt x="198178" y="13907"/>
                </a:cubicBezTo>
                <a:close/>
              </a:path>
            </a:pathLst>
          </a:cu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221697" y="2304796"/>
            <a:ext cx="337250" cy="399832"/>
          </a:xfrm>
          <a:custGeom>
            <a:avLst/>
            <a:gdLst>
              <a:gd name="connsiteX0" fmla="*/ 198178 w 337250"/>
              <a:gd name="connsiteY0" fmla="*/ 13907 h 399832"/>
              <a:gd name="connsiteX1" fmla="*/ 45198 w 337250"/>
              <a:gd name="connsiteY1" fmla="*/ 10430 h 399832"/>
              <a:gd name="connsiteX2" fmla="*/ 24338 w 337250"/>
              <a:gd name="connsiteY2" fmla="*/ 20861 h 399832"/>
              <a:gd name="connsiteX3" fmla="*/ 17384 w 337250"/>
              <a:gd name="connsiteY3" fmla="*/ 31291 h 399832"/>
              <a:gd name="connsiteX4" fmla="*/ 0 w 337250"/>
              <a:gd name="connsiteY4" fmla="*/ 48675 h 399832"/>
              <a:gd name="connsiteX5" fmla="*/ 3477 w 337250"/>
              <a:gd name="connsiteY5" fmla="*/ 76490 h 399832"/>
              <a:gd name="connsiteX6" fmla="*/ 10430 w 337250"/>
              <a:gd name="connsiteY6" fmla="*/ 86920 h 399832"/>
              <a:gd name="connsiteX7" fmla="*/ 13907 w 337250"/>
              <a:gd name="connsiteY7" fmla="*/ 97350 h 399832"/>
              <a:gd name="connsiteX8" fmla="*/ 24338 w 337250"/>
              <a:gd name="connsiteY8" fmla="*/ 118211 h 399832"/>
              <a:gd name="connsiteX9" fmla="*/ 20861 w 337250"/>
              <a:gd name="connsiteY9" fmla="*/ 142549 h 399832"/>
              <a:gd name="connsiteX10" fmla="*/ 10430 w 337250"/>
              <a:gd name="connsiteY10" fmla="*/ 146026 h 399832"/>
              <a:gd name="connsiteX11" fmla="*/ 0 w 337250"/>
              <a:gd name="connsiteY11" fmla="*/ 166886 h 399832"/>
              <a:gd name="connsiteX12" fmla="*/ 10430 w 337250"/>
              <a:gd name="connsiteY12" fmla="*/ 198178 h 399832"/>
              <a:gd name="connsiteX13" fmla="*/ 20861 w 337250"/>
              <a:gd name="connsiteY13" fmla="*/ 201655 h 399832"/>
              <a:gd name="connsiteX14" fmla="*/ 24338 w 337250"/>
              <a:gd name="connsiteY14" fmla="*/ 212085 h 399832"/>
              <a:gd name="connsiteX15" fmla="*/ 27814 w 337250"/>
              <a:gd name="connsiteY15" fmla="*/ 225992 h 399832"/>
              <a:gd name="connsiteX16" fmla="*/ 38245 w 337250"/>
              <a:gd name="connsiteY16" fmla="*/ 232946 h 399832"/>
              <a:gd name="connsiteX17" fmla="*/ 59106 w 337250"/>
              <a:gd name="connsiteY17" fmla="*/ 239899 h 399832"/>
              <a:gd name="connsiteX18" fmla="*/ 76490 w 337250"/>
              <a:gd name="connsiteY18" fmla="*/ 278144 h 399832"/>
              <a:gd name="connsiteX19" fmla="*/ 73013 w 337250"/>
              <a:gd name="connsiteY19" fmla="*/ 337250 h 399832"/>
              <a:gd name="connsiteX20" fmla="*/ 66059 w 337250"/>
              <a:gd name="connsiteY20" fmla="*/ 347680 h 399832"/>
              <a:gd name="connsiteX21" fmla="*/ 76490 w 337250"/>
              <a:gd name="connsiteY21" fmla="*/ 399832 h 399832"/>
              <a:gd name="connsiteX22" fmla="*/ 215562 w 337250"/>
              <a:gd name="connsiteY22" fmla="*/ 396356 h 399832"/>
              <a:gd name="connsiteX23" fmla="*/ 232946 w 337250"/>
              <a:gd name="connsiteY23" fmla="*/ 385925 h 399832"/>
              <a:gd name="connsiteX24" fmla="*/ 253807 w 337250"/>
              <a:gd name="connsiteY24" fmla="*/ 368541 h 399832"/>
              <a:gd name="connsiteX25" fmla="*/ 260760 w 337250"/>
              <a:gd name="connsiteY25" fmla="*/ 358111 h 399832"/>
              <a:gd name="connsiteX26" fmla="*/ 288575 w 337250"/>
              <a:gd name="connsiteY26" fmla="*/ 326820 h 399832"/>
              <a:gd name="connsiteX27" fmla="*/ 299005 w 337250"/>
              <a:gd name="connsiteY27" fmla="*/ 302482 h 399832"/>
              <a:gd name="connsiteX28" fmla="*/ 316389 w 337250"/>
              <a:gd name="connsiteY28" fmla="*/ 278144 h 399832"/>
              <a:gd name="connsiteX29" fmla="*/ 333773 w 337250"/>
              <a:gd name="connsiteY29" fmla="*/ 225992 h 399832"/>
              <a:gd name="connsiteX30" fmla="*/ 337250 w 337250"/>
              <a:gd name="connsiteY30" fmla="*/ 208608 h 399832"/>
              <a:gd name="connsiteX31" fmla="*/ 333773 w 337250"/>
              <a:gd name="connsiteY31" fmla="*/ 118211 h 399832"/>
              <a:gd name="connsiteX32" fmla="*/ 326820 w 337250"/>
              <a:gd name="connsiteY32" fmla="*/ 93874 h 399832"/>
              <a:gd name="connsiteX33" fmla="*/ 319866 w 337250"/>
              <a:gd name="connsiteY33" fmla="*/ 83443 h 399832"/>
              <a:gd name="connsiteX34" fmla="*/ 302482 w 337250"/>
              <a:gd name="connsiteY34" fmla="*/ 45198 h 399832"/>
              <a:gd name="connsiteX35" fmla="*/ 295529 w 337250"/>
              <a:gd name="connsiteY35" fmla="*/ 34768 h 399832"/>
              <a:gd name="connsiteX36" fmla="*/ 292052 w 337250"/>
              <a:gd name="connsiteY36" fmla="*/ 24337 h 399832"/>
              <a:gd name="connsiteX37" fmla="*/ 274668 w 337250"/>
              <a:gd name="connsiteY37" fmla="*/ 3477 h 399832"/>
              <a:gd name="connsiteX38" fmla="*/ 264237 w 337250"/>
              <a:gd name="connsiteY38" fmla="*/ 0 h 399832"/>
              <a:gd name="connsiteX39" fmla="*/ 198178 w 337250"/>
              <a:gd name="connsiteY39" fmla="*/ 13907 h 39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37250" h="399832">
                <a:moveTo>
                  <a:pt x="198178" y="13907"/>
                </a:moveTo>
                <a:cubicBezTo>
                  <a:pt x="161672" y="15645"/>
                  <a:pt x="180069" y="4007"/>
                  <a:pt x="45198" y="10430"/>
                </a:cubicBezTo>
                <a:cubicBezTo>
                  <a:pt x="37447" y="10799"/>
                  <a:pt x="30242" y="16924"/>
                  <a:pt x="24338" y="20861"/>
                </a:cubicBezTo>
                <a:cubicBezTo>
                  <a:pt x="22020" y="24338"/>
                  <a:pt x="20339" y="28336"/>
                  <a:pt x="17384" y="31291"/>
                </a:cubicBezTo>
                <a:cubicBezTo>
                  <a:pt x="-5795" y="54470"/>
                  <a:pt x="18544" y="20862"/>
                  <a:pt x="0" y="48675"/>
                </a:cubicBezTo>
                <a:cubicBezTo>
                  <a:pt x="1159" y="57947"/>
                  <a:pt x="1019" y="67475"/>
                  <a:pt x="3477" y="76490"/>
                </a:cubicBezTo>
                <a:cubicBezTo>
                  <a:pt x="4576" y="80521"/>
                  <a:pt x="8561" y="83183"/>
                  <a:pt x="10430" y="86920"/>
                </a:cubicBezTo>
                <a:cubicBezTo>
                  <a:pt x="12069" y="90198"/>
                  <a:pt x="12268" y="94072"/>
                  <a:pt x="13907" y="97350"/>
                </a:cubicBezTo>
                <a:cubicBezTo>
                  <a:pt x="27387" y="124309"/>
                  <a:pt x="15599" y="91996"/>
                  <a:pt x="24338" y="118211"/>
                </a:cubicBezTo>
                <a:cubicBezTo>
                  <a:pt x="23179" y="126324"/>
                  <a:pt x="24526" y="135219"/>
                  <a:pt x="20861" y="142549"/>
                </a:cubicBezTo>
                <a:cubicBezTo>
                  <a:pt x="19222" y="145827"/>
                  <a:pt x="13292" y="143736"/>
                  <a:pt x="10430" y="146026"/>
                </a:cubicBezTo>
                <a:cubicBezTo>
                  <a:pt x="4304" y="150927"/>
                  <a:pt x="2290" y="160016"/>
                  <a:pt x="0" y="166886"/>
                </a:cubicBezTo>
                <a:cubicBezTo>
                  <a:pt x="1696" y="177063"/>
                  <a:pt x="1030" y="190657"/>
                  <a:pt x="10430" y="198178"/>
                </a:cubicBezTo>
                <a:cubicBezTo>
                  <a:pt x="13292" y="200468"/>
                  <a:pt x="17384" y="200496"/>
                  <a:pt x="20861" y="201655"/>
                </a:cubicBezTo>
                <a:cubicBezTo>
                  <a:pt x="22020" y="205132"/>
                  <a:pt x="23331" y="208561"/>
                  <a:pt x="24338" y="212085"/>
                </a:cubicBezTo>
                <a:cubicBezTo>
                  <a:pt x="25651" y="216679"/>
                  <a:pt x="25164" y="222016"/>
                  <a:pt x="27814" y="225992"/>
                </a:cubicBezTo>
                <a:cubicBezTo>
                  <a:pt x="30132" y="229469"/>
                  <a:pt x="34426" y="231249"/>
                  <a:pt x="38245" y="232946"/>
                </a:cubicBezTo>
                <a:cubicBezTo>
                  <a:pt x="44943" y="235923"/>
                  <a:pt x="59106" y="239899"/>
                  <a:pt x="59106" y="239899"/>
                </a:cubicBezTo>
                <a:cubicBezTo>
                  <a:pt x="76291" y="265677"/>
                  <a:pt x="71374" y="252565"/>
                  <a:pt x="76490" y="278144"/>
                </a:cubicBezTo>
                <a:cubicBezTo>
                  <a:pt x="75331" y="297846"/>
                  <a:pt x="75941" y="317732"/>
                  <a:pt x="73013" y="337250"/>
                </a:cubicBezTo>
                <a:cubicBezTo>
                  <a:pt x="72393" y="341382"/>
                  <a:pt x="66337" y="343511"/>
                  <a:pt x="66059" y="347680"/>
                </a:cubicBezTo>
                <a:cubicBezTo>
                  <a:pt x="63625" y="384181"/>
                  <a:pt x="63668" y="380601"/>
                  <a:pt x="76490" y="399832"/>
                </a:cubicBezTo>
                <a:cubicBezTo>
                  <a:pt x="122847" y="398673"/>
                  <a:pt x="169372" y="400462"/>
                  <a:pt x="215562" y="396356"/>
                </a:cubicBezTo>
                <a:cubicBezTo>
                  <a:pt x="222293" y="395758"/>
                  <a:pt x="227215" y="389507"/>
                  <a:pt x="232946" y="385925"/>
                </a:cubicBezTo>
                <a:cubicBezTo>
                  <a:pt x="242460" y="379979"/>
                  <a:pt x="246315" y="377532"/>
                  <a:pt x="253807" y="368541"/>
                </a:cubicBezTo>
                <a:cubicBezTo>
                  <a:pt x="256482" y="365331"/>
                  <a:pt x="258253" y="361454"/>
                  <a:pt x="260760" y="358111"/>
                </a:cubicBezTo>
                <a:cubicBezTo>
                  <a:pt x="274260" y="340111"/>
                  <a:pt x="273399" y="341996"/>
                  <a:pt x="288575" y="326820"/>
                </a:cubicBezTo>
                <a:cubicBezTo>
                  <a:pt x="292052" y="318707"/>
                  <a:pt x="294464" y="310050"/>
                  <a:pt x="299005" y="302482"/>
                </a:cubicBezTo>
                <a:cubicBezTo>
                  <a:pt x="313638" y="278094"/>
                  <a:pt x="306671" y="307297"/>
                  <a:pt x="316389" y="278144"/>
                </a:cubicBezTo>
                <a:cubicBezTo>
                  <a:pt x="336046" y="219174"/>
                  <a:pt x="317827" y="257886"/>
                  <a:pt x="333773" y="225992"/>
                </a:cubicBezTo>
                <a:cubicBezTo>
                  <a:pt x="334932" y="220197"/>
                  <a:pt x="337250" y="214517"/>
                  <a:pt x="337250" y="208608"/>
                </a:cubicBezTo>
                <a:cubicBezTo>
                  <a:pt x="337250" y="178453"/>
                  <a:pt x="335779" y="148299"/>
                  <a:pt x="333773" y="118211"/>
                </a:cubicBezTo>
                <a:cubicBezTo>
                  <a:pt x="333601" y="115637"/>
                  <a:pt x="328592" y="97418"/>
                  <a:pt x="326820" y="93874"/>
                </a:cubicBezTo>
                <a:cubicBezTo>
                  <a:pt x="324951" y="90136"/>
                  <a:pt x="321735" y="87181"/>
                  <a:pt x="319866" y="83443"/>
                </a:cubicBezTo>
                <a:cubicBezTo>
                  <a:pt x="305096" y="53905"/>
                  <a:pt x="340698" y="102524"/>
                  <a:pt x="302482" y="45198"/>
                </a:cubicBezTo>
                <a:cubicBezTo>
                  <a:pt x="300164" y="41721"/>
                  <a:pt x="297398" y="38505"/>
                  <a:pt x="295529" y="34768"/>
                </a:cubicBezTo>
                <a:cubicBezTo>
                  <a:pt x="293890" y="31490"/>
                  <a:pt x="293691" y="27615"/>
                  <a:pt x="292052" y="24337"/>
                </a:cubicBezTo>
                <a:cubicBezTo>
                  <a:pt x="288846" y="17925"/>
                  <a:pt x="280434" y="7321"/>
                  <a:pt x="274668" y="3477"/>
                </a:cubicBezTo>
                <a:cubicBezTo>
                  <a:pt x="271618" y="1444"/>
                  <a:pt x="267714" y="1159"/>
                  <a:pt x="264237" y="0"/>
                </a:cubicBezTo>
                <a:cubicBezTo>
                  <a:pt x="202834" y="4094"/>
                  <a:pt x="234684" y="12169"/>
                  <a:pt x="198178" y="13907"/>
                </a:cubicBezTo>
                <a:close/>
              </a:path>
            </a:pathLst>
          </a:cu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3848100" y="381000"/>
            <a:ext cx="0" cy="27142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819525" y="3733800"/>
            <a:ext cx="0" cy="40957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9"/>
          <p:cNvSpPr txBox="1">
            <a:spLocks noChangeArrowheads="1"/>
          </p:cNvSpPr>
          <p:nvPr/>
        </p:nvSpPr>
        <p:spPr bwMode="auto">
          <a:xfrm>
            <a:off x="3891531" y="304800"/>
            <a:ext cx="699519" cy="298303"/>
          </a:xfrm>
          <a:prstGeom prst="rect">
            <a:avLst/>
          </a:prstGeom>
          <a:noFill/>
          <a:ln w="9525">
            <a:noFill/>
            <a:miter lim="800000"/>
            <a:headEnd/>
            <a:tailEnd/>
          </a:ln>
        </p:spPr>
        <p:txBody>
          <a:bodyPr wrap="none" lIns="82058" tIns="41029" rIns="82058" bIns="41029">
            <a:spAutoFit/>
          </a:bodyPr>
          <a:lstStyle/>
          <a:p>
            <a:r>
              <a:rPr lang="en-US" sz="1400" b="1" dirty="0" smtClean="0">
                <a:solidFill>
                  <a:srgbClr val="C00000"/>
                </a:solidFill>
              </a:rPr>
              <a:t>6/2007</a:t>
            </a:r>
            <a:endParaRPr lang="en-US" sz="1400" b="1" dirty="0">
              <a:solidFill>
                <a:srgbClr val="C00000"/>
              </a:solidFill>
            </a:endParaRPr>
          </a:p>
        </p:txBody>
      </p:sp>
      <p:sp>
        <p:nvSpPr>
          <p:cNvPr id="21" name="TextBox 9"/>
          <p:cNvSpPr txBox="1">
            <a:spLocks noChangeArrowheads="1"/>
          </p:cNvSpPr>
          <p:nvPr/>
        </p:nvSpPr>
        <p:spPr bwMode="auto">
          <a:xfrm>
            <a:off x="3872481" y="3646560"/>
            <a:ext cx="699519" cy="298303"/>
          </a:xfrm>
          <a:prstGeom prst="rect">
            <a:avLst/>
          </a:prstGeom>
          <a:noFill/>
          <a:ln w="9525">
            <a:noFill/>
            <a:miter lim="800000"/>
            <a:headEnd/>
            <a:tailEnd/>
          </a:ln>
        </p:spPr>
        <p:txBody>
          <a:bodyPr wrap="none" lIns="82058" tIns="41029" rIns="82058" bIns="41029">
            <a:spAutoFit/>
          </a:bodyPr>
          <a:lstStyle/>
          <a:p>
            <a:r>
              <a:rPr lang="en-US" sz="1400" b="1" dirty="0" smtClean="0">
                <a:solidFill>
                  <a:srgbClr val="C00000"/>
                </a:solidFill>
              </a:rPr>
              <a:t>6/2007</a:t>
            </a:r>
            <a:endParaRPr lang="en-US" sz="1400" b="1" dirty="0">
              <a:solidFill>
                <a:srgbClr val="C00000"/>
              </a:solidFill>
            </a:endParaRPr>
          </a:p>
        </p:txBody>
      </p:sp>
    </p:spTree>
    <p:extLst>
      <p:ext uri="{BB962C8B-B14F-4D97-AF65-F5344CB8AC3E}">
        <p14:creationId xmlns:p14="http://schemas.microsoft.com/office/powerpoint/2010/main" val="13149283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5638800" cy="3746834"/>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3032961"/>
            <a:ext cx="5601703" cy="3672639"/>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pic>
        <p:nvPicPr>
          <p:cNvPr id="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6200" y="3962400"/>
            <a:ext cx="1143000" cy="2667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TextBox 5"/>
          <p:cNvSpPr txBox="1"/>
          <p:nvPr/>
        </p:nvSpPr>
        <p:spPr>
          <a:xfrm>
            <a:off x="5924550" y="152400"/>
            <a:ext cx="1535998" cy="553998"/>
          </a:xfrm>
          <a:prstGeom prst="rect">
            <a:avLst/>
          </a:prstGeom>
          <a:noFill/>
        </p:spPr>
        <p:txBody>
          <a:bodyPr wrap="none" rtlCol="0">
            <a:spAutoFit/>
          </a:bodyPr>
          <a:lstStyle/>
          <a:p>
            <a:r>
              <a:rPr lang="en-US" dirty="0" smtClean="0"/>
              <a:t>June 17, 2010 </a:t>
            </a:r>
          </a:p>
          <a:p>
            <a:r>
              <a:rPr lang="en-US" sz="1200" dirty="0" smtClean="0"/>
              <a:t>compared to 2009</a:t>
            </a:r>
            <a:endParaRPr lang="en-US" sz="1200" dirty="0"/>
          </a:p>
        </p:txBody>
      </p:sp>
      <p:sp>
        <p:nvSpPr>
          <p:cNvPr id="7" name="TextBox 6"/>
          <p:cNvSpPr txBox="1"/>
          <p:nvPr/>
        </p:nvSpPr>
        <p:spPr>
          <a:xfrm>
            <a:off x="6896100" y="2962275"/>
            <a:ext cx="1483098" cy="553998"/>
          </a:xfrm>
          <a:prstGeom prst="rect">
            <a:avLst/>
          </a:prstGeom>
          <a:noFill/>
        </p:spPr>
        <p:txBody>
          <a:bodyPr wrap="none" rtlCol="0">
            <a:spAutoFit/>
          </a:bodyPr>
          <a:lstStyle/>
          <a:p>
            <a:r>
              <a:rPr lang="en-US" dirty="0" smtClean="0"/>
              <a:t>June 17, 2011</a:t>
            </a:r>
          </a:p>
          <a:p>
            <a:r>
              <a:rPr lang="en-US" sz="1200" dirty="0" smtClean="0"/>
              <a:t>compared to 2010</a:t>
            </a:r>
            <a:endParaRPr lang="en-US" sz="1200" dirty="0"/>
          </a:p>
        </p:txBody>
      </p:sp>
      <p:sp>
        <p:nvSpPr>
          <p:cNvPr id="8" name="TextBox 7"/>
          <p:cNvSpPr txBox="1"/>
          <p:nvPr/>
        </p:nvSpPr>
        <p:spPr>
          <a:xfrm>
            <a:off x="0" y="-609600"/>
            <a:ext cx="7315200" cy="523220"/>
          </a:xfrm>
          <a:prstGeom prst="rect">
            <a:avLst/>
          </a:prstGeom>
          <a:noFill/>
        </p:spPr>
        <p:txBody>
          <a:bodyPr wrap="square" rtlCol="0">
            <a:spAutoFit/>
          </a:bodyPr>
          <a:lstStyle/>
          <a:p>
            <a:r>
              <a:rPr lang="en-US" sz="2800" b="1" dirty="0" smtClean="0"/>
              <a:t>Yazoo City, MS tornado recovery </a:t>
            </a:r>
            <a:endParaRPr lang="en-US" sz="2800" b="1" dirty="0"/>
          </a:p>
        </p:txBody>
      </p:sp>
      <p:sp>
        <p:nvSpPr>
          <p:cNvPr id="10" name="Rectangle 9"/>
          <p:cNvSpPr/>
          <p:nvPr/>
        </p:nvSpPr>
        <p:spPr>
          <a:xfrm>
            <a:off x="0" y="0"/>
            <a:ext cx="1066800" cy="304800"/>
          </a:xfrm>
          <a:prstGeom prst="rect">
            <a:avLst/>
          </a:prstGeom>
          <a:solidFill>
            <a:srgbClr val="2B3616"/>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FFC000"/>
                </a:solidFill>
              </a:rPr>
              <a:t>ForWarn</a:t>
            </a:r>
            <a:endParaRPr lang="en-US" b="1" i="1" dirty="0">
              <a:solidFill>
                <a:srgbClr val="FFC000"/>
              </a:solidFill>
            </a:endParaRPr>
          </a:p>
        </p:txBody>
      </p:sp>
    </p:spTree>
    <p:extLst>
      <p:ext uri="{BB962C8B-B14F-4D97-AF65-F5344CB8AC3E}">
        <p14:creationId xmlns:p14="http://schemas.microsoft.com/office/powerpoint/2010/main" val="32119207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ight Arrow 2"/>
          <p:cNvSpPr/>
          <p:nvPr/>
        </p:nvSpPr>
        <p:spPr>
          <a:xfrm rot="490753">
            <a:off x="7987414" y="1440883"/>
            <a:ext cx="442618" cy="317931"/>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cxnSp>
        <p:nvCxnSpPr>
          <p:cNvPr id="4" name="Straight Arrow Connector 3"/>
          <p:cNvCxnSpPr/>
          <p:nvPr/>
        </p:nvCxnSpPr>
        <p:spPr>
          <a:xfrm rot="5400000">
            <a:off x="3473448" y="1126796"/>
            <a:ext cx="389257" cy="14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671455" y="874059"/>
            <a:ext cx="396551" cy="221359"/>
          </a:xfrm>
          <a:prstGeom prst="rect">
            <a:avLst/>
          </a:prstGeom>
          <a:noFill/>
        </p:spPr>
        <p:txBody>
          <a:bodyPr wrap="none" lIns="82058" tIns="41029" rIns="82058" bIns="41029" rtlCol="0">
            <a:spAutoFit/>
          </a:bodyPr>
          <a:lstStyle/>
          <a:p>
            <a:r>
              <a:rPr lang="en-US" sz="900" b="1" dirty="0"/>
              <a:t>2006</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6364" y="4504765"/>
            <a:ext cx="1731818" cy="20730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Arrow Connector 6"/>
          <p:cNvCxnSpPr/>
          <p:nvPr/>
        </p:nvCxnSpPr>
        <p:spPr>
          <a:xfrm rot="5400000">
            <a:off x="1622306" y="5410404"/>
            <a:ext cx="201706" cy="1385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09800" y="6072919"/>
            <a:ext cx="2650726" cy="523220"/>
          </a:xfrm>
          <a:prstGeom prst="rect">
            <a:avLst/>
          </a:prstGeom>
          <a:noFill/>
        </p:spPr>
        <p:txBody>
          <a:bodyPr wrap="none" rtlCol="0">
            <a:spAutoFit/>
          </a:bodyPr>
          <a:lstStyle/>
          <a:p>
            <a:r>
              <a:rPr lang="en-US" sz="2800" b="1" dirty="0" smtClean="0">
                <a:solidFill>
                  <a:schemeClr val="bg1"/>
                </a:solidFill>
              </a:rPr>
              <a:t>Western Nevada</a:t>
            </a:r>
            <a:endParaRPr lang="en-US" sz="2800" b="1" dirty="0">
              <a:solidFill>
                <a:schemeClr val="bg1"/>
              </a:solidFill>
            </a:endParaRPr>
          </a:p>
        </p:txBody>
      </p:sp>
    </p:spTree>
    <p:extLst>
      <p:ext uri="{BB962C8B-B14F-4D97-AF65-F5344CB8AC3E}">
        <p14:creationId xmlns:p14="http://schemas.microsoft.com/office/powerpoint/2010/main" val="2260524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20111107_pagamiaftermath2_53_allbySteveFossMP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709375"/>
            <a:ext cx="9144001" cy="5148626"/>
          </a:xfrm>
          <a:prstGeom prst="rect">
            <a:avLst/>
          </a:prstGeom>
        </p:spPr>
      </p:pic>
      <p:grpSp>
        <p:nvGrpSpPr>
          <p:cNvPr id="5" name="Group 4"/>
          <p:cNvGrpSpPr/>
          <p:nvPr/>
        </p:nvGrpSpPr>
        <p:grpSpPr>
          <a:xfrm>
            <a:off x="6654981" y="152400"/>
            <a:ext cx="2260419" cy="2086835"/>
            <a:chOff x="19050" y="4343400"/>
            <a:chExt cx="2870019" cy="2438400"/>
          </a:xfrm>
        </p:grpSpPr>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4343400"/>
              <a:ext cx="2812869" cy="2438400"/>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7" name="Down Arrow 6"/>
            <p:cNvSpPr/>
            <p:nvPr/>
          </p:nvSpPr>
          <p:spPr>
            <a:xfrm rot="14046727">
              <a:off x="740936" y="4915629"/>
              <a:ext cx="353729" cy="504888"/>
            </a:xfrm>
            <a:prstGeom prst="downArrow">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0070" y="4694332"/>
              <a:ext cx="1663254" cy="539441"/>
            </a:xfrm>
            <a:prstGeom prst="rect">
              <a:avLst/>
            </a:prstGeom>
            <a:noFill/>
          </p:spPr>
          <p:txBody>
            <a:bodyPr wrap="none" rtlCol="0">
              <a:spAutoFit/>
            </a:bodyPr>
            <a:lstStyle/>
            <a:p>
              <a:r>
                <a:rPr lang="en-US" sz="1200" i="1" dirty="0" smtClean="0"/>
                <a:t>Superior National </a:t>
              </a:r>
            </a:p>
            <a:p>
              <a:pPr algn="r"/>
              <a:r>
                <a:rPr lang="en-US" sz="1200" i="1" dirty="0" smtClean="0"/>
                <a:t>Forest</a:t>
              </a:r>
              <a:endParaRPr lang="en-US" sz="1200" i="1" dirty="0"/>
            </a:p>
          </p:txBody>
        </p:sp>
        <p:sp>
          <p:nvSpPr>
            <p:cNvPr id="10" name="TextBox 9"/>
            <p:cNvSpPr txBox="1"/>
            <p:nvPr/>
          </p:nvSpPr>
          <p:spPr>
            <a:xfrm>
              <a:off x="19050" y="5854898"/>
              <a:ext cx="681597" cy="307777"/>
            </a:xfrm>
            <a:prstGeom prst="rect">
              <a:avLst/>
            </a:prstGeom>
            <a:noFill/>
          </p:spPr>
          <p:txBody>
            <a:bodyPr wrap="none" rtlCol="0">
              <a:spAutoFit/>
            </a:bodyPr>
            <a:lstStyle/>
            <a:p>
              <a:r>
                <a:rPr lang="en-US" sz="1400" dirty="0" smtClean="0"/>
                <a:t>Duluth</a:t>
              </a:r>
              <a:endParaRPr lang="en-US" sz="1400" dirty="0"/>
            </a:p>
          </p:txBody>
        </p:sp>
      </p:grpSp>
      <p:pic>
        <p:nvPicPr>
          <p:cNvPr id="13" name="Picture 2"/>
          <p:cNvPicPr>
            <a:picLocks noChangeAspect="1" noChangeArrowheads="1"/>
          </p:cNvPicPr>
          <p:nvPr/>
        </p:nvPicPr>
        <p:blipFill>
          <a:blip r:embed="rId4" cstate="print">
            <a:grayscl/>
            <a:extLst>
              <a:ext uri="{28A0092B-C50C-407E-A947-70E740481C1C}">
                <a14:useLocalDpi xmlns:a14="http://schemas.microsoft.com/office/drawing/2010/main"/>
              </a:ext>
            </a:extLst>
          </a:blip>
          <a:srcRect/>
          <a:stretch>
            <a:fillRect/>
          </a:stretch>
        </p:blipFill>
        <p:spPr bwMode="auto">
          <a:xfrm>
            <a:off x="114300" y="76200"/>
            <a:ext cx="6324600" cy="3733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5" name="Rectangle 14"/>
          <p:cNvSpPr/>
          <p:nvPr/>
        </p:nvSpPr>
        <p:spPr>
          <a:xfrm>
            <a:off x="165100" y="114300"/>
            <a:ext cx="279400" cy="36576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419100" y="3402568"/>
            <a:ext cx="6096000" cy="353943"/>
            <a:chOff x="2895600" y="3554968"/>
            <a:chExt cx="6096000" cy="353943"/>
          </a:xfrm>
        </p:grpSpPr>
        <p:sp>
          <p:nvSpPr>
            <p:cNvPr id="17" name="Rectangle 16"/>
            <p:cNvSpPr/>
            <p:nvPr/>
          </p:nvSpPr>
          <p:spPr>
            <a:xfrm>
              <a:off x="2895600" y="3657600"/>
              <a:ext cx="5943600" cy="2286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946355" y="3554968"/>
              <a:ext cx="6045245" cy="353943"/>
            </a:xfrm>
            <a:prstGeom prst="rect">
              <a:avLst/>
            </a:prstGeom>
            <a:noFill/>
          </p:spPr>
          <p:txBody>
            <a:bodyPr wrap="none" rtlCol="0">
              <a:spAutoFit/>
            </a:bodyPr>
            <a:lstStyle/>
            <a:p>
              <a:r>
                <a:rPr lang="en-US" sz="1700" b="1" dirty="0" smtClean="0"/>
                <a:t>2000  2001  2002  2003  2004  2005  2006  2007  2008  2009  2010</a:t>
              </a:r>
              <a:endParaRPr lang="en-US" sz="1700" b="1" dirty="0"/>
            </a:p>
          </p:txBody>
        </p:sp>
      </p:grpSp>
      <p:sp>
        <p:nvSpPr>
          <p:cNvPr id="19" name="TextBox 18"/>
          <p:cNvSpPr txBox="1"/>
          <p:nvPr/>
        </p:nvSpPr>
        <p:spPr>
          <a:xfrm>
            <a:off x="79523" y="76200"/>
            <a:ext cx="444352" cy="338554"/>
          </a:xfrm>
          <a:prstGeom prst="rect">
            <a:avLst/>
          </a:prstGeom>
          <a:noFill/>
        </p:spPr>
        <p:txBody>
          <a:bodyPr wrap="none" rtlCol="0">
            <a:spAutoFit/>
          </a:bodyPr>
          <a:lstStyle/>
          <a:p>
            <a:r>
              <a:rPr lang="en-US" sz="1600" dirty="0" smtClean="0"/>
              <a:t>1.0</a:t>
            </a:r>
            <a:endParaRPr lang="en-US" sz="1600" dirty="0"/>
          </a:p>
        </p:txBody>
      </p:sp>
      <p:sp>
        <p:nvSpPr>
          <p:cNvPr id="20" name="TextBox 19"/>
          <p:cNvSpPr txBox="1"/>
          <p:nvPr/>
        </p:nvSpPr>
        <p:spPr>
          <a:xfrm>
            <a:off x="76200" y="1676400"/>
            <a:ext cx="444352" cy="338554"/>
          </a:xfrm>
          <a:prstGeom prst="rect">
            <a:avLst/>
          </a:prstGeom>
          <a:noFill/>
        </p:spPr>
        <p:txBody>
          <a:bodyPr wrap="none" rtlCol="0">
            <a:spAutoFit/>
          </a:bodyPr>
          <a:lstStyle/>
          <a:p>
            <a:r>
              <a:rPr lang="en-US" sz="1600" dirty="0" smtClean="0"/>
              <a:t>0.5</a:t>
            </a:r>
            <a:endParaRPr lang="en-US" sz="1600" dirty="0"/>
          </a:p>
        </p:txBody>
      </p:sp>
      <p:sp>
        <p:nvSpPr>
          <p:cNvPr id="21" name="TextBox 20"/>
          <p:cNvSpPr txBox="1"/>
          <p:nvPr/>
        </p:nvSpPr>
        <p:spPr>
          <a:xfrm>
            <a:off x="76200" y="3242846"/>
            <a:ext cx="444352" cy="338554"/>
          </a:xfrm>
          <a:prstGeom prst="rect">
            <a:avLst/>
          </a:prstGeom>
          <a:noFill/>
        </p:spPr>
        <p:txBody>
          <a:bodyPr wrap="none" rtlCol="0">
            <a:spAutoFit/>
          </a:bodyPr>
          <a:lstStyle/>
          <a:p>
            <a:r>
              <a:rPr lang="en-US" sz="1600" dirty="0" smtClean="0"/>
              <a:t>0.0</a:t>
            </a:r>
            <a:endParaRPr lang="en-US" sz="1600" dirty="0"/>
          </a:p>
        </p:txBody>
      </p:sp>
      <p:sp>
        <p:nvSpPr>
          <p:cNvPr id="3" name="TextBox 2"/>
          <p:cNvSpPr txBox="1"/>
          <p:nvPr/>
        </p:nvSpPr>
        <p:spPr>
          <a:xfrm>
            <a:off x="38100" y="6450538"/>
            <a:ext cx="4683270" cy="338554"/>
          </a:xfrm>
          <a:prstGeom prst="rect">
            <a:avLst/>
          </a:prstGeom>
          <a:noFill/>
        </p:spPr>
        <p:txBody>
          <a:bodyPr wrap="none" rtlCol="0">
            <a:spAutoFit/>
          </a:bodyPr>
          <a:lstStyle/>
          <a:p>
            <a:r>
              <a:rPr lang="en-US" sz="1600" dirty="0" smtClean="0">
                <a:solidFill>
                  <a:schemeClr val="bg1">
                    <a:lumMod val="85000"/>
                  </a:schemeClr>
                </a:solidFill>
              </a:rPr>
              <a:t>Photo credit: Steve Foss, 2011; Pagami Creek Complex</a:t>
            </a:r>
            <a:endParaRPr lang="en-US" sz="1600" dirty="0">
              <a:solidFill>
                <a:schemeClr val="bg1">
                  <a:lumMod val="85000"/>
                </a:schemeClr>
              </a:solidFill>
            </a:endParaRPr>
          </a:p>
        </p:txBody>
      </p:sp>
      <p:sp>
        <p:nvSpPr>
          <p:cNvPr id="11" name="TextBox 10"/>
          <p:cNvSpPr txBox="1"/>
          <p:nvPr/>
        </p:nvSpPr>
        <p:spPr>
          <a:xfrm>
            <a:off x="38100" y="6029980"/>
            <a:ext cx="6292428" cy="523220"/>
          </a:xfrm>
          <a:prstGeom prst="rect">
            <a:avLst/>
          </a:prstGeom>
          <a:noFill/>
        </p:spPr>
        <p:txBody>
          <a:bodyPr wrap="none" rtlCol="0">
            <a:spAutoFit/>
          </a:bodyPr>
          <a:lstStyle/>
          <a:p>
            <a:r>
              <a:rPr lang="en-US" sz="2800" b="1" dirty="0" smtClean="0">
                <a:solidFill>
                  <a:schemeClr val="bg1"/>
                </a:solidFill>
              </a:rPr>
              <a:t>Boundary Waters Wilderness, Minnesota</a:t>
            </a:r>
            <a:endParaRPr lang="en-US" sz="2800" b="1" dirty="0">
              <a:solidFill>
                <a:schemeClr val="bg1"/>
              </a:solidFill>
            </a:endParaRPr>
          </a:p>
        </p:txBody>
      </p:sp>
      <p:pic>
        <p:nvPicPr>
          <p:cNvPr id="22" name="Picture 21" descr="JackPineOpening_pagamiCreekFire2011_CreditUSFS.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05600" y="2494472"/>
            <a:ext cx="2209800" cy="1696528"/>
          </a:xfrm>
          <a:prstGeom prst="rect">
            <a:avLst/>
          </a:prstGeom>
          <a:ln w="9525">
            <a:solidFill>
              <a:schemeClr val="tx1"/>
            </a:solidFill>
          </a:ln>
          <a:effectLst>
            <a:outerShdw blurRad="50800" dist="38100" dir="2700000" algn="tl" rotWithShape="0">
              <a:prstClr val="black">
                <a:alpha val="40000"/>
              </a:prstClr>
            </a:outerShdw>
          </a:effectLst>
        </p:spPr>
      </p:pic>
      <p:sp>
        <p:nvSpPr>
          <p:cNvPr id="23" name="Down Arrow 22"/>
          <p:cNvSpPr/>
          <p:nvPr/>
        </p:nvSpPr>
        <p:spPr>
          <a:xfrm>
            <a:off x="4069330" y="293772"/>
            <a:ext cx="152400" cy="304800"/>
          </a:xfrm>
          <a:prstGeom prst="down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614150" y="95250"/>
            <a:ext cx="1176925" cy="369332"/>
          </a:xfrm>
          <a:prstGeom prst="rect">
            <a:avLst/>
          </a:prstGeom>
          <a:noFill/>
        </p:spPr>
        <p:txBody>
          <a:bodyPr wrap="none" rtlCol="0">
            <a:spAutoFit/>
          </a:bodyPr>
          <a:lstStyle/>
          <a:p>
            <a:pPr algn="ctr"/>
            <a:r>
              <a:rPr lang="en-US" b="1" dirty="0" smtClean="0">
                <a:solidFill>
                  <a:srgbClr val="C00000"/>
                </a:solidFill>
              </a:rPr>
              <a:t>July   2006</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1" name="Right Arrow 10"/>
          <p:cNvSpPr/>
          <p:nvPr/>
        </p:nvSpPr>
        <p:spPr>
          <a:xfrm rot="4258392">
            <a:off x="3820350" y="4512214"/>
            <a:ext cx="430213" cy="328612"/>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p>
        </p:txBody>
      </p:sp>
      <p:sp>
        <p:nvSpPr>
          <p:cNvPr id="14" name="Rectangle 13"/>
          <p:cNvSpPr/>
          <p:nvPr/>
        </p:nvSpPr>
        <p:spPr>
          <a:xfrm>
            <a:off x="228600" y="228600"/>
            <a:ext cx="5715000" cy="3276600"/>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3"/>
          <p:cNvPicPr>
            <a:picLocks noChangeAspect="1" noChangeArrowheads="1"/>
          </p:cNvPicPr>
          <p:nvPr/>
        </p:nvPicPr>
        <p:blipFill>
          <a:blip r:embed="rId3" cstate="email">
            <a:grayscl/>
            <a:extLst>
              <a:ext uri="{28A0092B-C50C-407E-A947-70E740481C1C}">
                <a14:useLocalDpi xmlns:a14="http://schemas.microsoft.com/office/drawing/2010/main"/>
              </a:ext>
            </a:extLst>
          </a:blip>
          <a:srcRect/>
          <a:stretch>
            <a:fillRect/>
          </a:stretch>
        </p:blipFill>
        <p:spPr bwMode="auto">
          <a:xfrm>
            <a:off x="228600" y="341312"/>
            <a:ext cx="5562600" cy="3124200"/>
          </a:xfrm>
          <a:prstGeom prst="rect">
            <a:avLst/>
          </a:prstGeom>
          <a:noFill/>
          <a:ln w="9525">
            <a:noFill/>
            <a:miter lim="800000"/>
            <a:headEnd/>
            <a:tailEnd/>
          </a:ln>
        </p:spPr>
      </p:pic>
      <p:grpSp>
        <p:nvGrpSpPr>
          <p:cNvPr id="17" name="Group 16"/>
          <p:cNvGrpSpPr/>
          <p:nvPr/>
        </p:nvGrpSpPr>
        <p:grpSpPr>
          <a:xfrm>
            <a:off x="925513" y="304800"/>
            <a:ext cx="3857056" cy="447675"/>
            <a:chOff x="925513" y="304800"/>
            <a:chExt cx="3857056" cy="447675"/>
          </a:xfrm>
        </p:grpSpPr>
        <p:cxnSp>
          <p:nvCxnSpPr>
            <p:cNvPr id="7" name="Straight Arrow Connector 6"/>
            <p:cNvCxnSpPr/>
            <p:nvPr/>
          </p:nvCxnSpPr>
          <p:spPr>
            <a:xfrm rot="5400000">
              <a:off x="3898900" y="557212"/>
              <a:ext cx="388938"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747713" y="557212"/>
              <a:ext cx="388938" cy="158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173" name="TextBox 8"/>
            <p:cNvSpPr txBox="1">
              <a:spLocks noChangeArrowheads="1"/>
            </p:cNvSpPr>
            <p:nvPr/>
          </p:nvSpPr>
          <p:spPr bwMode="auto">
            <a:xfrm>
              <a:off x="925513" y="322262"/>
              <a:ext cx="790890" cy="298303"/>
            </a:xfrm>
            <a:prstGeom prst="rect">
              <a:avLst/>
            </a:prstGeom>
            <a:noFill/>
            <a:ln w="9525">
              <a:noFill/>
              <a:miter lim="800000"/>
              <a:headEnd/>
              <a:tailEnd/>
            </a:ln>
          </p:spPr>
          <p:txBody>
            <a:bodyPr wrap="none" lIns="82058" tIns="41029" rIns="82058" bIns="41029">
              <a:spAutoFit/>
            </a:bodyPr>
            <a:lstStyle/>
            <a:p>
              <a:r>
                <a:rPr lang="en-US" sz="1400" b="1" dirty="0" smtClean="0">
                  <a:solidFill>
                    <a:srgbClr val="C00000"/>
                  </a:solidFill>
                </a:rPr>
                <a:t>11/2000</a:t>
              </a:r>
              <a:endParaRPr lang="en-US" sz="1400" b="1" dirty="0">
                <a:solidFill>
                  <a:srgbClr val="C00000"/>
                </a:solidFill>
              </a:endParaRPr>
            </a:p>
          </p:txBody>
        </p:sp>
        <p:sp>
          <p:nvSpPr>
            <p:cNvPr id="7174" name="TextBox 9"/>
            <p:cNvSpPr txBox="1">
              <a:spLocks noChangeArrowheads="1"/>
            </p:cNvSpPr>
            <p:nvPr/>
          </p:nvSpPr>
          <p:spPr bwMode="auto">
            <a:xfrm>
              <a:off x="4083050" y="304800"/>
              <a:ext cx="699519" cy="298303"/>
            </a:xfrm>
            <a:prstGeom prst="rect">
              <a:avLst/>
            </a:prstGeom>
            <a:noFill/>
            <a:ln w="9525">
              <a:noFill/>
              <a:miter lim="800000"/>
              <a:headEnd/>
              <a:tailEnd/>
            </a:ln>
          </p:spPr>
          <p:txBody>
            <a:bodyPr wrap="none" lIns="82058" tIns="41029" rIns="82058" bIns="41029">
              <a:spAutoFit/>
            </a:bodyPr>
            <a:lstStyle/>
            <a:p>
              <a:r>
                <a:rPr lang="en-US" sz="1400" b="1" dirty="0">
                  <a:solidFill>
                    <a:srgbClr val="C00000"/>
                  </a:solidFill>
                </a:rPr>
                <a:t>4/2007</a:t>
              </a:r>
            </a:p>
          </p:txBody>
        </p:sp>
      </p:grpSp>
      <p:sp>
        <p:nvSpPr>
          <p:cNvPr id="12" name="Rectangle 11"/>
          <p:cNvSpPr/>
          <p:nvPr/>
        </p:nvSpPr>
        <p:spPr>
          <a:xfrm>
            <a:off x="304800" y="3236912"/>
            <a:ext cx="5562600" cy="2286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86078" y="3140511"/>
            <a:ext cx="5352747" cy="323165"/>
          </a:xfrm>
          <a:prstGeom prst="rect">
            <a:avLst/>
          </a:prstGeom>
          <a:noFill/>
        </p:spPr>
        <p:txBody>
          <a:bodyPr wrap="none" rtlCol="0">
            <a:spAutoFit/>
          </a:bodyPr>
          <a:lstStyle/>
          <a:p>
            <a:r>
              <a:rPr lang="en-US" sz="1500" b="1" dirty="0" smtClean="0"/>
              <a:t>2000 2001  2002  2003  2004  2005  2006   2007  2008  2009  2010</a:t>
            </a:r>
            <a:endParaRPr lang="en-US" sz="1500" b="1" dirty="0"/>
          </a:p>
        </p:txBody>
      </p:sp>
      <p:sp>
        <p:nvSpPr>
          <p:cNvPr id="18" name="Rectangle 17"/>
          <p:cNvSpPr/>
          <p:nvPr/>
        </p:nvSpPr>
        <p:spPr>
          <a:xfrm>
            <a:off x="257175" y="304800"/>
            <a:ext cx="228600" cy="31242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136673" y="304800"/>
            <a:ext cx="444352" cy="338554"/>
          </a:xfrm>
          <a:prstGeom prst="rect">
            <a:avLst/>
          </a:prstGeom>
          <a:noFill/>
        </p:spPr>
        <p:txBody>
          <a:bodyPr wrap="none" rtlCol="0">
            <a:spAutoFit/>
          </a:bodyPr>
          <a:lstStyle/>
          <a:p>
            <a:r>
              <a:rPr lang="en-US" sz="1600" dirty="0" smtClean="0"/>
              <a:t>1.0</a:t>
            </a:r>
            <a:endParaRPr lang="en-US" sz="1600" dirty="0"/>
          </a:p>
        </p:txBody>
      </p:sp>
      <p:sp>
        <p:nvSpPr>
          <p:cNvPr id="21" name="TextBox 20"/>
          <p:cNvSpPr txBox="1"/>
          <p:nvPr/>
        </p:nvSpPr>
        <p:spPr>
          <a:xfrm>
            <a:off x="146198" y="1631285"/>
            <a:ext cx="444352" cy="338554"/>
          </a:xfrm>
          <a:prstGeom prst="rect">
            <a:avLst/>
          </a:prstGeom>
          <a:noFill/>
        </p:spPr>
        <p:txBody>
          <a:bodyPr wrap="none" rtlCol="0">
            <a:spAutoFit/>
          </a:bodyPr>
          <a:lstStyle/>
          <a:p>
            <a:r>
              <a:rPr lang="en-US" sz="1600" dirty="0" smtClean="0"/>
              <a:t>0.5</a:t>
            </a:r>
            <a:endParaRPr lang="en-US" sz="1600" dirty="0"/>
          </a:p>
        </p:txBody>
      </p:sp>
      <p:sp>
        <p:nvSpPr>
          <p:cNvPr id="22" name="TextBox 21"/>
          <p:cNvSpPr txBox="1"/>
          <p:nvPr/>
        </p:nvSpPr>
        <p:spPr>
          <a:xfrm>
            <a:off x="142875" y="2971800"/>
            <a:ext cx="444352" cy="338554"/>
          </a:xfrm>
          <a:prstGeom prst="rect">
            <a:avLst/>
          </a:prstGeom>
          <a:noFill/>
        </p:spPr>
        <p:txBody>
          <a:bodyPr wrap="none" rtlCol="0">
            <a:spAutoFit/>
          </a:bodyPr>
          <a:lstStyle/>
          <a:p>
            <a:r>
              <a:rPr lang="en-US" sz="1600" dirty="0" smtClean="0"/>
              <a:t>0.0</a:t>
            </a:r>
            <a:endParaRPr lang="en-US" sz="1600" dirty="0"/>
          </a:p>
        </p:txBody>
      </p:sp>
      <p:grpSp>
        <p:nvGrpSpPr>
          <p:cNvPr id="23" name="Group 22"/>
          <p:cNvGrpSpPr/>
          <p:nvPr/>
        </p:nvGrpSpPr>
        <p:grpSpPr>
          <a:xfrm>
            <a:off x="6477000" y="876170"/>
            <a:ext cx="2133600" cy="1981459"/>
            <a:chOff x="457200" y="4479666"/>
            <a:chExt cx="2133600" cy="1981459"/>
          </a:xfrm>
        </p:grpSpPr>
        <p:pic>
          <p:nvPicPr>
            <p:cNvPr id="2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4479666"/>
              <a:ext cx="2133600" cy="19814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25" name="Straight Arrow Connector 24"/>
            <p:cNvCxnSpPr/>
            <p:nvPr/>
          </p:nvCxnSpPr>
          <p:spPr>
            <a:xfrm rot="16200000" flipV="1">
              <a:off x="2054225" y="5165725"/>
              <a:ext cx="201612" cy="1381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152400" y="5791200"/>
            <a:ext cx="5865067" cy="954107"/>
          </a:xfrm>
          <a:prstGeom prst="rect">
            <a:avLst/>
          </a:prstGeom>
          <a:noFill/>
        </p:spPr>
        <p:txBody>
          <a:bodyPr wrap="none" rtlCol="0">
            <a:spAutoFit/>
          </a:bodyPr>
          <a:lstStyle/>
          <a:p>
            <a:r>
              <a:rPr lang="en-US" sz="2800" b="1" dirty="0" smtClean="0">
                <a:solidFill>
                  <a:schemeClr val="bg1"/>
                </a:solidFill>
              </a:rPr>
              <a:t>Linville Gorge Fires</a:t>
            </a:r>
          </a:p>
          <a:p>
            <a:r>
              <a:rPr lang="en-US" sz="2800" b="1" dirty="0" smtClean="0">
                <a:solidFill>
                  <a:schemeClr val="bg1"/>
                </a:solidFill>
              </a:rPr>
              <a:t>Pisgah National Forest, North Carolina</a:t>
            </a:r>
            <a:endParaRPr lang="en-US" sz="2800" b="1" dirty="0">
              <a:solidFill>
                <a:schemeClr val="bg1"/>
              </a:solidFill>
            </a:endParaRPr>
          </a:p>
        </p:txBody>
      </p:sp>
      <p:pic>
        <p:nvPicPr>
          <p:cNvPr id="27" name="Picture 8" descr="linville wildfire.bmp"/>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10200" y="3657600"/>
            <a:ext cx="3505200" cy="2590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74011"/>
            <a:ext cx="9144000" cy="5383989"/>
          </a:xfrm>
          <a:prstGeom prst="rect">
            <a:avLst/>
          </a:prstGeom>
          <a:noFill/>
          <a:ln w="9525">
            <a:noFill/>
            <a:miter lim="800000"/>
            <a:headEnd/>
            <a:tailEnd/>
          </a:ln>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3160059"/>
          </a:xfrm>
          <a:prstGeom prst="rect">
            <a:avLst/>
          </a:prstGeom>
          <a:noFill/>
          <a:ln w="9525">
            <a:noFill/>
            <a:miter lim="800000"/>
            <a:headEnd/>
            <a:tailEnd/>
          </a:ln>
        </p:spPr>
      </p:pic>
      <p:sp>
        <p:nvSpPr>
          <p:cNvPr id="10" name="Right Arrow 9"/>
          <p:cNvSpPr/>
          <p:nvPr/>
        </p:nvSpPr>
        <p:spPr>
          <a:xfrm rot="15348876">
            <a:off x="2299224" y="3425683"/>
            <a:ext cx="403264" cy="327565"/>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11" name="Right Arrow 10"/>
          <p:cNvSpPr/>
          <p:nvPr/>
        </p:nvSpPr>
        <p:spPr>
          <a:xfrm rot="14881571">
            <a:off x="5838804" y="1977483"/>
            <a:ext cx="429600" cy="327565"/>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0907" y="228600"/>
            <a:ext cx="2493818" cy="174811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Arrow Connector 6"/>
          <p:cNvCxnSpPr/>
          <p:nvPr/>
        </p:nvCxnSpPr>
        <p:spPr>
          <a:xfrm rot="16200000" flipV="1">
            <a:off x="1284395" y="1067004"/>
            <a:ext cx="201706" cy="1385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8871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5883966" y="5349322"/>
            <a:ext cx="1219200" cy="9765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544444" y="4449417"/>
            <a:ext cx="1219200" cy="976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7463" y="460375"/>
            <a:ext cx="6701137" cy="1641475"/>
          </a:xfrm>
          <a:prstGeom prst="rect">
            <a:avLst/>
          </a:prstGeom>
          <a:noFill/>
        </p:spPr>
        <p:txBody>
          <a:bodyPr wrap="square" rtlCol="0">
            <a:spAutoFit/>
          </a:bodyPr>
          <a:lstStyle/>
          <a:p>
            <a:pPr marL="514350" indent="-514350">
              <a:spcBef>
                <a:spcPts val="1000"/>
              </a:spcBef>
              <a:buAutoNum type="arabicPeriod"/>
            </a:pPr>
            <a:r>
              <a:rPr lang="en-US" sz="2800" dirty="0" smtClean="0">
                <a:solidFill>
                  <a:schemeClr val="tx1">
                    <a:lumMod val="65000"/>
                    <a:lumOff val="35000"/>
                  </a:schemeClr>
                </a:solidFill>
              </a:rPr>
              <a:t>Can we measure short-term severity?</a:t>
            </a:r>
          </a:p>
          <a:p>
            <a:pPr marL="514350" indent="-514350">
              <a:spcBef>
                <a:spcPts val="1000"/>
              </a:spcBef>
              <a:buFontTx/>
              <a:buAutoNum type="arabicPeriod"/>
            </a:pPr>
            <a:r>
              <a:rPr lang="en-US" sz="2800" dirty="0">
                <a:solidFill>
                  <a:schemeClr val="tx1">
                    <a:lumMod val="65000"/>
                    <a:lumOff val="35000"/>
                  </a:schemeClr>
                </a:solidFill>
              </a:rPr>
              <a:t>Can we </a:t>
            </a:r>
            <a:r>
              <a:rPr lang="en-US" sz="2800" dirty="0" smtClean="0">
                <a:solidFill>
                  <a:schemeClr val="tx1">
                    <a:lumMod val="65000"/>
                    <a:lumOff val="35000"/>
                  </a:schemeClr>
                </a:solidFill>
              </a:rPr>
              <a:t>observe multi-year recovery</a:t>
            </a:r>
            <a:r>
              <a:rPr lang="en-US" sz="2800" dirty="0">
                <a:solidFill>
                  <a:schemeClr val="tx1">
                    <a:lumMod val="65000"/>
                    <a:lumOff val="35000"/>
                  </a:schemeClr>
                </a:solidFill>
              </a:rPr>
              <a:t>?</a:t>
            </a:r>
          </a:p>
          <a:p>
            <a:pPr marL="514350" indent="-514350">
              <a:spcBef>
                <a:spcPts val="1000"/>
              </a:spcBef>
              <a:buAutoNum type="arabicPeriod"/>
            </a:pPr>
            <a:r>
              <a:rPr lang="en-US" sz="2800" b="1" dirty="0" smtClean="0"/>
              <a:t>Can we detect “stable state” transitions?</a:t>
            </a:r>
            <a:endParaRPr lang="en-US" sz="2800" b="1" dirty="0"/>
          </a:p>
        </p:txBody>
      </p:sp>
      <p:pic>
        <p:nvPicPr>
          <p:cNvPr id="14" name="Picture 32" descr="C:\Documents and Settings\stevenorman\Local Settings\Temporary Internet Files\Content.IE5\1AOYLKO8\MP900437273[1].jpg"/>
          <p:cNvPicPr>
            <a:picLocks noChangeAspect="1" noChangeArrowheads="1"/>
          </p:cNvPicPr>
          <p:nvPr/>
        </p:nvPicPr>
        <p:blipFill>
          <a:blip r:embed="rId2" cstate="email">
            <a:extLst>
              <a:ext uri="{BEBA8EAE-BF5A-486C-A8C5-ECC9F3942E4B}">
                <a14:imgProps xmlns:a14="http://schemas.microsoft.com/office/drawing/2010/main">
                  <a14:imgLayer r:embed="rId3">
                    <a14:imgEffect>
                      <a14:artisticPaintStrokes/>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4773230" y="5501035"/>
            <a:ext cx="1219200" cy="976521"/>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p:cNvCxnSpPr>
            <a:stCxn id="19" idx="0"/>
            <a:endCxn id="20" idx="2"/>
          </p:cNvCxnSpPr>
          <p:nvPr/>
        </p:nvCxnSpPr>
        <p:spPr>
          <a:xfrm flipH="1" flipV="1">
            <a:off x="514897" y="3480847"/>
            <a:ext cx="4072" cy="255429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2101" y="6035139"/>
            <a:ext cx="533736" cy="338554"/>
          </a:xfrm>
          <a:prstGeom prst="rect">
            <a:avLst/>
          </a:prstGeom>
          <a:noFill/>
        </p:spPr>
        <p:txBody>
          <a:bodyPr wrap="none" rtlCol="0">
            <a:spAutoFit/>
          </a:bodyPr>
          <a:lstStyle/>
          <a:p>
            <a:r>
              <a:rPr lang="en-US" sz="1600" b="1" dirty="0" smtClean="0"/>
              <a:t>Low</a:t>
            </a:r>
            <a:endParaRPr lang="en-US" sz="1600" b="1" dirty="0"/>
          </a:p>
        </p:txBody>
      </p:sp>
      <p:sp>
        <p:nvSpPr>
          <p:cNvPr id="20" name="TextBox 19"/>
          <p:cNvSpPr txBox="1"/>
          <p:nvPr/>
        </p:nvSpPr>
        <p:spPr>
          <a:xfrm>
            <a:off x="228600" y="3142293"/>
            <a:ext cx="572593" cy="338554"/>
          </a:xfrm>
          <a:prstGeom prst="rect">
            <a:avLst/>
          </a:prstGeom>
          <a:noFill/>
        </p:spPr>
        <p:txBody>
          <a:bodyPr wrap="none" rtlCol="0">
            <a:spAutoFit/>
          </a:bodyPr>
          <a:lstStyle/>
          <a:p>
            <a:r>
              <a:rPr lang="en-US" sz="1600" b="1" dirty="0" smtClean="0"/>
              <a:t>High</a:t>
            </a:r>
            <a:endParaRPr lang="en-US" sz="1600" b="1" dirty="0"/>
          </a:p>
        </p:txBody>
      </p:sp>
      <p:sp>
        <p:nvSpPr>
          <p:cNvPr id="21" name="TextBox 20"/>
          <p:cNvSpPr txBox="1"/>
          <p:nvPr/>
        </p:nvSpPr>
        <p:spPr>
          <a:xfrm rot="16200000">
            <a:off x="-761982" y="4647354"/>
            <a:ext cx="2070760" cy="369332"/>
          </a:xfrm>
          <a:prstGeom prst="rect">
            <a:avLst/>
          </a:prstGeom>
          <a:noFill/>
        </p:spPr>
        <p:txBody>
          <a:bodyPr wrap="none" rtlCol="0">
            <a:spAutoFit/>
          </a:bodyPr>
          <a:lstStyle/>
          <a:p>
            <a:r>
              <a:rPr lang="en-US" b="1" dirty="0" smtClean="0"/>
              <a:t>POTENTIAL ENERGY</a:t>
            </a:r>
            <a:endParaRPr lang="en-US" b="1" dirty="0"/>
          </a:p>
        </p:txBody>
      </p:sp>
      <p:sp>
        <p:nvSpPr>
          <p:cNvPr id="22" name="TextBox 21"/>
          <p:cNvSpPr txBox="1"/>
          <p:nvPr/>
        </p:nvSpPr>
        <p:spPr>
          <a:xfrm>
            <a:off x="3076575" y="6364843"/>
            <a:ext cx="841321" cy="369332"/>
          </a:xfrm>
          <a:prstGeom prst="rect">
            <a:avLst/>
          </a:prstGeom>
          <a:noFill/>
        </p:spPr>
        <p:txBody>
          <a:bodyPr wrap="none" rtlCol="0">
            <a:spAutoFit/>
          </a:bodyPr>
          <a:lstStyle/>
          <a:p>
            <a:r>
              <a:rPr lang="en-US" b="1" dirty="0" smtClean="0"/>
              <a:t>STATES</a:t>
            </a:r>
            <a:endParaRPr lang="en-US" b="1" dirty="0"/>
          </a:p>
        </p:txBody>
      </p:sp>
      <p:cxnSp>
        <p:nvCxnSpPr>
          <p:cNvPr id="23" name="Straight Arrow Connector 22"/>
          <p:cNvCxnSpPr/>
          <p:nvPr/>
        </p:nvCxnSpPr>
        <p:spPr>
          <a:xfrm>
            <a:off x="2743200" y="6711912"/>
            <a:ext cx="1501859"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Circular Arrow 15"/>
          <p:cNvSpPr/>
          <p:nvPr/>
        </p:nvSpPr>
        <p:spPr>
          <a:xfrm rot="13969764" flipV="1">
            <a:off x="2262409" y="3492353"/>
            <a:ext cx="3349074" cy="1694111"/>
          </a:xfrm>
          <a:prstGeom prst="circularArrow">
            <a:avLst>
              <a:gd name="adj1" fmla="val 14457"/>
              <a:gd name="adj2" fmla="val 1142319"/>
              <a:gd name="adj3" fmla="val 16552790"/>
              <a:gd name="adj4" fmla="val 11570456"/>
              <a:gd name="adj5" fmla="val 17490"/>
            </a:avLst>
          </a:prstGeom>
          <a:solidFill>
            <a:schemeClr val="accent6">
              <a:lumMod val="60000"/>
              <a:lumOff val="4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Freeform 23"/>
          <p:cNvSpPr/>
          <p:nvPr/>
        </p:nvSpPr>
        <p:spPr>
          <a:xfrm>
            <a:off x="838200" y="2743200"/>
            <a:ext cx="7648575" cy="3753270"/>
          </a:xfrm>
          <a:custGeom>
            <a:avLst/>
            <a:gdLst>
              <a:gd name="connsiteX0" fmla="*/ 0 w 7648575"/>
              <a:gd name="connsiteY0" fmla="*/ 2162175 h 3753270"/>
              <a:gd name="connsiteX1" fmla="*/ 304800 w 7648575"/>
              <a:gd name="connsiteY1" fmla="*/ 1695450 h 3753270"/>
              <a:gd name="connsiteX2" fmla="*/ 781050 w 7648575"/>
              <a:gd name="connsiteY2" fmla="*/ 609600 h 3753270"/>
              <a:gd name="connsiteX3" fmla="*/ 1219200 w 7648575"/>
              <a:gd name="connsiteY3" fmla="*/ 742950 h 3753270"/>
              <a:gd name="connsiteX4" fmla="*/ 1638300 w 7648575"/>
              <a:gd name="connsiteY4" fmla="*/ 2085975 h 3753270"/>
              <a:gd name="connsiteX5" fmla="*/ 2152650 w 7648575"/>
              <a:gd name="connsiteY5" fmla="*/ 2628900 h 3753270"/>
              <a:gd name="connsiteX6" fmla="*/ 2733675 w 7648575"/>
              <a:gd name="connsiteY6" fmla="*/ 2514600 h 3753270"/>
              <a:gd name="connsiteX7" fmla="*/ 2876550 w 7648575"/>
              <a:gd name="connsiteY7" fmla="*/ 1524000 h 3753270"/>
              <a:gd name="connsiteX8" fmla="*/ 3276600 w 7648575"/>
              <a:gd name="connsiteY8" fmla="*/ 1590675 h 3753270"/>
              <a:gd name="connsiteX9" fmla="*/ 3971925 w 7648575"/>
              <a:gd name="connsiteY9" fmla="*/ 3295650 h 3753270"/>
              <a:gd name="connsiteX10" fmla="*/ 4610100 w 7648575"/>
              <a:gd name="connsiteY10" fmla="*/ 3752850 h 3753270"/>
              <a:gd name="connsiteX11" fmla="*/ 5095875 w 7648575"/>
              <a:gd name="connsiteY11" fmla="*/ 3381375 h 3753270"/>
              <a:gd name="connsiteX12" fmla="*/ 5600700 w 7648575"/>
              <a:gd name="connsiteY12" fmla="*/ 3562350 h 3753270"/>
              <a:gd name="connsiteX13" fmla="*/ 6153150 w 7648575"/>
              <a:gd name="connsiteY13" fmla="*/ 3343275 h 3753270"/>
              <a:gd name="connsiteX14" fmla="*/ 7162800 w 7648575"/>
              <a:gd name="connsiteY14" fmla="*/ 2438400 h 3753270"/>
              <a:gd name="connsiteX15" fmla="*/ 7648575 w 7648575"/>
              <a:gd name="connsiteY15" fmla="*/ 0 h 375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48575" h="3753270">
                <a:moveTo>
                  <a:pt x="0" y="2162175"/>
                </a:moveTo>
                <a:cubicBezTo>
                  <a:pt x="87312" y="2058193"/>
                  <a:pt x="174625" y="1954212"/>
                  <a:pt x="304800" y="1695450"/>
                </a:cubicBezTo>
                <a:cubicBezTo>
                  <a:pt x="434975" y="1436688"/>
                  <a:pt x="628650" y="768350"/>
                  <a:pt x="781050" y="609600"/>
                </a:cubicBezTo>
                <a:cubicBezTo>
                  <a:pt x="933450" y="450850"/>
                  <a:pt x="1076325" y="496888"/>
                  <a:pt x="1219200" y="742950"/>
                </a:cubicBezTo>
                <a:cubicBezTo>
                  <a:pt x="1362075" y="989012"/>
                  <a:pt x="1482725" y="1771650"/>
                  <a:pt x="1638300" y="2085975"/>
                </a:cubicBezTo>
                <a:cubicBezTo>
                  <a:pt x="1793875" y="2400300"/>
                  <a:pt x="1970088" y="2557463"/>
                  <a:pt x="2152650" y="2628900"/>
                </a:cubicBezTo>
                <a:cubicBezTo>
                  <a:pt x="2335212" y="2700337"/>
                  <a:pt x="2613025" y="2698750"/>
                  <a:pt x="2733675" y="2514600"/>
                </a:cubicBezTo>
                <a:cubicBezTo>
                  <a:pt x="2854325" y="2330450"/>
                  <a:pt x="2786063" y="1677987"/>
                  <a:pt x="2876550" y="1524000"/>
                </a:cubicBezTo>
                <a:cubicBezTo>
                  <a:pt x="2967037" y="1370013"/>
                  <a:pt x="3094038" y="1295400"/>
                  <a:pt x="3276600" y="1590675"/>
                </a:cubicBezTo>
                <a:cubicBezTo>
                  <a:pt x="3459163" y="1885950"/>
                  <a:pt x="3749675" y="2935288"/>
                  <a:pt x="3971925" y="3295650"/>
                </a:cubicBezTo>
                <a:cubicBezTo>
                  <a:pt x="4194175" y="3656013"/>
                  <a:pt x="4422775" y="3738563"/>
                  <a:pt x="4610100" y="3752850"/>
                </a:cubicBezTo>
                <a:cubicBezTo>
                  <a:pt x="4797425" y="3767137"/>
                  <a:pt x="4930775" y="3413125"/>
                  <a:pt x="5095875" y="3381375"/>
                </a:cubicBezTo>
                <a:cubicBezTo>
                  <a:pt x="5260975" y="3349625"/>
                  <a:pt x="5424488" y="3568700"/>
                  <a:pt x="5600700" y="3562350"/>
                </a:cubicBezTo>
                <a:cubicBezTo>
                  <a:pt x="5776912" y="3556000"/>
                  <a:pt x="5892800" y="3530600"/>
                  <a:pt x="6153150" y="3343275"/>
                </a:cubicBezTo>
                <a:cubicBezTo>
                  <a:pt x="6413500" y="3155950"/>
                  <a:pt x="6913563" y="2995612"/>
                  <a:pt x="7162800" y="2438400"/>
                </a:cubicBezTo>
                <a:cubicBezTo>
                  <a:pt x="7412037" y="1881188"/>
                  <a:pt x="7530306" y="940594"/>
                  <a:pt x="7648575" y="0"/>
                </a:cubicBezTo>
              </a:path>
            </a:pathLst>
          </a:custGeom>
          <a:noFill/>
          <a:ln w="7620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ircular Arrow 24"/>
          <p:cNvSpPr/>
          <p:nvPr/>
        </p:nvSpPr>
        <p:spPr>
          <a:xfrm rot="6756179" flipV="1">
            <a:off x="2454704" y="3684264"/>
            <a:ext cx="2256331" cy="1310287"/>
          </a:xfrm>
          <a:prstGeom prst="circularArrow">
            <a:avLst>
              <a:gd name="adj1" fmla="val 14457"/>
              <a:gd name="adj2" fmla="val 1142319"/>
              <a:gd name="adj3" fmla="val 16552790"/>
              <a:gd name="adj4" fmla="val 10208918"/>
              <a:gd name="adj5" fmla="val 17490"/>
            </a:avLst>
          </a:prstGeom>
          <a:solidFill>
            <a:schemeClr val="accent6">
              <a:lumMod val="60000"/>
              <a:lumOff val="4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ircular Arrow 27"/>
          <p:cNvSpPr/>
          <p:nvPr/>
        </p:nvSpPr>
        <p:spPr>
          <a:xfrm rot="10105227" flipV="1">
            <a:off x="4719034" y="5181877"/>
            <a:ext cx="2256331" cy="1310287"/>
          </a:xfrm>
          <a:prstGeom prst="circularArrow">
            <a:avLst>
              <a:gd name="adj1" fmla="val 14457"/>
              <a:gd name="adj2" fmla="val 1142319"/>
              <a:gd name="adj3" fmla="val 16552790"/>
              <a:gd name="adj4" fmla="val 13651626"/>
              <a:gd name="adj5" fmla="val 17490"/>
            </a:avLst>
          </a:prstGeom>
          <a:solidFill>
            <a:schemeClr val="accent6">
              <a:lumMod val="60000"/>
              <a:lumOff val="4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162778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20856"/>
            <a:ext cx="9839739" cy="700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4171950" y="698509"/>
            <a:ext cx="5429250" cy="6083291"/>
            <a:chOff x="57150" y="423446"/>
            <a:chExt cx="5429250" cy="6083291"/>
          </a:xfrm>
        </p:grpSpPr>
        <p:pic>
          <p:nvPicPr>
            <p:cNvPr id="1536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457200"/>
              <a:ext cx="5334000" cy="6049537"/>
            </a:xfrm>
            <a:prstGeom prst="rect">
              <a:avLst/>
            </a:prstGeom>
            <a:noFill/>
            <a:ln w="9525">
              <a:noFill/>
              <a:miter lim="800000"/>
              <a:headEnd/>
              <a:tailEnd/>
            </a:ln>
          </p:spPr>
        </p:pic>
        <p:sp>
          <p:nvSpPr>
            <p:cNvPr id="9" name="Rectangle 8"/>
            <p:cNvSpPr/>
            <p:nvPr/>
          </p:nvSpPr>
          <p:spPr>
            <a:xfrm>
              <a:off x="5105400" y="2343150"/>
              <a:ext cx="304800" cy="80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7200" y="2743200"/>
              <a:ext cx="2929969" cy="369332"/>
            </a:xfrm>
            <a:prstGeom prst="rect">
              <a:avLst/>
            </a:prstGeom>
            <a:noFill/>
          </p:spPr>
          <p:txBody>
            <a:bodyPr wrap="none" rtlCol="0">
              <a:spAutoFit/>
            </a:bodyPr>
            <a:lstStyle/>
            <a:p>
              <a:r>
                <a:rPr lang="en-US" dirty="0" smtClean="0"/>
                <a:t>A typical deciduous signature</a:t>
              </a:r>
              <a:endParaRPr lang="en-US" dirty="0"/>
            </a:p>
          </p:txBody>
        </p:sp>
        <p:sp>
          <p:nvSpPr>
            <p:cNvPr id="11" name="TextBox 10"/>
            <p:cNvSpPr txBox="1"/>
            <p:nvPr/>
          </p:nvSpPr>
          <p:spPr>
            <a:xfrm>
              <a:off x="496182" y="5525869"/>
              <a:ext cx="4376391" cy="646331"/>
            </a:xfrm>
            <a:prstGeom prst="rect">
              <a:avLst/>
            </a:prstGeom>
            <a:noFill/>
          </p:spPr>
          <p:txBody>
            <a:bodyPr wrap="none" rtlCol="0">
              <a:spAutoFit/>
            </a:bodyPr>
            <a:lstStyle/>
            <a:p>
              <a:r>
                <a:rPr lang="en-US" dirty="0" smtClean="0"/>
                <a:t>A declining evergreen fraction</a:t>
              </a:r>
            </a:p>
            <a:p>
              <a:r>
                <a:rPr lang="en-US" dirty="0" smtClean="0"/>
                <a:t>transitioning to a deciduous forest signature </a:t>
              </a:r>
              <a:endParaRPr lang="en-US" dirty="0"/>
            </a:p>
          </p:txBody>
        </p:sp>
        <p:sp>
          <p:nvSpPr>
            <p:cNvPr id="8" name="Rectangle 7"/>
            <p:cNvSpPr/>
            <p:nvPr/>
          </p:nvSpPr>
          <p:spPr>
            <a:xfrm>
              <a:off x="304800" y="3200400"/>
              <a:ext cx="5105400" cy="2286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04800" y="6238875"/>
              <a:ext cx="5105400" cy="2286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3701" y="3162300"/>
              <a:ext cx="5006499" cy="307777"/>
            </a:xfrm>
            <a:prstGeom prst="rect">
              <a:avLst/>
            </a:prstGeom>
            <a:noFill/>
          </p:spPr>
          <p:txBody>
            <a:bodyPr wrap="none" rtlCol="0">
              <a:spAutoFit/>
            </a:bodyPr>
            <a:lstStyle/>
            <a:p>
              <a:r>
                <a:rPr lang="en-US" sz="1400" b="1" dirty="0" smtClean="0"/>
                <a:t>2000  2001  2002  2003  2004  2005  2006  2007  2008  2009  2010</a:t>
              </a:r>
              <a:endParaRPr lang="en-US" sz="1400" b="1" dirty="0"/>
            </a:p>
          </p:txBody>
        </p:sp>
        <p:sp>
          <p:nvSpPr>
            <p:cNvPr id="15" name="TextBox 14"/>
            <p:cNvSpPr txBox="1"/>
            <p:nvPr/>
          </p:nvSpPr>
          <p:spPr>
            <a:xfrm>
              <a:off x="381000" y="6191250"/>
              <a:ext cx="5006499" cy="307777"/>
            </a:xfrm>
            <a:prstGeom prst="rect">
              <a:avLst/>
            </a:prstGeom>
            <a:noFill/>
          </p:spPr>
          <p:txBody>
            <a:bodyPr wrap="none" rtlCol="0">
              <a:spAutoFit/>
            </a:bodyPr>
            <a:lstStyle/>
            <a:p>
              <a:r>
                <a:rPr lang="en-US" sz="1400" b="1" dirty="0" smtClean="0"/>
                <a:t>2000  2001  2002  2003  2004  2005  2006  2007  2008  2009  2010</a:t>
              </a:r>
              <a:endParaRPr lang="en-US" sz="1400" b="1" dirty="0"/>
            </a:p>
          </p:txBody>
        </p:sp>
        <p:grpSp>
          <p:nvGrpSpPr>
            <p:cNvPr id="23" name="Group 22"/>
            <p:cNvGrpSpPr/>
            <p:nvPr/>
          </p:nvGrpSpPr>
          <p:grpSpPr>
            <a:xfrm>
              <a:off x="69998" y="423446"/>
              <a:ext cx="463402" cy="2853154"/>
              <a:chOff x="69998" y="423446"/>
              <a:chExt cx="463402" cy="2853154"/>
            </a:xfrm>
          </p:grpSpPr>
          <p:sp>
            <p:nvSpPr>
              <p:cNvPr id="22" name="Rectangle 21"/>
              <p:cNvSpPr/>
              <p:nvPr/>
            </p:nvSpPr>
            <p:spPr>
              <a:xfrm>
                <a:off x="152400" y="457200"/>
                <a:ext cx="304800" cy="28194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9998" y="423446"/>
                <a:ext cx="444352" cy="338554"/>
              </a:xfrm>
              <a:prstGeom prst="rect">
                <a:avLst/>
              </a:prstGeom>
              <a:noFill/>
            </p:spPr>
            <p:txBody>
              <a:bodyPr wrap="none" rtlCol="0">
                <a:spAutoFit/>
              </a:bodyPr>
              <a:lstStyle/>
              <a:p>
                <a:r>
                  <a:rPr lang="en-US" sz="1600" dirty="0" smtClean="0"/>
                  <a:t>1.0</a:t>
                </a:r>
                <a:endParaRPr lang="en-US" sz="1600" dirty="0"/>
              </a:p>
            </p:txBody>
          </p:sp>
          <p:sp>
            <p:nvSpPr>
              <p:cNvPr id="19" name="TextBox 18"/>
              <p:cNvSpPr txBox="1"/>
              <p:nvPr/>
            </p:nvSpPr>
            <p:spPr>
              <a:xfrm>
                <a:off x="89048" y="2252246"/>
                <a:ext cx="444352" cy="338554"/>
              </a:xfrm>
              <a:prstGeom prst="rect">
                <a:avLst/>
              </a:prstGeom>
              <a:noFill/>
            </p:spPr>
            <p:txBody>
              <a:bodyPr wrap="none" rtlCol="0">
                <a:spAutoFit/>
              </a:bodyPr>
              <a:lstStyle/>
              <a:p>
                <a:r>
                  <a:rPr lang="en-US" sz="1600" dirty="0" smtClean="0"/>
                  <a:t>0.5</a:t>
                </a:r>
                <a:endParaRPr lang="en-US" sz="1600" dirty="0"/>
              </a:p>
            </p:txBody>
          </p:sp>
        </p:grpSp>
        <p:grpSp>
          <p:nvGrpSpPr>
            <p:cNvPr id="24" name="Group 23"/>
            <p:cNvGrpSpPr/>
            <p:nvPr/>
          </p:nvGrpSpPr>
          <p:grpSpPr>
            <a:xfrm>
              <a:off x="57150" y="3505200"/>
              <a:ext cx="463402" cy="2853154"/>
              <a:chOff x="69998" y="423446"/>
              <a:chExt cx="463402" cy="2853154"/>
            </a:xfrm>
          </p:grpSpPr>
          <p:sp>
            <p:nvSpPr>
              <p:cNvPr id="25" name="Rectangle 24"/>
              <p:cNvSpPr/>
              <p:nvPr/>
            </p:nvSpPr>
            <p:spPr>
              <a:xfrm>
                <a:off x="152400" y="457200"/>
                <a:ext cx="304800" cy="28194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9998" y="423446"/>
                <a:ext cx="444352" cy="338554"/>
              </a:xfrm>
              <a:prstGeom prst="rect">
                <a:avLst/>
              </a:prstGeom>
              <a:noFill/>
            </p:spPr>
            <p:txBody>
              <a:bodyPr wrap="none" rtlCol="0">
                <a:spAutoFit/>
              </a:bodyPr>
              <a:lstStyle/>
              <a:p>
                <a:r>
                  <a:rPr lang="en-US" sz="1600" dirty="0" smtClean="0"/>
                  <a:t>1.0</a:t>
                </a:r>
                <a:endParaRPr lang="en-US" sz="1600" dirty="0"/>
              </a:p>
            </p:txBody>
          </p:sp>
          <p:sp>
            <p:nvSpPr>
              <p:cNvPr id="27" name="TextBox 26"/>
              <p:cNvSpPr txBox="1"/>
              <p:nvPr/>
            </p:nvSpPr>
            <p:spPr>
              <a:xfrm>
                <a:off x="89048" y="2252246"/>
                <a:ext cx="444352" cy="338554"/>
              </a:xfrm>
              <a:prstGeom prst="rect">
                <a:avLst/>
              </a:prstGeom>
              <a:noFill/>
            </p:spPr>
            <p:txBody>
              <a:bodyPr wrap="none" rtlCol="0">
                <a:spAutoFit/>
              </a:bodyPr>
              <a:lstStyle/>
              <a:p>
                <a:r>
                  <a:rPr lang="en-US" sz="1600" dirty="0" smtClean="0"/>
                  <a:t>0.5</a:t>
                </a:r>
                <a:endParaRPr lang="en-US" sz="1600" dirty="0"/>
              </a:p>
            </p:txBody>
          </p:sp>
        </p:grpSp>
      </p:grpSp>
      <p:grpSp>
        <p:nvGrpSpPr>
          <p:cNvPr id="2" name="Group 1"/>
          <p:cNvGrpSpPr/>
          <p:nvPr/>
        </p:nvGrpSpPr>
        <p:grpSpPr>
          <a:xfrm>
            <a:off x="499810" y="4572000"/>
            <a:ext cx="3005390" cy="2162909"/>
            <a:chOff x="5846566" y="609600"/>
            <a:chExt cx="3005390" cy="2162909"/>
          </a:xfrm>
        </p:grpSpPr>
        <p:pic>
          <p:nvPicPr>
            <p:cNvPr id="2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846566" y="609600"/>
              <a:ext cx="3005390" cy="216290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29" name="Straight Arrow Connector 28"/>
            <p:cNvCxnSpPr/>
            <p:nvPr/>
          </p:nvCxnSpPr>
          <p:spPr>
            <a:xfrm flipH="1">
              <a:off x="6598687" y="1252385"/>
              <a:ext cx="362186" cy="87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1" name="TextBox 1"/>
          <p:cNvSpPr txBox="1">
            <a:spLocks noChangeArrowheads="1"/>
          </p:cNvSpPr>
          <p:nvPr/>
        </p:nvSpPr>
        <p:spPr bwMode="auto">
          <a:xfrm>
            <a:off x="1143000" y="110498"/>
            <a:ext cx="7367242" cy="575302"/>
          </a:xfrm>
          <a:prstGeom prst="rect">
            <a:avLst/>
          </a:prstGeom>
          <a:noFill/>
          <a:ln w="9525">
            <a:noFill/>
            <a:miter lim="800000"/>
            <a:headEnd/>
            <a:tailEnd/>
          </a:ln>
        </p:spPr>
        <p:txBody>
          <a:bodyPr wrap="none" lIns="82058" tIns="41029" rIns="82058" bIns="41029">
            <a:spAutoFit/>
          </a:bodyPr>
          <a:lstStyle/>
          <a:p>
            <a:r>
              <a:rPr lang="en-US" sz="3200" b="1" dirty="0" smtClean="0">
                <a:solidFill>
                  <a:schemeClr val="bg1"/>
                </a:solidFill>
              </a:rPr>
              <a:t>Great Smoky Mountains National Park, NC</a:t>
            </a:r>
            <a:endParaRPr lang="en-US" sz="3200" b="1" dirty="0">
              <a:solidFill>
                <a:schemeClr val="bg1"/>
              </a:solidFill>
            </a:endParaRPr>
          </a:p>
        </p:txBody>
      </p:sp>
    </p:spTree>
    <p:extLst>
      <p:ext uri="{BB962C8B-B14F-4D97-AF65-F5344CB8AC3E}">
        <p14:creationId xmlns:p14="http://schemas.microsoft.com/office/powerpoint/2010/main" val="850676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8600" y="110532"/>
            <a:ext cx="4238730" cy="6588141"/>
          </a:xfrm>
          <a:prstGeom prst="rect">
            <a:avLst/>
          </a:prstGeom>
          <a:ln>
            <a:solidFill>
              <a:schemeClr val="tx1"/>
            </a:solidFill>
          </a:ln>
          <a:effectLst>
            <a:outerShdw blurRad="50800" dist="101600" dir="2700000" algn="tl" rotWithShape="0">
              <a:prstClr val="black">
                <a:alpha val="40000"/>
              </a:prstClr>
            </a:outerShdw>
          </a:effectLst>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8200" y="110532"/>
            <a:ext cx="4267200" cy="6588142"/>
          </a:xfrm>
          <a:prstGeom prst="rect">
            <a:avLst/>
          </a:prstGeom>
          <a:ln>
            <a:solidFill>
              <a:schemeClr val="tx1"/>
            </a:solidFill>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107645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5px-Hurricane_Isabel_18_sept_2003_1555Z.jpg"/>
          <p:cNvPicPr>
            <a:picLocks noChangeAspect="1"/>
          </p:cNvPicPr>
          <p:nvPr/>
        </p:nvPicPr>
        <p:blipFill rotWithShape="1">
          <a:blip r:embed="rId2" cstate="screen">
            <a:lum contrast="-10000"/>
            <a:extLst>
              <a:ext uri="{28A0092B-C50C-407E-A947-70E740481C1C}">
                <a14:useLocalDpi xmlns:a14="http://schemas.microsoft.com/office/drawing/2010/main"/>
              </a:ext>
            </a:extLst>
          </a:blip>
          <a:srcRect/>
          <a:stretch/>
        </p:blipFill>
        <p:spPr>
          <a:xfrm>
            <a:off x="152400" y="758485"/>
            <a:ext cx="3857624" cy="5977833"/>
          </a:xfrm>
          <a:prstGeom prst="rect">
            <a:avLst/>
          </a:prstGeom>
          <a:ln>
            <a:solidFill>
              <a:schemeClr val="tx1"/>
            </a:solidFill>
          </a:ln>
          <a:effectLst>
            <a:outerShdw blurRad="50800" dist="101600" dir="2700000" algn="tl" rotWithShape="0">
              <a:prstClr val="black">
                <a:alpha val="40000"/>
              </a:prstClr>
            </a:outerShdw>
          </a:effectLst>
        </p:spPr>
      </p:pic>
      <p:sp>
        <p:nvSpPr>
          <p:cNvPr id="5" name="TextBox 4"/>
          <p:cNvSpPr txBox="1"/>
          <p:nvPr/>
        </p:nvSpPr>
        <p:spPr>
          <a:xfrm>
            <a:off x="4114800" y="762000"/>
            <a:ext cx="5029200" cy="3354765"/>
          </a:xfrm>
          <a:prstGeom prst="rect">
            <a:avLst/>
          </a:prstGeom>
          <a:noFill/>
        </p:spPr>
        <p:txBody>
          <a:bodyPr wrap="square" rtlCol="0">
            <a:spAutoFit/>
          </a:bodyPr>
          <a:lstStyle/>
          <a:p>
            <a:r>
              <a:rPr lang="en-US" dirty="0" smtClean="0"/>
              <a:t>“Hurricane Isabel inflicted considerable changes to the refuge landscape on September 18, 2003. Several thousand acres of Atlantic white cedar forests were destroyed, and countless trees were blown down through- out the refuge, creating a potentially volatile fire situation. Without restoration, significant Atlantic white cedar acreage will be lost. The potential for catastrophic fires due to the added fuels created by the hurricane will continue to pose a risk.”</a:t>
            </a:r>
          </a:p>
          <a:p>
            <a:endParaRPr lang="en-US" sz="1000" i="1" dirty="0" smtClean="0"/>
          </a:p>
          <a:p>
            <a:r>
              <a:rPr lang="en-US" sz="1600" i="1" dirty="0" smtClean="0"/>
              <a:t>Final Comprehensive Conservation Plan, July 2006</a:t>
            </a:r>
            <a:endParaRPr lang="en-US" sz="1600" i="1" dirty="0"/>
          </a:p>
        </p:txBody>
      </p:sp>
      <p:sp>
        <p:nvSpPr>
          <p:cNvPr id="6" name="TextBox 5"/>
          <p:cNvSpPr txBox="1"/>
          <p:nvPr/>
        </p:nvSpPr>
        <p:spPr>
          <a:xfrm>
            <a:off x="6172200" y="6684824"/>
            <a:ext cx="2971800" cy="184666"/>
          </a:xfrm>
          <a:prstGeom prst="rect">
            <a:avLst/>
          </a:prstGeom>
          <a:noFill/>
        </p:spPr>
        <p:txBody>
          <a:bodyPr wrap="square" rtlCol="0">
            <a:spAutoFit/>
          </a:bodyPr>
          <a:lstStyle/>
          <a:p>
            <a:pPr algn="r"/>
            <a:r>
              <a:rPr lang="en-US" sz="600" dirty="0" smtClean="0">
                <a:solidFill>
                  <a:schemeClr val="bg1">
                    <a:lumMod val="75000"/>
                  </a:schemeClr>
                </a:solidFill>
              </a:rPr>
              <a:t>http://library.fws.gov/CCPs/GDS/greatdismalswamp06.pdf</a:t>
            </a:r>
            <a:endParaRPr lang="en-US" sz="600" dirty="0">
              <a:solidFill>
                <a:schemeClr val="bg1">
                  <a:lumMod val="75000"/>
                </a:schemeClr>
              </a:solidFill>
            </a:endParaRPr>
          </a:p>
        </p:txBody>
      </p:sp>
      <p:sp>
        <p:nvSpPr>
          <p:cNvPr id="7" name="TextBox 6"/>
          <p:cNvSpPr txBox="1"/>
          <p:nvPr/>
        </p:nvSpPr>
        <p:spPr>
          <a:xfrm>
            <a:off x="914400" y="114300"/>
            <a:ext cx="6998390" cy="523220"/>
          </a:xfrm>
          <a:prstGeom prst="rect">
            <a:avLst/>
          </a:prstGeom>
          <a:noFill/>
        </p:spPr>
        <p:txBody>
          <a:bodyPr wrap="none" rtlCol="0">
            <a:spAutoFit/>
          </a:bodyPr>
          <a:lstStyle/>
          <a:p>
            <a:pPr algn="ctr"/>
            <a:r>
              <a:rPr lang="en-US" sz="2800" b="1" dirty="0" smtClean="0"/>
              <a:t>Great Dismal Swamp National Wildlife Refuge</a:t>
            </a:r>
            <a:endParaRPr lang="en-US" sz="2800" b="1" dirty="0"/>
          </a:p>
        </p:txBody>
      </p:sp>
      <p:grpSp>
        <p:nvGrpSpPr>
          <p:cNvPr id="8" name="Group 7"/>
          <p:cNvGrpSpPr/>
          <p:nvPr/>
        </p:nvGrpSpPr>
        <p:grpSpPr>
          <a:xfrm>
            <a:off x="5105400" y="4191000"/>
            <a:ext cx="3048000" cy="2421493"/>
            <a:chOff x="314325" y="3352800"/>
            <a:chExt cx="3733800" cy="3276600"/>
          </a:xfrm>
        </p:grpSpPr>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4325" y="3352800"/>
              <a:ext cx="3733800" cy="3276600"/>
            </a:xfrm>
            <a:prstGeom prst="rect">
              <a:avLst/>
            </a:prstGeom>
            <a:noFill/>
            <a:ln w="6350">
              <a:solidFill>
                <a:schemeClr val="tx1"/>
              </a:solidFill>
              <a:miter lim="800000"/>
              <a:headEnd/>
              <a:tailEnd/>
            </a:ln>
            <a:effectLst>
              <a:outerShdw blurRad="50800" dist="38100" dir="2700000" algn="tl" rotWithShape="0">
                <a:prstClr val="black">
                  <a:alpha val="40000"/>
                </a:prstClr>
              </a:outerShdw>
            </a:effectLst>
          </p:spPr>
        </p:pic>
        <p:sp>
          <p:nvSpPr>
            <p:cNvPr id="10" name="Down Arrow 9"/>
            <p:cNvSpPr/>
            <p:nvPr/>
          </p:nvSpPr>
          <p:spPr>
            <a:xfrm rot="18652924">
              <a:off x="2927234" y="4144710"/>
              <a:ext cx="189899" cy="407829"/>
            </a:xfrm>
            <a:prstGeom prst="down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837929" y="3838575"/>
              <a:ext cx="448071" cy="369332"/>
            </a:xfrm>
            <a:prstGeom prst="rect">
              <a:avLst/>
            </a:prstGeom>
            <a:noFill/>
          </p:spPr>
          <p:txBody>
            <a:bodyPr wrap="none" rtlCol="0">
              <a:spAutoFit/>
            </a:bodyPr>
            <a:lstStyle/>
            <a:p>
              <a:r>
                <a:rPr lang="en-US" b="1" dirty="0" smtClean="0"/>
                <a:t>VA</a:t>
              </a:r>
              <a:endParaRPr lang="en-US" b="1" dirty="0"/>
            </a:p>
          </p:txBody>
        </p:sp>
        <p:sp>
          <p:nvSpPr>
            <p:cNvPr id="12" name="TextBox 11"/>
            <p:cNvSpPr txBox="1"/>
            <p:nvPr/>
          </p:nvSpPr>
          <p:spPr>
            <a:xfrm>
              <a:off x="1524000" y="4876800"/>
              <a:ext cx="458780" cy="369332"/>
            </a:xfrm>
            <a:prstGeom prst="rect">
              <a:avLst/>
            </a:prstGeom>
            <a:noFill/>
          </p:spPr>
          <p:txBody>
            <a:bodyPr wrap="none" rtlCol="0">
              <a:spAutoFit/>
            </a:bodyPr>
            <a:lstStyle/>
            <a:p>
              <a:r>
                <a:rPr lang="en-US" b="1" dirty="0" smtClean="0"/>
                <a:t>NC</a:t>
              </a:r>
              <a:endParaRPr lang="en-US" b="1" dirty="0"/>
            </a:p>
          </p:txBody>
        </p:sp>
        <p:sp>
          <p:nvSpPr>
            <p:cNvPr id="13" name="TextBox 12"/>
            <p:cNvSpPr txBox="1"/>
            <p:nvPr/>
          </p:nvSpPr>
          <p:spPr>
            <a:xfrm>
              <a:off x="1162050" y="5905500"/>
              <a:ext cx="415498" cy="369332"/>
            </a:xfrm>
            <a:prstGeom prst="rect">
              <a:avLst/>
            </a:prstGeom>
            <a:noFill/>
          </p:spPr>
          <p:txBody>
            <a:bodyPr wrap="none" rtlCol="0">
              <a:spAutoFit/>
            </a:bodyPr>
            <a:lstStyle/>
            <a:p>
              <a:r>
                <a:rPr lang="en-US" b="1" dirty="0" smtClean="0"/>
                <a:t>SC</a:t>
              </a:r>
              <a:endParaRPr lang="en-US" b="1" dirty="0"/>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ocuments and Settings\stevenorman\My Documents\My Pictures\Fire\VA_Dismal\2011_VA_GreatDismal_FireReburn.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505" y="2362200"/>
            <a:ext cx="5587620" cy="4031873"/>
          </a:xfrm>
          <a:prstGeom prst="rect">
            <a:avLst/>
          </a:prstGeom>
          <a:noFill/>
        </p:spPr>
        <p:txBody>
          <a:bodyPr wrap="none" rtlCol="0">
            <a:spAutoFit/>
          </a:bodyPr>
          <a:lstStyle/>
          <a:p>
            <a:r>
              <a:rPr lang="en-US" sz="3200" b="1" dirty="0" smtClean="0"/>
              <a:t>Hydrological alterations</a:t>
            </a:r>
          </a:p>
          <a:p>
            <a:r>
              <a:rPr lang="en-US" sz="3200" b="1" dirty="0" smtClean="0"/>
              <a:t>Historical logging </a:t>
            </a:r>
          </a:p>
          <a:p>
            <a:r>
              <a:rPr lang="en-US" sz="3200" b="1" dirty="0" smtClean="0"/>
              <a:t>Historical fires</a:t>
            </a:r>
          </a:p>
          <a:p>
            <a:r>
              <a:rPr lang="en-US" sz="3200" b="1" dirty="0" smtClean="0"/>
              <a:t>2003 Hurricane Isabel</a:t>
            </a:r>
          </a:p>
          <a:p>
            <a:r>
              <a:rPr lang="en-US" sz="3200" b="1" i="1" dirty="0" smtClean="0"/>
              <a:t>Atlantic white cedar restoration</a:t>
            </a:r>
          </a:p>
          <a:p>
            <a:r>
              <a:rPr lang="en-US" sz="3200" b="1" dirty="0" smtClean="0"/>
              <a:t>2008 South One Fire</a:t>
            </a:r>
          </a:p>
          <a:p>
            <a:r>
              <a:rPr lang="en-US" sz="3200" b="1" i="1" dirty="0" smtClean="0"/>
              <a:t>Atlantic white cedar restoration</a:t>
            </a:r>
          </a:p>
          <a:p>
            <a:r>
              <a:rPr lang="en-US" sz="3200" b="1" dirty="0" smtClean="0"/>
              <a:t>2011 Lateral West Fire</a:t>
            </a:r>
          </a:p>
        </p:txBody>
      </p:sp>
      <p:sp>
        <p:nvSpPr>
          <p:cNvPr id="12" name="TextBox 11"/>
          <p:cNvSpPr txBox="1"/>
          <p:nvPr/>
        </p:nvSpPr>
        <p:spPr>
          <a:xfrm>
            <a:off x="0" y="6488668"/>
            <a:ext cx="2740302" cy="369332"/>
          </a:xfrm>
          <a:prstGeom prst="rect">
            <a:avLst/>
          </a:prstGeom>
          <a:noFill/>
        </p:spPr>
        <p:txBody>
          <a:bodyPr wrap="none" rtlCol="0">
            <a:spAutoFit/>
          </a:bodyPr>
          <a:lstStyle/>
          <a:p>
            <a:r>
              <a:rPr lang="en-US" b="1" dirty="0" smtClean="0">
                <a:solidFill>
                  <a:schemeClr val="bg1"/>
                </a:solidFill>
              </a:rPr>
              <a:t>Photo credit: USFWS, 2011</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2011DismalSwamp_treesfalling_creditGregSandersFW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3" name="TextBox 2"/>
          <p:cNvSpPr txBox="1"/>
          <p:nvPr/>
        </p:nvSpPr>
        <p:spPr>
          <a:xfrm>
            <a:off x="0" y="6488668"/>
            <a:ext cx="3624582" cy="369332"/>
          </a:xfrm>
          <a:prstGeom prst="rect">
            <a:avLst/>
          </a:prstGeom>
          <a:noFill/>
        </p:spPr>
        <p:txBody>
          <a:bodyPr wrap="none" rtlCol="0">
            <a:spAutoFit/>
          </a:bodyPr>
          <a:lstStyle/>
          <a:p>
            <a:r>
              <a:rPr lang="en-US" b="1" dirty="0" smtClean="0">
                <a:solidFill>
                  <a:schemeClr val="bg1">
                    <a:lumMod val="75000"/>
                  </a:schemeClr>
                </a:solidFill>
              </a:rPr>
              <a:t>Photo credit: Greg Sanders / USFWS</a:t>
            </a:r>
            <a:endParaRPr lang="en-US" b="1" dirty="0">
              <a:solidFill>
                <a:schemeClr val="bg1">
                  <a:lumMod val="75000"/>
                </a:schemeClr>
              </a:solidFill>
            </a:endParaRPr>
          </a:p>
        </p:txBody>
      </p:sp>
      <p:sp>
        <p:nvSpPr>
          <p:cNvPr id="4" name="TextBox 3"/>
          <p:cNvSpPr txBox="1"/>
          <p:nvPr/>
        </p:nvSpPr>
        <p:spPr>
          <a:xfrm>
            <a:off x="7772400" y="6096000"/>
            <a:ext cx="1018227" cy="584775"/>
          </a:xfrm>
          <a:prstGeom prst="rect">
            <a:avLst/>
          </a:prstGeom>
          <a:noFill/>
        </p:spPr>
        <p:txBody>
          <a:bodyPr wrap="none" rtlCol="0">
            <a:spAutoFit/>
          </a:bodyPr>
          <a:lstStyle/>
          <a:p>
            <a:r>
              <a:rPr lang="en-US" sz="3200" b="1" dirty="0" smtClean="0">
                <a:solidFill>
                  <a:schemeClr val="bg1"/>
                </a:solidFill>
              </a:rPr>
              <a:t>2011</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54624" y="1219200"/>
            <a:ext cx="3079176" cy="830997"/>
          </a:xfrm>
          <a:prstGeom prst="rect">
            <a:avLst/>
          </a:prstGeom>
          <a:noFill/>
        </p:spPr>
        <p:txBody>
          <a:bodyPr wrap="none" rtlCol="0">
            <a:spAutoFit/>
          </a:bodyPr>
          <a:lstStyle/>
          <a:p>
            <a:pPr algn="ctr"/>
            <a:r>
              <a:rPr lang="en-US" sz="2400" b="1" dirty="0" smtClean="0"/>
              <a:t>Multi-year perspective</a:t>
            </a:r>
          </a:p>
          <a:p>
            <a:pPr algn="ctr"/>
            <a:r>
              <a:rPr lang="en-US" sz="2400" b="1" dirty="0" smtClean="0"/>
              <a:t>for two locations</a:t>
            </a:r>
            <a:endParaRPr lang="en-US" sz="2400" b="1" dirty="0"/>
          </a:p>
        </p:txBody>
      </p:sp>
      <p:grpSp>
        <p:nvGrpSpPr>
          <p:cNvPr id="29" name="Group 28"/>
          <p:cNvGrpSpPr/>
          <p:nvPr/>
        </p:nvGrpSpPr>
        <p:grpSpPr>
          <a:xfrm>
            <a:off x="4343400" y="790575"/>
            <a:ext cx="4724400" cy="5791809"/>
            <a:chOff x="4343400" y="790575"/>
            <a:chExt cx="4724400" cy="5791809"/>
          </a:xfrm>
        </p:grpSpPr>
        <p:grpSp>
          <p:nvGrpSpPr>
            <p:cNvPr id="12" name="Group 11"/>
            <p:cNvGrpSpPr/>
            <p:nvPr/>
          </p:nvGrpSpPr>
          <p:grpSpPr>
            <a:xfrm>
              <a:off x="4343400" y="914400"/>
              <a:ext cx="4724400" cy="5667984"/>
              <a:chOff x="4343400" y="914400"/>
              <a:chExt cx="4724400" cy="5667984"/>
            </a:xfrm>
          </p:grpSpPr>
          <p:pic>
            <p:nvPicPr>
              <p:cNvPr id="3077" name="Picture 5"/>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a:off x="4343400" y="1213626"/>
                <a:ext cx="4495800" cy="5263374"/>
              </a:xfrm>
              <a:prstGeom prst="rect">
                <a:avLst/>
              </a:prstGeom>
              <a:noFill/>
              <a:ln w="9525">
                <a:noFill/>
                <a:miter lim="800000"/>
                <a:headEnd/>
                <a:tailEnd/>
              </a:ln>
            </p:spPr>
          </p:pic>
          <p:sp>
            <p:nvSpPr>
              <p:cNvPr id="51" name="TextBox 50"/>
              <p:cNvSpPr txBox="1"/>
              <p:nvPr/>
            </p:nvSpPr>
            <p:spPr>
              <a:xfrm>
                <a:off x="7455385" y="914400"/>
                <a:ext cx="1034066" cy="830997"/>
              </a:xfrm>
              <a:prstGeom prst="rect">
                <a:avLst/>
              </a:prstGeom>
              <a:noFill/>
            </p:spPr>
            <p:txBody>
              <a:bodyPr wrap="none" rtlCol="0">
                <a:spAutoFit/>
              </a:bodyPr>
              <a:lstStyle/>
              <a:p>
                <a:pPr algn="ctr"/>
                <a:r>
                  <a:rPr lang="en-US" sz="1600" b="1" i="1" dirty="0" smtClean="0">
                    <a:solidFill>
                      <a:srgbClr val="C00000"/>
                    </a:solidFill>
                  </a:rPr>
                  <a:t>Moderate</a:t>
                </a:r>
              </a:p>
              <a:p>
                <a:pPr algn="ctr"/>
                <a:r>
                  <a:rPr lang="en-US" sz="1600" i="1" dirty="0" smtClean="0"/>
                  <a:t>multi-year</a:t>
                </a:r>
              </a:p>
              <a:p>
                <a:pPr algn="ctr"/>
                <a:r>
                  <a:rPr lang="en-US" sz="1600" i="1" dirty="0" smtClean="0"/>
                  <a:t>severity</a:t>
                </a:r>
                <a:endParaRPr lang="en-US" sz="1600" i="1" dirty="0"/>
              </a:p>
            </p:txBody>
          </p:sp>
          <p:sp>
            <p:nvSpPr>
              <p:cNvPr id="8" name="Down Arrow 7"/>
              <p:cNvSpPr/>
              <p:nvPr/>
            </p:nvSpPr>
            <p:spPr>
              <a:xfrm>
                <a:off x="6686144" y="1172184"/>
                <a:ext cx="152400" cy="304800"/>
              </a:xfrm>
              <a:prstGeom prst="down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43400" y="3753256"/>
                <a:ext cx="4724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43400" y="6429984"/>
                <a:ext cx="47244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6438900" y="790575"/>
              <a:ext cx="639919" cy="400110"/>
            </a:xfrm>
            <a:prstGeom prst="rect">
              <a:avLst/>
            </a:prstGeom>
            <a:noFill/>
          </p:spPr>
          <p:txBody>
            <a:bodyPr wrap="none" rtlCol="0">
              <a:spAutoFit/>
            </a:bodyPr>
            <a:lstStyle/>
            <a:p>
              <a:r>
                <a:rPr lang="en-US" sz="2000" b="1" dirty="0" smtClean="0">
                  <a:solidFill>
                    <a:srgbClr val="C00000"/>
                  </a:solidFill>
                </a:rPr>
                <a:t>FIRE</a:t>
              </a:r>
              <a:endParaRPr lang="en-US" sz="2000" b="1" dirty="0">
                <a:solidFill>
                  <a:srgbClr val="C00000"/>
                </a:solidFill>
              </a:endParaRPr>
            </a:p>
          </p:txBody>
        </p:sp>
        <p:sp>
          <p:nvSpPr>
            <p:cNvPr id="14" name="Down Arrow 13"/>
            <p:cNvSpPr/>
            <p:nvPr/>
          </p:nvSpPr>
          <p:spPr>
            <a:xfrm>
              <a:off x="6705600" y="3810000"/>
              <a:ext cx="152400" cy="304800"/>
            </a:xfrm>
            <a:prstGeom prst="down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477731" y="3962400"/>
              <a:ext cx="1055097" cy="830997"/>
            </a:xfrm>
            <a:prstGeom prst="rect">
              <a:avLst/>
            </a:prstGeom>
            <a:noFill/>
          </p:spPr>
          <p:txBody>
            <a:bodyPr wrap="none" rtlCol="0">
              <a:spAutoFit/>
            </a:bodyPr>
            <a:lstStyle/>
            <a:p>
              <a:pPr algn="ctr"/>
              <a:r>
                <a:rPr lang="en-US" sz="1600" b="1" i="1" dirty="0" smtClean="0">
                  <a:solidFill>
                    <a:srgbClr val="C00000"/>
                  </a:solidFill>
                </a:rPr>
                <a:t>High</a:t>
              </a:r>
            </a:p>
            <a:p>
              <a:pPr algn="ctr"/>
              <a:r>
                <a:rPr lang="en-US" sz="1600" i="1" dirty="0" smtClean="0"/>
                <a:t>multi-year</a:t>
              </a:r>
            </a:p>
            <a:p>
              <a:pPr algn="ctr"/>
              <a:r>
                <a:rPr lang="en-US" sz="1600" i="1" dirty="0" smtClean="0"/>
                <a:t>severity</a:t>
              </a:r>
              <a:endParaRPr lang="en-US" sz="1600" i="1" dirty="0"/>
            </a:p>
          </p:txBody>
        </p:sp>
        <p:sp>
          <p:nvSpPr>
            <p:cNvPr id="25" name="Rectangle 24"/>
            <p:cNvSpPr/>
            <p:nvPr/>
          </p:nvSpPr>
          <p:spPr>
            <a:xfrm>
              <a:off x="4476750" y="6219825"/>
              <a:ext cx="4572000" cy="3048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369908" y="6199257"/>
              <a:ext cx="4469292" cy="369332"/>
            </a:xfrm>
            <a:prstGeom prst="rect">
              <a:avLst/>
            </a:prstGeom>
            <a:solidFill>
              <a:schemeClr val="bg1"/>
            </a:solidFill>
          </p:spPr>
          <p:txBody>
            <a:bodyPr wrap="square" rtlCol="0">
              <a:spAutoFit/>
            </a:bodyPr>
            <a:lstStyle/>
            <a:p>
              <a:pPr algn="ctr"/>
              <a:r>
                <a:rPr lang="en-US" dirty="0" smtClean="0"/>
                <a:t>2005     2006     2007     2008     2009     2010</a:t>
              </a:r>
              <a:endParaRPr lang="en-US" dirty="0"/>
            </a:p>
          </p:txBody>
        </p:sp>
        <p:sp>
          <p:nvSpPr>
            <p:cNvPr id="27" name="Rectangle 26"/>
            <p:cNvSpPr/>
            <p:nvPr/>
          </p:nvSpPr>
          <p:spPr>
            <a:xfrm>
              <a:off x="4343400" y="3505200"/>
              <a:ext cx="4572000" cy="2286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391025" y="1200150"/>
              <a:ext cx="152400" cy="50292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669535" y="152400"/>
            <a:ext cx="7771165" cy="584775"/>
          </a:xfrm>
          <a:prstGeom prst="rect">
            <a:avLst/>
          </a:prstGeom>
          <a:noFill/>
        </p:spPr>
        <p:txBody>
          <a:bodyPr wrap="none" rtlCol="0">
            <a:spAutoFit/>
          </a:bodyPr>
          <a:lstStyle/>
          <a:p>
            <a:pPr algn="ctr"/>
            <a:r>
              <a:rPr lang="en-US" sz="3200" dirty="0" smtClean="0"/>
              <a:t>Great Dismal Swamp National Wildlife Refuge</a:t>
            </a:r>
            <a:endParaRPr lang="en-US" sz="3200" dirty="0"/>
          </a:p>
        </p:txBody>
      </p:sp>
      <p:sp>
        <p:nvSpPr>
          <p:cNvPr id="31" name="TextBox 30"/>
          <p:cNvSpPr txBox="1"/>
          <p:nvPr/>
        </p:nvSpPr>
        <p:spPr>
          <a:xfrm>
            <a:off x="4191000" y="1219200"/>
            <a:ext cx="444352" cy="338554"/>
          </a:xfrm>
          <a:prstGeom prst="rect">
            <a:avLst/>
          </a:prstGeom>
          <a:noFill/>
        </p:spPr>
        <p:txBody>
          <a:bodyPr wrap="none" rtlCol="0">
            <a:spAutoFit/>
          </a:bodyPr>
          <a:lstStyle/>
          <a:p>
            <a:r>
              <a:rPr lang="en-US" sz="1600" dirty="0" smtClean="0"/>
              <a:t>0.9</a:t>
            </a:r>
            <a:endParaRPr lang="en-US" sz="1600" dirty="0"/>
          </a:p>
        </p:txBody>
      </p:sp>
      <p:sp>
        <p:nvSpPr>
          <p:cNvPr id="32" name="TextBox 31"/>
          <p:cNvSpPr txBox="1"/>
          <p:nvPr/>
        </p:nvSpPr>
        <p:spPr>
          <a:xfrm>
            <a:off x="4191000" y="3124200"/>
            <a:ext cx="444352" cy="338554"/>
          </a:xfrm>
          <a:prstGeom prst="rect">
            <a:avLst/>
          </a:prstGeom>
          <a:noFill/>
        </p:spPr>
        <p:txBody>
          <a:bodyPr wrap="none" rtlCol="0">
            <a:spAutoFit/>
          </a:bodyPr>
          <a:lstStyle/>
          <a:p>
            <a:r>
              <a:rPr lang="en-US" sz="1600" dirty="0" smtClean="0"/>
              <a:t>0.3</a:t>
            </a:r>
            <a:endParaRPr lang="en-US" sz="1600" dirty="0"/>
          </a:p>
        </p:txBody>
      </p:sp>
      <p:sp>
        <p:nvSpPr>
          <p:cNvPr id="33" name="TextBox 32"/>
          <p:cNvSpPr txBox="1"/>
          <p:nvPr/>
        </p:nvSpPr>
        <p:spPr>
          <a:xfrm>
            <a:off x="4203848" y="3962400"/>
            <a:ext cx="444352" cy="338554"/>
          </a:xfrm>
          <a:prstGeom prst="rect">
            <a:avLst/>
          </a:prstGeom>
          <a:noFill/>
        </p:spPr>
        <p:txBody>
          <a:bodyPr wrap="none" rtlCol="0">
            <a:spAutoFit/>
          </a:bodyPr>
          <a:lstStyle/>
          <a:p>
            <a:r>
              <a:rPr lang="en-US" sz="1600" dirty="0" smtClean="0"/>
              <a:t>0.9</a:t>
            </a:r>
            <a:endParaRPr lang="en-US" sz="1600" dirty="0"/>
          </a:p>
        </p:txBody>
      </p:sp>
      <p:sp>
        <p:nvSpPr>
          <p:cNvPr id="34" name="TextBox 33"/>
          <p:cNvSpPr txBox="1"/>
          <p:nvPr/>
        </p:nvSpPr>
        <p:spPr>
          <a:xfrm>
            <a:off x="4203848" y="5757446"/>
            <a:ext cx="444352" cy="338554"/>
          </a:xfrm>
          <a:prstGeom prst="rect">
            <a:avLst/>
          </a:prstGeom>
          <a:noFill/>
        </p:spPr>
        <p:txBody>
          <a:bodyPr wrap="none" rtlCol="0">
            <a:spAutoFit/>
          </a:bodyPr>
          <a:lstStyle/>
          <a:p>
            <a:r>
              <a:rPr lang="en-US" sz="1600" dirty="0" smtClean="0"/>
              <a:t>0.3</a:t>
            </a:r>
            <a:endParaRPr lang="en-US" sz="16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grayscl/>
            <a:extLst>
              <a:ext uri="{28A0092B-C50C-407E-A947-70E740481C1C}">
                <a14:useLocalDpi xmlns:a14="http://schemas.microsoft.com/office/drawing/2010/main"/>
              </a:ext>
            </a:extLst>
          </a:blip>
          <a:srcRect/>
          <a:stretch>
            <a:fillRect/>
          </a:stretch>
        </p:blipFill>
        <p:spPr bwMode="auto">
          <a:xfrm>
            <a:off x="116540" y="1918445"/>
            <a:ext cx="7696200" cy="4343400"/>
          </a:xfrm>
          <a:prstGeom prst="rect">
            <a:avLst/>
          </a:prstGeom>
          <a:noFill/>
          <a:ln w="9525">
            <a:noFill/>
            <a:miter lim="800000"/>
            <a:headEnd/>
            <a:tailEnd/>
          </a:ln>
        </p:spPr>
      </p:pic>
      <p:sp>
        <p:nvSpPr>
          <p:cNvPr id="8" name="Down Arrow 7"/>
          <p:cNvSpPr/>
          <p:nvPr/>
        </p:nvSpPr>
        <p:spPr>
          <a:xfrm>
            <a:off x="5526740" y="1947020"/>
            <a:ext cx="152400" cy="304800"/>
          </a:xfrm>
          <a:prstGeom prst="down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800000">
            <a:off x="1869140" y="3747245"/>
            <a:ext cx="152400" cy="304800"/>
          </a:xfrm>
          <a:prstGeom prst="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80245" y="4034115"/>
            <a:ext cx="1735027" cy="646331"/>
          </a:xfrm>
          <a:prstGeom prst="rect">
            <a:avLst/>
          </a:prstGeom>
          <a:noFill/>
        </p:spPr>
        <p:txBody>
          <a:bodyPr wrap="none" rtlCol="0">
            <a:spAutoFit/>
          </a:bodyPr>
          <a:lstStyle/>
          <a:p>
            <a:pPr algn="ctr"/>
            <a:r>
              <a:rPr lang="en-US" b="1" dirty="0" smtClean="0">
                <a:solidFill>
                  <a:schemeClr val="accent1">
                    <a:lumMod val="50000"/>
                  </a:schemeClr>
                </a:solidFill>
              </a:rPr>
              <a:t>2003</a:t>
            </a:r>
          </a:p>
          <a:p>
            <a:pPr algn="ctr"/>
            <a:r>
              <a:rPr lang="en-US" b="1" dirty="0" smtClean="0">
                <a:solidFill>
                  <a:schemeClr val="accent1">
                    <a:lumMod val="50000"/>
                  </a:schemeClr>
                </a:solidFill>
              </a:rPr>
              <a:t>Hurricane Isabel</a:t>
            </a:r>
            <a:endParaRPr lang="en-US" b="1" dirty="0">
              <a:solidFill>
                <a:schemeClr val="accent1">
                  <a:lumMod val="50000"/>
                </a:schemeClr>
              </a:solidFill>
            </a:endParaRPr>
          </a:p>
        </p:txBody>
      </p:sp>
      <p:sp>
        <p:nvSpPr>
          <p:cNvPr id="15" name="TextBox 14"/>
          <p:cNvSpPr txBox="1"/>
          <p:nvPr/>
        </p:nvSpPr>
        <p:spPr>
          <a:xfrm>
            <a:off x="4800600" y="1353670"/>
            <a:ext cx="1600759" cy="646331"/>
          </a:xfrm>
          <a:prstGeom prst="rect">
            <a:avLst/>
          </a:prstGeom>
          <a:noFill/>
        </p:spPr>
        <p:txBody>
          <a:bodyPr wrap="none" rtlCol="0">
            <a:spAutoFit/>
          </a:bodyPr>
          <a:lstStyle/>
          <a:p>
            <a:pPr algn="ctr"/>
            <a:r>
              <a:rPr lang="en-US" b="1" dirty="0" smtClean="0">
                <a:solidFill>
                  <a:srgbClr val="C00000"/>
                </a:solidFill>
              </a:rPr>
              <a:t>2008</a:t>
            </a:r>
          </a:p>
          <a:p>
            <a:pPr algn="ctr"/>
            <a:r>
              <a:rPr lang="en-US" b="1" dirty="0" smtClean="0">
                <a:solidFill>
                  <a:srgbClr val="C00000"/>
                </a:solidFill>
              </a:rPr>
              <a:t>South One Fire</a:t>
            </a:r>
            <a:endParaRPr lang="en-US" b="1" dirty="0">
              <a:solidFill>
                <a:srgbClr val="C00000"/>
              </a:solidFill>
            </a:endParaRPr>
          </a:p>
        </p:txBody>
      </p:sp>
      <p:sp>
        <p:nvSpPr>
          <p:cNvPr id="19" name="TextBox 18"/>
          <p:cNvSpPr txBox="1"/>
          <p:nvPr/>
        </p:nvSpPr>
        <p:spPr>
          <a:xfrm>
            <a:off x="304800" y="304800"/>
            <a:ext cx="6518964" cy="461665"/>
          </a:xfrm>
          <a:prstGeom prst="rect">
            <a:avLst/>
          </a:prstGeom>
          <a:noFill/>
        </p:spPr>
        <p:txBody>
          <a:bodyPr wrap="none" rtlCol="0">
            <a:spAutoFit/>
          </a:bodyPr>
          <a:lstStyle/>
          <a:p>
            <a:r>
              <a:rPr lang="en-US" sz="2400" b="1" dirty="0" smtClean="0"/>
              <a:t>Great Dismal Swamp National Wildlife Refuge, VA</a:t>
            </a:r>
            <a:endParaRPr lang="en-US" sz="2400" b="1" dirty="0"/>
          </a:p>
        </p:txBody>
      </p:sp>
      <p:sp>
        <p:nvSpPr>
          <p:cNvPr id="20" name="Rectangle 19"/>
          <p:cNvSpPr/>
          <p:nvPr/>
        </p:nvSpPr>
        <p:spPr>
          <a:xfrm>
            <a:off x="573740" y="4356845"/>
            <a:ext cx="533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81000" y="5862935"/>
            <a:ext cx="7543800" cy="461665"/>
            <a:chOff x="381000" y="5862935"/>
            <a:chExt cx="7543800" cy="461665"/>
          </a:xfrm>
        </p:grpSpPr>
        <p:sp>
          <p:nvSpPr>
            <p:cNvPr id="10" name="Rectangle 9"/>
            <p:cNvSpPr/>
            <p:nvPr/>
          </p:nvSpPr>
          <p:spPr>
            <a:xfrm>
              <a:off x="381000" y="5943600"/>
              <a:ext cx="7543800" cy="3048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88149" y="5862935"/>
              <a:ext cx="7436651" cy="461665"/>
            </a:xfrm>
            <a:prstGeom prst="rect">
              <a:avLst/>
            </a:prstGeom>
            <a:noFill/>
          </p:spPr>
          <p:txBody>
            <a:bodyPr wrap="none" rtlCol="0">
              <a:spAutoFit/>
            </a:bodyPr>
            <a:lstStyle/>
            <a:p>
              <a:r>
                <a:rPr lang="en-US" sz="2300" b="1" dirty="0" smtClean="0"/>
                <a:t>2002   2003   2004   2005   2006   2007   2008   2009   2010</a:t>
              </a:r>
              <a:endParaRPr lang="en-US" sz="2300" b="1" dirty="0"/>
            </a:p>
          </p:txBody>
        </p:sp>
      </p:grpSp>
      <p:sp>
        <p:nvSpPr>
          <p:cNvPr id="16" name="Rectangle 15"/>
          <p:cNvSpPr/>
          <p:nvPr/>
        </p:nvSpPr>
        <p:spPr>
          <a:xfrm>
            <a:off x="133350" y="1828800"/>
            <a:ext cx="381000" cy="44196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8900" y="1828800"/>
            <a:ext cx="444352" cy="338554"/>
          </a:xfrm>
          <a:prstGeom prst="rect">
            <a:avLst/>
          </a:prstGeom>
          <a:noFill/>
        </p:spPr>
        <p:txBody>
          <a:bodyPr wrap="none" rtlCol="0">
            <a:spAutoFit/>
          </a:bodyPr>
          <a:lstStyle/>
          <a:p>
            <a:r>
              <a:rPr lang="en-US" sz="1600" dirty="0" smtClean="0"/>
              <a:t>1.0</a:t>
            </a:r>
            <a:endParaRPr lang="en-US" sz="1600" dirty="0"/>
          </a:p>
        </p:txBody>
      </p:sp>
      <p:sp>
        <p:nvSpPr>
          <p:cNvPr id="21" name="TextBox 20"/>
          <p:cNvSpPr txBox="1"/>
          <p:nvPr/>
        </p:nvSpPr>
        <p:spPr>
          <a:xfrm>
            <a:off x="82698" y="3776246"/>
            <a:ext cx="444352" cy="338554"/>
          </a:xfrm>
          <a:prstGeom prst="rect">
            <a:avLst/>
          </a:prstGeom>
          <a:noFill/>
        </p:spPr>
        <p:txBody>
          <a:bodyPr wrap="none" rtlCol="0">
            <a:spAutoFit/>
          </a:bodyPr>
          <a:lstStyle/>
          <a:p>
            <a:r>
              <a:rPr lang="en-US" sz="1600" dirty="0" smtClean="0"/>
              <a:t>0.5</a:t>
            </a:r>
            <a:endParaRPr lang="en-US" sz="1600" dirty="0"/>
          </a:p>
        </p:txBody>
      </p:sp>
      <p:sp>
        <p:nvSpPr>
          <p:cNvPr id="22" name="TextBox 21"/>
          <p:cNvSpPr txBox="1"/>
          <p:nvPr/>
        </p:nvSpPr>
        <p:spPr>
          <a:xfrm>
            <a:off x="88900" y="5562600"/>
            <a:ext cx="444352" cy="338554"/>
          </a:xfrm>
          <a:prstGeom prst="rect">
            <a:avLst/>
          </a:prstGeom>
          <a:noFill/>
        </p:spPr>
        <p:txBody>
          <a:bodyPr wrap="none" rtlCol="0">
            <a:spAutoFit/>
          </a:bodyPr>
          <a:lstStyle/>
          <a:p>
            <a:r>
              <a:rPr lang="en-US" sz="1600" dirty="0" smtClean="0"/>
              <a:t>0.0</a:t>
            </a:r>
            <a:endParaRPr lang="en-US" sz="1600" dirty="0"/>
          </a:p>
        </p:txBody>
      </p:sp>
      <p:sp>
        <p:nvSpPr>
          <p:cNvPr id="23" name="TextBox 22"/>
          <p:cNvSpPr txBox="1"/>
          <p:nvPr/>
        </p:nvSpPr>
        <p:spPr>
          <a:xfrm>
            <a:off x="127459" y="6477000"/>
            <a:ext cx="2539541" cy="307777"/>
          </a:xfrm>
          <a:prstGeom prst="rect">
            <a:avLst/>
          </a:prstGeom>
          <a:noFill/>
        </p:spPr>
        <p:txBody>
          <a:bodyPr wrap="none" rtlCol="0">
            <a:spAutoFit/>
          </a:bodyPr>
          <a:lstStyle/>
          <a:p>
            <a:r>
              <a:rPr lang="en-US" sz="1400" dirty="0" smtClean="0">
                <a:solidFill>
                  <a:schemeClr val="tx1">
                    <a:lumMod val="50000"/>
                    <a:lumOff val="50000"/>
                  </a:schemeClr>
                </a:solidFill>
              </a:rPr>
              <a:t>Location: 36.575399 -76.480208</a:t>
            </a:r>
            <a:endParaRPr lang="en-US" sz="1400" dirty="0">
              <a:solidFill>
                <a:schemeClr val="tx1">
                  <a:lumMod val="50000"/>
                  <a:lumOff val="50000"/>
                </a:schemeClr>
              </a:solidFill>
            </a:endParaRPr>
          </a:p>
        </p:txBody>
      </p:sp>
      <p:sp>
        <p:nvSpPr>
          <p:cNvPr id="18" name="Down Arrow 17"/>
          <p:cNvSpPr/>
          <p:nvPr/>
        </p:nvSpPr>
        <p:spPr>
          <a:xfrm>
            <a:off x="7620000" y="1962150"/>
            <a:ext cx="152400" cy="304800"/>
          </a:xfrm>
          <a:prstGeom prst="down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812224" y="1352550"/>
            <a:ext cx="1781963" cy="646331"/>
          </a:xfrm>
          <a:prstGeom prst="rect">
            <a:avLst/>
          </a:prstGeom>
          <a:noFill/>
        </p:spPr>
        <p:txBody>
          <a:bodyPr wrap="none" rtlCol="0">
            <a:spAutoFit/>
          </a:bodyPr>
          <a:lstStyle/>
          <a:p>
            <a:pPr algn="ctr"/>
            <a:r>
              <a:rPr lang="en-US" b="1" dirty="0" smtClean="0">
                <a:solidFill>
                  <a:srgbClr val="C00000"/>
                </a:solidFill>
              </a:rPr>
              <a:t>2011</a:t>
            </a:r>
          </a:p>
          <a:p>
            <a:pPr algn="ctr"/>
            <a:r>
              <a:rPr lang="en-US" b="1" dirty="0" smtClean="0">
                <a:solidFill>
                  <a:srgbClr val="C00000"/>
                </a:solidFill>
              </a:rPr>
              <a:t>Lateral West Fire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grayscl/>
            <a:extLst>
              <a:ext uri="{28A0092B-C50C-407E-A947-70E740481C1C}">
                <a14:useLocalDpi xmlns:a14="http://schemas.microsoft.com/office/drawing/2010/main"/>
              </a:ext>
            </a:extLst>
          </a:blip>
          <a:srcRect/>
          <a:stretch>
            <a:fillRect/>
          </a:stretch>
        </p:blipFill>
        <p:spPr bwMode="auto">
          <a:xfrm>
            <a:off x="116540" y="1918445"/>
            <a:ext cx="7696200" cy="4343400"/>
          </a:xfrm>
          <a:prstGeom prst="rect">
            <a:avLst/>
          </a:prstGeom>
          <a:noFill/>
          <a:ln w="9525">
            <a:noFill/>
            <a:miter lim="800000"/>
            <a:headEnd/>
            <a:tailEnd/>
          </a:ln>
        </p:spPr>
      </p:pic>
      <p:sp>
        <p:nvSpPr>
          <p:cNvPr id="8" name="Down Arrow 7"/>
          <p:cNvSpPr/>
          <p:nvPr/>
        </p:nvSpPr>
        <p:spPr>
          <a:xfrm>
            <a:off x="5526740" y="1947020"/>
            <a:ext cx="152400" cy="304800"/>
          </a:xfrm>
          <a:prstGeom prst="down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800000">
            <a:off x="1869140" y="3747245"/>
            <a:ext cx="152400" cy="304800"/>
          </a:xfrm>
          <a:prstGeom prst="downArrow">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524750" y="2986087"/>
            <a:ext cx="1428750" cy="1833563"/>
          </a:xfrm>
          <a:custGeom>
            <a:avLst/>
            <a:gdLst>
              <a:gd name="connsiteX0" fmla="*/ 0 w 1428750"/>
              <a:gd name="connsiteY0" fmla="*/ 1281113 h 1862138"/>
              <a:gd name="connsiteX1" fmla="*/ 104775 w 1428750"/>
              <a:gd name="connsiteY1" fmla="*/ 1414463 h 1862138"/>
              <a:gd name="connsiteX2" fmla="*/ 276225 w 1428750"/>
              <a:gd name="connsiteY2" fmla="*/ 1176338 h 1862138"/>
              <a:gd name="connsiteX3" fmla="*/ 342900 w 1428750"/>
              <a:gd name="connsiteY3" fmla="*/ 576263 h 1862138"/>
              <a:gd name="connsiteX4" fmla="*/ 381000 w 1428750"/>
              <a:gd name="connsiteY4" fmla="*/ 80963 h 1862138"/>
              <a:gd name="connsiteX5" fmla="*/ 419100 w 1428750"/>
              <a:gd name="connsiteY5" fmla="*/ 90488 h 1862138"/>
              <a:gd name="connsiteX6" fmla="*/ 428625 w 1428750"/>
              <a:gd name="connsiteY6" fmla="*/ 195263 h 1862138"/>
              <a:gd name="connsiteX7" fmla="*/ 457200 w 1428750"/>
              <a:gd name="connsiteY7" fmla="*/ 1109663 h 1862138"/>
              <a:gd name="connsiteX8" fmla="*/ 638175 w 1428750"/>
              <a:gd name="connsiteY8" fmla="*/ 1423988 h 1862138"/>
              <a:gd name="connsiteX9" fmla="*/ 723900 w 1428750"/>
              <a:gd name="connsiteY9" fmla="*/ 1757363 h 1862138"/>
              <a:gd name="connsiteX10" fmla="*/ 1000125 w 1428750"/>
              <a:gd name="connsiteY10" fmla="*/ 1719263 h 1862138"/>
              <a:gd name="connsiteX11" fmla="*/ 1095375 w 1428750"/>
              <a:gd name="connsiteY11" fmla="*/ 900113 h 1862138"/>
              <a:gd name="connsiteX12" fmla="*/ 1219200 w 1428750"/>
              <a:gd name="connsiteY12" fmla="*/ 852488 h 1862138"/>
              <a:gd name="connsiteX13" fmla="*/ 1314450 w 1428750"/>
              <a:gd name="connsiteY13" fmla="*/ 623888 h 1862138"/>
              <a:gd name="connsiteX14" fmla="*/ 1381125 w 1428750"/>
              <a:gd name="connsiteY14" fmla="*/ 795338 h 1862138"/>
              <a:gd name="connsiteX15" fmla="*/ 1428750 w 1428750"/>
              <a:gd name="connsiteY15" fmla="*/ 1385888 h 186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8750" h="1862138">
                <a:moveTo>
                  <a:pt x="0" y="1281113"/>
                </a:moveTo>
                <a:cubicBezTo>
                  <a:pt x="29369" y="1356519"/>
                  <a:pt x="58738" y="1431925"/>
                  <a:pt x="104775" y="1414463"/>
                </a:cubicBezTo>
                <a:cubicBezTo>
                  <a:pt x="150812" y="1397001"/>
                  <a:pt x="236538" y="1316038"/>
                  <a:pt x="276225" y="1176338"/>
                </a:cubicBezTo>
                <a:cubicBezTo>
                  <a:pt x="315913" y="1036638"/>
                  <a:pt x="325438" y="758825"/>
                  <a:pt x="342900" y="576263"/>
                </a:cubicBezTo>
                <a:cubicBezTo>
                  <a:pt x="360362" y="393701"/>
                  <a:pt x="368300" y="161926"/>
                  <a:pt x="381000" y="80963"/>
                </a:cubicBezTo>
                <a:cubicBezTo>
                  <a:pt x="393700" y="0"/>
                  <a:pt x="411163" y="71438"/>
                  <a:pt x="419100" y="90488"/>
                </a:cubicBezTo>
                <a:cubicBezTo>
                  <a:pt x="427037" y="109538"/>
                  <a:pt x="422275" y="25401"/>
                  <a:pt x="428625" y="195263"/>
                </a:cubicBezTo>
                <a:cubicBezTo>
                  <a:pt x="434975" y="365125"/>
                  <a:pt x="422275" y="904876"/>
                  <a:pt x="457200" y="1109663"/>
                </a:cubicBezTo>
                <a:cubicBezTo>
                  <a:pt x="492125" y="1314451"/>
                  <a:pt x="593725" y="1316038"/>
                  <a:pt x="638175" y="1423988"/>
                </a:cubicBezTo>
                <a:cubicBezTo>
                  <a:pt x="682625" y="1531938"/>
                  <a:pt x="663575" y="1708151"/>
                  <a:pt x="723900" y="1757363"/>
                </a:cubicBezTo>
                <a:cubicBezTo>
                  <a:pt x="784225" y="1806575"/>
                  <a:pt x="938213" y="1862138"/>
                  <a:pt x="1000125" y="1719263"/>
                </a:cubicBezTo>
                <a:cubicBezTo>
                  <a:pt x="1062038" y="1576388"/>
                  <a:pt x="1058863" y="1044575"/>
                  <a:pt x="1095375" y="900113"/>
                </a:cubicBezTo>
                <a:cubicBezTo>
                  <a:pt x="1131887" y="755651"/>
                  <a:pt x="1182688" y="898525"/>
                  <a:pt x="1219200" y="852488"/>
                </a:cubicBezTo>
                <a:cubicBezTo>
                  <a:pt x="1255712" y="806451"/>
                  <a:pt x="1287463" y="633413"/>
                  <a:pt x="1314450" y="623888"/>
                </a:cubicBezTo>
                <a:cubicBezTo>
                  <a:pt x="1341437" y="614363"/>
                  <a:pt x="1362075" y="668338"/>
                  <a:pt x="1381125" y="795338"/>
                </a:cubicBezTo>
                <a:cubicBezTo>
                  <a:pt x="1400175" y="922338"/>
                  <a:pt x="1414462" y="1154113"/>
                  <a:pt x="1428750" y="1385888"/>
                </a:cubicBezTo>
              </a:path>
            </a:pathLst>
          </a:custGeom>
          <a:noFill/>
          <a:ln w="19050">
            <a:solidFill>
              <a:srgbClr val="C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7897159" y="5629870"/>
            <a:ext cx="1170641" cy="923330"/>
          </a:xfrm>
          <a:prstGeom prst="rect">
            <a:avLst/>
          </a:prstGeom>
          <a:noFill/>
        </p:spPr>
        <p:txBody>
          <a:bodyPr wrap="none" rtlCol="0">
            <a:spAutoFit/>
          </a:bodyPr>
          <a:lstStyle/>
          <a:p>
            <a:pPr algn="ctr"/>
            <a:r>
              <a:rPr lang="en-US" b="1" dirty="0" smtClean="0">
                <a:solidFill>
                  <a:srgbClr val="C00000"/>
                </a:solidFill>
              </a:rPr>
              <a:t>Post 2011 </a:t>
            </a:r>
          </a:p>
          <a:p>
            <a:pPr algn="ctr"/>
            <a:r>
              <a:rPr lang="en-US" b="1" dirty="0" smtClean="0">
                <a:solidFill>
                  <a:srgbClr val="C00000"/>
                </a:solidFill>
              </a:rPr>
              <a:t>Fire</a:t>
            </a:r>
          </a:p>
          <a:p>
            <a:pPr algn="ctr"/>
            <a:r>
              <a:rPr lang="en-US" b="1" dirty="0" smtClean="0">
                <a:solidFill>
                  <a:srgbClr val="C00000"/>
                </a:solidFill>
              </a:rPr>
              <a:t>Scenarios</a:t>
            </a:r>
            <a:endParaRPr lang="en-US" b="1" dirty="0">
              <a:solidFill>
                <a:srgbClr val="C00000"/>
              </a:solidFill>
            </a:endParaRPr>
          </a:p>
        </p:txBody>
      </p:sp>
      <p:sp>
        <p:nvSpPr>
          <p:cNvPr id="12" name="Freeform 11"/>
          <p:cNvSpPr/>
          <p:nvPr/>
        </p:nvSpPr>
        <p:spPr>
          <a:xfrm>
            <a:off x="7962900" y="2668588"/>
            <a:ext cx="1020762" cy="1554162"/>
          </a:xfrm>
          <a:custGeom>
            <a:avLst/>
            <a:gdLst>
              <a:gd name="connsiteX0" fmla="*/ 0 w 1020762"/>
              <a:gd name="connsiteY0" fmla="*/ 493712 h 1554162"/>
              <a:gd name="connsiteX1" fmla="*/ 47625 w 1020762"/>
              <a:gd name="connsiteY1" fmla="*/ 703262 h 1554162"/>
              <a:gd name="connsiteX2" fmla="*/ 209550 w 1020762"/>
              <a:gd name="connsiteY2" fmla="*/ 788987 h 1554162"/>
              <a:gd name="connsiteX3" fmla="*/ 285750 w 1020762"/>
              <a:gd name="connsiteY3" fmla="*/ 1417637 h 1554162"/>
              <a:gd name="connsiteX4" fmla="*/ 571500 w 1020762"/>
              <a:gd name="connsiteY4" fmla="*/ 1350962 h 1554162"/>
              <a:gd name="connsiteX5" fmla="*/ 647700 w 1020762"/>
              <a:gd name="connsiteY5" fmla="*/ 198437 h 1554162"/>
              <a:gd name="connsiteX6" fmla="*/ 962025 w 1020762"/>
              <a:gd name="connsiteY6" fmla="*/ 160337 h 1554162"/>
              <a:gd name="connsiteX7" fmla="*/ 1000125 w 1020762"/>
              <a:gd name="connsiteY7" fmla="*/ 350837 h 155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0762" h="1554162">
                <a:moveTo>
                  <a:pt x="0" y="493712"/>
                </a:moveTo>
                <a:cubicBezTo>
                  <a:pt x="6350" y="573881"/>
                  <a:pt x="12700" y="654050"/>
                  <a:pt x="47625" y="703262"/>
                </a:cubicBezTo>
                <a:cubicBezTo>
                  <a:pt x="82550" y="752475"/>
                  <a:pt x="169862" y="669924"/>
                  <a:pt x="209550" y="788987"/>
                </a:cubicBezTo>
                <a:cubicBezTo>
                  <a:pt x="249238" y="908050"/>
                  <a:pt x="225425" y="1323975"/>
                  <a:pt x="285750" y="1417637"/>
                </a:cubicBezTo>
                <a:cubicBezTo>
                  <a:pt x="346075" y="1511299"/>
                  <a:pt x="511175" y="1554162"/>
                  <a:pt x="571500" y="1350962"/>
                </a:cubicBezTo>
                <a:cubicBezTo>
                  <a:pt x="631825" y="1147762"/>
                  <a:pt x="582613" y="396875"/>
                  <a:pt x="647700" y="198437"/>
                </a:cubicBezTo>
                <a:cubicBezTo>
                  <a:pt x="712788" y="0"/>
                  <a:pt x="903288" y="134937"/>
                  <a:pt x="962025" y="160337"/>
                </a:cubicBezTo>
                <a:cubicBezTo>
                  <a:pt x="1020762" y="185737"/>
                  <a:pt x="1010443" y="268287"/>
                  <a:pt x="1000125" y="350837"/>
                </a:cubicBezTo>
              </a:path>
            </a:pathLst>
          </a:cu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7935912" y="3152774"/>
            <a:ext cx="1017588" cy="2352676"/>
          </a:xfrm>
          <a:custGeom>
            <a:avLst/>
            <a:gdLst>
              <a:gd name="connsiteX0" fmla="*/ 17463 w 1017588"/>
              <a:gd name="connsiteY0" fmla="*/ 0 h 2070100"/>
              <a:gd name="connsiteX1" fmla="*/ 26988 w 1017588"/>
              <a:gd name="connsiteY1" fmla="*/ 962025 h 2070100"/>
              <a:gd name="connsiteX2" fmla="*/ 46038 w 1017588"/>
              <a:gd name="connsiteY2" fmla="*/ 1885950 h 2070100"/>
              <a:gd name="connsiteX3" fmla="*/ 303213 w 1017588"/>
              <a:gd name="connsiteY3" fmla="*/ 2066925 h 2070100"/>
              <a:gd name="connsiteX4" fmla="*/ 560388 w 1017588"/>
              <a:gd name="connsiteY4" fmla="*/ 1905000 h 2070100"/>
              <a:gd name="connsiteX5" fmla="*/ 608013 w 1017588"/>
              <a:gd name="connsiteY5" fmla="*/ 1590675 h 2070100"/>
              <a:gd name="connsiteX6" fmla="*/ 693738 w 1017588"/>
              <a:gd name="connsiteY6" fmla="*/ 1228725 h 2070100"/>
              <a:gd name="connsiteX7" fmla="*/ 817563 w 1017588"/>
              <a:gd name="connsiteY7" fmla="*/ 1257300 h 2070100"/>
              <a:gd name="connsiteX8" fmla="*/ 884238 w 1017588"/>
              <a:gd name="connsiteY8" fmla="*/ 1038225 h 2070100"/>
              <a:gd name="connsiteX9" fmla="*/ 1017588 w 1017588"/>
              <a:gd name="connsiteY9" fmla="*/ 1543050 h 207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588" h="2070100">
                <a:moveTo>
                  <a:pt x="17463" y="0"/>
                </a:moveTo>
                <a:cubicBezTo>
                  <a:pt x="19844" y="323850"/>
                  <a:pt x="22226" y="647700"/>
                  <a:pt x="26988" y="962025"/>
                </a:cubicBezTo>
                <a:cubicBezTo>
                  <a:pt x="31751" y="1276350"/>
                  <a:pt x="0" y="1701800"/>
                  <a:pt x="46038" y="1885950"/>
                </a:cubicBezTo>
                <a:cubicBezTo>
                  <a:pt x="92076" y="2070100"/>
                  <a:pt x="217488" y="2063750"/>
                  <a:pt x="303213" y="2066925"/>
                </a:cubicBezTo>
                <a:cubicBezTo>
                  <a:pt x="388938" y="2070100"/>
                  <a:pt x="509588" y="1984375"/>
                  <a:pt x="560388" y="1905000"/>
                </a:cubicBezTo>
                <a:cubicBezTo>
                  <a:pt x="611188" y="1825625"/>
                  <a:pt x="585788" y="1703387"/>
                  <a:pt x="608013" y="1590675"/>
                </a:cubicBezTo>
                <a:cubicBezTo>
                  <a:pt x="630238" y="1477963"/>
                  <a:pt x="658813" y="1284288"/>
                  <a:pt x="693738" y="1228725"/>
                </a:cubicBezTo>
                <a:cubicBezTo>
                  <a:pt x="728663" y="1173163"/>
                  <a:pt x="785813" y="1289050"/>
                  <a:pt x="817563" y="1257300"/>
                </a:cubicBezTo>
                <a:cubicBezTo>
                  <a:pt x="849313" y="1225550"/>
                  <a:pt x="850901" y="990600"/>
                  <a:pt x="884238" y="1038225"/>
                </a:cubicBezTo>
                <a:cubicBezTo>
                  <a:pt x="917576" y="1085850"/>
                  <a:pt x="967582" y="1314450"/>
                  <a:pt x="1017588" y="154305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1080245" y="4034115"/>
            <a:ext cx="1735027" cy="646331"/>
          </a:xfrm>
          <a:prstGeom prst="rect">
            <a:avLst/>
          </a:prstGeom>
          <a:noFill/>
        </p:spPr>
        <p:txBody>
          <a:bodyPr wrap="none" rtlCol="0">
            <a:spAutoFit/>
          </a:bodyPr>
          <a:lstStyle/>
          <a:p>
            <a:pPr algn="ctr"/>
            <a:r>
              <a:rPr lang="en-US" b="1" dirty="0" smtClean="0">
                <a:solidFill>
                  <a:schemeClr val="accent1">
                    <a:lumMod val="50000"/>
                  </a:schemeClr>
                </a:solidFill>
              </a:rPr>
              <a:t>2003</a:t>
            </a:r>
          </a:p>
          <a:p>
            <a:pPr algn="ctr"/>
            <a:r>
              <a:rPr lang="en-US" b="1" dirty="0" smtClean="0">
                <a:solidFill>
                  <a:schemeClr val="accent1">
                    <a:lumMod val="50000"/>
                  </a:schemeClr>
                </a:solidFill>
              </a:rPr>
              <a:t>Hurricane Isabel</a:t>
            </a:r>
            <a:endParaRPr lang="en-US" b="1" dirty="0">
              <a:solidFill>
                <a:schemeClr val="accent1">
                  <a:lumMod val="50000"/>
                </a:schemeClr>
              </a:solidFill>
            </a:endParaRPr>
          </a:p>
        </p:txBody>
      </p:sp>
      <p:sp>
        <p:nvSpPr>
          <p:cNvPr id="15" name="TextBox 14"/>
          <p:cNvSpPr txBox="1"/>
          <p:nvPr/>
        </p:nvSpPr>
        <p:spPr>
          <a:xfrm>
            <a:off x="4800600" y="1353670"/>
            <a:ext cx="1600759" cy="646331"/>
          </a:xfrm>
          <a:prstGeom prst="rect">
            <a:avLst/>
          </a:prstGeom>
          <a:noFill/>
        </p:spPr>
        <p:txBody>
          <a:bodyPr wrap="none" rtlCol="0">
            <a:spAutoFit/>
          </a:bodyPr>
          <a:lstStyle/>
          <a:p>
            <a:pPr algn="ctr"/>
            <a:r>
              <a:rPr lang="en-US" b="1" dirty="0" smtClean="0">
                <a:solidFill>
                  <a:srgbClr val="C00000"/>
                </a:solidFill>
              </a:rPr>
              <a:t>2008</a:t>
            </a:r>
          </a:p>
          <a:p>
            <a:pPr algn="ctr"/>
            <a:r>
              <a:rPr lang="en-US" b="1" dirty="0" smtClean="0">
                <a:solidFill>
                  <a:srgbClr val="C00000"/>
                </a:solidFill>
              </a:rPr>
              <a:t>South One Fire</a:t>
            </a:r>
            <a:endParaRPr lang="en-US" b="1" dirty="0">
              <a:solidFill>
                <a:srgbClr val="C00000"/>
              </a:solidFill>
            </a:endParaRPr>
          </a:p>
        </p:txBody>
      </p:sp>
      <p:sp>
        <p:nvSpPr>
          <p:cNvPr id="18" name="TextBox 17"/>
          <p:cNvSpPr txBox="1"/>
          <p:nvPr/>
        </p:nvSpPr>
        <p:spPr>
          <a:xfrm>
            <a:off x="127459" y="6477000"/>
            <a:ext cx="2539541" cy="307777"/>
          </a:xfrm>
          <a:prstGeom prst="rect">
            <a:avLst/>
          </a:prstGeom>
          <a:noFill/>
        </p:spPr>
        <p:txBody>
          <a:bodyPr wrap="none" rtlCol="0">
            <a:spAutoFit/>
          </a:bodyPr>
          <a:lstStyle/>
          <a:p>
            <a:r>
              <a:rPr lang="en-US" sz="1400" dirty="0" smtClean="0">
                <a:solidFill>
                  <a:schemeClr val="tx1">
                    <a:lumMod val="50000"/>
                    <a:lumOff val="50000"/>
                  </a:schemeClr>
                </a:solidFill>
              </a:rPr>
              <a:t>Location: 36.575399 -76.480208</a:t>
            </a:r>
            <a:endParaRPr lang="en-US" sz="1400" dirty="0">
              <a:solidFill>
                <a:schemeClr val="tx1">
                  <a:lumMod val="50000"/>
                  <a:lumOff val="50000"/>
                </a:schemeClr>
              </a:solidFill>
            </a:endParaRPr>
          </a:p>
        </p:txBody>
      </p:sp>
      <p:sp>
        <p:nvSpPr>
          <p:cNvPr id="19" name="TextBox 18"/>
          <p:cNvSpPr txBox="1"/>
          <p:nvPr/>
        </p:nvSpPr>
        <p:spPr>
          <a:xfrm>
            <a:off x="304800" y="304800"/>
            <a:ext cx="6518964" cy="461665"/>
          </a:xfrm>
          <a:prstGeom prst="rect">
            <a:avLst/>
          </a:prstGeom>
          <a:noFill/>
        </p:spPr>
        <p:txBody>
          <a:bodyPr wrap="none" rtlCol="0">
            <a:spAutoFit/>
          </a:bodyPr>
          <a:lstStyle/>
          <a:p>
            <a:r>
              <a:rPr lang="en-US" sz="2400" b="1" dirty="0" smtClean="0"/>
              <a:t>Great Dismal Swamp National Wildlife Refuge, VA</a:t>
            </a:r>
            <a:endParaRPr lang="en-US" sz="2400" b="1" dirty="0"/>
          </a:p>
        </p:txBody>
      </p:sp>
      <p:sp>
        <p:nvSpPr>
          <p:cNvPr id="20" name="Rectangle 19"/>
          <p:cNvSpPr/>
          <p:nvPr/>
        </p:nvSpPr>
        <p:spPr>
          <a:xfrm>
            <a:off x="573740" y="4356845"/>
            <a:ext cx="533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1000" y="5943600"/>
            <a:ext cx="7543800" cy="3048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88149" y="5862935"/>
            <a:ext cx="7436651" cy="461665"/>
          </a:xfrm>
          <a:prstGeom prst="rect">
            <a:avLst/>
          </a:prstGeom>
          <a:noFill/>
        </p:spPr>
        <p:txBody>
          <a:bodyPr wrap="none" rtlCol="0">
            <a:spAutoFit/>
          </a:bodyPr>
          <a:lstStyle/>
          <a:p>
            <a:r>
              <a:rPr lang="en-US" sz="2300" b="1" dirty="0" smtClean="0"/>
              <a:t>2002   2003   2004   2005   2006   2007   2008   2009   2010</a:t>
            </a:r>
            <a:endParaRPr lang="en-US" sz="2300" b="1" dirty="0"/>
          </a:p>
        </p:txBody>
      </p:sp>
      <p:sp>
        <p:nvSpPr>
          <p:cNvPr id="21" name="Rectangle 20"/>
          <p:cNvSpPr/>
          <p:nvPr/>
        </p:nvSpPr>
        <p:spPr>
          <a:xfrm>
            <a:off x="133350" y="1828800"/>
            <a:ext cx="381000" cy="44196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8900" y="1828800"/>
            <a:ext cx="444352" cy="338554"/>
          </a:xfrm>
          <a:prstGeom prst="rect">
            <a:avLst/>
          </a:prstGeom>
          <a:noFill/>
        </p:spPr>
        <p:txBody>
          <a:bodyPr wrap="none" rtlCol="0">
            <a:spAutoFit/>
          </a:bodyPr>
          <a:lstStyle/>
          <a:p>
            <a:r>
              <a:rPr lang="en-US" sz="1600" dirty="0" smtClean="0"/>
              <a:t>1.0</a:t>
            </a:r>
            <a:endParaRPr lang="en-US" sz="1600" dirty="0"/>
          </a:p>
        </p:txBody>
      </p:sp>
      <p:sp>
        <p:nvSpPr>
          <p:cNvPr id="23" name="TextBox 22"/>
          <p:cNvSpPr txBox="1"/>
          <p:nvPr/>
        </p:nvSpPr>
        <p:spPr>
          <a:xfrm>
            <a:off x="82698" y="3776246"/>
            <a:ext cx="444352" cy="338554"/>
          </a:xfrm>
          <a:prstGeom prst="rect">
            <a:avLst/>
          </a:prstGeom>
          <a:noFill/>
        </p:spPr>
        <p:txBody>
          <a:bodyPr wrap="none" rtlCol="0">
            <a:spAutoFit/>
          </a:bodyPr>
          <a:lstStyle/>
          <a:p>
            <a:r>
              <a:rPr lang="en-US" sz="1600" dirty="0" smtClean="0"/>
              <a:t>0.5</a:t>
            </a:r>
            <a:endParaRPr lang="en-US" sz="1600" dirty="0"/>
          </a:p>
        </p:txBody>
      </p:sp>
      <p:sp>
        <p:nvSpPr>
          <p:cNvPr id="24" name="TextBox 23"/>
          <p:cNvSpPr txBox="1"/>
          <p:nvPr/>
        </p:nvSpPr>
        <p:spPr>
          <a:xfrm>
            <a:off x="88900" y="5562600"/>
            <a:ext cx="444352" cy="338554"/>
          </a:xfrm>
          <a:prstGeom prst="rect">
            <a:avLst/>
          </a:prstGeom>
          <a:noFill/>
        </p:spPr>
        <p:txBody>
          <a:bodyPr wrap="none" rtlCol="0">
            <a:spAutoFit/>
          </a:bodyPr>
          <a:lstStyle/>
          <a:p>
            <a:r>
              <a:rPr lang="en-US" sz="1600" dirty="0" smtClean="0"/>
              <a:t>0.0</a:t>
            </a:r>
            <a:endParaRPr lang="en-US" sz="16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0"/>
            <a:ext cx="7620000" cy="4186813"/>
          </a:xfrm>
          <a:prstGeom prst="rect">
            <a:avLst/>
          </a:prstGeom>
          <a:noFill/>
          <a:ln w="9525">
            <a:noFill/>
            <a:miter lim="800000"/>
            <a:headEnd/>
            <a:tailEnd/>
          </a:ln>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3891395"/>
            <a:ext cx="8229600" cy="2966605"/>
          </a:xfrm>
          <a:prstGeom prst="rect">
            <a:avLst/>
          </a:prstGeom>
          <a:noFill/>
          <a:ln w="9525">
            <a:noFill/>
            <a:miter lim="800000"/>
            <a:headEnd/>
            <a:tailEnd/>
          </a:ln>
        </p:spPr>
      </p:pic>
      <p:sp>
        <p:nvSpPr>
          <p:cNvPr id="4" name="Rectangle 3"/>
          <p:cNvSpPr/>
          <p:nvPr/>
        </p:nvSpPr>
        <p:spPr>
          <a:xfrm>
            <a:off x="6324600" y="0"/>
            <a:ext cx="1981200" cy="16002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6372728" y="4086729"/>
            <a:ext cx="5327099" cy="215444"/>
          </a:xfrm>
          <a:prstGeom prst="rect">
            <a:avLst/>
          </a:prstGeom>
          <a:noFill/>
        </p:spPr>
        <p:txBody>
          <a:bodyPr wrap="none" rtlCol="0">
            <a:spAutoFit/>
          </a:bodyPr>
          <a:lstStyle/>
          <a:p>
            <a:r>
              <a:rPr lang="en-US" sz="800" dirty="0" smtClean="0">
                <a:solidFill>
                  <a:schemeClr val="tx1">
                    <a:lumMod val="50000"/>
                    <a:lumOff val="50000"/>
                  </a:schemeClr>
                </a:solidFill>
              </a:rPr>
              <a:t>http://articles.dailypress.com/2011-10-26/news/dp-nws-cp-dismal-swamp-20111026_1_invasive-plants-chris-lowie-refuge</a:t>
            </a:r>
            <a:endParaRPr lang="en-US" sz="8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12000"/>
                    </a14:imgEffect>
                  </a14:imgLayer>
                </a14:imgProps>
              </a:ext>
              <a:ext uri="{28A0092B-C50C-407E-A947-70E740481C1C}">
                <a14:useLocalDpi xmlns:a14="http://schemas.microsoft.com/office/drawing/2010/main"/>
              </a:ext>
            </a:extLst>
          </a:blip>
          <a:srcRect/>
          <a:stretch/>
        </p:blipFill>
        <p:spPr bwMode="auto">
          <a:xfrm>
            <a:off x="0" y="-76201"/>
            <a:ext cx="9296400" cy="696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04800" y="6096000"/>
            <a:ext cx="5249835" cy="523220"/>
          </a:xfrm>
          <a:prstGeom prst="rect">
            <a:avLst/>
          </a:prstGeom>
          <a:noFill/>
        </p:spPr>
        <p:txBody>
          <a:bodyPr wrap="none" rtlCol="0">
            <a:spAutoFit/>
          </a:bodyPr>
          <a:lstStyle/>
          <a:p>
            <a:r>
              <a:rPr lang="en-US" sz="2800" b="1" dirty="0" smtClean="0">
                <a:solidFill>
                  <a:schemeClr val="bg1"/>
                </a:solidFill>
              </a:rPr>
              <a:t>Gallatin National Forest, Montana</a:t>
            </a:r>
            <a:endParaRPr lang="en-US" sz="2800" b="1" dirty="0">
              <a:solidFill>
                <a:schemeClr val="bg1"/>
              </a:solidFill>
            </a:endParaRPr>
          </a:p>
        </p:txBody>
      </p:sp>
      <p:grpSp>
        <p:nvGrpSpPr>
          <p:cNvPr id="4" name="Group 3"/>
          <p:cNvGrpSpPr/>
          <p:nvPr/>
        </p:nvGrpSpPr>
        <p:grpSpPr>
          <a:xfrm>
            <a:off x="136673" y="457200"/>
            <a:ext cx="8350102" cy="4037686"/>
            <a:chOff x="136673" y="457200"/>
            <a:chExt cx="8350102" cy="4037686"/>
          </a:xfrm>
        </p:grpSpPr>
        <p:sp>
          <p:nvSpPr>
            <p:cNvPr id="5" name="Right Arrow 4"/>
            <p:cNvSpPr/>
            <p:nvPr/>
          </p:nvSpPr>
          <p:spPr>
            <a:xfrm rot="2740003">
              <a:off x="3751651" y="3953878"/>
              <a:ext cx="726298" cy="355718"/>
            </a:xfrm>
            <a:prstGeom prst="right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3228890" y="1066800"/>
              <a:ext cx="152400" cy="304800"/>
            </a:xfrm>
            <a:prstGeom prst="downArrow">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630574" y="466725"/>
              <a:ext cx="1369926" cy="646331"/>
            </a:xfrm>
            <a:prstGeom prst="rect">
              <a:avLst/>
            </a:prstGeom>
            <a:noFill/>
          </p:spPr>
          <p:txBody>
            <a:bodyPr wrap="none" rtlCol="0">
              <a:spAutoFit/>
            </a:bodyPr>
            <a:lstStyle/>
            <a:p>
              <a:pPr algn="ctr"/>
              <a:r>
                <a:rPr lang="en-US" b="1" dirty="0" smtClean="0">
                  <a:solidFill>
                    <a:srgbClr val="C00000"/>
                  </a:solidFill>
                </a:rPr>
                <a:t>August 2006</a:t>
              </a:r>
            </a:p>
            <a:p>
              <a:pPr algn="ctr"/>
              <a:r>
                <a:rPr lang="en-US" b="1" dirty="0" smtClean="0">
                  <a:solidFill>
                    <a:srgbClr val="C00000"/>
                  </a:solidFill>
                </a:rPr>
                <a:t>Derby Fire</a:t>
              </a:r>
              <a:endParaRPr lang="en-US" b="1" dirty="0">
                <a:solidFill>
                  <a:srgbClr val="C00000"/>
                </a:solidFill>
              </a:endParaRPr>
            </a:p>
          </p:txBody>
        </p:sp>
        <p:pic>
          <p:nvPicPr>
            <p:cNvPr id="205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53908" y="947371"/>
              <a:ext cx="2132867" cy="185297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7" name="Straight Arrow Connector 16"/>
            <p:cNvCxnSpPr/>
            <p:nvPr/>
          </p:nvCxnSpPr>
          <p:spPr>
            <a:xfrm flipH="1">
              <a:off x="7420708" y="1700062"/>
              <a:ext cx="152400" cy="2214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86078" y="3207186"/>
              <a:ext cx="5006499" cy="307777"/>
            </a:xfrm>
            <a:prstGeom prst="rect">
              <a:avLst/>
            </a:prstGeom>
            <a:solidFill>
              <a:schemeClr val="bg1"/>
            </a:solidFill>
          </p:spPr>
          <p:txBody>
            <a:bodyPr wrap="none" rtlCol="0">
              <a:spAutoFit/>
            </a:bodyPr>
            <a:lstStyle/>
            <a:p>
              <a:r>
                <a:rPr lang="en-US" sz="1400" b="1" dirty="0" smtClean="0"/>
                <a:t>2000 2001  2002  2003  2004  2005  2006   2007  2008  2009  2010</a:t>
              </a:r>
              <a:endParaRPr lang="en-US" sz="1400" b="1" dirty="0"/>
            </a:p>
          </p:txBody>
        </p:sp>
        <p:sp>
          <p:nvSpPr>
            <p:cNvPr id="19" name="Rectangle 18"/>
            <p:cNvSpPr/>
            <p:nvPr/>
          </p:nvSpPr>
          <p:spPr>
            <a:xfrm>
              <a:off x="304800" y="626476"/>
              <a:ext cx="228600" cy="2802523"/>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136673" y="457200"/>
              <a:ext cx="444352" cy="338554"/>
            </a:xfrm>
            <a:prstGeom prst="rect">
              <a:avLst/>
            </a:prstGeom>
            <a:noFill/>
          </p:spPr>
          <p:txBody>
            <a:bodyPr wrap="none" rtlCol="0">
              <a:spAutoFit/>
            </a:bodyPr>
            <a:lstStyle/>
            <a:p>
              <a:r>
                <a:rPr lang="en-US" sz="1600" dirty="0" smtClean="0"/>
                <a:t>1.0</a:t>
              </a:r>
              <a:endParaRPr lang="en-US" sz="1600" dirty="0"/>
            </a:p>
          </p:txBody>
        </p:sp>
        <p:sp>
          <p:nvSpPr>
            <p:cNvPr id="21" name="TextBox 20"/>
            <p:cNvSpPr txBox="1"/>
            <p:nvPr/>
          </p:nvSpPr>
          <p:spPr>
            <a:xfrm>
              <a:off x="146198" y="1718846"/>
              <a:ext cx="444352" cy="338554"/>
            </a:xfrm>
            <a:prstGeom prst="rect">
              <a:avLst/>
            </a:prstGeom>
            <a:noFill/>
          </p:spPr>
          <p:txBody>
            <a:bodyPr wrap="none" rtlCol="0">
              <a:spAutoFit/>
            </a:bodyPr>
            <a:lstStyle/>
            <a:p>
              <a:r>
                <a:rPr lang="en-US" sz="1600" dirty="0" smtClean="0"/>
                <a:t>0.5</a:t>
              </a:r>
              <a:endParaRPr lang="en-US" sz="1600" dirty="0"/>
            </a:p>
          </p:txBody>
        </p:sp>
        <p:sp>
          <p:nvSpPr>
            <p:cNvPr id="22" name="TextBox 21"/>
            <p:cNvSpPr txBox="1"/>
            <p:nvPr/>
          </p:nvSpPr>
          <p:spPr>
            <a:xfrm>
              <a:off x="142875" y="2971800"/>
              <a:ext cx="444352" cy="338554"/>
            </a:xfrm>
            <a:prstGeom prst="rect">
              <a:avLst/>
            </a:prstGeom>
            <a:noFill/>
          </p:spPr>
          <p:txBody>
            <a:bodyPr wrap="none" rtlCol="0">
              <a:spAutoFit/>
            </a:bodyPr>
            <a:lstStyle/>
            <a:p>
              <a:r>
                <a:rPr lang="en-US" sz="1600" dirty="0" smtClean="0"/>
                <a:t>0.0</a:t>
              </a:r>
              <a:endParaRPr lang="en-US" sz="1600" dirty="0"/>
            </a:p>
          </p:txBody>
        </p:sp>
        <p:sp>
          <p:nvSpPr>
            <p:cNvPr id="3" name="Rectangle 2"/>
            <p:cNvSpPr/>
            <p:nvPr/>
          </p:nvSpPr>
          <p:spPr>
            <a:xfrm>
              <a:off x="5124450" y="2486025"/>
              <a:ext cx="152400" cy="692586"/>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758464" y="1002268"/>
            <a:ext cx="1791196" cy="369332"/>
          </a:xfrm>
          <a:prstGeom prst="rect">
            <a:avLst/>
          </a:prstGeom>
          <a:noFill/>
        </p:spPr>
        <p:txBody>
          <a:bodyPr wrap="none" rtlCol="0">
            <a:spAutoFit/>
          </a:bodyPr>
          <a:lstStyle/>
          <a:p>
            <a:r>
              <a:rPr lang="en-US" dirty="0" smtClean="0"/>
              <a:t>Conifer signature</a:t>
            </a:r>
            <a:endParaRPr lang="en-US" dirty="0"/>
          </a:p>
        </p:txBody>
      </p:sp>
      <p:sp>
        <p:nvSpPr>
          <p:cNvPr id="25" name="TextBox 24"/>
          <p:cNvSpPr txBox="1"/>
          <p:nvPr/>
        </p:nvSpPr>
        <p:spPr>
          <a:xfrm>
            <a:off x="3441957" y="2767371"/>
            <a:ext cx="1622304" cy="369332"/>
          </a:xfrm>
          <a:prstGeom prst="rect">
            <a:avLst/>
          </a:prstGeom>
          <a:noFill/>
        </p:spPr>
        <p:txBody>
          <a:bodyPr wrap="none" rtlCol="0">
            <a:spAutoFit/>
          </a:bodyPr>
          <a:lstStyle/>
          <a:p>
            <a:r>
              <a:rPr lang="en-US" dirty="0" smtClean="0"/>
              <a:t>Grass signature</a:t>
            </a:r>
            <a:endParaRPr lang="en-US" dirty="0"/>
          </a:p>
        </p:txBody>
      </p:sp>
    </p:spTree>
    <p:extLst>
      <p:ext uri="{BB962C8B-B14F-4D97-AF65-F5344CB8AC3E}">
        <p14:creationId xmlns:p14="http://schemas.microsoft.com/office/powerpoint/2010/main" val="6280867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20110521-124506-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a:ln>
            <a:solidFill>
              <a:schemeClr val="tx1"/>
            </a:solidFill>
          </a:ln>
          <a:effectLst>
            <a:outerShdw blurRad="50800" dist="38100" dir="2700000" algn="tl" rotWithShape="0">
              <a:prstClr val="black">
                <a:alpha val="40000"/>
              </a:prstClr>
            </a:outerShdw>
          </a:effectLst>
        </p:spPr>
      </p:pic>
      <p:sp>
        <p:nvSpPr>
          <p:cNvPr id="4101" name="TextBox 1"/>
          <p:cNvSpPr txBox="1">
            <a:spLocks noChangeArrowheads="1"/>
          </p:cNvSpPr>
          <p:nvPr/>
        </p:nvSpPr>
        <p:spPr bwMode="auto">
          <a:xfrm>
            <a:off x="694568" y="228600"/>
            <a:ext cx="7763632" cy="575302"/>
          </a:xfrm>
          <a:prstGeom prst="rect">
            <a:avLst/>
          </a:prstGeom>
          <a:noFill/>
          <a:ln w="9525">
            <a:noFill/>
            <a:miter lim="800000"/>
            <a:headEnd/>
            <a:tailEnd/>
          </a:ln>
        </p:spPr>
        <p:txBody>
          <a:bodyPr wrap="none" lIns="82058" tIns="41029" rIns="82058" bIns="41029">
            <a:spAutoFit/>
          </a:bodyPr>
          <a:lstStyle/>
          <a:p>
            <a:r>
              <a:rPr lang="en-US" sz="3200" dirty="0" smtClean="0">
                <a:solidFill>
                  <a:schemeClr val="bg1"/>
                </a:solidFill>
              </a:rPr>
              <a:t>Okefenokee </a:t>
            </a:r>
            <a:r>
              <a:rPr lang="en-US" sz="3200" dirty="0">
                <a:solidFill>
                  <a:schemeClr val="bg1"/>
                </a:solidFill>
              </a:rPr>
              <a:t>National Wildlife Refuge, </a:t>
            </a:r>
            <a:r>
              <a:rPr lang="en-US" sz="3200" dirty="0" smtClean="0">
                <a:solidFill>
                  <a:schemeClr val="bg1"/>
                </a:solidFill>
              </a:rPr>
              <a:t>Georgia</a:t>
            </a:r>
            <a:endParaRPr lang="en-US" sz="3200" dirty="0">
              <a:solidFill>
                <a:schemeClr val="bg1"/>
              </a:solidFill>
            </a:endParaRPr>
          </a:p>
        </p:txBody>
      </p:sp>
      <p:grpSp>
        <p:nvGrpSpPr>
          <p:cNvPr id="8" name="Group 7"/>
          <p:cNvGrpSpPr/>
          <p:nvPr/>
        </p:nvGrpSpPr>
        <p:grpSpPr>
          <a:xfrm>
            <a:off x="228600" y="914400"/>
            <a:ext cx="2057400" cy="2145826"/>
            <a:chOff x="6927850" y="336550"/>
            <a:chExt cx="1662113" cy="173355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27850" y="336550"/>
              <a:ext cx="1662113" cy="17335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10" name="Straight Arrow Connector 9"/>
            <p:cNvCxnSpPr/>
            <p:nvPr/>
          </p:nvCxnSpPr>
          <p:spPr>
            <a:xfrm rot="16200000" flipH="1">
              <a:off x="7821613" y="1014413"/>
              <a:ext cx="160337" cy="1476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100" name="TextBox 7"/>
          <p:cNvSpPr txBox="1">
            <a:spLocks noChangeArrowheads="1"/>
          </p:cNvSpPr>
          <p:nvPr/>
        </p:nvSpPr>
        <p:spPr bwMode="auto">
          <a:xfrm>
            <a:off x="5791200" y="6667419"/>
            <a:ext cx="3352800" cy="236748"/>
          </a:xfrm>
          <a:prstGeom prst="rect">
            <a:avLst/>
          </a:prstGeom>
          <a:noFill/>
          <a:ln w="9525">
            <a:noFill/>
            <a:miter lim="800000"/>
            <a:headEnd/>
            <a:tailEnd/>
          </a:ln>
        </p:spPr>
        <p:txBody>
          <a:bodyPr wrap="square" lIns="82058" tIns="41029" rIns="82058" bIns="41029">
            <a:spAutoFit/>
          </a:bodyPr>
          <a:lstStyle/>
          <a:p>
            <a:pPr algn="r"/>
            <a:r>
              <a:rPr lang="en-US" sz="1000" dirty="0">
                <a:solidFill>
                  <a:schemeClr val="bg1"/>
                </a:solidFill>
              </a:rPr>
              <a:t>Photo credit: Robert Carswell GFC  </a:t>
            </a:r>
            <a:r>
              <a:rPr lang="en-US" sz="1000" dirty="0" smtClean="0">
                <a:solidFill>
                  <a:schemeClr val="bg1"/>
                </a:solidFill>
              </a:rPr>
              <a:t>5/18/2011</a:t>
            </a:r>
            <a:endParaRPr lang="en-US" sz="1000"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Documents and Settings\stevenorman\Desktop\SAMAB 2011\Okefenokee2011\aerial4.png"/>
          <p:cNvPicPr>
            <a:picLocks noChangeAspect="1" noChangeArrowheads="1"/>
          </p:cNvPicPr>
          <p:nvPr/>
        </p:nvPicPr>
        <p:blipFill>
          <a:blip r:embed="rId2" cstate="email">
            <a:lum brigh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cxnSp>
        <p:nvCxnSpPr>
          <p:cNvPr id="4" name="Straight Connector 3"/>
          <p:cNvCxnSpPr/>
          <p:nvPr/>
        </p:nvCxnSpPr>
        <p:spPr>
          <a:xfrm flipV="1">
            <a:off x="5638800" y="914400"/>
            <a:ext cx="457200" cy="304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638800" y="381000"/>
            <a:ext cx="2558906" cy="492443"/>
          </a:xfrm>
          <a:prstGeom prst="rect">
            <a:avLst/>
          </a:prstGeom>
          <a:noFill/>
        </p:spPr>
        <p:txBody>
          <a:bodyPr wrap="none" rtlCol="0">
            <a:spAutoFit/>
          </a:bodyPr>
          <a:lstStyle/>
          <a:p>
            <a:r>
              <a:rPr lang="en-US" sz="2600" b="1" dirty="0" smtClean="0">
                <a:solidFill>
                  <a:schemeClr val="bg1"/>
                </a:solidFill>
              </a:rPr>
              <a:t>Refuge boundary</a:t>
            </a:r>
            <a:endParaRPr lang="en-US" sz="2600" b="1" dirty="0">
              <a:solidFill>
                <a:schemeClr val="bg1"/>
              </a:solidFill>
            </a:endParaRPr>
          </a:p>
        </p:txBody>
      </p:sp>
      <p:sp>
        <p:nvSpPr>
          <p:cNvPr id="6" name="TextBox 5"/>
          <p:cNvSpPr txBox="1"/>
          <p:nvPr/>
        </p:nvSpPr>
        <p:spPr>
          <a:xfrm>
            <a:off x="85956" y="4231957"/>
            <a:ext cx="599844" cy="492443"/>
          </a:xfrm>
          <a:prstGeom prst="rect">
            <a:avLst/>
          </a:prstGeom>
          <a:noFill/>
        </p:spPr>
        <p:txBody>
          <a:bodyPr wrap="none" rtlCol="0">
            <a:spAutoFit/>
          </a:bodyPr>
          <a:lstStyle/>
          <a:p>
            <a:r>
              <a:rPr lang="en-US" sz="2600" b="1" dirty="0" smtClean="0">
                <a:solidFill>
                  <a:schemeClr val="bg1"/>
                </a:solidFill>
              </a:rPr>
              <a:t>GA</a:t>
            </a:r>
            <a:endParaRPr lang="en-US" sz="2600" b="1" dirty="0">
              <a:solidFill>
                <a:schemeClr val="bg1"/>
              </a:solidFill>
            </a:endParaRPr>
          </a:p>
        </p:txBody>
      </p:sp>
      <p:sp>
        <p:nvSpPr>
          <p:cNvPr id="7" name="TextBox 6"/>
          <p:cNvSpPr txBox="1"/>
          <p:nvPr/>
        </p:nvSpPr>
        <p:spPr>
          <a:xfrm>
            <a:off x="131584" y="4800600"/>
            <a:ext cx="478016" cy="492443"/>
          </a:xfrm>
          <a:prstGeom prst="rect">
            <a:avLst/>
          </a:prstGeom>
          <a:noFill/>
        </p:spPr>
        <p:txBody>
          <a:bodyPr wrap="none" rtlCol="0">
            <a:spAutoFit/>
          </a:bodyPr>
          <a:lstStyle/>
          <a:p>
            <a:r>
              <a:rPr lang="en-US" sz="2600" b="1" dirty="0" smtClean="0">
                <a:solidFill>
                  <a:schemeClr val="bg1"/>
                </a:solidFill>
              </a:rPr>
              <a:t>FL</a:t>
            </a:r>
            <a:endParaRPr lang="en-US" sz="2600" b="1" dirty="0">
              <a:solidFill>
                <a:schemeClr val="bg1"/>
              </a:solidFill>
            </a:endParaRPr>
          </a:p>
        </p:txBody>
      </p:sp>
      <p:sp>
        <p:nvSpPr>
          <p:cNvPr id="9" name="TextBox 8"/>
          <p:cNvSpPr txBox="1"/>
          <p:nvPr/>
        </p:nvSpPr>
        <p:spPr>
          <a:xfrm>
            <a:off x="228600" y="228600"/>
            <a:ext cx="2088649" cy="584775"/>
          </a:xfrm>
          <a:prstGeom prst="rect">
            <a:avLst/>
          </a:prstGeom>
          <a:noFill/>
        </p:spPr>
        <p:txBody>
          <a:bodyPr wrap="none" rtlCol="0">
            <a:spAutoFit/>
          </a:bodyPr>
          <a:lstStyle/>
          <a:p>
            <a:r>
              <a:rPr lang="en-US" sz="3200" b="1" dirty="0" smtClean="0">
                <a:solidFill>
                  <a:schemeClr val="bg1"/>
                </a:solidFill>
              </a:rPr>
              <a:t>Aerial view</a:t>
            </a:r>
            <a:endParaRPr lang="en-US" sz="3200" b="1" dirty="0">
              <a:solidFill>
                <a:schemeClr val="bg1"/>
              </a:solidFill>
            </a:endParaRPr>
          </a:p>
        </p:txBody>
      </p:sp>
      <p:sp>
        <p:nvSpPr>
          <p:cNvPr id="12" name="TextBox 11"/>
          <p:cNvSpPr txBox="1"/>
          <p:nvPr/>
        </p:nvSpPr>
        <p:spPr>
          <a:xfrm>
            <a:off x="8534400" y="3200400"/>
            <a:ext cx="599844" cy="492443"/>
          </a:xfrm>
          <a:prstGeom prst="rect">
            <a:avLst/>
          </a:prstGeom>
          <a:noFill/>
        </p:spPr>
        <p:txBody>
          <a:bodyPr wrap="none" rtlCol="0">
            <a:spAutoFit/>
          </a:bodyPr>
          <a:lstStyle/>
          <a:p>
            <a:r>
              <a:rPr lang="en-US" sz="2600" b="1" dirty="0" smtClean="0">
                <a:solidFill>
                  <a:schemeClr val="bg1"/>
                </a:solidFill>
              </a:rPr>
              <a:t>GA</a:t>
            </a:r>
            <a:endParaRPr lang="en-US" sz="2600" b="1" dirty="0">
              <a:solidFill>
                <a:schemeClr val="bg1"/>
              </a:solidFill>
            </a:endParaRPr>
          </a:p>
        </p:txBody>
      </p:sp>
      <p:sp>
        <p:nvSpPr>
          <p:cNvPr id="13" name="TextBox 12"/>
          <p:cNvSpPr txBox="1"/>
          <p:nvPr/>
        </p:nvSpPr>
        <p:spPr>
          <a:xfrm>
            <a:off x="8580028" y="4003357"/>
            <a:ext cx="478016" cy="492443"/>
          </a:xfrm>
          <a:prstGeom prst="rect">
            <a:avLst/>
          </a:prstGeom>
          <a:noFill/>
        </p:spPr>
        <p:txBody>
          <a:bodyPr wrap="none" rtlCol="0">
            <a:spAutoFit/>
          </a:bodyPr>
          <a:lstStyle/>
          <a:p>
            <a:r>
              <a:rPr lang="en-US" sz="2600" b="1" dirty="0" smtClean="0">
                <a:solidFill>
                  <a:schemeClr val="bg1"/>
                </a:solidFill>
              </a:rPr>
              <a:t>FL</a:t>
            </a:r>
            <a:endParaRPr lang="en-US" sz="2600"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49565"/>
          </a:xfrm>
          <a:prstGeom prst="rect">
            <a:avLst/>
          </a:prstGeom>
        </p:spPr>
      </p:pic>
    </p:spTree>
    <p:extLst>
      <p:ext uri="{BB962C8B-B14F-4D97-AF65-F5344CB8AC3E}">
        <p14:creationId xmlns:p14="http://schemas.microsoft.com/office/powerpoint/2010/main" val="3132271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0" name="Right Arrow 9"/>
          <p:cNvSpPr/>
          <p:nvPr/>
        </p:nvSpPr>
        <p:spPr>
          <a:xfrm rot="2877316">
            <a:off x="6511925" y="3598863"/>
            <a:ext cx="428625" cy="327025"/>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anchor="ctr"/>
          <a:lstStyle/>
          <a:p>
            <a:pPr algn="ctr">
              <a:defRPr/>
            </a:pPr>
            <a:endParaRPr lang="en-US"/>
          </a:p>
        </p:txBody>
      </p:sp>
      <p:pic>
        <p:nvPicPr>
          <p:cNvPr id="14" name="Picture 2"/>
          <p:cNvPicPr>
            <a:picLocks noChangeAspect="1" noChangeArrowheads="1"/>
          </p:cNvPicPr>
          <p:nvPr/>
        </p:nvPicPr>
        <p:blipFill>
          <a:blip r:embed="rId3" cstate="print">
            <a:grayscl/>
            <a:extLst>
              <a:ext uri="{28A0092B-C50C-407E-A947-70E740481C1C}">
                <a14:useLocalDpi xmlns:a14="http://schemas.microsoft.com/office/drawing/2010/main"/>
              </a:ext>
            </a:extLst>
          </a:blip>
          <a:srcRect/>
          <a:stretch>
            <a:fillRect/>
          </a:stretch>
        </p:blipFill>
        <p:spPr bwMode="auto">
          <a:xfrm>
            <a:off x="0" y="0"/>
            <a:ext cx="6248400" cy="3581400"/>
          </a:xfrm>
          <a:prstGeom prst="rect">
            <a:avLst/>
          </a:prstGeom>
          <a:noFill/>
          <a:ln w="9525">
            <a:noFill/>
            <a:miter lim="800000"/>
            <a:headEnd/>
            <a:tailEnd/>
          </a:ln>
        </p:spPr>
      </p:pic>
      <p:sp>
        <p:nvSpPr>
          <p:cNvPr id="16" name="Rectangle 15"/>
          <p:cNvSpPr/>
          <p:nvPr/>
        </p:nvSpPr>
        <p:spPr>
          <a:xfrm>
            <a:off x="66675" y="3228975"/>
            <a:ext cx="6172200" cy="3048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TextBox 3"/>
          <p:cNvSpPr txBox="1">
            <a:spLocks noChangeArrowheads="1"/>
          </p:cNvSpPr>
          <p:nvPr/>
        </p:nvSpPr>
        <p:spPr bwMode="auto">
          <a:xfrm>
            <a:off x="7620000" y="3275013"/>
            <a:ext cx="1255713" cy="636587"/>
          </a:xfrm>
          <a:prstGeom prst="rect">
            <a:avLst/>
          </a:prstGeom>
          <a:noFill/>
          <a:ln w="9525">
            <a:noFill/>
            <a:miter lim="800000"/>
            <a:headEnd/>
            <a:tailEnd/>
          </a:ln>
        </p:spPr>
        <p:txBody>
          <a:bodyPr wrap="none" lIns="82058" tIns="41029" rIns="82058" bIns="41029">
            <a:spAutoFit/>
          </a:bodyPr>
          <a:lstStyle/>
          <a:p>
            <a:r>
              <a:rPr lang="en-US"/>
              <a:t>2007 and </a:t>
            </a:r>
          </a:p>
          <a:p>
            <a:r>
              <a:rPr lang="en-US"/>
              <a:t>2002 Fires</a:t>
            </a:r>
          </a:p>
        </p:txBody>
      </p:sp>
      <p:sp>
        <p:nvSpPr>
          <p:cNvPr id="5124" name="TextBox 4"/>
          <p:cNvSpPr txBox="1">
            <a:spLocks noChangeArrowheads="1"/>
          </p:cNvSpPr>
          <p:nvPr/>
        </p:nvSpPr>
        <p:spPr bwMode="auto">
          <a:xfrm>
            <a:off x="6788150" y="1344613"/>
            <a:ext cx="1141413" cy="360362"/>
          </a:xfrm>
          <a:prstGeom prst="rect">
            <a:avLst/>
          </a:prstGeom>
          <a:noFill/>
          <a:ln w="9525">
            <a:noFill/>
            <a:miter lim="800000"/>
            <a:headEnd/>
            <a:tailEnd/>
          </a:ln>
        </p:spPr>
        <p:txBody>
          <a:bodyPr wrap="none" lIns="82058" tIns="41029" rIns="82058" bIns="41029">
            <a:spAutoFit/>
          </a:bodyPr>
          <a:lstStyle/>
          <a:p>
            <a:r>
              <a:rPr lang="en-US"/>
              <a:t>2007 Fire</a:t>
            </a:r>
          </a:p>
        </p:txBody>
      </p:sp>
      <p:sp>
        <p:nvSpPr>
          <p:cNvPr id="5125" name="TextBox 5"/>
          <p:cNvSpPr txBox="1">
            <a:spLocks noChangeArrowheads="1"/>
          </p:cNvSpPr>
          <p:nvPr/>
        </p:nvSpPr>
        <p:spPr bwMode="auto">
          <a:xfrm>
            <a:off x="6234113" y="6388100"/>
            <a:ext cx="1141412" cy="358775"/>
          </a:xfrm>
          <a:prstGeom prst="rect">
            <a:avLst/>
          </a:prstGeom>
          <a:noFill/>
          <a:ln w="9525">
            <a:noFill/>
            <a:miter lim="800000"/>
            <a:headEnd/>
            <a:tailEnd/>
          </a:ln>
        </p:spPr>
        <p:txBody>
          <a:bodyPr wrap="none" lIns="82058" tIns="41029" rIns="82058" bIns="41029">
            <a:spAutoFit/>
          </a:bodyPr>
          <a:lstStyle/>
          <a:p>
            <a:r>
              <a:rPr lang="en-US"/>
              <a:t>2007 Fire</a:t>
            </a:r>
          </a:p>
        </p:txBody>
      </p:sp>
      <p:cxnSp>
        <p:nvCxnSpPr>
          <p:cNvPr id="11" name="Straight Arrow Connector 10"/>
          <p:cNvCxnSpPr/>
          <p:nvPr/>
        </p:nvCxnSpPr>
        <p:spPr>
          <a:xfrm rot="5400000">
            <a:off x="3994943" y="270669"/>
            <a:ext cx="390525"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1328738" y="271463"/>
            <a:ext cx="390525"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3362325"/>
            <a:ext cx="1138452" cy="246221"/>
          </a:xfrm>
          <a:prstGeom prst="rect">
            <a:avLst/>
          </a:prstGeom>
          <a:noFill/>
        </p:spPr>
        <p:txBody>
          <a:bodyPr wrap="none" rtlCol="0">
            <a:spAutoFit/>
          </a:bodyPr>
          <a:lstStyle/>
          <a:p>
            <a:pPr algn="ctr"/>
            <a:r>
              <a:rPr lang="en-US" sz="1000" dirty="0" smtClean="0">
                <a:solidFill>
                  <a:schemeClr val="tx1">
                    <a:lumMod val="50000"/>
                    <a:lumOff val="50000"/>
                  </a:schemeClr>
                </a:solidFill>
              </a:rPr>
              <a:t>30.7172; -82.3843</a:t>
            </a:r>
            <a:endParaRPr lang="en-US" sz="1000" dirty="0">
              <a:solidFill>
                <a:schemeClr val="tx1">
                  <a:lumMod val="50000"/>
                  <a:lumOff val="50000"/>
                </a:schemeClr>
              </a:solidFill>
            </a:endParaRPr>
          </a:p>
        </p:txBody>
      </p:sp>
      <p:sp>
        <p:nvSpPr>
          <p:cNvPr id="13" name="TextBox 12"/>
          <p:cNvSpPr txBox="1"/>
          <p:nvPr/>
        </p:nvSpPr>
        <p:spPr>
          <a:xfrm>
            <a:off x="304800" y="3151257"/>
            <a:ext cx="5742278" cy="323165"/>
          </a:xfrm>
          <a:prstGeom prst="rect">
            <a:avLst/>
          </a:prstGeom>
          <a:noFill/>
        </p:spPr>
        <p:txBody>
          <a:bodyPr wrap="none" rtlCol="0">
            <a:spAutoFit/>
          </a:bodyPr>
          <a:lstStyle/>
          <a:p>
            <a:r>
              <a:rPr lang="en-US" sz="1500" b="1" dirty="0" smtClean="0"/>
              <a:t>2000   2001   2002   2003   2004   2005   2006   2007   2008   2009   2010</a:t>
            </a:r>
            <a:endParaRPr lang="en-US" sz="1500" b="1" dirty="0"/>
          </a:p>
        </p:txBody>
      </p:sp>
      <p:cxnSp>
        <p:nvCxnSpPr>
          <p:cNvPr id="19" name="Straight Arrow Connector 18"/>
          <p:cNvCxnSpPr/>
          <p:nvPr/>
        </p:nvCxnSpPr>
        <p:spPr>
          <a:xfrm rot="5400000">
            <a:off x="5976143" y="270669"/>
            <a:ext cx="390525" cy="15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0" y="0"/>
            <a:ext cx="304800" cy="32766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 y="-4465"/>
            <a:ext cx="806631" cy="461665"/>
          </a:xfrm>
          <a:prstGeom prst="rect">
            <a:avLst/>
          </a:prstGeom>
          <a:noFill/>
        </p:spPr>
        <p:txBody>
          <a:bodyPr wrap="none" rtlCol="0">
            <a:spAutoFit/>
          </a:bodyPr>
          <a:lstStyle/>
          <a:p>
            <a:r>
              <a:rPr lang="en-US" sz="2400" b="1" dirty="0" smtClean="0">
                <a:solidFill>
                  <a:srgbClr val="C00000"/>
                </a:solidFill>
              </a:rPr>
              <a:t>2002</a:t>
            </a:r>
            <a:endParaRPr lang="en-US" sz="2400" b="1" dirty="0">
              <a:solidFill>
                <a:srgbClr val="C00000"/>
              </a:solidFill>
            </a:endParaRPr>
          </a:p>
        </p:txBody>
      </p:sp>
      <p:sp>
        <p:nvSpPr>
          <p:cNvPr id="18" name="TextBox 17"/>
          <p:cNvSpPr txBox="1"/>
          <p:nvPr/>
        </p:nvSpPr>
        <p:spPr>
          <a:xfrm>
            <a:off x="3276600" y="0"/>
            <a:ext cx="806631" cy="461665"/>
          </a:xfrm>
          <a:prstGeom prst="rect">
            <a:avLst/>
          </a:prstGeom>
          <a:noFill/>
        </p:spPr>
        <p:txBody>
          <a:bodyPr wrap="none" rtlCol="0">
            <a:spAutoFit/>
          </a:bodyPr>
          <a:lstStyle/>
          <a:p>
            <a:r>
              <a:rPr lang="en-US" sz="2400" b="1" dirty="0" smtClean="0">
                <a:solidFill>
                  <a:srgbClr val="C00000"/>
                </a:solidFill>
              </a:rPr>
              <a:t>2007</a:t>
            </a:r>
            <a:endParaRPr lang="en-US" sz="2400" b="1" dirty="0">
              <a:solidFill>
                <a:srgbClr val="C00000"/>
              </a:solidFill>
            </a:endParaRPr>
          </a:p>
        </p:txBody>
      </p:sp>
      <p:sp>
        <p:nvSpPr>
          <p:cNvPr id="21" name="TextBox 20"/>
          <p:cNvSpPr txBox="1"/>
          <p:nvPr/>
        </p:nvSpPr>
        <p:spPr>
          <a:xfrm>
            <a:off x="5257800" y="0"/>
            <a:ext cx="806631" cy="461665"/>
          </a:xfrm>
          <a:prstGeom prst="rect">
            <a:avLst/>
          </a:prstGeom>
          <a:noFill/>
        </p:spPr>
        <p:txBody>
          <a:bodyPr wrap="none" rtlCol="0">
            <a:spAutoFit/>
          </a:bodyPr>
          <a:lstStyle/>
          <a:p>
            <a:r>
              <a:rPr lang="en-US" sz="2400" b="1" dirty="0" smtClean="0">
                <a:solidFill>
                  <a:srgbClr val="C00000"/>
                </a:solidFill>
              </a:rPr>
              <a:t>2011</a:t>
            </a:r>
            <a:endParaRPr lang="en-US" sz="2400" b="1" dirty="0">
              <a:solidFill>
                <a:srgbClr val="C00000"/>
              </a:solidFill>
            </a:endParaRPr>
          </a:p>
        </p:txBody>
      </p:sp>
      <p:sp>
        <p:nvSpPr>
          <p:cNvPr id="23" name="TextBox 22"/>
          <p:cNvSpPr txBox="1"/>
          <p:nvPr/>
        </p:nvSpPr>
        <p:spPr>
          <a:xfrm>
            <a:off x="-76200" y="-33754"/>
            <a:ext cx="444352" cy="338554"/>
          </a:xfrm>
          <a:prstGeom prst="rect">
            <a:avLst/>
          </a:prstGeom>
          <a:noFill/>
        </p:spPr>
        <p:txBody>
          <a:bodyPr wrap="none" rtlCol="0">
            <a:spAutoFit/>
          </a:bodyPr>
          <a:lstStyle/>
          <a:p>
            <a:r>
              <a:rPr lang="en-US" sz="1600" dirty="0" smtClean="0"/>
              <a:t>1.0</a:t>
            </a:r>
            <a:endParaRPr lang="en-US" sz="1600" dirty="0"/>
          </a:p>
        </p:txBody>
      </p:sp>
      <p:sp>
        <p:nvSpPr>
          <p:cNvPr id="24" name="TextBox 23"/>
          <p:cNvSpPr txBox="1"/>
          <p:nvPr/>
        </p:nvSpPr>
        <p:spPr>
          <a:xfrm>
            <a:off x="-63352" y="1495425"/>
            <a:ext cx="444352" cy="338554"/>
          </a:xfrm>
          <a:prstGeom prst="rect">
            <a:avLst/>
          </a:prstGeom>
          <a:noFill/>
        </p:spPr>
        <p:txBody>
          <a:bodyPr wrap="none" rtlCol="0">
            <a:spAutoFit/>
          </a:bodyPr>
          <a:lstStyle/>
          <a:p>
            <a:r>
              <a:rPr lang="en-US" sz="1600" dirty="0" smtClean="0"/>
              <a:t>0.5</a:t>
            </a:r>
            <a:endParaRPr lang="en-US" sz="1600" dirty="0"/>
          </a:p>
        </p:txBody>
      </p:sp>
      <p:sp>
        <p:nvSpPr>
          <p:cNvPr id="25" name="TextBox 24"/>
          <p:cNvSpPr txBox="1"/>
          <p:nvPr/>
        </p:nvSpPr>
        <p:spPr>
          <a:xfrm>
            <a:off x="-57150" y="3009900"/>
            <a:ext cx="444352" cy="338554"/>
          </a:xfrm>
          <a:prstGeom prst="rect">
            <a:avLst/>
          </a:prstGeom>
          <a:noFill/>
        </p:spPr>
        <p:txBody>
          <a:bodyPr wrap="none" rtlCol="0">
            <a:spAutoFit/>
          </a:bodyPr>
          <a:lstStyle/>
          <a:p>
            <a:r>
              <a:rPr lang="en-US" sz="1600" dirty="0" smtClean="0"/>
              <a:t>0.0</a:t>
            </a:r>
            <a:endParaRPr lang="en-US" sz="1600" dirty="0"/>
          </a:p>
        </p:txBody>
      </p:sp>
      <p:sp>
        <p:nvSpPr>
          <p:cNvPr id="22" name="TextBox 21"/>
          <p:cNvSpPr txBox="1"/>
          <p:nvPr/>
        </p:nvSpPr>
        <p:spPr>
          <a:xfrm>
            <a:off x="609600" y="3657600"/>
            <a:ext cx="5031698" cy="1600438"/>
          </a:xfrm>
          <a:prstGeom prst="rect">
            <a:avLst/>
          </a:prstGeom>
          <a:noFill/>
        </p:spPr>
        <p:txBody>
          <a:bodyPr wrap="none" rtlCol="0">
            <a:spAutoFit/>
          </a:bodyPr>
          <a:lstStyle/>
          <a:p>
            <a:pPr algn="ctr"/>
            <a:r>
              <a:rPr lang="en-US" sz="2200" b="1" u="sng" dirty="0" smtClean="0"/>
              <a:t>2011 Incident Information</a:t>
            </a:r>
          </a:p>
          <a:p>
            <a:pPr algn="ctr"/>
            <a:endParaRPr lang="en-US" sz="400" b="1" u="sng" dirty="0" smtClean="0"/>
          </a:p>
          <a:p>
            <a:r>
              <a:rPr lang="en-US" b="1" dirty="0" smtClean="0"/>
              <a:t>Ignition: 		April 28, 2011</a:t>
            </a:r>
          </a:p>
          <a:p>
            <a:r>
              <a:rPr lang="en-US" b="1" dirty="0" smtClean="0"/>
              <a:t>Ignition source: 	Lightning</a:t>
            </a:r>
          </a:p>
          <a:p>
            <a:r>
              <a:rPr lang="en-US" b="1" dirty="0" smtClean="0"/>
              <a:t>Extent: 		310,000 acres</a:t>
            </a:r>
          </a:p>
          <a:p>
            <a:r>
              <a:rPr lang="en-US" b="1" dirty="0" smtClean="0"/>
              <a:t>Veg types:	Mixed forest, brush, grass, peat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stevenorman\Desktop\SAMAB 2011\Okefenokee2011\06012011_GA_Honey_Creek_Complex_2011_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0" y="6334780"/>
            <a:ext cx="1026243" cy="523220"/>
          </a:xfrm>
          <a:prstGeom prst="rect">
            <a:avLst/>
          </a:prstGeom>
          <a:noFill/>
        </p:spPr>
        <p:txBody>
          <a:bodyPr wrap="none" rtlCol="0">
            <a:spAutoFit/>
          </a:bodyPr>
          <a:lstStyle/>
          <a:p>
            <a:r>
              <a:rPr lang="en-US" sz="2800" b="1" dirty="0" smtClean="0">
                <a:solidFill>
                  <a:schemeClr val="bg1"/>
                </a:solidFill>
              </a:rPr>
              <a:t>06-01</a:t>
            </a:r>
            <a:endParaRPr lang="en-US" sz="2800" b="1" dirty="0">
              <a:solidFill>
                <a:schemeClr val="bg1"/>
              </a:solidFill>
            </a:endParaRPr>
          </a:p>
        </p:txBody>
      </p:sp>
      <p:sp>
        <p:nvSpPr>
          <p:cNvPr id="13" name="TextBox 12"/>
          <p:cNvSpPr txBox="1"/>
          <p:nvPr/>
        </p:nvSpPr>
        <p:spPr>
          <a:xfrm>
            <a:off x="304800" y="4234542"/>
            <a:ext cx="3082895" cy="615553"/>
          </a:xfrm>
          <a:prstGeom prst="rect">
            <a:avLst/>
          </a:prstGeom>
          <a:solidFill>
            <a:srgbClr val="D9D9D9">
              <a:alpha val="30196"/>
            </a:srgbClr>
          </a:solidFill>
          <a:ln>
            <a:noFill/>
          </a:ln>
        </p:spPr>
        <p:txBody>
          <a:bodyPr wrap="none" rtlCol="0">
            <a:spAutoFit/>
          </a:bodyPr>
          <a:lstStyle/>
          <a:p>
            <a:r>
              <a:rPr lang="en-US" sz="3400" b="1" dirty="0" smtClean="0"/>
              <a:t>28 April Ignition</a:t>
            </a:r>
            <a:endParaRPr lang="en-US" sz="3400" b="1" dirty="0"/>
          </a:p>
        </p:txBody>
      </p:sp>
      <p:cxnSp>
        <p:nvCxnSpPr>
          <p:cNvPr id="7" name="Straight Arrow Connector 6"/>
          <p:cNvCxnSpPr/>
          <p:nvPr/>
        </p:nvCxnSpPr>
        <p:spPr>
          <a:xfrm flipV="1">
            <a:off x="3280230" y="4419600"/>
            <a:ext cx="914400" cy="1524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7082245" y="2590800"/>
            <a:ext cx="1985554" cy="3657600"/>
            <a:chOff x="7620000" y="3581400"/>
            <a:chExt cx="1447800" cy="2667000"/>
          </a:xfrm>
        </p:grpSpPr>
        <p:sp>
          <p:nvSpPr>
            <p:cNvPr id="14" name="Rectangle 13"/>
            <p:cNvSpPr/>
            <p:nvPr/>
          </p:nvSpPr>
          <p:spPr>
            <a:xfrm>
              <a:off x="7620000" y="3581400"/>
              <a:ext cx="1447800" cy="2667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C:\Documents and Settings\stevenorman\Desktop\SAMAB 2011\ews_legend.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96200" y="3638550"/>
              <a:ext cx="1304925" cy="2514600"/>
            </a:xfrm>
            <a:prstGeom prst="rect">
              <a:avLst/>
            </a:prstGeom>
            <a:noFill/>
          </p:spPr>
        </p:pic>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stevenorman\Desktop\SAMAB 2011\Okefenokee2011\06092011_GA_Honey_Creek_Complex_2011__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4001" cy="6857999"/>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45357" y="6334780"/>
            <a:ext cx="1026243" cy="523220"/>
          </a:xfrm>
          <a:prstGeom prst="rect">
            <a:avLst/>
          </a:prstGeom>
          <a:noFill/>
        </p:spPr>
        <p:txBody>
          <a:bodyPr wrap="none" rtlCol="0">
            <a:spAutoFit/>
          </a:bodyPr>
          <a:lstStyle/>
          <a:p>
            <a:r>
              <a:rPr lang="en-US" sz="2800" b="1" dirty="0" smtClean="0">
                <a:solidFill>
                  <a:schemeClr val="bg1"/>
                </a:solidFill>
              </a:rPr>
              <a:t>06-09</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stevenorman\Desktop\SAMAB 2011\Okefenokee2011\06172011_GA_Honey_Creek_Complex_2011__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0765" y="6334780"/>
            <a:ext cx="1026243" cy="523220"/>
          </a:xfrm>
          <a:prstGeom prst="rect">
            <a:avLst/>
          </a:prstGeom>
          <a:noFill/>
        </p:spPr>
        <p:txBody>
          <a:bodyPr wrap="none" rtlCol="0">
            <a:spAutoFit/>
          </a:bodyPr>
          <a:lstStyle/>
          <a:p>
            <a:r>
              <a:rPr lang="en-US" sz="2800" b="1" dirty="0" smtClean="0">
                <a:solidFill>
                  <a:schemeClr val="bg1"/>
                </a:solidFill>
              </a:rPr>
              <a:t>06-17</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stevenorman\Desktop\SAMAB 2011\Okefenokee2011\06252011_GA_Honey_Creek_Complex_2011__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07357" y="6334780"/>
            <a:ext cx="1026243" cy="523220"/>
          </a:xfrm>
          <a:prstGeom prst="rect">
            <a:avLst/>
          </a:prstGeom>
          <a:noFill/>
        </p:spPr>
        <p:txBody>
          <a:bodyPr wrap="none" rtlCol="0">
            <a:spAutoFit/>
          </a:bodyPr>
          <a:lstStyle/>
          <a:p>
            <a:r>
              <a:rPr lang="en-US" sz="2800" b="1" dirty="0" smtClean="0">
                <a:solidFill>
                  <a:schemeClr val="bg1"/>
                </a:solidFill>
              </a:rPr>
              <a:t>06-25</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stevenorman\Desktop\SAMAB 2011\Okefenokee2011\07032011_GA_Honey_Creek_Complex_2011__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88357" y="6334780"/>
            <a:ext cx="1026243" cy="523220"/>
          </a:xfrm>
          <a:prstGeom prst="rect">
            <a:avLst/>
          </a:prstGeom>
          <a:noFill/>
        </p:spPr>
        <p:txBody>
          <a:bodyPr wrap="none" rtlCol="0">
            <a:spAutoFit/>
          </a:bodyPr>
          <a:lstStyle/>
          <a:p>
            <a:r>
              <a:rPr lang="en-US" sz="2800" b="1" dirty="0" smtClean="0">
                <a:solidFill>
                  <a:schemeClr val="bg1"/>
                </a:solidFill>
              </a:rPr>
              <a:t>07-03</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stevenorman\Desktop\SAMAB 2011\Okefenokee2011\07112011_GA_Honey_Creek_Complex_2011__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69357" y="6334780"/>
            <a:ext cx="1026243" cy="523220"/>
          </a:xfrm>
          <a:prstGeom prst="rect">
            <a:avLst/>
          </a:prstGeom>
          <a:noFill/>
        </p:spPr>
        <p:txBody>
          <a:bodyPr wrap="none" rtlCol="0">
            <a:spAutoFit/>
          </a:bodyPr>
          <a:lstStyle/>
          <a:p>
            <a:r>
              <a:rPr lang="en-US" sz="2800" b="1" dirty="0" smtClean="0">
                <a:solidFill>
                  <a:schemeClr val="bg1"/>
                </a:solidFill>
              </a:rPr>
              <a:t>07-11</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stevenorman\Desktop\SAMAB 2011\Okefenokee2011\07192011_GA_Honey_Creek_Complex_2011__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50357" y="6334780"/>
            <a:ext cx="1026243" cy="523220"/>
          </a:xfrm>
          <a:prstGeom prst="rect">
            <a:avLst/>
          </a:prstGeom>
          <a:noFill/>
        </p:spPr>
        <p:txBody>
          <a:bodyPr wrap="none" rtlCol="0">
            <a:spAutoFit/>
          </a:bodyPr>
          <a:lstStyle/>
          <a:p>
            <a:r>
              <a:rPr lang="en-US" sz="2800" b="1" dirty="0" smtClean="0">
                <a:solidFill>
                  <a:schemeClr val="bg1"/>
                </a:solidFill>
              </a:rPr>
              <a:t>07-19</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stevenorman\Desktop\SAMAB 2011\Okefenokee2011\07272011_GA_Honey_Creek_Complex_2011__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31357" y="6334780"/>
            <a:ext cx="1026243" cy="523220"/>
          </a:xfrm>
          <a:prstGeom prst="rect">
            <a:avLst/>
          </a:prstGeom>
          <a:noFill/>
        </p:spPr>
        <p:txBody>
          <a:bodyPr wrap="none" rtlCol="0">
            <a:spAutoFit/>
          </a:bodyPr>
          <a:lstStyle/>
          <a:p>
            <a:r>
              <a:rPr lang="en-US" sz="2800" b="1" dirty="0" smtClean="0">
                <a:solidFill>
                  <a:schemeClr val="bg1"/>
                </a:solidFill>
              </a:rPr>
              <a:t>07-27</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stevenorman\Desktop\SAMAB 2011\Okefenokee2011\08042011_GA_Honey_Creek_Complex_2011__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12357" y="6334780"/>
            <a:ext cx="1026243" cy="523220"/>
          </a:xfrm>
          <a:prstGeom prst="rect">
            <a:avLst/>
          </a:prstGeom>
          <a:noFill/>
        </p:spPr>
        <p:txBody>
          <a:bodyPr wrap="none" rtlCol="0">
            <a:spAutoFit/>
          </a:bodyPr>
          <a:lstStyle/>
          <a:p>
            <a:r>
              <a:rPr lang="en-US" sz="2800" b="1" dirty="0" smtClean="0">
                <a:solidFill>
                  <a:schemeClr val="bg1"/>
                </a:solidFill>
              </a:rPr>
              <a:t>08-04</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3188" y="914400"/>
            <a:ext cx="9080812"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31865" y="381000"/>
            <a:ext cx="5559535" cy="584775"/>
          </a:xfrm>
          <a:prstGeom prst="rect">
            <a:avLst/>
          </a:prstGeom>
          <a:noFill/>
        </p:spPr>
        <p:txBody>
          <a:bodyPr wrap="none" rtlCol="0">
            <a:spAutoFit/>
          </a:bodyPr>
          <a:lstStyle/>
          <a:p>
            <a:r>
              <a:rPr lang="en-US" sz="3200" dirty="0" smtClean="0">
                <a:solidFill>
                  <a:schemeClr val="bg1">
                    <a:lumMod val="85000"/>
                  </a:schemeClr>
                </a:solidFill>
              </a:rPr>
              <a:t>Large Fires in the US: 1984-2011</a:t>
            </a:r>
            <a:endParaRPr lang="en-US" sz="3200" dirty="0">
              <a:solidFill>
                <a:schemeClr val="bg1">
                  <a:lumMod val="85000"/>
                </a:schemeClr>
              </a:solidFill>
            </a:endParaRPr>
          </a:p>
        </p:txBody>
      </p:sp>
      <p:sp>
        <p:nvSpPr>
          <p:cNvPr id="5" name="TextBox 4"/>
          <p:cNvSpPr txBox="1"/>
          <p:nvPr/>
        </p:nvSpPr>
        <p:spPr>
          <a:xfrm>
            <a:off x="71655" y="6153834"/>
            <a:ext cx="1019766" cy="646331"/>
          </a:xfrm>
          <a:prstGeom prst="rect">
            <a:avLst/>
          </a:prstGeom>
          <a:noFill/>
        </p:spPr>
        <p:txBody>
          <a:bodyPr wrap="none" rtlCol="0">
            <a:spAutoFit/>
          </a:bodyPr>
          <a:lstStyle/>
          <a:p>
            <a:r>
              <a:rPr lang="en-US" dirty="0" smtClean="0">
                <a:solidFill>
                  <a:schemeClr val="bg1">
                    <a:lumMod val="85000"/>
                  </a:schemeClr>
                </a:solidFill>
              </a:rPr>
              <a:t>GeoMAC</a:t>
            </a:r>
          </a:p>
          <a:p>
            <a:r>
              <a:rPr lang="en-US" dirty="0" smtClean="0">
                <a:solidFill>
                  <a:schemeClr val="bg1">
                    <a:lumMod val="85000"/>
                  </a:schemeClr>
                </a:solidFill>
              </a:rPr>
              <a:t>MTBS</a:t>
            </a:r>
            <a:endParaRPr lang="en-US" dirty="0">
              <a:solidFill>
                <a:schemeClr val="bg1">
                  <a:lumMod val="85000"/>
                </a:schemeClr>
              </a:solidFill>
            </a:endParaRPr>
          </a:p>
        </p:txBody>
      </p:sp>
    </p:spTree>
    <p:extLst>
      <p:ext uri="{BB962C8B-B14F-4D97-AF65-F5344CB8AC3E}">
        <p14:creationId xmlns:p14="http://schemas.microsoft.com/office/powerpoint/2010/main" val="3629424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stevenorman\Desktop\SAMAB 2011\Okefenokee2011\08122011_GA_Honey_Creek_Complex_2011__1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3999" cy="6857999"/>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93357" y="6334780"/>
            <a:ext cx="1026243" cy="523220"/>
          </a:xfrm>
          <a:prstGeom prst="rect">
            <a:avLst/>
          </a:prstGeom>
          <a:noFill/>
        </p:spPr>
        <p:txBody>
          <a:bodyPr wrap="none" rtlCol="0">
            <a:spAutoFit/>
          </a:bodyPr>
          <a:lstStyle/>
          <a:p>
            <a:r>
              <a:rPr lang="en-US" sz="2800" b="1" dirty="0" smtClean="0">
                <a:solidFill>
                  <a:schemeClr val="bg1"/>
                </a:solidFill>
              </a:rPr>
              <a:t>08-12</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stevenorman\Desktop\SAMAB 2011\Okefenokee2011\08202011_GA_Honey_Creek_Complex_2011__1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774357" y="6334780"/>
            <a:ext cx="1026243" cy="523220"/>
          </a:xfrm>
          <a:prstGeom prst="rect">
            <a:avLst/>
          </a:prstGeom>
          <a:noFill/>
        </p:spPr>
        <p:txBody>
          <a:bodyPr wrap="none" rtlCol="0">
            <a:spAutoFit/>
          </a:bodyPr>
          <a:lstStyle/>
          <a:p>
            <a:r>
              <a:rPr lang="en-US" sz="2800" b="1" dirty="0" smtClean="0">
                <a:solidFill>
                  <a:schemeClr val="bg1"/>
                </a:solidFill>
              </a:rPr>
              <a:t>08-20</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stevenorman\Desktop\SAMAB 2011\Okefenokee2011\08282011_GA_Honey_Creek_Complex_2011__1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55357" y="6334780"/>
            <a:ext cx="1026243" cy="523220"/>
          </a:xfrm>
          <a:prstGeom prst="rect">
            <a:avLst/>
          </a:prstGeom>
          <a:noFill/>
        </p:spPr>
        <p:txBody>
          <a:bodyPr wrap="none" rtlCol="0">
            <a:spAutoFit/>
          </a:bodyPr>
          <a:lstStyle/>
          <a:p>
            <a:r>
              <a:rPr lang="en-US" sz="2800" b="1" dirty="0" smtClean="0">
                <a:solidFill>
                  <a:schemeClr val="bg1"/>
                </a:solidFill>
              </a:rPr>
              <a:t>08-28</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stevenorman\Desktop\SAMAB 2011\Okefenokee2011\09052011_GA_Honey_Creek_Complex_2011__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4001" cy="6857999"/>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36357" y="6334780"/>
            <a:ext cx="1026243" cy="523220"/>
          </a:xfrm>
          <a:prstGeom prst="rect">
            <a:avLst/>
          </a:prstGeom>
          <a:noFill/>
        </p:spPr>
        <p:txBody>
          <a:bodyPr wrap="none" rtlCol="0">
            <a:spAutoFit/>
          </a:bodyPr>
          <a:lstStyle/>
          <a:p>
            <a:r>
              <a:rPr lang="en-US" sz="2800" b="1" dirty="0" smtClean="0">
                <a:solidFill>
                  <a:schemeClr val="bg1"/>
                </a:solidFill>
              </a:rPr>
              <a:t>09-05</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stevenorman\Desktop\SAMAB 2011\Okefenokee2011\09132011_GA_Honey_Creek_Complex_2011__1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4001" cy="6857999"/>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17357" y="6334780"/>
            <a:ext cx="1026243" cy="523220"/>
          </a:xfrm>
          <a:prstGeom prst="rect">
            <a:avLst/>
          </a:prstGeom>
          <a:noFill/>
        </p:spPr>
        <p:txBody>
          <a:bodyPr wrap="none" rtlCol="0">
            <a:spAutoFit/>
          </a:bodyPr>
          <a:lstStyle/>
          <a:p>
            <a:r>
              <a:rPr lang="en-US" sz="2800" b="1" dirty="0" smtClean="0">
                <a:solidFill>
                  <a:schemeClr val="bg1"/>
                </a:solidFill>
              </a:rPr>
              <a:t>09-13</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stevenorman\Desktop\SAMAB 2011\Okefenokee2011\09212011_GA_Honey_Creek_Complex_2011__1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4001" cy="6857999"/>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22157" y="6334780"/>
            <a:ext cx="1026243" cy="523220"/>
          </a:xfrm>
          <a:prstGeom prst="rect">
            <a:avLst/>
          </a:prstGeom>
          <a:noFill/>
        </p:spPr>
        <p:txBody>
          <a:bodyPr wrap="none" rtlCol="0">
            <a:spAutoFit/>
          </a:bodyPr>
          <a:lstStyle/>
          <a:p>
            <a:r>
              <a:rPr lang="en-US" sz="2800" b="1" dirty="0" smtClean="0">
                <a:solidFill>
                  <a:schemeClr val="bg1"/>
                </a:solidFill>
              </a:rPr>
              <a:t>09-21</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stevenorman\Desktop\SAMAB 2011\Okefenokee2011\09292011_GA_Honey_Creek_Complex_2011__1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4001" cy="6857999"/>
          </a:xfrm>
          <a:prstGeom prst="rect">
            <a:avLst/>
          </a:prstGeom>
          <a:noFill/>
        </p:spPr>
      </p:pic>
      <p:sp>
        <p:nvSpPr>
          <p:cNvPr id="3" name="Rectangle 2"/>
          <p:cNvSpPr/>
          <p:nvPr/>
        </p:nvSpPr>
        <p:spPr>
          <a:xfrm>
            <a:off x="0" y="6400800"/>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603157" y="6334780"/>
            <a:ext cx="1026243" cy="523220"/>
          </a:xfrm>
          <a:prstGeom prst="rect">
            <a:avLst/>
          </a:prstGeom>
          <a:noFill/>
        </p:spPr>
        <p:txBody>
          <a:bodyPr wrap="none" rtlCol="0">
            <a:spAutoFit/>
          </a:bodyPr>
          <a:lstStyle/>
          <a:p>
            <a:r>
              <a:rPr lang="en-US" sz="2800" b="1" dirty="0" smtClean="0">
                <a:solidFill>
                  <a:schemeClr val="bg1"/>
                </a:solidFill>
              </a:rPr>
              <a:t>09-29</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453450"/>
            <a:ext cx="3901581" cy="584775"/>
          </a:xfrm>
          <a:prstGeom prst="rect">
            <a:avLst/>
          </a:prstGeom>
          <a:noFill/>
        </p:spPr>
        <p:txBody>
          <a:bodyPr wrap="none" rtlCol="0">
            <a:spAutoFit/>
          </a:bodyPr>
          <a:lstStyle/>
          <a:p>
            <a:r>
              <a:rPr lang="en-US" sz="3200" b="1" dirty="0" smtClean="0"/>
              <a:t>Monitoring Resilience</a:t>
            </a:r>
            <a:endParaRPr lang="en-US" sz="3200" b="1" dirty="0"/>
          </a:p>
        </p:txBody>
      </p:sp>
      <p:cxnSp>
        <p:nvCxnSpPr>
          <p:cNvPr id="8" name="Straight Connector 7"/>
          <p:cNvCxnSpPr/>
          <p:nvPr/>
        </p:nvCxnSpPr>
        <p:spPr>
          <a:xfrm>
            <a:off x="0" y="1114425"/>
            <a:ext cx="9144000"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219200"/>
            <a:ext cx="9144000" cy="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6427113"/>
            <a:ext cx="9144000" cy="430887"/>
          </a:xfrm>
          <a:prstGeom prst="rect">
            <a:avLst/>
          </a:prstGeom>
          <a:noFill/>
        </p:spPr>
        <p:txBody>
          <a:bodyPr wrap="square" rtlCol="0">
            <a:spAutoFit/>
          </a:bodyPr>
          <a:lstStyle/>
          <a:p>
            <a:pPr algn="ctr"/>
            <a:r>
              <a:rPr lang="en-US" sz="2200" i="1" dirty="0" smtClean="0">
                <a:solidFill>
                  <a:schemeClr val="bg1">
                    <a:lumMod val="50000"/>
                  </a:schemeClr>
                </a:solidFill>
              </a:rPr>
              <a:t>For more information see go to http://forwarn.forestthreats.org</a:t>
            </a:r>
            <a:endParaRPr lang="en-US" sz="2400" i="1" dirty="0">
              <a:solidFill>
                <a:schemeClr val="bg1">
                  <a:lumMod val="50000"/>
                </a:schemeClr>
              </a:solidFill>
            </a:endParaRPr>
          </a:p>
        </p:txBody>
      </p:sp>
      <p:sp>
        <p:nvSpPr>
          <p:cNvPr id="10" name="TextBox 9"/>
          <p:cNvSpPr txBox="1"/>
          <p:nvPr/>
        </p:nvSpPr>
        <p:spPr>
          <a:xfrm>
            <a:off x="1219200" y="1786543"/>
            <a:ext cx="7722985" cy="3318857"/>
          </a:xfrm>
          <a:prstGeom prst="rect">
            <a:avLst/>
          </a:prstGeom>
          <a:noFill/>
        </p:spPr>
        <p:txBody>
          <a:bodyPr wrap="square" rtlCol="0">
            <a:spAutoFit/>
          </a:bodyPr>
          <a:lstStyle/>
          <a:p>
            <a:pPr marL="514350" indent="-514350">
              <a:spcBef>
                <a:spcPts val="1000"/>
              </a:spcBef>
              <a:buAutoNum type="arabicPeriod"/>
            </a:pPr>
            <a:r>
              <a:rPr lang="en-US" sz="2800" dirty="0" smtClean="0"/>
              <a:t>Can we measure short-term severity?</a:t>
            </a:r>
          </a:p>
          <a:p>
            <a:pPr lvl="1">
              <a:spcBef>
                <a:spcPts val="1000"/>
              </a:spcBef>
            </a:pPr>
            <a:r>
              <a:rPr lang="en-US" sz="2800" dirty="0"/>
              <a:t>	</a:t>
            </a:r>
            <a:r>
              <a:rPr lang="en-US" sz="2800" dirty="0" smtClean="0"/>
              <a:t>						</a:t>
            </a:r>
            <a:r>
              <a:rPr lang="en-US" sz="2800" b="1" dirty="0" smtClean="0">
                <a:solidFill>
                  <a:schemeClr val="accent3">
                    <a:lumMod val="50000"/>
                  </a:schemeClr>
                </a:solidFill>
              </a:rPr>
              <a:t>Yes*</a:t>
            </a:r>
          </a:p>
          <a:p>
            <a:pPr marL="514350" indent="-514350">
              <a:spcBef>
                <a:spcPts val="1000"/>
              </a:spcBef>
              <a:buFontTx/>
              <a:buAutoNum type="arabicPeriod"/>
            </a:pPr>
            <a:r>
              <a:rPr lang="en-US" sz="2800" dirty="0" smtClean="0"/>
              <a:t>Can </a:t>
            </a:r>
            <a:r>
              <a:rPr lang="en-US" sz="2800" dirty="0"/>
              <a:t>we </a:t>
            </a:r>
            <a:r>
              <a:rPr lang="en-US" sz="2800" dirty="0" smtClean="0"/>
              <a:t>observe multi-year recovery?</a:t>
            </a:r>
          </a:p>
          <a:p>
            <a:pPr>
              <a:spcBef>
                <a:spcPts val="1000"/>
              </a:spcBef>
            </a:pPr>
            <a:r>
              <a:rPr lang="en-US" sz="2800" dirty="0" smtClean="0">
                <a:solidFill>
                  <a:srgbClr val="C00000"/>
                </a:solidFill>
              </a:rPr>
              <a:t>							</a:t>
            </a:r>
            <a:r>
              <a:rPr lang="en-US" sz="2800" b="1" dirty="0" smtClean="0">
                <a:solidFill>
                  <a:schemeClr val="accent3">
                    <a:lumMod val="50000"/>
                  </a:schemeClr>
                </a:solidFill>
              </a:rPr>
              <a:t>Yes*</a:t>
            </a:r>
          </a:p>
          <a:p>
            <a:pPr>
              <a:spcBef>
                <a:spcPts val="1000"/>
              </a:spcBef>
            </a:pPr>
            <a:r>
              <a:rPr lang="en-US" sz="2800" dirty="0" smtClean="0"/>
              <a:t>3.    Can we detect “stable state” transitions?</a:t>
            </a:r>
          </a:p>
          <a:p>
            <a:pPr>
              <a:spcBef>
                <a:spcPts val="1000"/>
              </a:spcBef>
            </a:pPr>
            <a:r>
              <a:rPr lang="en-US" sz="2800" dirty="0" smtClean="0">
                <a:solidFill>
                  <a:srgbClr val="C00000"/>
                </a:solidFill>
              </a:rPr>
              <a:t>							</a:t>
            </a:r>
            <a:r>
              <a:rPr lang="en-US" sz="2800" b="1" dirty="0" smtClean="0">
                <a:solidFill>
                  <a:schemeClr val="accent3">
                    <a:lumMod val="50000"/>
                  </a:schemeClr>
                </a:solidFill>
              </a:rPr>
              <a:t>Yes*</a:t>
            </a:r>
            <a:endParaRPr lang="en-US" sz="2800" b="1" dirty="0">
              <a:solidFill>
                <a:schemeClr val="accent3">
                  <a:lumMod val="50000"/>
                </a:schemeClr>
              </a:solidFill>
            </a:endParaRPr>
          </a:p>
        </p:txBody>
      </p:sp>
      <p:sp>
        <p:nvSpPr>
          <p:cNvPr id="4" name="TextBox 3"/>
          <p:cNvSpPr txBox="1"/>
          <p:nvPr/>
        </p:nvSpPr>
        <p:spPr>
          <a:xfrm>
            <a:off x="1185555" y="5334000"/>
            <a:ext cx="6915356" cy="830997"/>
          </a:xfrm>
          <a:prstGeom prst="rect">
            <a:avLst/>
          </a:prstGeom>
          <a:noFill/>
        </p:spPr>
        <p:txBody>
          <a:bodyPr wrap="none" rtlCol="0">
            <a:spAutoFit/>
          </a:bodyPr>
          <a:lstStyle/>
          <a:p>
            <a:pPr algn="ctr"/>
            <a:r>
              <a:rPr lang="en-US" sz="2400" b="1" dirty="0" smtClean="0">
                <a:solidFill>
                  <a:schemeClr val="accent3">
                    <a:lumMod val="50000"/>
                  </a:schemeClr>
                </a:solidFill>
              </a:rPr>
              <a:t>*</a:t>
            </a:r>
            <a:r>
              <a:rPr lang="en-US" sz="2400" b="1" u="sng" dirty="0" smtClean="0">
                <a:solidFill>
                  <a:schemeClr val="accent3">
                    <a:lumMod val="50000"/>
                  </a:schemeClr>
                </a:solidFill>
              </a:rPr>
              <a:t>Coarse filter </a:t>
            </a:r>
            <a:r>
              <a:rPr lang="en-US" sz="2400" b="1" dirty="0" smtClean="0">
                <a:solidFill>
                  <a:schemeClr val="accent3">
                    <a:lumMod val="50000"/>
                  </a:schemeClr>
                </a:solidFill>
              </a:rPr>
              <a:t>aspects of ecological resilience can be </a:t>
            </a:r>
          </a:p>
          <a:p>
            <a:pPr algn="ctr"/>
            <a:r>
              <a:rPr lang="en-US" sz="2400" b="1" dirty="0" smtClean="0">
                <a:solidFill>
                  <a:schemeClr val="accent3">
                    <a:lumMod val="50000"/>
                  </a:schemeClr>
                </a:solidFill>
              </a:rPr>
              <a:t>recognized and tracked with this technology.</a:t>
            </a:r>
            <a:endParaRPr lang="en-US" sz="2400" b="1"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831865" y="381000"/>
            <a:ext cx="5559535" cy="584775"/>
          </a:xfrm>
          <a:prstGeom prst="rect">
            <a:avLst/>
          </a:prstGeom>
          <a:noFill/>
        </p:spPr>
        <p:txBody>
          <a:bodyPr wrap="none" rtlCol="0">
            <a:spAutoFit/>
          </a:bodyPr>
          <a:lstStyle/>
          <a:p>
            <a:r>
              <a:rPr lang="en-US" sz="3200" dirty="0" smtClean="0">
                <a:solidFill>
                  <a:schemeClr val="bg1">
                    <a:lumMod val="85000"/>
                  </a:schemeClr>
                </a:solidFill>
              </a:rPr>
              <a:t>Large Fires in the US: 1984-2011</a:t>
            </a:r>
            <a:endParaRPr lang="en-US" sz="3200" dirty="0">
              <a:solidFill>
                <a:schemeClr val="bg1">
                  <a:lumMod val="85000"/>
                </a:schemeClr>
              </a:solidFill>
            </a:endParaRPr>
          </a:p>
        </p:txBody>
      </p:sp>
      <p:sp>
        <p:nvSpPr>
          <p:cNvPr id="5" name="TextBox 4"/>
          <p:cNvSpPr txBox="1"/>
          <p:nvPr/>
        </p:nvSpPr>
        <p:spPr>
          <a:xfrm>
            <a:off x="71655" y="6153834"/>
            <a:ext cx="1019766" cy="646331"/>
          </a:xfrm>
          <a:prstGeom prst="rect">
            <a:avLst/>
          </a:prstGeom>
          <a:noFill/>
        </p:spPr>
        <p:txBody>
          <a:bodyPr wrap="none" rtlCol="0">
            <a:spAutoFit/>
          </a:bodyPr>
          <a:lstStyle/>
          <a:p>
            <a:r>
              <a:rPr lang="en-US" dirty="0" smtClean="0">
                <a:solidFill>
                  <a:schemeClr val="bg1">
                    <a:lumMod val="85000"/>
                  </a:schemeClr>
                </a:solidFill>
              </a:rPr>
              <a:t>GeoMAC</a:t>
            </a:r>
          </a:p>
          <a:p>
            <a:r>
              <a:rPr lang="en-US" dirty="0" smtClean="0">
                <a:solidFill>
                  <a:schemeClr val="bg1">
                    <a:lumMod val="85000"/>
                  </a:schemeClr>
                </a:solidFill>
              </a:rPr>
              <a:t>MTBS</a:t>
            </a:r>
            <a:endParaRPr lang="en-US" dirty="0">
              <a:solidFill>
                <a:schemeClr val="bg1">
                  <a:lumMod val="85000"/>
                </a:schemeClr>
              </a:solidFill>
            </a:endParaRPr>
          </a:p>
        </p:txBody>
      </p:sp>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938" y="1277035"/>
            <a:ext cx="9057694" cy="558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8124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44001" cy="6857999"/>
          </a:xfrm>
          <a:prstGeom prst="rect">
            <a:avLst/>
          </a:prstGeom>
        </p:spPr>
      </p:pic>
      <p:sp>
        <p:nvSpPr>
          <p:cNvPr id="5" name="TextBox 4"/>
          <p:cNvSpPr txBox="1"/>
          <p:nvPr/>
        </p:nvSpPr>
        <p:spPr>
          <a:xfrm>
            <a:off x="4953000" y="5486400"/>
            <a:ext cx="3633880" cy="1077218"/>
          </a:xfrm>
          <a:prstGeom prst="rect">
            <a:avLst/>
          </a:prstGeom>
          <a:noFill/>
        </p:spPr>
        <p:txBody>
          <a:bodyPr wrap="none" rtlCol="0">
            <a:spAutoFit/>
          </a:bodyPr>
          <a:lstStyle/>
          <a:p>
            <a:pPr algn="ctr"/>
            <a:r>
              <a:rPr lang="en-US" sz="3200" dirty="0" smtClean="0">
                <a:solidFill>
                  <a:schemeClr val="accent3">
                    <a:lumMod val="40000"/>
                    <a:lumOff val="60000"/>
                  </a:schemeClr>
                </a:solidFill>
              </a:rPr>
              <a:t>Invasive species can </a:t>
            </a:r>
          </a:p>
          <a:p>
            <a:pPr algn="ctr"/>
            <a:r>
              <a:rPr lang="en-US" sz="3200" dirty="0" smtClean="0">
                <a:solidFill>
                  <a:schemeClr val="accent3">
                    <a:lumMod val="40000"/>
                    <a:lumOff val="60000"/>
                  </a:schemeClr>
                </a:solidFill>
              </a:rPr>
              <a:t>lead to novel change</a:t>
            </a:r>
            <a:endParaRPr lang="en-US" sz="3200" dirty="0">
              <a:solidFill>
                <a:schemeClr val="accent3">
                  <a:lumMod val="40000"/>
                  <a:lumOff val="60000"/>
                </a:schemeClr>
              </a:solidFill>
            </a:endParaRPr>
          </a:p>
        </p:txBody>
      </p:sp>
    </p:spTree>
    <p:extLst>
      <p:ext uri="{BB962C8B-B14F-4D97-AF65-F5344CB8AC3E}">
        <p14:creationId xmlns:p14="http://schemas.microsoft.com/office/powerpoint/2010/main" val="896776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4421</TotalTime>
  <Words>1729</Words>
  <Application>Microsoft Office PowerPoint</Application>
  <PresentationFormat>On-screen Show (4:3)</PresentationFormat>
  <Paragraphs>403</Paragraphs>
  <Slides>77</Slides>
  <Notes>0</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stevenorman</dc:creator>
  <cp:lastModifiedBy>stevenorman</cp:lastModifiedBy>
  <cp:revision>375</cp:revision>
  <dcterms:created xsi:type="dcterms:W3CDTF">2010-09-16T20:06:28Z</dcterms:created>
  <dcterms:modified xsi:type="dcterms:W3CDTF">2012-06-29T16:19:43Z</dcterms:modified>
</cp:coreProperties>
</file>