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2" r:id="rId3"/>
    <p:sldId id="268" r:id="rId4"/>
    <p:sldId id="261" r:id="rId5"/>
    <p:sldId id="262" r:id="rId6"/>
    <p:sldId id="263" r:id="rId7"/>
    <p:sldId id="259" r:id="rId8"/>
    <p:sldId id="256" r:id="rId9"/>
    <p:sldId id="278" r:id="rId10"/>
    <p:sldId id="279" r:id="rId11"/>
    <p:sldId id="280" r:id="rId12"/>
    <p:sldId id="281" r:id="rId13"/>
    <p:sldId id="282" r:id="rId14"/>
    <p:sldId id="283" r:id="rId15"/>
    <p:sldId id="284" r:id="rId16"/>
    <p:sldId id="264" r:id="rId17"/>
    <p:sldId id="265" r:id="rId18"/>
    <p:sldId id="266" r:id="rId19"/>
    <p:sldId id="260" r:id="rId20"/>
    <p:sldId id="258" r:id="rId21"/>
    <p:sldId id="267" r:id="rId22"/>
    <p:sldId id="319" r:id="rId23"/>
    <p:sldId id="273" r:id="rId24"/>
    <p:sldId id="274" r:id="rId25"/>
    <p:sldId id="317" r:id="rId26"/>
    <p:sldId id="318" r:id="rId27"/>
    <p:sldId id="275" r:id="rId28"/>
    <p:sldId id="276" r:id="rId29"/>
    <p:sldId id="277" r:id="rId30"/>
    <p:sldId id="285" r:id="rId31"/>
    <p:sldId id="286" r:id="rId32"/>
    <p:sldId id="287"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9" r:id="rId48"/>
    <p:sldId id="310" r:id="rId49"/>
    <p:sldId id="311" r:id="rId50"/>
    <p:sldId id="312" r:id="rId51"/>
    <p:sldId id="313" r:id="rId52"/>
    <p:sldId id="314" r:id="rId53"/>
    <p:sldId id="315" r:id="rId54"/>
    <p:sldId id="316" r:id="rId55"/>
    <p:sldId id="307" r:id="rId56"/>
    <p:sldId id="308"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90" d="100"/>
          <a:sy n="90" d="100"/>
        </p:scale>
        <p:origin x="-312" y="-714"/>
      </p:cViewPr>
      <p:guideLst>
        <p:guide orient="horz" pos="2160"/>
        <p:guide pos="2880"/>
      </p:guideLst>
    </p:cSldViewPr>
  </p:slideViewPr>
  <p:notesTextViewPr>
    <p:cViewPr>
      <p:scale>
        <a:sx n="1" d="1"/>
        <a:sy n="1" d="1"/>
      </p:scale>
      <p:origin x="0" y="0"/>
    </p:cViewPr>
  </p:notesTextViewPr>
  <p:sorterViewPr>
    <p:cViewPr>
      <p:scale>
        <a:sx n="50" d="100"/>
        <a:sy n="50" d="100"/>
      </p:scale>
      <p:origin x="0" y="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0D3E01-4C16-4BD9-A0A4-70594B6FE798}" type="datetimeFigureOut">
              <a:rPr lang="en-US" smtClean="0"/>
              <a:t>11/13/2015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E4220E-C10E-4501-BE81-A75656396518}" type="slidenum">
              <a:rPr lang="en-US" smtClean="0"/>
              <a:t>‹#›</a:t>
            </a:fld>
            <a:endParaRPr lang="en-US"/>
          </a:p>
        </p:txBody>
      </p:sp>
    </p:spTree>
    <p:extLst>
      <p:ext uri="{BB962C8B-B14F-4D97-AF65-F5344CB8AC3E}">
        <p14:creationId xmlns:p14="http://schemas.microsoft.com/office/powerpoint/2010/main" val="2527769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0D3E01-4C16-4BD9-A0A4-70594B6FE798}" type="datetimeFigureOut">
              <a:rPr lang="en-US" smtClean="0"/>
              <a:t>11/13/2015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E4220E-C10E-4501-BE81-A75656396518}" type="slidenum">
              <a:rPr lang="en-US" smtClean="0"/>
              <a:t>‹#›</a:t>
            </a:fld>
            <a:endParaRPr lang="en-US"/>
          </a:p>
        </p:txBody>
      </p:sp>
    </p:spTree>
    <p:extLst>
      <p:ext uri="{BB962C8B-B14F-4D97-AF65-F5344CB8AC3E}">
        <p14:creationId xmlns:p14="http://schemas.microsoft.com/office/powerpoint/2010/main" val="1115040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0D3E01-4C16-4BD9-A0A4-70594B6FE798}" type="datetimeFigureOut">
              <a:rPr lang="en-US" smtClean="0"/>
              <a:t>11/13/2015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E4220E-C10E-4501-BE81-A75656396518}" type="slidenum">
              <a:rPr lang="en-US" smtClean="0"/>
              <a:t>‹#›</a:t>
            </a:fld>
            <a:endParaRPr lang="en-US"/>
          </a:p>
        </p:txBody>
      </p:sp>
    </p:spTree>
    <p:extLst>
      <p:ext uri="{BB962C8B-B14F-4D97-AF65-F5344CB8AC3E}">
        <p14:creationId xmlns:p14="http://schemas.microsoft.com/office/powerpoint/2010/main" val="1872505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0D3E01-4C16-4BD9-A0A4-70594B6FE798}" type="datetimeFigureOut">
              <a:rPr lang="en-US" smtClean="0"/>
              <a:t>11/13/2015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E4220E-C10E-4501-BE81-A75656396518}" type="slidenum">
              <a:rPr lang="en-US" smtClean="0"/>
              <a:t>‹#›</a:t>
            </a:fld>
            <a:endParaRPr lang="en-US"/>
          </a:p>
        </p:txBody>
      </p:sp>
    </p:spTree>
    <p:extLst>
      <p:ext uri="{BB962C8B-B14F-4D97-AF65-F5344CB8AC3E}">
        <p14:creationId xmlns:p14="http://schemas.microsoft.com/office/powerpoint/2010/main" val="3021551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0D3E01-4C16-4BD9-A0A4-70594B6FE798}" type="datetimeFigureOut">
              <a:rPr lang="en-US" smtClean="0"/>
              <a:t>11/13/2015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E4220E-C10E-4501-BE81-A75656396518}" type="slidenum">
              <a:rPr lang="en-US" smtClean="0"/>
              <a:t>‹#›</a:t>
            </a:fld>
            <a:endParaRPr lang="en-US"/>
          </a:p>
        </p:txBody>
      </p:sp>
    </p:spTree>
    <p:extLst>
      <p:ext uri="{BB962C8B-B14F-4D97-AF65-F5344CB8AC3E}">
        <p14:creationId xmlns:p14="http://schemas.microsoft.com/office/powerpoint/2010/main" val="3829240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0D3E01-4C16-4BD9-A0A4-70594B6FE798}" type="datetimeFigureOut">
              <a:rPr lang="en-US" smtClean="0"/>
              <a:t>11/13/2015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E4220E-C10E-4501-BE81-A75656396518}" type="slidenum">
              <a:rPr lang="en-US" smtClean="0"/>
              <a:t>‹#›</a:t>
            </a:fld>
            <a:endParaRPr lang="en-US"/>
          </a:p>
        </p:txBody>
      </p:sp>
    </p:spTree>
    <p:extLst>
      <p:ext uri="{BB962C8B-B14F-4D97-AF65-F5344CB8AC3E}">
        <p14:creationId xmlns:p14="http://schemas.microsoft.com/office/powerpoint/2010/main" val="3568879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0D3E01-4C16-4BD9-A0A4-70594B6FE798}" type="datetimeFigureOut">
              <a:rPr lang="en-US" smtClean="0"/>
              <a:t>11/13/2015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E4220E-C10E-4501-BE81-A75656396518}" type="slidenum">
              <a:rPr lang="en-US" smtClean="0"/>
              <a:t>‹#›</a:t>
            </a:fld>
            <a:endParaRPr lang="en-US"/>
          </a:p>
        </p:txBody>
      </p:sp>
    </p:spTree>
    <p:extLst>
      <p:ext uri="{BB962C8B-B14F-4D97-AF65-F5344CB8AC3E}">
        <p14:creationId xmlns:p14="http://schemas.microsoft.com/office/powerpoint/2010/main" val="2371090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0D3E01-4C16-4BD9-A0A4-70594B6FE798}" type="datetimeFigureOut">
              <a:rPr lang="en-US" smtClean="0"/>
              <a:t>11/13/2015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E4220E-C10E-4501-BE81-A75656396518}" type="slidenum">
              <a:rPr lang="en-US" smtClean="0"/>
              <a:t>‹#›</a:t>
            </a:fld>
            <a:endParaRPr lang="en-US"/>
          </a:p>
        </p:txBody>
      </p:sp>
    </p:spTree>
    <p:extLst>
      <p:ext uri="{BB962C8B-B14F-4D97-AF65-F5344CB8AC3E}">
        <p14:creationId xmlns:p14="http://schemas.microsoft.com/office/powerpoint/2010/main" val="2438179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0D3E01-4C16-4BD9-A0A4-70594B6FE798}" type="datetimeFigureOut">
              <a:rPr lang="en-US" smtClean="0"/>
              <a:t>11/13/2015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E4220E-C10E-4501-BE81-A75656396518}" type="slidenum">
              <a:rPr lang="en-US" smtClean="0"/>
              <a:t>‹#›</a:t>
            </a:fld>
            <a:endParaRPr lang="en-US"/>
          </a:p>
        </p:txBody>
      </p:sp>
    </p:spTree>
    <p:extLst>
      <p:ext uri="{BB962C8B-B14F-4D97-AF65-F5344CB8AC3E}">
        <p14:creationId xmlns:p14="http://schemas.microsoft.com/office/powerpoint/2010/main" val="1347398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0D3E01-4C16-4BD9-A0A4-70594B6FE798}" type="datetimeFigureOut">
              <a:rPr lang="en-US" smtClean="0"/>
              <a:t>11/13/2015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E4220E-C10E-4501-BE81-A75656396518}" type="slidenum">
              <a:rPr lang="en-US" smtClean="0"/>
              <a:t>‹#›</a:t>
            </a:fld>
            <a:endParaRPr lang="en-US"/>
          </a:p>
        </p:txBody>
      </p:sp>
    </p:spTree>
    <p:extLst>
      <p:ext uri="{BB962C8B-B14F-4D97-AF65-F5344CB8AC3E}">
        <p14:creationId xmlns:p14="http://schemas.microsoft.com/office/powerpoint/2010/main" val="2436755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0D3E01-4C16-4BD9-A0A4-70594B6FE798}" type="datetimeFigureOut">
              <a:rPr lang="en-US" smtClean="0"/>
              <a:t>11/13/2015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E4220E-C10E-4501-BE81-A75656396518}" type="slidenum">
              <a:rPr lang="en-US" smtClean="0"/>
              <a:t>‹#›</a:t>
            </a:fld>
            <a:endParaRPr lang="en-US"/>
          </a:p>
        </p:txBody>
      </p:sp>
    </p:spTree>
    <p:extLst>
      <p:ext uri="{BB962C8B-B14F-4D97-AF65-F5344CB8AC3E}">
        <p14:creationId xmlns:p14="http://schemas.microsoft.com/office/powerpoint/2010/main" val="3865994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0D3E01-4C16-4BD9-A0A4-70594B6FE798}" type="datetimeFigureOut">
              <a:rPr lang="en-US" smtClean="0"/>
              <a:t>11/13/2015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E4220E-C10E-4501-BE81-A75656396518}" type="slidenum">
              <a:rPr lang="en-US" smtClean="0"/>
              <a:t>‹#›</a:t>
            </a:fld>
            <a:endParaRPr lang="en-US"/>
          </a:p>
        </p:txBody>
      </p:sp>
    </p:spTree>
    <p:extLst>
      <p:ext uri="{BB962C8B-B14F-4D97-AF65-F5344CB8AC3E}">
        <p14:creationId xmlns:p14="http://schemas.microsoft.com/office/powerpoint/2010/main" val="3383435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36.png"/><Relationship Id="rId3" Type="http://schemas.openxmlformats.org/officeDocument/2006/relationships/image" Target="../media/image37.png"/><Relationship Id="rId7" Type="http://schemas.openxmlformats.org/officeDocument/2006/relationships/image" Target="../media/image32.png"/><Relationship Id="rId12" Type="http://schemas.openxmlformats.org/officeDocument/2006/relationships/image" Target="../media/image35.png"/><Relationship Id="rId2" Type="http://schemas.openxmlformats.org/officeDocument/2006/relationships/hyperlink" Target="http://forwarn.forestthreats.org/" TargetMode="External"/><Relationship Id="rId1" Type="http://schemas.openxmlformats.org/officeDocument/2006/relationships/slideLayout" Target="../slideLayouts/slideLayout2.xml"/><Relationship Id="rId6" Type="http://schemas.openxmlformats.org/officeDocument/2006/relationships/image" Target="../media/image40.jpg"/><Relationship Id="rId11" Type="http://schemas.openxmlformats.org/officeDocument/2006/relationships/image" Target="../media/image34.png"/><Relationship Id="rId5" Type="http://schemas.openxmlformats.org/officeDocument/2006/relationships/image" Target="../media/image39.png"/><Relationship Id="rId15" Type="http://schemas.openxmlformats.org/officeDocument/2006/relationships/image" Target="../media/image41.jpeg"/><Relationship Id="rId10" Type="http://schemas.openxmlformats.org/officeDocument/2006/relationships/image" Target="../media/image33.png"/><Relationship Id="rId4" Type="http://schemas.openxmlformats.org/officeDocument/2006/relationships/image" Target="../media/image38.jpeg"/><Relationship Id="rId9" Type="http://schemas.openxmlformats.org/officeDocument/2006/relationships/image" Target="../media/image61.jpeg"/><Relationship Id="rId1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png"/><Relationship Id="rId3" Type="http://schemas.openxmlformats.org/officeDocument/2006/relationships/image" Target="../media/image65.png"/><Relationship Id="rId21" Type="http://schemas.openxmlformats.org/officeDocument/2006/relationships/image" Target="../media/image83.jpe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image" Target="../media/image64.png"/><Relationship Id="rId16" Type="http://schemas.openxmlformats.org/officeDocument/2006/relationships/image" Target="../media/image78.png"/><Relationship Id="rId20"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23" Type="http://schemas.openxmlformats.org/officeDocument/2006/relationships/image" Target="../media/image85.png"/><Relationship Id="rId10" Type="http://schemas.openxmlformats.org/officeDocument/2006/relationships/image" Target="../media/image72.png"/><Relationship Id="rId19" Type="http://schemas.openxmlformats.org/officeDocument/2006/relationships/image" Target="../media/image81.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 Id="rId22" Type="http://schemas.openxmlformats.org/officeDocument/2006/relationships/image" Target="../media/image84.jpeg"/></Relationships>
</file>

<file path=ppt/slides/_rels/slide25.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1.png"/><Relationship Id="rId18" Type="http://schemas.openxmlformats.org/officeDocument/2006/relationships/image" Target="../media/image74.png"/><Relationship Id="rId26" Type="http://schemas.openxmlformats.org/officeDocument/2006/relationships/image" Target="../media/image96.jpeg"/><Relationship Id="rId3" Type="http://schemas.openxmlformats.org/officeDocument/2006/relationships/image" Target="../media/image11.jpg"/><Relationship Id="rId21" Type="http://schemas.openxmlformats.org/officeDocument/2006/relationships/image" Target="../media/image95.png"/><Relationship Id="rId7" Type="http://schemas.openxmlformats.org/officeDocument/2006/relationships/image" Target="../media/image89.png"/><Relationship Id="rId12" Type="http://schemas.openxmlformats.org/officeDocument/2006/relationships/image" Target="../media/image67.png"/><Relationship Id="rId17" Type="http://schemas.openxmlformats.org/officeDocument/2006/relationships/image" Target="../media/image73.png"/><Relationship Id="rId25" Type="http://schemas.openxmlformats.org/officeDocument/2006/relationships/image" Target="../media/image82.jpeg"/><Relationship Id="rId2" Type="http://schemas.openxmlformats.org/officeDocument/2006/relationships/image" Target="../media/image86.jpeg"/><Relationship Id="rId16" Type="http://schemas.openxmlformats.org/officeDocument/2006/relationships/image" Target="../media/image72.png"/><Relationship Id="rId20" Type="http://schemas.openxmlformats.org/officeDocument/2006/relationships/image" Target="../media/image94.jpeg"/><Relationship Id="rId29"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66.png"/><Relationship Id="rId24" Type="http://schemas.openxmlformats.org/officeDocument/2006/relationships/image" Target="../media/image80.png"/><Relationship Id="rId5" Type="http://schemas.openxmlformats.org/officeDocument/2006/relationships/image" Target="../media/image87.png"/><Relationship Id="rId15" Type="http://schemas.openxmlformats.org/officeDocument/2006/relationships/image" Target="../media/image93.png"/><Relationship Id="rId23" Type="http://schemas.openxmlformats.org/officeDocument/2006/relationships/image" Target="../media/image79.png"/><Relationship Id="rId28" Type="http://schemas.openxmlformats.org/officeDocument/2006/relationships/image" Target="../media/image85.png"/><Relationship Id="rId10" Type="http://schemas.openxmlformats.org/officeDocument/2006/relationships/image" Target="../media/image64.png"/><Relationship Id="rId19" Type="http://schemas.openxmlformats.org/officeDocument/2006/relationships/image" Target="../media/image65.png"/><Relationship Id="rId4" Type="http://schemas.openxmlformats.org/officeDocument/2006/relationships/image" Target="../media/image81.png"/><Relationship Id="rId9" Type="http://schemas.openxmlformats.org/officeDocument/2006/relationships/image" Target="../media/image76.png"/><Relationship Id="rId14" Type="http://schemas.openxmlformats.org/officeDocument/2006/relationships/image" Target="../media/image92.png"/><Relationship Id="rId22" Type="http://schemas.openxmlformats.org/officeDocument/2006/relationships/image" Target="../media/image78.png"/><Relationship Id="rId27" Type="http://schemas.openxmlformats.org/officeDocument/2006/relationships/image" Target="../media/image97.jpeg"/><Relationship Id="rId30" Type="http://schemas.openxmlformats.org/officeDocument/2006/relationships/image" Target="../media/image99.jpeg"/></Relationships>
</file>

<file path=ppt/slides/_rels/slide26.xml.rels><?xml version="1.0" encoding="UTF-8" standalone="yes"?>
<Relationships xmlns="http://schemas.openxmlformats.org/package/2006/relationships"><Relationship Id="rId13" Type="http://schemas.openxmlformats.org/officeDocument/2006/relationships/image" Target="../media/image106.png"/><Relationship Id="rId18" Type="http://schemas.microsoft.com/office/2007/relationships/hdphoto" Target="../media/hdphoto10.wdp"/><Relationship Id="rId26" Type="http://schemas.microsoft.com/office/2007/relationships/hdphoto" Target="../media/hdphoto14.wdp"/><Relationship Id="rId39" Type="http://schemas.openxmlformats.org/officeDocument/2006/relationships/image" Target="../media/image119.png"/><Relationship Id="rId21" Type="http://schemas.openxmlformats.org/officeDocument/2006/relationships/image" Target="../media/image110.png"/><Relationship Id="rId34" Type="http://schemas.microsoft.com/office/2007/relationships/hdphoto" Target="../media/hdphoto18.wdp"/><Relationship Id="rId42" Type="http://schemas.microsoft.com/office/2007/relationships/hdphoto" Target="../media/hdphoto22.wdp"/><Relationship Id="rId47" Type="http://schemas.openxmlformats.org/officeDocument/2006/relationships/image" Target="../media/image123.png"/><Relationship Id="rId50" Type="http://schemas.microsoft.com/office/2007/relationships/hdphoto" Target="../media/hdphoto26.wdp"/><Relationship Id="rId55" Type="http://schemas.openxmlformats.org/officeDocument/2006/relationships/image" Target="../media/image127.png"/><Relationship Id="rId63" Type="http://schemas.openxmlformats.org/officeDocument/2006/relationships/image" Target="../media/image131.png"/><Relationship Id="rId68" Type="http://schemas.microsoft.com/office/2007/relationships/hdphoto" Target="../media/hdphoto35.wdp"/><Relationship Id="rId76" Type="http://schemas.microsoft.com/office/2007/relationships/hdphoto" Target="../media/hdphoto39.wdp"/><Relationship Id="rId84" Type="http://schemas.microsoft.com/office/2007/relationships/hdphoto" Target="../media/hdphoto43.wdp"/><Relationship Id="rId7" Type="http://schemas.openxmlformats.org/officeDocument/2006/relationships/image" Target="../media/image103.png"/><Relationship Id="rId71" Type="http://schemas.openxmlformats.org/officeDocument/2006/relationships/image" Target="../media/image135.png"/><Relationship Id="rId2" Type="http://schemas.openxmlformats.org/officeDocument/2006/relationships/image" Target="../media/image100.jpeg"/><Relationship Id="rId16" Type="http://schemas.microsoft.com/office/2007/relationships/hdphoto" Target="../media/hdphoto9.wdp"/><Relationship Id="rId29" Type="http://schemas.openxmlformats.org/officeDocument/2006/relationships/image" Target="../media/image114.png"/><Relationship Id="rId11" Type="http://schemas.openxmlformats.org/officeDocument/2006/relationships/image" Target="../media/image105.png"/><Relationship Id="rId24" Type="http://schemas.microsoft.com/office/2007/relationships/hdphoto" Target="../media/hdphoto13.wdp"/><Relationship Id="rId32" Type="http://schemas.microsoft.com/office/2007/relationships/hdphoto" Target="../media/hdphoto17.wdp"/><Relationship Id="rId37" Type="http://schemas.openxmlformats.org/officeDocument/2006/relationships/image" Target="../media/image118.png"/><Relationship Id="rId40" Type="http://schemas.microsoft.com/office/2007/relationships/hdphoto" Target="../media/hdphoto21.wdp"/><Relationship Id="rId45" Type="http://schemas.openxmlformats.org/officeDocument/2006/relationships/image" Target="../media/image122.png"/><Relationship Id="rId53" Type="http://schemas.openxmlformats.org/officeDocument/2006/relationships/image" Target="../media/image126.png"/><Relationship Id="rId58" Type="http://schemas.microsoft.com/office/2007/relationships/hdphoto" Target="../media/hdphoto30.wdp"/><Relationship Id="rId66" Type="http://schemas.microsoft.com/office/2007/relationships/hdphoto" Target="../media/hdphoto34.wdp"/><Relationship Id="rId74" Type="http://schemas.microsoft.com/office/2007/relationships/hdphoto" Target="../media/hdphoto38.wdp"/><Relationship Id="rId79" Type="http://schemas.openxmlformats.org/officeDocument/2006/relationships/image" Target="../media/image139.png"/><Relationship Id="rId5" Type="http://schemas.openxmlformats.org/officeDocument/2006/relationships/image" Target="../media/image102.png"/><Relationship Id="rId61" Type="http://schemas.openxmlformats.org/officeDocument/2006/relationships/image" Target="../media/image130.png"/><Relationship Id="rId82" Type="http://schemas.microsoft.com/office/2007/relationships/hdphoto" Target="../media/hdphoto42.wdp"/><Relationship Id="rId19" Type="http://schemas.openxmlformats.org/officeDocument/2006/relationships/image" Target="../media/image109.png"/><Relationship Id="rId4" Type="http://schemas.microsoft.com/office/2007/relationships/hdphoto" Target="../media/hdphoto3.wdp"/><Relationship Id="rId9" Type="http://schemas.openxmlformats.org/officeDocument/2006/relationships/image" Target="../media/image104.png"/><Relationship Id="rId14" Type="http://schemas.microsoft.com/office/2007/relationships/hdphoto" Target="../media/hdphoto8.wdp"/><Relationship Id="rId22" Type="http://schemas.microsoft.com/office/2007/relationships/hdphoto" Target="../media/hdphoto12.wdp"/><Relationship Id="rId27" Type="http://schemas.openxmlformats.org/officeDocument/2006/relationships/image" Target="../media/image113.png"/><Relationship Id="rId30" Type="http://schemas.microsoft.com/office/2007/relationships/hdphoto" Target="../media/hdphoto16.wdp"/><Relationship Id="rId35" Type="http://schemas.openxmlformats.org/officeDocument/2006/relationships/image" Target="../media/image117.png"/><Relationship Id="rId43" Type="http://schemas.openxmlformats.org/officeDocument/2006/relationships/image" Target="../media/image121.png"/><Relationship Id="rId48" Type="http://schemas.microsoft.com/office/2007/relationships/hdphoto" Target="../media/hdphoto25.wdp"/><Relationship Id="rId56" Type="http://schemas.microsoft.com/office/2007/relationships/hdphoto" Target="../media/hdphoto29.wdp"/><Relationship Id="rId64" Type="http://schemas.microsoft.com/office/2007/relationships/hdphoto" Target="../media/hdphoto33.wdp"/><Relationship Id="rId69" Type="http://schemas.openxmlformats.org/officeDocument/2006/relationships/image" Target="../media/image134.png"/><Relationship Id="rId77" Type="http://schemas.openxmlformats.org/officeDocument/2006/relationships/image" Target="../media/image138.png"/><Relationship Id="rId8" Type="http://schemas.microsoft.com/office/2007/relationships/hdphoto" Target="../media/hdphoto5.wdp"/><Relationship Id="rId51" Type="http://schemas.openxmlformats.org/officeDocument/2006/relationships/image" Target="../media/image125.png"/><Relationship Id="rId72" Type="http://schemas.microsoft.com/office/2007/relationships/hdphoto" Target="../media/hdphoto37.wdp"/><Relationship Id="rId80" Type="http://schemas.microsoft.com/office/2007/relationships/hdphoto" Target="../media/hdphoto41.wdp"/><Relationship Id="rId85" Type="http://schemas.openxmlformats.org/officeDocument/2006/relationships/image" Target="../media/image142.png"/><Relationship Id="rId3" Type="http://schemas.openxmlformats.org/officeDocument/2006/relationships/image" Target="../media/image101.png"/><Relationship Id="rId12" Type="http://schemas.microsoft.com/office/2007/relationships/hdphoto" Target="../media/hdphoto7.wdp"/><Relationship Id="rId17" Type="http://schemas.openxmlformats.org/officeDocument/2006/relationships/image" Target="../media/image108.png"/><Relationship Id="rId25" Type="http://schemas.openxmlformats.org/officeDocument/2006/relationships/image" Target="../media/image112.png"/><Relationship Id="rId33" Type="http://schemas.openxmlformats.org/officeDocument/2006/relationships/image" Target="../media/image116.png"/><Relationship Id="rId38" Type="http://schemas.microsoft.com/office/2007/relationships/hdphoto" Target="../media/hdphoto20.wdp"/><Relationship Id="rId46" Type="http://schemas.microsoft.com/office/2007/relationships/hdphoto" Target="../media/hdphoto24.wdp"/><Relationship Id="rId59" Type="http://schemas.openxmlformats.org/officeDocument/2006/relationships/image" Target="../media/image129.png"/><Relationship Id="rId67" Type="http://schemas.openxmlformats.org/officeDocument/2006/relationships/image" Target="../media/image133.png"/><Relationship Id="rId20" Type="http://schemas.microsoft.com/office/2007/relationships/hdphoto" Target="../media/hdphoto11.wdp"/><Relationship Id="rId41" Type="http://schemas.openxmlformats.org/officeDocument/2006/relationships/image" Target="../media/image120.png"/><Relationship Id="rId54" Type="http://schemas.microsoft.com/office/2007/relationships/hdphoto" Target="../media/hdphoto28.wdp"/><Relationship Id="rId62" Type="http://schemas.microsoft.com/office/2007/relationships/hdphoto" Target="../media/hdphoto32.wdp"/><Relationship Id="rId70" Type="http://schemas.microsoft.com/office/2007/relationships/hdphoto" Target="../media/hdphoto36.wdp"/><Relationship Id="rId75" Type="http://schemas.openxmlformats.org/officeDocument/2006/relationships/image" Target="../media/image137.png"/><Relationship Id="rId83" Type="http://schemas.openxmlformats.org/officeDocument/2006/relationships/image" Target="../media/image141.png"/><Relationship Id="rId1" Type="http://schemas.openxmlformats.org/officeDocument/2006/relationships/slideLayout" Target="../slideLayouts/slideLayout1.xml"/><Relationship Id="rId6" Type="http://schemas.microsoft.com/office/2007/relationships/hdphoto" Target="../media/hdphoto4.wdp"/><Relationship Id="rId15" Type="http://schemas.openxmlformats.org/officeDocument/2006/relationships/image" Target="../media/image107.png"/><Relationship Id="rId23" Type="http://schemas.openxmlformats.org/officeDocument/2006/relationships/image" Target="../media/image111.png"/><Relationship Id="rId28" Type="http://schemas.microsoft.com/office/2007/relationships/hdphoto" Target="../media/hdphoto15.wdp"/><Relationship Id="rId36" Type="http://schemas.microsoft.com/office/2007/relationships/hdphoto" Target="../media/hdphoto19.wdp"/><Relationship Id="rId49" Type="http://schemas.openxmlformats.org/officeDocument/2006/relationships/image" Target="../media/image124.png"/><Relationship Id="rId57" Type="http://schemas.openxmlformats.org/officeDocument/2006/relationships/image" Target="../media/image128.png"/><Relationship Id="rId10" Type="http://schemas.microsoft.com/office/2007/relationships/hdphoto" Target="../media/hdphoto6.wdp"/><Relationship Id="rId31" Type="http://schemas.openxmlformats.org/officeDocument/2006/relationships/image" Target="../media/image115.png"/><Relationship Id="rId44" Type="http://schemas.microsoft.com/office/2007/relationships/hdphoto" Target="../media/hdphoto23.wdp"/><Relationship Id="rId52" Type="http://schemas.microsoft.com/office/2007/relationships/hdphoto" Target="../media/hdphoto27.wdp"/><Relationship Id="rId60" Type="http://schemas.microsoft.com/office/2007/relationships/hdphoto" Target="../media/hdphoto31.wdp"/><Relationship Id="rId65" Type="http://schemas.openxmlformats.org/officeDocument/2006/relationships/image" Target="../media/image132.png"/><Relationship Id="rId73" Type="http://schemas.openxmlformats.org/officeDocument/2006/relationships/image" Target="../media/image136.png"/><Relationship Id="rId78" Type="http://schemas.microsoft.com/office/2007/relationships/hdphoto" Target="../media/hdphoto40.wdp"/><Relationship Id="rId81" Type="http://schemas.openxmlformats.org/officeDocument/2006/relationships/image" Target="../media/image140.png"/><Relationship Id="rId86" Type="http://schemas.microsoft.com/office/2007/relationships/hdphoto" Target="../media/hdphoto44.wdp"/></Relationships>
</file>

<file path=ppt/slides/_rels/slide2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image" Target="../media/image146.png"/><Relationship Id="rId1" Type="http://schemas.openxmlformats.org/officeDocument/2006/relationships/slideLayout" Target="../slideLayouts/slideLayout1.xml"/><Relationship Id="rId6" Type="http://schemas.openxmlformats.org/officeDocument/2006/relationships/image" Target="../media/image150.png"/><Relationship Id="rId5" Type="http://schemas.openxmlformats.org/officeDocument/2006/relationships/image" Target="../media/image149.png"/><Relationship Id="rId10" Type="http://schemas.openxmlformats.org/officeDocument/2006/relationships/image" Target="../media/image154.png"/><Relationship Id="rId4" Type="http://schemas.openxmlformats.org/officeDocument/2006/relationships/image" Target="../media/image148.png"/><Relationship Id="rId9" Type="http://schemas.openxmlformats.org/officeDocument/2006/relationships/image" Target="../media/image153.png"/></Relationships>
</file>

<file path=ppt/slides/_rels/slide31.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image" Target="../media/image155.png"/><Relationship Id="rId1" Type="http://schemas.openxmlformats.org/officeDocument/2006/relationships/slideLayout" Target="../slideLayouts/slideLayout1.xml"/><Relationship Id="rId6" Type="http://schemas.openxmlformats.org/officeDocument/2006/relationships/image" Target="../media/image159.png"/><Relationship Id="rId5" Type="http://schemas.openxmlformats.org/officeDocument/2006/relationships/image" Target="../media/image158.png"/><Relationship Id="rId10" Type="http://schemas.openxmlformats.org/officeDocument/2006/relationships/image" Target="../media/image163.png"/><Relationship Id="rId4" Type="http://schemas.openxmlformats.org/officeDocument/2006/relationships/image" Target="../media/image157.png"/><Relationship Id="rId9" Type="http://schemas.openxmlformats.org/officeDocument/2006/relationships/image" Target="../media/image162.png"/></Relationships>
</file>

<file path=ppt/slides/_rels/slide32.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image" Target="../media/image164.png"/><Relationship Id="rId1" Type="http://schemas.openxmlformats.org/officeDocument/2006/relationships/slideLayout" Target="../slideLayouts/slideLayout1.xml"/><Relationship Id="rId6" Type="http://schemas.openxmlformats.org/officeDocument/2006/relationships/image" Target="../media/image168.png"/><Relationship Id="rId5" Type="http://schemas.openxmlformats.org/officeDocument/2006/relationships/image" Target="../media/image167.png"/><Relationship Id="rId10" Type="http://schemas.openxmlformats.org/officeDocument/2006/relationships/image" Target="../media/image172.png"/><Relationship Id="rId4" Type="http://schemas.openxmlformats.org/officeDocument/2006/relationships/image" Target="../media/image166.png"/><Relationship Id="rId9" Type="http://schemas.openxmlformats.org/officeDocument/2006/relationships/image" Target="../media/image171.png"/></Relationships>
</file>

<file path=ppt/slides/_rels/slide3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2.xml"/><Relationship Id="rId5" Type="http://schemas.openxmlformats.org/officeDocument/2006/relationships/image" Target="../media/image176.jpg"/><Relationship Id="rId4" Type="http://schemas.openxmlformats.org/officeDocument/2006/relationships/image" Target="../media/image175.png"/></Relationships>
</file>

<file path=ppt/slides/_rels/slide34.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9.png"/><Relationship Id="rId7" Type="http://schemas.microsoft.com/office/2007/relationships/hdphoto" Target="../media/hdphoto46.wdp"/><Relationship Id="rId2" Type="http://schemas.openxmlformats.org/officeDocument/2006/relationships/image" Target="../media/image178.png"/><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3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1.xml"/><Relationship Id="rId5" Type="http://schemas.openxmlformats.org/officeDocument/2006/relationships/image" Target="../media/image186.png"/><Relationship Id="rId4" Type="http://schemas.openxmlformats.org/officeDocument/2006/relationships/image" Target="../media/image185.png"/></Relationships>
</file>

<file path=ppt/slides/_rels/slide3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1.xml"/><Relationship Id="rId5" Type="http://schemas.openxmlformats.org/officeDocument/2006/relationships/image" Target="../media/image186.png"/><Relationship Id="rId4" Type="http://schemas.openxmlformats.org/officeDocument/2006/relationships/image" Target="../media/image184.png"/></Relationships>
</file>

<file path=ppt/slides/_rels/slide38.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hyperlink" Target="mailto:stevenorman@fs.fed.us" TargetMode="External"/><Relationship Id="rId1" Type="http://schemas.openxmlformats.org/officeDocument/2006/relationships/slideLayout" Target="../slideLayouts/slideLayout2.xml"/><Relationship Id="rId5" Type="http://schemas.openxmlformats.org/officeDocument/2006/relationships/image" Target="../media/image197.jpeg"/><Relationship Id="rId4" Type="http://schemas.openxmlformats.org/officeDocument/2006/relationships/image" Target="../media/image196.jpeg"/></Relationships>
</file>

<file path=ppt/slides/_rels/slide47.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51.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3" Type="http://schemas.microsoft.com/office/2007/relationships/hdphoto" Target="../media/hdphoto1.wdp"/><Relationship Id="rId7" Type="http://schemas.openxmlformats.org/officeDocument/2006/relationships/image" Target="../media/image34.png"/><Relationship Id="rId12" Type="http://schemas.openxmlformats.org/officeDocument/2006/relationships/image" Target="../media/image38.jpeg"/><Relationship Id="rId17" Type="http://schemas.openxmlformats.org/officeDocument/2006/relationships/image" Target="../media/image43.png"/><Relationship Id="rId2" Type="http://schemas.openxmlformats.org/officeDocument/2006/relationships/image" Target="../media/image31.jpeg"/><Relationship Id="rId16"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5" Type="http://schemas.openxmlformats.org/officeDocument/2006/relationships/image" Target="../media/image41.jpeg"/><Relationship Id="rId10" Type="http://schemas.microsoft.com/office/2007/relationships/hdphoto" Target="../media/hdphoto2.wdp"/><Relationship Id="rId4" Type="http://schemas.openxmlformats.org/officeDocument/2006/relationships/hyperlink" Target="http://forwarn.forestthreats.org/" TargetMode="External"/><Relationship Id="rId9" Type="http://schemas.openxmlformats.org/officeDocument/2006/relationships/image" Target="../media/image36.png"/><Relationship Id="rId14"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9637" y="261472"/>
            <a:ext cx="7276287" cy="1200329"/>
          </a:xfrm>
          <a:prstGeom prst="rect">
            <a:avLst/>
          </a:prstGeom>
          <a:noFill/>
        </p:spPr>
        <p:txBody>
          <a:bodyPr wrap="none" rtlCol="0">
            <a:spAutoFit/>
          </a:bodyPr>
          <a:lstStyle/>
          <a:p>
            <a:pPr algn="ctr"/>
            <a:r>
              <a:rPr lang="en-US" sz="3600" b="1" dirty="0"/>
              <a:t>Monitoring seasonal fire niches with </a:t>
            </a:r>
            <a:endParaRPr lang="en-US" sz="3600" b="1" dirty="0" smtClean="0"/>
          </a:p>
          <a:p>
            <a:pPr algn="ctr"/>
            <a:r>
              <a:rPr lang="en-US" sz="3600" b="1" dirty="0" smtClean="0"/>
              <a:t>large </a:t>
            </a:r>
            <a:r>
              <a:rPr lang="en-US" sz="3600" b="1" dirty="0"/>
              <a:t>phenological and fire </a:t>
            </a:r>
            <a:r>
              <a:rPr lang="en-US" sz="3600" b="1" dirty="0" smtClean="0"/>
              <a:t>datasets</a:t>
            </a:r>
            <a:endParaRPr lang="en-US" sz="3600" b="1" dirty="0"/>
          </a:p>
        </p:txBody>
      </p:sp>
      <p:sp>
        <p:nvSpPr>
          <p:cNvPr id="5" name="TextBox 4"/>
          <p:cNvSpPr txBox="1"/>
          <p:nvPr/>
        </p:nvSpPr>
        <p:spPr>
          <a:xfrm>
            <a:off x="1206639" y="5197495"/>
            <a:ext cx="4279761" cy="1508105"/>
          </a:xfrm>
          <a:prstGeom prst="rect">
            <a:avLst/>
          </a:prstGeom>
          <a:noFill/>
        </p:spPr>
        <p:txBody>
          <a:bodyPr wrap="none" rtlCol="0">
            <a:spAutoFit/>
          </a:bodyPr>
          <a:lstStyle/>
          <a:p>
            <a:r>
              <a:rPr lang="en-US" sz="2000" b="1" dirty="0" smtClean="0"/>
              <a:t>Steven P. Norman</a:t>
            </a:r>
          </a:p>
          <a:p>
            <a:r>
              <a:rPr lang="en-US" sz="2000" b="1" dirty="0" smtClean="0"/>
              <a:t>William W. Hargrove</a:t>
            </a:r>
          </a:p>
          <a:p>
            <a:endParaRPr lang="en-US" sz="1000" dirty="0" smtClean="0"/>
          </a:p>
          <a:p>
            <a:r>
              <a:rPr lang="en-US" sz="1400" dirty="0" smtClean="0"/>
              <a:t>200 WT Weaver Blvd, Asheville, NC 28804</a:t>
            </a:r>
            <a:endParaRPr lang="en-US" sz="1400" dirty="0"/>
          </a:p>
          <a:p>
            <a:r>
              <a:rPr lang="en-US" sz="1400" dirty="0" smtClean="0"/>
              <a:t>USDA Forest Service Southern Research Station</a:t>
            </a:r>
          </a:p>
          <a:p>
            <a:r>
              <a:rPr lang="en-US" sz="1400" dirty="0" smtClean="0"/>
              <a:t>Eastern Forest Environmental Threat Assessment Center</a:t>
            </a:r>
            <a:endParaRPr lang="en-US" sz="14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335" y="5852409"/>
            <a:ext cx="730704" cy="79249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24" y="5222234"/>
            <a:ext cx="752475" cy="518372"/>
          </a:xfrm>
          <a:prstGeom prst="rect">
            <a:avLst/>
          </a:prstGeom>
        </p:spPr>
      </p:pic>
      <p:cxnSp>
        <p:nvCxnSpPr>
          <p:cNvPr id="9" name="Straight Connector 8"/>
          <p:cNvCxnSpPr/>
          <p:nvPr/>
        </p:nvCxnSpPr>
        <p:spPr>
          <a:xfrm>
            <a:off x="1142314" y="5222234"/>
            <a:ext cx="0" cy="1422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580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87437" y="2610667"/>
            <a:ext cx="7370763" cy="3829889"/>
          </a:xfrm>
          <a:prstGeom prst="rect">
            <a:avLst/>
          </a:prstGeom>
          <a:noFill/>
          <a:ln w="9525">
            <a:noFill/>
            <a:miter lim="800000"/>
            <a:headEnd/>
            <a:tailEnd/>
          </a:ln>
          <a:effectLst/>
        </p:spPr>
      </p:pic>
      <p:sp>
        <p:nvSpPr>
          <p:cNvPr id="22" name="Rectangle 21"/>
          <p:cNvSpPr/>
          <p:nvPr/>
        </p:nvSpPr>
        <p:spPr>
          <a:xfrm>
            <a:off x="1457324" y="6084957"/>
            <a:ext cx="5476876" cy="3810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7" name="TextBox 55"/>
          <p:cNvSpPr txBox="1">
            <a:spLocks noChangeArrowheads="1"/>
          </p:cNvSpPr>
          <p:nvPr/>
        </p:nvSpPr>
        <p:spPr bwMode="auto">
          <a:xfrm>
            <a:off x="1447800" y="6123057"/>
            <a:ext cx="5692392" cy="353943"/>
          </a:xfrm>
          <a:prstGeom prst="rect">
            <a:avLst/>
          </a:prstGeom>
          <a:noFill/>
          <a:ln w="9525">
            <a:noFill/>
            <a:miter lim="800000"/>
            <a:headEnd/>
            <a:tailEnd/>
          </a:ln>
        </p:spPr>
        <p:txBody>
          <a:bodyPr wrap="none">
            <a:spAutoFit/>
          </a:bodyPr>
          <a:lstStyle/>
          <a:p>
            <a:pPr algn="ctr"/>
            <a:r>
              <a:rPr lang="en-US" sz="1700" dirty="0" smtClean="0">
                <a:latin typeface="Calibri" pitchFamily="34" charset="0"/>
              </a:rPr>
              <a:t>Jan   Feb   Mar   Apr   May   Jun   Jul   Aug   Sep   Oct   Nov   Dec</a:t>
            </a:r>
            <a:endParaRPr lang="en-US" sz="1700" dirty="0">
              <a:latin typeface="Calibri" pitchFamily="34" charset="0"/>
            </a:endParaRPr>
          </a:p>
        </p:txBody>
      </p:sp>
      <p:cxnSp>
        <p:nvCxnSpPr>
          <p:cNvPr id="57" name="Straight Connector 56"/>
          <p:cNvCxnSpPr/>
          <p:nvPr/>
        </p:nvCxnSpPr>
        <p:spPr>
          <a:xfrm flipH="1">
            <a:off x="1524000" y="6055483"/>
            <a:ext cx="5410200"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990600" y="1999631"/>
            <a:ext cx="457200" cy="44196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a:off x="1524000" y="2694057"/>
            <a:ext cx="0" cy="335280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flipH="1" flipV="1">
            <a:off x="385150" y="4810521"/>
            <a:ext cx="1147762" cy="31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4"/>
          <p:cNvSpPr txBox="1">
            <a:spLocks noChangeArrowheads="1"/>
          </p:cNvSpPr>
          <p:nvPr/>
        </p:nvSpPr>
        <p:spPr bwMode="auto">
          <a:xfrm rot="16200000">
            <a:off x="590284" y="5638193"/>
            <a:ext cx="736099" cy="369332"/>
          </a:xfrm>
          <a:prstGeom prst="rect">
            <a:avLst/>
          </a:prstGeom>
          <a:noFill/>
          <a:ln w="9525">
            <a:noFill/>
            <a:miter lim="800000"/>
            <a:headEnd/>
            <a:tailEnd/>
          </a:ln>
        </p:spPr>
        <p:txBody>
          <a:bodyPr wrap="none">
            <a:spAutoFit/>
          </a:bodyPr>
          <a:lstStyle/>
          <a:p>
            <a:pPr algn="ctr"/>
            <a:r>
              <a:rPr lang="en-US" b="1" dirty="0" smtClean="0">
                <a:latin typeface="Arial" panose="020B0604020202020204" pitchFamily="34" charset="0"/>
                <a:cs typeface="Arial" panose="020B0604020202020204" pitchFamily="34" charset="0"/>
              </a:rPr>
              <a:t>NDVI</a:t>
            </a:r>
            <a:endParaRPr lang="en-US" b="1" dirty="0">
              <a:latin typeface="Arial" panose="020B0604020202020204" pitchFamily="34" charset="0"/>
              <a:cs typeface="Arial" panose="020B0604020202020204" pitchFamily="34" charset="0"/>
            </a:endParaRPr>
          </a:p>
        </p:txBody>
      </p:sp>
      <p:sp>
        <p:nvSpPr>
          <p:cNvPr id="45" name="TextBox 44"/>
          <p:cNvSpPr txBox="1"/>
          <p:nvPr/>
        </p:nvSpPr>
        <p:spPr>
          <a:xfrm>
            <a:off x="1079648" y="2541657"/>
            <a:ext cx="470000" cy="3724096"/>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1.0</a:t>
            </a:r>
          </a:p>
          <a:p>
            <a:endParaRPr lang="en-US" sz="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0.9</a:t>
            </a:r>
          </a:p>
          <a:p>
            <a:endParaRPr lang="en-US" sz="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0.8</a:t>
            </a:r>
          </a:p>
          <a:p>
            <a:endParaRPr lang="en-US" sz="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0.7</a:t>
            </a:r>
          </a:p>
          <a:p>
            <a:endParaRPr lang="en-US" sz="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0.6</a:t>
            </a:r>
          </a:p>
          <a:p>
            <a:endParaRPr lang="en-US" sz="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0.5</a:t>
            </a:r>
          </a:p>
          <a:p>
            <a:endParaRPr lang="en-US" sz="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0.4</a:t>
            </a:r>
          </a:p>
          <a:p>
            <a:endParaRPr lang="en-US" sz="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0.3</a:t>
            </a:r>
          </a:p>
          <a:p>
            <a:endParaRPr lang="en-US" sz="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0.2</a:t>
            </a:r>
          </a:p>
          <a:p>
            <a:endParaRPr lang="en-US" sz="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0.1</a:t>
            </a:r>
          </a:p>
          <a:p>
            <a:endParaRPr lang="en-US" sz="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0.0</a:t>
            </a:r>
            <a:endParaRPr lang="en-US" sz="1600" dirty="0">
              <a:latin typeface="Arial" panose="020B0604020202020204" pitchFamily="34" charset="0"/>
              <a:cs typeface="Arial" panose="020B0604020202020204" pitchFamily="34" charset="0"/>
            </a:endParaRPr>
          </a:p>
        </p:txBody>
      </p:sp>
      <p:pic>
        <p:nvPicPr>
          <p:cNvPr id="32" name="Picture 4" descr="F:\Pheno_2010\2010_Fall Pheno\Pheno_2010-110405\IMG_8595.jpg"/>
          <p:cNvPicPr>
            <a:picLocks noChangeAspect="1" noChangeArrowheads="1"/>
          </p:cNvPicPr>
          <p:nvPr/>
        </p:nvPicPr>
        <p:blipFill>
          <a:blip r:embed="rId3" cstate="email">
            <a:lum bright="10000" contrast="10000"/>
            <a:extLst>
              <a:ext uri="{28A0092B-C50C-407E-A947-70E740481C1C}">
                <a14:useLocalDpi xmlns:a14="http://schemas.microsoft.com/office/drawing/2010/main" val="0"/>
              </a:ext>
            </a:extLst>
          </a:blip>
          <a:srcRect/>
          <a:stretch>
            <a:fillRect/>
          </a:stretch>
        </p:blipFill>
        <p:spPr bwMode="auto">
          <a:xfrm rot="16200000">
            <a:off x="6343625" y="2851155"/>
            <a:ext cx="1371650" cy="1028700"/>
          </a:xfrm>
          <a:prstGeom prst="rect">
            <a:avLst/>
          </a:prstGeom>
          <a:noFill/>
          <a:ln w="12700">
            <a:solidFill>
              <a:schemeClr val="tx1">
                <a:lumMod val="95000"/>
                <a:lumOff val="5000"/>
              </a:schemeClr>
            </a:solidFill>
          </a:ln>
          <a:effectLst>
            <a:outerShdw blurRad="50800" dist="38100" dir="2700000" algn="tl" rotWithShape="0">
              <a:prstClr val="black">
                <a:alpha val="40000"/>
              </a:prstClr>
            </a:outerShdw>
          </a:effectLst>
        </p:spPr>
      </p:pic>
      <p:pic>
        <p:nvPicPr>
          <p:cNvPr id="30" name="Picture 3" descr="F:\Pheno_2010\2010_Fall Pheno\Pheno_2010-1029\IMG_8221.jpg"/>
          <p:cNvPicPr>
            <a:picLocks noChangeAspect="1" noChangeArrowheads="1"/>
          </p:cNvPicPr>
          <p:nvPr/>
        </p:nvPicPr>
        <p:blipFill>
          <a:blip r:embed="rId4" cstate="email">
            <a:lum bright="10000" contrast="10000"/>
            <a:extLst>
              <a:ext uri="{28A0092B-C50C-407E-A947-70E740481C1C}">
                <a14:useLocalDpi xmlns:a14="http://schemas.microsoft.com/office/drawing/2010/main" val="0"/>
              </a:ext>
            </a:extLst>
          </a:blip>
          <a:srcRect/>
          <a:stretch>
            <a:fillRect/>
          </a:stretch>
        </p:blipFill>
        <p:spPr bwMode="auto">
          <a:xfrm rot="16200000">
            <a:off x="5238731" y="1874927"/>
            <a:ext cx="1371600" cy="1028662"/>
          </a:xfrm>
          <a:prstGeom prst="rect">
            <a:avLst/>
          </a:prstGeom>
          <a:noFill/>
          <a:ln w="12700">
            <a:solidFill>
              <a:schemeClr val="tx1">
                <a:lumMod val="95000"/>
                <a:lumOff val="5000"/>
              </a:schemeClr>
            </a:solidFill>
          </a:ln>
          <a:effectLst>
            <a:outerShdw blurRad="50800" dist="38100" dir="2700000" algn="tl" rotWithShape="0">
              <a:prstClr val="black">
                <a:alpha val="40000"/>
              </a:prstClr>
            </a:outerShdw>
          </a:effectLst>
        </p:spPr>
      </p:pic>
      <p:pic>
        <p:nvPicPr>
          <p:cNvPr id="34" name="Picture 5" descr="F:\Pheno_2011\Pheno_2011_Fall\Pheno_2011-1012\IMG_0099.jpg"/>
          <p:cNvPicPr>
            <a:picLocks noChangeAspect="1" noChangeArrowheads="1"/>
          </p:cNvPicPr>
          <p:nvPr/>
        </p:nvPicPr>
        <p:blipFill>
          <a:blip r:embed="rId5" cstate="email">
            <a:lum/>
            <a:extLst>
              <a:ext uri="{28A0092B-C50C-407E-A947-70E740481C1C}">
                <a14:useLocalDpi xmlns:a14="http://schemas.microsoft.com/office/drawing/2010/main" val="0"/>
              </a:ext>
            </a:extLst>
          </a:blip>
          <a:srcRect/>
          <a:stretch>
            <a:fillRect/>
          </a:stretch>
        </p:blipFill>
        <p:spPr bwMode="auto">
          <a:xfrm rot="16200000">
            <a:off x="3867121" y="1570137"/>
            <a:ext cx="1371600" cy="1028641"/>
          </a:xfrm>
          <a:prstGeom prst="rect">
            <a:avLst/>
          </a:prstGeom>
          <a:noFill/>
          <a:ln w="12700">
            <a:solidFill>
              <a:schemeClr val="tx1">
                <a:lumMod val="95000"/>
                <a:lumOff val="5000"/>
              </a:schemeClr>
            </a:solidFill>
          </a:ln>
          <a:effectLst>
            <a:outerShdw blurRad="50800" dist="38100" dir="2700000" algn="tl" rotWithShape="0">
              <a:prstClr val="black">
                <a:alpha val="40000"/>
              </a:prstClr>
            </a:outerShdw>
          </a:effectLst>
        </p:spPr>
      </p:pic>
      <p:pic>
        <p:nvPicPr>
          <p:cNvPr id="36" name="Picture 4" descr="F:\Pheno_2010\2010_Fall Pheno\Pheno_2010-110405\IMG_8595.jpg"/>
          <p:cNvPicPr>
            <a:picLocks noChangeAspect="1" noChangeArrowheads="1"/>
          </p:cNvPicPr>
          <p:nvPr/>
        </p:nvPicPr>
        <p:blipFill>
          <a:blip r:embed="rId3" cstate="email">
            <a:lum bright="10000" contrast="10000"/>
            <a:extLst>
              <a:ext uri="{28A0092B-C50C-407E-A947-70E740481C1C}">
                <a14:useLocalDpi xmlns:a14="http://schemas.microsoft.com/office/drawing/2010/main" val="0"/>
              </a:ext>
            </a:extLst>
          </a:blip>
          <a:srcRect/>
          <a:stretch>
            <a:fillRect/>
          </a:stretch>
        </p:blipFill>
        <p:spPr bwMode="auto">
          <a:xfrm rot="16200000">
            <a:off x="1543025" y="2941682"/>
            <a:ext cx="1371650" cy="1028700"/>
          </a:xfrm>
          <a:prstGeom prst="rect">
            <a:avLst/>
          </a:prstGeom>
          <a:noFill/>
          <a:ln w="12700">
            <a:solidFill>
              <a:schemeClr val="tx1">
                <a:lumMod val="95000"/>
                <a:lumOff val="5000"/>
              </a:schemeClr>
            </a:solidFill>
          </a:ln>
          <a:effectLst>
            <a:outerShdw blurRad="50800" dist="38100" dir="2700000" algn="tl" rotWithShape="0">
              <a:prstClr val="black">
                <a:alpha val="40000"/>
              </a:prstClr>
            </a:outerShdw>
          </a:effectLst>
        </p:spPr>
      </p:pic>
      <p:pic>
        <p:nvPicPr>
          <p:cNvPr id="37" name="Picture 6" descr="F:\Pheno_2011\Pheno_2011_Spring\pheno_2011_0411\IMG_0845.jpg"/>
          <p:cNvPicPr>
            <a:picLocks noChangeAspect="1" noChangeArrowheads="1"/>
          </p:cNvPicPr>
          <p:nvPr/>
        </p:nvPicPr>
        <p:blipFill>
          <a:blip r:embed="rId6" cstate="email">
            <a:lum bright="10000" contrast="10000"/>
            <a:extLst>
              <a:ext uri="{28A0092B-C50C-407E-A947-70E740481C1C}">
                <a14:useLocalDpi xmlns:a14="http://schemas.microsoft.com/office/drawing/2010/main" val="0"/>
              </a:ext>
            </a:extLst>
          </a:blip>
          <a:srcRect/>
          <a:stretch>
            <a:fillRect/>
          </a:stretch>
        </p:blipFill>
        <p:spPr bwMode="auto">
          <a:xfrm rot="16200000">
            <a:off x="2495531" y="1798727"/>
            <a:ext cx="1371600" cy="1028662"/>
          </a:xfrm>
          <a:prstGeom prst="rect">
            <a:avLst/>
          </a:prstGeom>
          <a:noFill/>
          <a:ln w="12700">
            <a:solidFill>
              <a:schemeClr val="tx1">
                <a:lumMod val="95000"/>
                <a:lumOff val="5000"/>
              </a:schemeClr>
            </a:solidFill>
          </a:ln>
          <a:effectLst>
            <a:outerShdw blurRad="50800" dist="38100" dir="2700000" algn="tl" rotWithShape="0">
              <a:prstClr val="black">
                <a:alpha val="40000"/>
              </a:prstClr>
            </a:outerShdw>
          </a:effectLst>
        </p:spPr>
      </p:pic>
      <p:cxnSp>
        <p:nvCxnSpPr>
          <p:cNvPr id="5" name="Straight Connector 4"/>
          <p:cNvCxnSpPr/>
          <p:nvPr/>
        </p:nvCxnSpPr>
        <p:spPr>
          <a:xfrm>
            <a:off x="2895600" y="4305801"/>
            <a:ext cx="0" cy="1732430"/>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648974" y="3185761"/>
            <a:ext cx="0" cy="2861096"/>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257800" y="3151257"/>
            <a:ext cx="0" cy="2861096"/>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553200" y="4209431"/>
            <a:ext cx="0" cy="1818471"/>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rot="18166012">
            <a:off x="1762138" y="4832230"/>
            <a:ext cx="900759" cy="369332"/>
          </a:xfrm>
          <a:prstGeom prst="rect">
            <a:avLst/>
          </a:prstGeom>
          <a:noFill/>
        </p:spPr>
        <p:txBody>
          <a:bodyPr wrap="none" rtlCol="0">
            <a:spAutoFit/>
          </a:bodyPr>
          <a:lstStyle/>
          <a:p>
            <a:r>
              <a:rPr lang="en-US" b="1" i="1" dirty="0" smtClean="0">
                <a:latin typeface="Arial" panose="020B0604020202020204" pitchFamily="34" charset="0"/>
                <a:cs typeface="Arial" panose="020B0604020202020204" pitchFamily="34" charset="0"/>
              </a:rPr>
              <a:t>Winter</a:t>
            </a:r>
            <a:endParaRPr lang="en-US" b="1" i="1" dirty="0">
              <a:latin typeface="Arial" panose="020B0604020202020204" pitchFamily="34" charset="0"/>
              <a:cs typeface="Arial" panose="020B0604020202020204" pitchFamily="34" charset="0"/>
            </a:endParaRPr>
          </a:p>
        </p:txBody>
      </p:sp>
      <p:sp>
        <p:nvSpPr>
          <p:cNvPr id="52" name="TextBox 51"/>
          <p:cNvSpPr txBox="1"/>
          <p:nvPr/>
        </p:nvSpPr>
        <p:spPr>
          <a:xfrm rot="18166012">
            <a:off x="2821501" y="4391559"/>
            <a:ext cx="915635" cy="369332"/>
          </a:xfrm>
          <a:prstGeom prst="rect">
            <a:avLst/>
          </a:prstGeom>
          <a:noFill/>
        </p:spPr>
        <p:txBody>
          <a:bodyPr wrap="none" rtlCol="0">
            <a:spAutoFit/>
          </a:bodyPr>
          <a:lstStyle/>
          <a:p>
            <a:r>
              <a:rPr lang="en-US" b="1" i="1" dirty="0" smtClean="0">
                <a:latin typeface="Arial" panose="020B0604020202020204" pitchFamily="34" charset="0"/>
                <a:cs typeface="Arial" panose="020B0604020202020204" pitchFamily="34" charset="0"/>
              </a:rPr>
              <a:t>Spring</a:t>
            </a:r>
            <a:endParaRPr lang="en-US" b="1" i="1" dirty="0">
              <a:latin typeface="Arial" panose="020B0604020202020204" pitchFamily="34" charset="0"/>
              <a:cs typeface="Arial" panose="020B0604020202020204" pitchFamily="34" charset="0"/>
            </a:endParaRPr>
          </a:p>
        </p:txBody>
      </p:sp>
      <p:sp>
        <p:nvSpPr>
          <p:cNvPr id="53" name="TextBox 52"/>
          <p:cNvSpPr txBox="1"/>
          <p:nvPr/>
        </p:nvSpPr>
        <p:spPr>
          <a:xfrm rot="18166012">
            <a:off x="3885572" y="3860139"/>
            <a:ext cx="1107996" cy="369332"/>
          </a:xfrm>
          <a:prstGeom prst="rect">
            <a:avLst/>
          </a:prstGeom>
          <a:noFill/>
        </p:spPr>
        <p:txBody>
          <a:bodyPr wrap="none" rtlCol="0">
            <a:spAutoFit/>
          </a:bodyPr>
          <a:lstStyle/>
          <a:p>
            <a:r>
              <a:rPr lang="en-US" b="1" i="1" dirty="0" smtClean="0">
                <a:latin typeface="Arial" panose="020B0604020202020204" pitchFamily="34" charset="0"/>
                <a:cs typeface="Arial" panose="020B0604020202020204" pitchFamily="34" charset="0"/>
              </a:rPr>
              <a:t>Summer</a:t>
            </a:r>
            <a:endParaRPr lang="en-US" b="1" i="1" dirty="0">
              <a:latin typeface="Arial" panose="020B0604020202020204" pitchFamily="34" charset="0"/>
              <a:cs typeface="Arial" panose="020B0604020202020204" pitchFamily="34" charset="0"/>
            </a:endParaRPr>
          </a:p>
        </p:txBody>
      </p:sp>
      <p:sp>
        <p:nvSpPr>
          <p:cNvPr id="55" name="TextBox 54"/>
          <p:cNvSpPr txBox="1"/>
          <p:nvPr/>
        </p:nvSpPr>
        <p:spPr>
          <a:xfrm rot="18166012">
            <a:off x="5644150" y="4428872"/>
            <a:ext cx="582211" cy="369332"/>
          </a:xfrm>
          <a:prstGeom prst="rect">
            <a:avLst/>
          </a:prstGeom>
          <a:noFill/>
        </p:spPr>
        <p:txBody>
          <a:bodyPr wrap="none" rtlCol="0">
            <a:spAutoFit/>
          </a:bodyPr>
          <a:lstStyle/>
          <a:p>
            <a:r>
              <a:rPr lang="en-US" b="1" i="1" dirty="0" smtClean="0">
                <a:latin typeface="Arial" panose="020B0604020202020204" pitchFamily="34" charset="0"/>
                <a:cs typeface="Arial" panose="020B0604020202020204" pitchFamily="34" charset="0"/>
              </a:rPr>
              <a:t>Fall</a:t>
            </a:r>
            <a:endParaRPr lang="en-US" b="1" i="1" dirty="0">
              <a:latin typeface="Arial" panose="020B0604020202020204" pitchFamily="34" charset="0"/>
              <a:cs typeface="Arial" panose="020B0604020202020204" pitchFamily="34" charset="0"/>
            </a:endParaRPr>
          </a:p>
        </p:txBody>
      </p:sp>
      <p:sp>
        <p:nvSpPr>
          <p:cNvPr id="58" name="TextBox 57"/>
          <p:cNvSpPr txBox="1"/>
          <p:nvPr/>
        </p:nvSpPr>
        <p:spPr>
          <a:xfrm rot="18166012">
            <a:off x="6481104" y="4827544"/>
            <a:ext cx="900759" cy="369332"/>
          </a:xfrm>
          <a:prstGeom prst="rect">
            <a:avLst/>
          </a:prstGeom>
          <a:noFill/>
        </p:spPr>
        <p:txBody>
          <a:bodyPr wrap="none" rtlCol="0">
            <a:spAutoFit/>
          </a:bodyPr>
          <a:lstStyle/>
          <a:p>
            <a:r>
              <a:rPr lang="en-US" b="1" i="1" dirty="0" smtClean="0">
                <a:latin typeface="Arial" panose="020B0604020202020204" pitchFamily="34" charset="0"/>
                <a:cs typeface="Arial" panose="020B0604020202020204" pitchFamily="34" charset="0"/>
              </a:rPr>
              <a:t>Winter</a:t>
            </a:r>
            <a:endParaRPr lang="en-US" b="1" i="1" dirty="0">
              <a:latin typeface="Arial" panose="020B0604020202020204" pitchFamily="34" charset="0"/>
              <a:cs typeface="Arial" panose="020B0604020202020204" pitchFamily="34" charset="0"/>
            </a:endParaRPr>
          </a:p>
        </p:txBody>
      </p:sp>
      <p:sp>
        <p:nvSpPr>
          <p:cNvPr id="59" name="TextBox 58"/>
          <p:cNvSpPr txBox="1"/>
          <p:nvPr/>
        </p:nvSpPr>
        <p:spPr>
          <a:xfrm>
            <a:off x="428639" y="304800"/>
            <a:ext cx="7978466" cy="861774"/>
          </a:xfrm>
          <a:prstGeom prst="rect">
            <a:avLst/>
          </a:prstGeom>
          <a:noFill/>
        </p:spPr>
        <p:txBody>
          <a:bodyPr wrap="none" rtlCol="0">
            <a:spAutoFit/>
          </a:bodyPr>
          <a:lstStyle/>
          <a:p>
            <a:r>
              <a:rPr lang="en-US" sz="2800" b="1" dirty="0" smtClean="0">
                <a:latin typeface="Arial" panose="020B0604020202020204" pitchFamily="34" charset="0"/>
                <a:cs typeface="Arial" panose="020B0604020202020204" pitchFamily="34" charset="0"/>
              </a:rPr>
              <a:t>The </a:t>
            </a:r>
            <a:r>
              <a:rPr lang="en-US" sz="2800" b="1" i="1" dirty="0" smtClean="0">
                <a:latin typeface="Arial" panose="020B0604020202020204" pitchFamily="34" charset="0"/>
                <a:cs typeface="Arial" panose="020B0604020202020204" pitchFamily="34" charset="0"/>
              </a:rPr>
              <a:t>ForWarn</a:t>
            </a:r>
            <a:r>
              <a:rPr lang="en-US" sz="2800" b="1" dirty="0" smtClean="0">
                <a:latin typeface="Arial" panose="020B0604020202020204" pitchFamily="34" charset="0"/>
                <a:cs typeface="Arial" panose="020B0604020202020204" pitchFamily="34" charset="0"/>
              </a:rPr>
              <a:t> system</a:t>
            </a:r>
          </a:p>
          <a:p>
            <a:r>
              <a:rPr lang="en-US" sz="2200" b="1" dirty="0" smtClean="0">
                <a:solidFill>
                  <a:schemeClr val="accent6">
                    <a:lumMod val="50000"/>
                  </a:schemeClr>
                </a:solidFill>
                <a:latin typeface="Arial" panose="020B0604020202020204" pitchFamily="34" charset="0"/>
                <a:cs typeface="Arial" panose="020B0604020202020204" pitchFamily="34" charset="0"/>
              </a:rPr>
              <a:t>Seasonal change in NDVI reflects vegetational phenology </a:t>
            </a:r>
            <a:endParaRPr lang="en-US" sz="2200" b="1"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59501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87437" y="2610667"/>
            <a:ext cx="7370763" cy="3829889"/>
          </a:xfrm>
          <a:prstGeom prst="rect">
            <a:avLst/>
          </a:prstGeom>
          <a:noFill/>
          <a:ln w="9525">
            <a:noFill/>
            <a:miter lim="800000"/>
            <a:headEnd/>
            <a:tailEnd/>
          </a:ln>
          <a:effectLst/>
        </p:spPr>
      </p:pic>
      <p:sp>
        <p:nvSpPr>
          <p:cNvPr id="22" name="Rectangle 21"/>
          <p:cNvSpPr/>
          <p:nvPr/>
        </p:nvSpPr>
        <p:spPr>
          <a:xfrm>
            <a:off x="1457324" y="6084957"/>
            <a:ext cx="5476876" cy="3810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7" name="TextBox 55"/>
          <p:cNvSpPr txBox="1">
            <a:spLocks noChangeArrowheads="1"/>
          </p:cNvSpPr>
          <p:nvPr/>
        </p:nvSpPr>
        <p:spPr bwMode="auto">
          <a:xfrm>
            <a:off x="1447800" y="6123057"/>
            <a:ext cx="5692392" cy="353943"/>
          </a:xfrm>
          <a:prstGeom prst="rect">
            <a:avLst/>
          </a:prstGeom>
          <a:noFill/>
          <a:ln w="9525">
            <a:noFill/>
            <a:miter lim="800000"/>
            <a:headEnd/>
            <a:tailEnd/>
          </a:ln>
        </p:spPr>
        <p:txBody>
          <a:bodyPr wrap="none">
            <a:spAutoFit/>
          </a:bodyPr>
          <a:lstStyle/>
          <a:p>
            <a:pPr algn="ctr"/>
            <a:r>
              <a:rPr lang="en-US" sz="1700" dirty="0" smtClean="0">
                <a:latin typeface="Calibri" pitchFamily="34" charset="0"/>
              </a:rPr>
              <a:t>Jan   Feb   Mar   Apr   May   Jun   Jul   Aug   Sep   Oct   Nov   Dec</a:t>
            </a:r>
            <a:endParaRPr lang="en-US" sz="1700" dirty="0">
              <a:latin typeface="Calibri" pitchFamily="34" charset="0"/>
            </a:endParaRPr>
          </a:p>
        </p:txBody>
      </p:sp>
      <p:cxnSp>
        <p:nvCxnSpPr>
          <p:cNvPr id="57" name="Straight Connector 56"/>
          <p:cNvCxnSpPr/>
          <p:nvPr/>
        </p:nvCxnSpPr>
        <p:spPr>
          <a:xfrm flipH="1">
            <a:off x="1524000" y="6046857"/>
            <a:ext cx="5410200"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990600" y="1999631"/>
            <a:ext cx="457200" cy="44196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a:off x="1524000" y="2694057"/>
            <a:ext cx="0" cy="335280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flipH="1" flipV="1">
            <a:off x="385150" y="4810521"/>
            <a:ext cx="1147762" cy="31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4"/>
          <p:cNvSpPr txBox="1">
            <a:spLocks noChangeArrowheads="1"/>
          </p:cNvSpPr>
          <p:nvPr/>
        </p:nvSpPr>
        <p:spPr bwMode="auto">
          <a:xfrm rot="16200000">
            <a:off x="590284" y="5638193"/>
            <a:ext cx="736099" cy="369332"/>
          </a:xfrm>
          <a:prstGeom prst="rect">
            <a:avLst/>
          </a:prstGeom>
          <a:noFill/>
          <a:ln w="9525">
            <a:noFill/>
            <a:miter lim="800000"/>
            <a:headEnd/>
            <a:tailEnd/>
          </a:ln>
        </p:spPr>
        <p:txBody>
          <a:bodyPr wrap="none">
            <a:spAutoFit/>
          </a:bodyPr>
          <a:lstStyle/>
          <a:p>
            <a:pPr algn="ctr"/>
            <a:r>
              <a:rPr lang="en-US" b="1" dirty="0" smtClean="0">
                <a:latin typeface="Arial" panose="020B0604020202020204" pitchFamily="34" charset="0"/>
                <a:cs typeface="Arial" panose="020B0604020202020204" pitchFamily="34" charset="0"/>
              </a:rPr>
              <a:t>NDVI</a:t>
            </a:r>
            <a:endParaRPr lang="en-US" b="1" dirty="0">
              <a:latin typeface="Arial" panose="020B0604020202020204" pitchFamily="34" charset="0"/>
              <a:cs typeface="Arial" panose="020B0604020202020204" pitchFamily="34" charset="0"/>
            </a:endParaRPr>
          </a:p>
        </p:txBody>
      </p:sp>
      <p:sp>
        <p:nvSpPr>
          <p:cNvPr id="45" name="TextBox 44"/>
          <p:cNvSpPr txBox="1"/>
          <p:nvPr/>
        </p:nvSpPr>
        <p:spPr>
          <a:xfrm>
            <a:off x="1079648" y="2541657"/>
            <a:ext cx="470000" cy="3724096"/>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1.0</a:t>
            </a:r>
          </a:p>
          <a:p>
            <a:endParaRPr lang="en-US" sz="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0.9</a:t>
            </a:r>
          </a:p>
          <a:p>
            <a:endParaRPr lang="en-US" sz="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0.8</a:t>
            </a:r>
          </a:p>
          <a:p>
            <a:endParaRPr lang="en-US" sz="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0.7</a:t>
            </a:r>
          </a:p>
          <a:p>
            <a:endParaRPr lang="en-US" sz="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0.6</a:t>
            </a:r>
          </a:p>
          <a:p>
            <a:endParaRPr lang="en-US" sz="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0.5</a:t>
            </a:r>
          </a:p>
          <a:p>
            <a:endParaRPr lang="en-US" sz="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0.4</a:t>
            </a:r>
          </a:p>
          <a:p>
            <a:endParaRPr lang="en-US" sz="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0.3</a:t>
            </a:r>
          </a:p>
          <a:p>
            <a:endParaRPr lang="en-US" sz="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0.2</a:t>
            </a:r>
          </a:p>
          <a:p>
            <a:endParaRPr lang="en-US" sz="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0.1</a:t>
            </a:r>
          </a:p>
          <a:p>
            <a:endParaRPr lang="en-US" sz="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0.0</a:t>
            </a:r>
            <a:endParaRPr lang="en-US" sz="1600" dirty="0">
              <a:latin typeface="Arial" panose="020B0604020202020204" pitchFamily="34" charset="0"/>
              <a:cs typeface="Arial" panose="020B0604020202020204" pitchFamily="34" charset="0"/>
            </a:endParaRPr>
          </a:p>
        </p:txBody>
      </p:sp>
      <p:pic>
        <p:nvPicPr>
          <p:cNvPr id="61"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0800000">
            <a:off x="7874474" y="2274238"/>
            <a:ext cx="574887" cy="3365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Down Arrow 17"/>
          <p:cNvSpPr/>
          <p:nvPr/>
        </p:nvSpPr>
        <p:spPr>
          <a:xfrm>
            <a:off x="7543800" y="2239733"/>
            <a:ext cx="1227001" cy="3670541"/>
          </a:xfrm>
          <a:prstGeom prst="down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rot="5400000">
            <a:off x="7328028" y="3891596"/>
            <a:ext cx="2615733" cy="338554"/>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 change from baseline</a:t>
            </a:r>
            <a:endParaRPr lang="en-US" sz="1600" b="1" dirty="0">
              <a:latin typeface="Arial" panose="020B0604020202020204" pitchFamily="34" charset="0"/>
              <a:cs typeface="Arial" panose="020B0604020202020204" pitchFamily="34" charset="0"/>
            </a:endParaRPr>
          </a:p>
        </p:txBody>
      </p:sp>
      <p:sp>
        <p:nvSpPr>
          <p:cNvPr id="2" name="Freeform 1"/>
          <p:cNvSpPr/>
          <p:nvPr/>
        </p:nvSpPr>
        <p:spPr>
          <a:xfrm>
            <a:off x="1656272" y="3067840"/>
            <a:ext cx="5096728" cy="1278688"/>
          </a:xfrm>
          <a:custGeom>
            <a:avLst/>
            <a:gdLst>
              <a:gd name="connsiteX0" fmla="*/ 0 w 5080958"/>
              <a:gd name="connsiteY0" fmla="*/ 1155968 h 1278688"/>
              <a:gd name="connsiteX1" fmla="*/ 767751 w 5080958"/>
              <a:gd name="connsiteY1" fmla="*/ 1276738 h 1278688"/>
              <a:gd name="connsiteX2" fmla="*/ 1130060 w 5080958"/>
              <a:gd name="connsiteY2" fmla="*/ 1069704 h 1278688"/>
              <a:gd name="connsiteX3" fmla="*/ 1544128 w 5080958"/>
              <a:gd name="connsiteY3" fmla="*/ 414096 h 1278688"/>
              <a:gd name="connsiteX4" fmla="*/ 1863305 w 5080958"/>
              <a:gd name="connsiteY4" fmla="*/ 60413 h 1278688"/>
              <a:gd name="connsiteX5" fmla="*/ 2406770 w 5080958"/>
              <a:gd name="connsiteY5" fmla="*/ 17281 h 1278688"/>
              <a:gd name="connsiteX6" fmla="*/ 3545456 w 5080958"/>
              <a:gd name="connsiteY6" fmla="*/ 8655 h 1278688"/>
              <a:gd name="connsiteX7" fmla="*/ 3968151 w 5080958"/>
              <a:gd name="connsiteY7" fmla="*/ 138051 h 1278688"/>
              <a:gd name="connsiteX8" fmla="*/ 4563373 w 5080958"/>
              <a:gd name="connsiteY8" fmla="*/ 793659 h 1278688"/>
              <a:gd name="connsiteX9" fmla="*/ 4908430 w 5080958"/>
              <a:gd name="connsiteY9" fmla="*/ 1000692 h 1278688"/>
              <a:gd name="connsiteX10" fmla="*/ 5080958 w 5080958"/>
              <a:gd name="connsiteY10" fmla="*/ 1026572 h 127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80958" h="1278688">
                <a:moveTo>
                  <a:pt x="0" y="1155968"/>
                </a:moveTo>
                <a:cubicBezTo>
                  <a:pt x="289704" y="1223541"/>
                  <a:pt x="579408" y="1291115"/>
                  <a:pt x="767751" y="1276738"/>
                </a:cubicBezTo>
                <a:cubicBezTo>
                  <a:pt x="956094" y="1262361"/>
                  <a:pt x="1000664" y="1213478"/>
                  <a:pt x="1130060" y="1069704"/>
                </a:cubicBezTo>
                <a:cubicBezTo>
                  <a:pt x="1259456" y="925930"/>
                  <a:pt x="1421921" y="582311"/>
                  <a:pt x="1544128" y="414096"/>
                </a:cubicBezTo>
                <a:cubicBezTo>
                  <a:pt x="1666335" y="245881"/>
                  <a:pt x="1719531" y="126549"/>
                  <a:pt x="1863305" y="60413"/>
                </a:cubicBezTo>
                <a:cubicBezTo>
                  <a:pt x="2007079" y="-5723"/>
                  <a:pt x="2126412" y="25907"/>
                  <a:pt x="2406770" y="17281"/>
                </a:cubicBezTo>
                <a:cubicBezTo>
                  <a:pt x="2687128" y="8655"/>
                  <a:pt x="3285226" y="-11473"/>
                  <a:pt x="3545456" y="8655"/>
                </a:cubicBezTo>
                <a:cubicBezTo>
                  <a:pt x="3805686" y="28783"/>
                  <a:pt x="3798498" y="7217"/>
                  <a:pt x="3968151" y="138051"/>
                </a:cubicBezTo>
                <a:cubicBezTo>
                  <a:pt x="4137804" y="268885"/>
                  <a:pt x="4406660" y="649886"/>
                  <a:pt x="4563373" y="793659"/>
                </a:cubicBezTo>
                <a:cubicBezTo>
                  <a:pt x="4720086" y="937432"/>
                  <a:pt x="4822166" y="961873"/>
                  <a:pt x="4908430" y="1000692"/>
                </a:cubicBezTo>
                <a:cubicBezTo>
                  <a:pt x="4994694" y="1039511"/>
                  <a:pt x="5037826" y="1033041"/>
                  <a:pt x="5080958" y="1026572"/>
                </a:cubicBezTo>
              </a:path>
            </a:pathLst>
          </a:custGeom>
          <a:noFill/>
          <a:ln>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1725281" y="3058483"/>
            <a:ext cx="4951562" cy="1320672"/>
          </a:xfrm>
          <a:custGeom>
            <a:avLst/>
            <a:gdLst>
              <a:gd name="connsiteX0" fmla="*/ 0 w 5132717"/>
              <a:gd name="connsiteY0" fmla="*/ 1156699 h 1320672"/>
              <a:gd name="connsiteX1" fmla="*/ 948906 w 5132717"/>
              <a:gd name="connsiteY1" fmla="*/ 1320600 h 1320672"/>
              <a:gd name="connsiteX2" fmla="*/ 1449238 w 5132717"/>
              <a:gd name="connsiteY2" fmla="*/ 1139446 h 1320672"/>
              <a:gd name="connsiteX3" fmla="*/ 1975449 w 5132717"/>
              <a:gd name="connsiteY3" fmla="*/ 233672 h 1320672"/>
              <a:gd name="connsiteX4" fmla="*/ 2337759 w 5132717"/>
              <a:gd name="connsiteY4" fmla="*/ 35265 h 1320672"/>
              <a:gd name="connsiteX5" fmla="*/ 3010619 w 5132717"/>
              <a:gd name="connsiteY5" fmla="*/ 18012 h 1320672"/>
              <a:gd name="connsiteX6" fmla="*/ 3467819 w 5132717"/>
              <a:gd name="connsiteY6" fmla="*/ 35265 h 1320672"/>
              <a:gd name="connsiteX7" fmla="*/ 3950898 w 5132717"/>
              <a:gd name="connsiteY7" fmla="*/ 423453 h 1320672"/>
              <a:gd name="connsiteX8" fmla="*/ 4339087 w 5132717"/>
              <a:gd name="connsiteY8" fmla="*/ 872027 h 1320672"/>
              <a:gd name="connsiteX9" fmla="*/ 4632385 w 5132717"/>
              <a:gd name="connsiteY9" fmla="*/ 1113566 h 1320672"/>
              <a:gd name="connsiteX10" fmla="*/ 5132717 w 5132717"/>
              <a:gd name="connsiteY10" fmla="*/ 1165325 h 132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32717" h="1320672">
                <a:moveTo>
                  <a:pt x="0" y="1156699"/>
                </a:moveTo>
                <a:cubicBezTo>
                  <a:pt x="353683" y="1240087"/>
                  <a:pt x="707366" y="1323476"/>
                  <a:pt x="948906" y="1320600"/>
                </a:cubicBezTo>
                <a:cubicBezTo>
                  <a:pt x="1190446" y="1317725"/>
                  <a:pt x="1278148" y="1320601"/>
                  <a:pt x="1449238" y="1139446"/>
                </a:cubicBezTo>
                <a:cubicBezTo>
                  <a:pt x="1620328" y="958291"/>
                  <a:pt x="1827362" y="417702"/>
                  <a:pt x="1975449" y="233672"/>
                </a:cubicBezTo>
                <a:cubicBezTo>
                  <a:pt x="2123536" y="49642"/>
                  <a:pt x="2165231" y="71208"/>
                  <a:pt x="2337759" y="35265"/>
                </a:cubicBezTo>
                <a:cubicBezTo>
                  <a:pt x="2510287" y="-678"/>
                  <a:pt x="2822276" y="18012"/>
                  <a:pt x="3010619" y="18012"/>
                </a:cubicBezTo>
                <a:cubicBezTo>
                  <a:pt x="3198962" y="18012"/>
                  <a:pt x="3311106" y="-32308"/>
                  <a:pt x="3467819" y="35265"/>
                </a:cubicBezTo>
                <a:cubicBezTo>
                  <a:pt x="3624532" y="102838"/>
                  <a:pt x="3805687" y="283993"/>
                  <a:pt x="3950898" y="423453"/>
                </a:cubicBezTo>
                <a:cubicBezTo>
                  <a:pt x="4096109" y="562913"/>
                  <a:pt x="4225506" y="757008"/>
                  <a:pt x="4339087" y="872027"/>
                </a:cubicBezTo>
                <a:cubicBezTo>
                  <a:pt x="4452668" y="987046"/>
                  <a:pt x="4500113" y="1064683"/>
                  <a:pt x="4632385" y="1113566"/>
                </a:cubicBezTo>
                <a:cubicBezTo>
                  <a:pt x="4764657" y="1162449"/>
                  <a:pt x="4948687" y="1163887"/>
                  <a:pt x="5132717" y="1165325"/>
                </a:cubicBezTo>
              </a:path>
            </a:pathLst>
          </a:cu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133022" y="2809726"/>
            <a:ext cx="659156" cy="646331"/>
          </a:xfrm>
          <a:prstGeom prst="rect">
            <a:avLst/>
          </a:prstGeom>
          <a:noFill/>
        </p:spPr>
        <p:txBody>
          <a:bodyPr wrap="none" rtlCol="0">
            <a:spAutoFit/>
          </a:bodyPr>
          <a:lstStyle/>
          <a:p>
            <a:pPr algn="ctr"/>
            <a:r>
              <a:rPr lang="en-US" b="1" dirty="0" smtClean="0">
                <a:solidFill>
                  <a:schemeClr val="accent1">
                    <a:lumMod val="75000"/>
                  </a:schemeClr>
                </a:solidFill>
                <a:latin typeface="Arial" panose="020B0604020202020204" pitchFamily="34" charset="0"/>
                <a:cs typeface="Arial" panose="020B0604020202020204" pitchFamily="34" charset="0"/>
              </a:rPr>
              <a:t>Late</a:t>
            </a:r>
          </a:p>
          <a:p>
            <a:pPr algn="ctr"/>
            <a:r>
              <a:rPr lang="en-US" b="1" dirty="0" smtClean="0">
                <a:solidFill>
                  <a:schemeClr val="accent1">
                    <a:lumMod val="75000"/>
                  </a:schemeClr>
                </a:solidFill>
                <a:latin typeface="Arial" panose="020B0604020202020204" pitchFamily="34" charset="0"/>
                <a:cs typeface="Arial" panose="020B0604020202020204" pitchFamily="34" charset="0"/>
              </a:rPr>
              <a:t>Fall</a:t>
            </a:r>
            <a:endParaRPr lang="en-US" b="1" dirty="0">
              <a:solidFill>
                <a:schemeClr val="accent1">
                  <a:lumMod val="75000"/>
                </a:schemeClr>
              </a:solidFill>
              <a:latin typeface="Arial" panose="020B0604020202020204" pitchFamily="34" charset="0"/>
              <a:cs typeface="Arial" panose="020B0604020202020204" pitchFamily="34" charset="0"/>
            </a:endParaRPr>
          </a:p>
        </p:txBody>
      </p:sp>
      <p:cxnSp>
        <p:nvCxnSpPr>
          <p:cNvPr id="33" name="Straight Arrow Connector 32"/>
          <p:cNvCxnSpPr/>
          <p:nvPr/>
        </p:nvCxnSpPr>
        <p:spPr>
          <a:xfrm flipH="1" flipV="1">
            <a:off x="3352800" y="3921992"/>
            <a:ext cx="190500" cy="308287"/>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42" idx="0"/>
          </p:cNvCxnSpPr>
          <p:nvPr/>
        </p:nvCxnSpPr>
        <p:spPr>
          <a:xfrm flipV="1">
            <a:off x="5616331" y="3849345"/>
            <a:ext cx="87434" cy="292512"/>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213270" y="4230279"/>
            <a:ext cx="915635" cy="646331"/>
          </a:xfrm>
          <a:prstGeom prst="rect">
            <a:avLst/>
          </a:prstGeom>
          <a:noFill/>
        </p:spPr>
        <p:txBody>
          <a:bodyPr wrap="none" rtlCol="0">
            <a:spAutoFit/>
          </a:bodyPr>
          <a:lstStyle/>
          <a:p>
            <a:pPr algn="ctr"/>
            <a:r>
              <a:rPr lang="en-US" b="1" dirty="0" smtClean="0">
                <a:solidFill>
                  <a:schemeClr val="accent6">
                    <a:lumMod val="75000"/>
                  </a:schemeClr>
                </a:solidFill>
                <a:latin typeface="Arial" panose="020B0604020202020204" pitchFamily="34" charset="0"/>
                <a:cs typeface="Arial" panose="020B0604020202020204" pitchFamily="34" charset="0"/>
              </a:rPr>
              <a:t>Late </a:t>
            </a:r>
          </a:p>
          <a:p>
            <a:pPr algn="ctr"/>
            <a:r>
              <a:rPr lang="en-US" b="1" dirty="0" smtClean="0">
                <a:solidFill>
                  <a:schemeClr val="accent6">
                    <a:lumMod val="75000"/>
                  </a:schemeClr>
                </a:solidFill>
                <a:latin typeface="Arial" panose="020B0604020202020204" pitchFamily="34" charset="0"/>
                <a:cs typeface="Arial" panose="020B0604020202020204" pitchFamily="34" charset="0"/>
              </a:rPr>
              <a:t>Spring</a:t>
            </a:r>
            <a:endParaRPr lang="en-US" b="1" dirty="0">
              <a:solidFill>
                <a:schemeClr val="accent6">
                  <a:lumMod val="75000"/>
                </a:schemeClr>
              </a:solidFill>
              <a:latin typeface="Arial" panose="020B0604020202020204" pitchFamily="34" charset="0"/>
              <a:cs typeface="Arial" panose="020B0604020202020204" pitchFamily="34" charset="0"/>
            </a:endParaRPr>
          </a:p>
        </p:txBody>
      </p:sp>
      <p:sp>
        <p:nvSpPr>
          <p:cNvPr id="42" name="TextBox 41"/>
          <p:cNvSpPr txBox="1"/>
          <p:nvPr/>
        </p:nvSpPr>
        <p:spPr>
          <a:xfrm>
            <a:off x="5241869" y="4141857"/>
            <a:ext cx="748924" cy="646331"/>
          </a:xfrm>
          <a:prstGeom prst="rect">
            <a:avLst/>
          </a:prstGeom>
          <a:noFill/>
        </p:spPr>
        <p:txBody>
          <a:bodyPr wrap="none" rtlCol="0">
            <a:spAutoFit/>
          </a:bodyPr>
          <a:lstStyle/>
          <a:p>
            <a:pPr algn="ctr"/>
            <a:r>
              <a:rPr lang="en-US" b="1" dirty="0" smtClean="0">
                <a:solidFill>
                  <a:schemeClr val="accent6">
                    <a:lumMod val="75000"/>
                  </a:schemeClr>
                </a:solidFill>
                <a:latin typeface="Arial" panose="020B0604020202020204" pitchFamily="34" charset="0"/>
                <a:cs typeface="Arial" panose="020B0604020202020204" pitchFamily="34" charset="0"/>
              </a:rPr>
              <a:t>Early</a:t>
            </a:r>
          </a:p>
          <a:p>
            <a:pPr algn="ctr"/>
            <a:r>
              <a:rPr lang="en-US" b="1" dirty="0" smtClean="0">
                <a:solidFill>
                  <a:schemeClr val="accent6">
                    <a:lumMod val="75000"/>
                  </a:schemeClr>
                </a:solidFill>
                <a:latin typeface="Arial" panose="020B0604020202020204" pitchFamily="34" charset="0"/>
                <a:cs typeface="Arial" panose="020B0604020202020204" pitchFamily="34" charset="0"/>
              </a:rPr>
              <a:t>Fall</a:t>
            </a:r>
            <a:endParaRPr lang="en-US" b="1" dirty="0">
              <a:solidFill>
                <a:schemeClr val="accent6">
                  <a:lumMod val="75000"/>
                </a:schemeClr>
              </a:solidFill>
              <a:latin typeface="Arial" panose="020B0604020202020204" pitchFamily="34" charset="0"/>
              <a:cs typeface="Arial" panose="020B0604020202020204" pitchFamily="34" charset="0"/>
            </a:endParaRPr>
          </a:p>
        </p:txBody>
      </p:sp>
      <p:cxnSp>
        <p:nvCxnSpPr>
          <p:cNvPr id="46" name="Straight Arrow Connector 45"/>
          <p:cNvCxnSpPr/>
          <p:nvPr/>
        </p:nvCxnSpPr>
        <p:spPr>
          <a:xfrm flipH="1">
            <a:off x="5943600" y="3227457"/>
            <a:ext cx="267462" cy="257682"/>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2775342" y="3320543"/>
            <a:ext cx="184543" cy="336342"/>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266284" y="2674212"/>
            <a:ext cx="915635" cy="646331"/>
          </a:xfrm>
          <a:prstGeom prst="rect">
            <a:avLst/>
          </a:prstGeom>
          <a:noFill/>
        </p:spPr>
        <p:txBody>
          <a:bodyPr wrap="none" rtlCol="0">
            <a:spAutoFit/>
          </a:bodyPr>
          <a:lstStyle/>
          <a:p>
            <a:pPr algn="ctr"/>
            <a:r>
              <a:rPr lang="en-US" b="1" dirty="0" smtClean="0">
                <a:solidFill>
                  <a:schemeClr val="accent1">
                    <a:lumMod val="75000"/>
                  </a:schemeClr>
                </a:solidFill>
                <a:latin typeface="Arial" panose="020B0604020202020204" pitchFamily="34" charset="0"/>
                <a:cs typeface="Arial" panose="020B0604020202020204" pitchFamily="34" charset="0"/>
              </a:rPr>
              <a:t>Early</a:t>
            </a:r>
          </a:p>
          <a:p>
            <a:pPr algn="ctr"/>
            <a:r>
              <a:rPr lang="en-US" b="1" dirty="0" smtClean="0">
                <a:solidFill>
                  <a:schemeClr val="accent1">
                    <a:lumMod val="75000"/>
                  </a:schemeClr>
                </a:solidFill>
                <a:latin typeface="Arial" panose="020B0604020202020204" pitchFamily="34" charset="0"/>
                <a:cs typeface="Arial" panose="020B0604020202020204" pitchFamily="34" charset="0"/>
              </a:rPr>
              <a:t>Spring</a:t>
            </a:r>
            <a:endParaRPr lang="en-US" b="1" dirty="0">
              <a:solidFill>
                <a:schemeClr val="accent1">
                  <a:lumMod val="75000"/>
                </a:schemeClr>
              </a:solidFill>
              <a:latin typeface="Arial" panose="020B0604020202020204" pitchFamily="34" charset="0"/>
              <a:cs typeface="Arial" panose="020B0604020202020204" pitchFamily="34" charset="0"/>
            </a:endParaRPr>
          </a:p>
        </p:txBody>
      </p:sp>
      <p:sp>
        <p:nvSpPr>
          <p:cNvPr id="63" name="TextBox 62"/>
          <p:cNvSpPr txBox="1"/>
          <p:nvPr/>
        </p:nvSpPr>
        <p:spPr>
          <a:xfrm>
            <a:off x="4009164" y="2084457"/>
            <a:ext cx="1107996" cy="646331"/>
          </a:xfrm>
          <a:prstGeom prst="rect">
            <a:avLst/>
          </a:prstGeom>
          <a:noFill/>
        </p:spPr>
        <p:txBody>
          <a:bodyPr wrap="none" rtlCol="0">
            <a:spAutoFit/>
          </a:bodyPr>
          <a:lstStyle/>
          <a:p>
            <a:pPr algn="ctr"/>
            <a:r>
              <a:rPr lang="en-US" b="1" dirty="0" smtClean="0">
                <a:latin typeface="Arial" panose="020B0604020202020204" pitchFamily="34" charset="0"/>
                <a:cs typeface="Arial" panose="020B0604020202020204" pitchFamily="34" charset="0"/>
              </a:rPr>
              <a:t>Typical </a:t>
            </a:r>
          </a:p>
          <a:p>
            <a:pPr algn="ctr"/>
            <a:r>
              <a:rPr lang="en-US" b="1" dirty="0" smtClean="0">
                <a:latin typeface="Arial" panose="020B0604020202020204" pitchFamily="34" charset="0"/>
                <a:cs typeface="Arial" panose="020B0604020202020204" pitchFamily="34" charset="0"/>
              </a:rPr>
              <a:t>Summer</a:t>
            </a:r>
            <a:endParaRPr lang="en-US" b="1" dirty="0">
              <a:latin typeface="Arial" panose="020B0604020202020204" pitchFamily="34" charset="0"/>
              <a:cs typeface="Arial" panose="020B0604020202020204" pitchFamily="34" charset="0"/>
            </a:endParaRPr>
          </a:p>
        </p:txBody>
      </p:sp>
      <p:cxnSp>
        <p:nvCxnSpPr>
          <p:cNvPr id="26" name="Straight Connector 25"/>
          <p:cNvCxnSpPr/>
          <p:nvPr/>
        </p:nvCxnSpPr>
        <p:spPr>
          <a:xfrm>
            <a:off x="7674869" y="2846457"/>
            <a:ext cx="961025"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rot="5400000">
            <a:off x="7086598" y="2681599"/>
            <a:ext cx="1298753" cy="276999"/>
          </a:xfrm>
          <a:prstGeom prst="rect">
            <a:avLst/>
          </a:prstGeom>
          <a:noFill/>
        </p:spPr>
        <p:txBody>
          <a:bodyPr wrap="none" rtlCol="0">
            <a:spAutoFit/>
          </a:bodyPr>
          <a:lstStyle/>
          <a:p>
            <a:r>
              <a:rPr lang="en-US" sz="1200" b="1" dirty="0" smtClean="0">
                <a:latin typeface="Arial" panose="020B0604020202020204" pitchFamily="34" charset="0"/>
                <a:cs typeface="Arial" panose="020B0604020202020204" pitchFamily="34" charset="0"/>
              </a:rPr>
              <a:t>Higher    Lower</a:t>
            </a:r>
            <a:endParaRPr lang="en-US" sz="1200" b="1" dirty="0">
              <a:latin typeface="Arial" panose="020B0604020202020204" pitchFamily="34" charset="0"/>
              <a:cs typeface="Arial" panose="020B0604020202020204" pitchFamily="34" charset="0"/>
            </a:endParaRPr>
          </a:p>
        </p:txBody>
      </p:sp>
      <p:cxnSp>
        <p:nvCxnSpPr>
          <p:cNvPr id="65" name="Straight Arrow Connector 64"/>
          <p:cNvCxnSpPr/>
          <p:nvPr/>
        </p:nvCxnSpPr>
        <p:spPr>
          <a:xfrm>
            <a:off x="4563525" y="2687959"/>
            <a:ext cx="0" cy="30941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428639" y="304800"/>
            <a:ext cx="8339142" cy="861774"/>
          </a:xfrm>
          <a:prstGeom prst="rect">
            <a:avLst/>
          </a:prstGeom>
          <a:noFill/>
        </p:spPr>
        <p:txBody>
          <a:bodyPr wrap="none" rtlCol="0">
            <a:spAutoFit/>
          </a:bodyPr>
          <a:lstStyle/>
          <a:p>
            <a:r>
              <a:rPr lang="en-US" sz="2800" b="1" dirty="0" smtClean="0">
                <a:latin typeface="Arial" panose="020B0604020202020204" pitchFamily="34" charset="0"/>
                <a:cs typeface="Arial" panose="020B0604020202020204" pitchFamily="34" charset="0"/>
              </a:rPr>
              <a:t>The </a:t>
            </a:r>
            <a:r>
              <a:rPr lang="en-US" sz="2800" b="1" i="1" dirty="0" smtClean="0">
                <a:latin typeface="Arial" panose="020B0604020202020204" pitchFamily="34" charset="0"/>
                <a:cs typeface="Arial" panose="020B0604020202020204" pitchFamily="34" charset="0"/>
              </a:rPr>
              <a:t>ForWarn</a:t>
            </a:r>
            <a:r>
              <a:rPr lang="en-US" sz="2800" b="1" dirty="0" smtClean="0">
                <a:latin typeface="Arial" panose="020B0604020202020204" pitchFamily="34" charset="0"/>
                <a:cs typeface="Arial" panose="020B0604020202020204" pitchFamily="34" charset="0"/>
              </a:rPr>
              <a:t> system</a:t>
            </a:r>
          </a:p>
          <a:p>
            <a:r>
              <a:rPr lang="en-US" sz="2200" b="1" dirty="0">
                <a:solidFill>
                  <a:schemeClr val="accent6">
                    <a:lumMod val="50000"/>
                  </a:schemeClr>
                </a:solidFill>
                <a:latin typeface="Arial" panose="020B0604020202020204" pitchFamily="34" charset="0"/>
                <a:cs typeface="Arial" panose="020B0604020202020204" pitchFamily="34" charset="0"/>
              </a:rPr>
              <a:t>Baseline phenology compared to </a:t>
            </a:r>
            <a:r>
              <a:rPr lang="en-US" sz="2200" b="1" dirty="0" smtClean="0">
                <a:solidFill>
                  <a:schemeClr val="accent6">
                    <a:lumMod val="50000"/>
                  </a:schemeClr>
                </a:solidFill>
                <a:latin typeface="Arial" panose="020B0604020202020204" pitchFamily="34" charset="0"/>
                <a:cs typeface="Arial" panose="020B0604020202020204" pitchFamily="34" charset="0"/>
              </a:rPr>
              <a:t>variation in Spring and Fall</a:t>
            </a:r>
            <a:endParaRPr lang="en-US" sz="2200" b="1"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82071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87437" y="2541657"/>
            <a:ext cx="7370763" cy="3898900"/>
          </a:xfrm>
          <a:prstGeom prst="rect">
            <a:avLst/>
          </a:prstGeom>
          <a:noFill/>
          <a:ln w="9525">
            <a:noFill/>
            <a:miter lim="800000"/>
            <a:headEnd/>
            <a:tailEnd/>
          </a:ln>
          <a:effectLst/>
        </p:spPr>
      </p:pic>
      <p:sp>
        <p:nvSpPr>
          <p:cNvPr id="22" name="Rectangle 21"/>
          <p:cNvSpPr/>
          <p:nvPr/>
        </p:nvSpPr>
        <p:spPr>
          <a:xfrm>
            <a:off x="1457324" y="6084957"/>
            <a:ext cx="5476876" cy="3810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p:cNvCxnSpPr/>
          <p:nvPr/>
        </p:nvCxnSpPr>
        <p:spPr>
          <a:xfrm flipH="1">
            <a:off x="1524000" y="6046857"/>
            <a:ext cx="5410200"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990600" y="1999631"/>
            <a:ext cx="457200" cy="44196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a:off x="1524000" y="2694057"/>
            <a:ext cx="0" cy="335280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flipH="1" flipV="1">
            <a:off x="385150" y="4810521"/>
            <a:ext cx="1147762" cy="31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87" name="TextBox 55"/>
          <p:cNvSpPr txBox="1">
            <a:spLocks noChangeArrowheads="1"/>
          </p:cNvSpPr>
          <p:nvPr/>
        </p:nvSpPr>
        <p:spPr bwMode="auto">
          <a:xfrm>
            <a:off x="1447800" y="6123057"/>
            <a:ext cx="5692392" cy="353943"/>
          </a:xfrm>
          <a:prstGeom prst="rect">
            <a:avLst/>
          </a:prstGeom>
          <a:noFill/>
          <a:ln w="9525">
            <a:noFill/>
            <a:miter lim="800000"/>
            <a:headEnd/>
            <a:tailEnd/>
          </a:ln>
        </p:spPr>
        <p:txBody>
          <a:bodyPr wrap="none">
            <a:spAutoFit/>
          </a:bodyPr>
          <a:lstStyle/>
          <a:p>
            <a:pPr algn="ctr"/>
            <a:r>
              <a:rPr lang="en-US" sz="1700" dirty="0" smtClean="0">
                <a:latin typeface="Calibri" pitchFamily="34" charset="0"/>
              </a:rPr>
              <a:t>Jan   Feb   Mar   Apr   May   Jun   Jul   Aug   Sep   Oct   Nov   Dec</a:t>
            </a:r>
            <a:endParaRPr lang="en-US" sz="1700" dirty="0">
              <a:latin typeface="Calibri" pitchFamily="34" charset="0"/>
            </a:endParaRPr>
          </a:p>
        </p:txBody>
      </p:sp>
      <p:sp>
        <p:nvSpPr>
          <p:cNvPr id="44" name="TextBox 44"/>
          <p:cNvSpPr txBox="1">
            <a:spLocks noChangeArrowheads="1"/>
          </p:cNvSpPr>
          <p:nvPr/>
        </p:nvSpPr>
        <p:spPr bwMode="auto">
          <a:xfrm rot="16200000">
            <a:off x="590284" y="5638193"/>
            <a:ext cx="736099" cy="369332"/>
          </a:xfrm>
          <a:prstGeom prst="rect">
            <a:avLst/>
          </a:prstGeom>
          <a:noFill/>
          <a:ln w="9525">
            <a:noFill/>
            <a:miter lim="800000"/>
            <a:headEnd/>
            <a:tailEnd/>
          </a:ln>
        </p:spPr>
        <p:txBody>
          <a:bodyPr wrap="none">
            <a:spAutoFit/>
          </a:bodyPr>
          <a:lstStyle/>
          <a:p>
            <a:pPr algn="ctr"/>
            <a:r>
              <a:rPr lang="en-US" b="1" dirty="0" smtClean="0">
                <a:latin typeface="Arial" panose="020B0604020202020204" pitchFamily="34" charset="0"/>
                <a:cs typeface="Arial" panose="020B0604020202020204" pitchFamily="34" charset="0"/>
              </a:rPr>
              <a:t>NDVI</a:t>
            </a:r>
            <a:endParaRPr lang="en-US" b="1" dirty="0">
              <a:latin typeface="Arial" panose="020B0604020202020204" pitchFamily="34" charset="0"/>
              <a:cs typeface="Arial" panose="020B0604020202020204" pitchFamily="34" charset="0"/>
            </a:endParaRPr>
          </a:p>
        </p:txBody>
      </p:sp>
      <p:sp>
        <p:nvSpPr>
          <p:cNvPr id="45" name="TextBox 44"/>
          <p:cNvSpPr txBox="1"/>
          <p:nvPr/>
        </p:nvSpPr>
        <p:spPr>
          <a:xfrm>
            <a:off x="1079648" y="2541657"/>
            <a:ext cx="470000" cy="3724096"/>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1.0</a:t>
            </a:r>
          </a:p>
          <a:p>
            <a:endParaRPr lang="en-US" sz="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0.9</a:t>
            </a:r>
          </a:p>
          <a:p>
            <a:endParaRPr lang="en-US" sz="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0.8</a:t>
            </a:r>
          </a:p>
          <a:p>
            <a:endParaRPr lang="en-US" sz="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0.7</a:t>
            </a:r>
          </a:p>
          <a:p>
            <a:endParaRPr lang="en-US" sz="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0.6</a:t>
            </a:r>
          </a:p>
          <a:p>
            <a:endParaRPr lang="en-US" sz="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0.5</a:t>
            </a:r>
          </a:p>
          <a:p>
            <a:endParaRPr lang="en-US" sz="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0.4</a:t>
            </a:r>
          </a:p>
          <a:p>
            <a:endParaRPr lang="en-US" sz="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0.3</a:t>
            </a:r>
          </a:p>
          <a:p>
            <a:endParaRPr lang="en-US" sz="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0.2</a:t>
            </a:r>
          </a:p>
          <a:p>
            <a:endParaRPr lang="en-US" sz="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0.1</a:t>
            </a:r>
          </a:p>
          <a:p>
            <a:endParaRPr lang="en-US" sz="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0.0</a:t>
            </a:r>
            <a:endParaRPr lang="en-US" sz="1600" dirty="0">
              <a:latin typeface="Arial" panose="020B0604020202020204" pitchFamily="34" charset="0"/>
              <a:cs typeface="Arial" panose="020B0604020202020204" pitchFamily="34" charset="0"/>
            </a:endParaRPr>
          </a:p>
        </p:txBody>
      </p:sp>
      <p:sp>
        <p:nvSpPr>
          <p:cNvPr id="4" name="Freeform 3"/>
          <p:cNvSpPr/>
          <p:nvPr/>
        </p:nvSpPr>
        <p:spPr>
          <a:xfrm>
            <a:off x="1673525" y="3136815"/>
            <a:ext cx="5072332" cy="2329801"/>
          </a:xfrm>
          <a:custGeom>
            <a:avLst/>
            <a:gdLst>
              <a:gd name="connsiteX0" fmla="*/ 0 w 5072332"/>
              <a:gd name="connsiteY0" fmla="*/ 1156004 h 2329801"/>
              <a:gd name="connsiteX1" fmla="*/ 534837 w 5072332"/>
              <a:gd name="connsiteY1" fmla="*/ 1268148 h 2329801"/>
              <a:gd name="connsiteX2" fmla="*/ 724618 w 5072332"/>
              <a:gd name="connsiteY2" fmla="*/ 1492434 h 2329801"/>
              <a:gd name="connsiteX3" fmla="*/ 845388 w 5072332"/>
              <a:gd name="connsiteY3" fmla="*/ 2217053 h 2329801"/>
              <a:gd name="connsiteX4" fmla="*/ 1147313 w 5072332"/>
              <a:gd name="connsiteY4" fmla="*/ 1250895 h 2329801"/>
              <a:gd name="connsiteX5" fmla="*/ 1380226 w 5072332"/>
              <a:gd name="connsiteY5" fmla="*/ 983476 h 2329801"/>
              <a:gd name="connsiteX6" fmla="*/ 1621766 w 5072332"/>
              <a:gd name="connsiteY6" fmla="*/ 500397 h 2329801"/>
              <a:gd name="connsiteX7" fmla="*/ 1777041 w 5072332"/>
              <a:gd name="connsiteY7" fmla="*/ 578034 h 2329801"/>
              <a:gd name="connsiteX8" fmla="*/ 1923690 w 5072332"/>
              <a:gd name="connsiteY8" fmla="*/ 129461 h 2329801"/>
              <a:gd name="connsiteX9" fmla="*/ 2277373 w 5072332"/>
              <a:gd name="connsiteY9" fmla="*/ 65 h 2329801"/>
              <a:gd name="connsiteX10" fmla="*/ 2320505 w 5072332"/>
              <a:gd name="connsiteY10" fmla="*/ 112208 h 2329801"/>
              <a:gd name="connsiteX11" fmla="*/ 2329132 w 5072332"/>
              <a:gd name="connsiteY11" fmla="*/ 138087 h 2329801"/>
              <a:gd name="connsiteX12" fmla="*/ 2329132 w 5072332"/>
              <a:gd name="connsiteY12" fmla="*/ 362374 h 2329801"/>
              <a:gd name="connsiteX13" fmla="*/ 2320505 w 5072332"/>
              <a:gd name="connsiteY13" fmla="*/ 2148042 h 2329801"/>
              <a:gd name="connsiteX14" fmla="*/ 2458528 w 5072332"/>
              <a:gd name="connsiteY14" fmla="*/ 2191174 h 2329801"/>
              <a:gd name="connsiteX15" fmla="*/ 2924354 w 5072332"/>
              <a:gd name="connsiteY15" fmla="*/ 1449302 h 2329801"/>
              <a:gd name="connsiteX16" fmla="*/ 4157932 w 5072332"/>
              <a:gd name="connsiteY16" fmla="*/ 1138751 h 2329801"/>
              <a:gd name="connsiteX17" fmla="*/ 5072332 w 5072332"/>
              <a:gd name="connsiteY17" fmla="*/ 1121499 h 232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72332" h="2329801">
                <a:moveTo>
                  <a:pt x="0" y="1156004"/>
                </a:moveTo>
                <a:cubicBezTo>
                  <a:pt x="207033" y="1184040"/>
                  <a:pt x="414067" y="1212076"/>
                  <a:pt x="534837" y="1268148"/>
                </a:cubicBezTo>
                <a:cubicBezTo>
                  <a:pt x="655607" y="1324220"/>
                  <a:pt x="672860" y="1334283"/>
                  <a:pt x="724618" y="1492434"/>
                </a:cubicBezTo>
                <a:cubicBezTo>
                  <a:pt x="776377" y="1650585"/>
                  <a:pt x="774939" y="2257309"/>
                  <a:pt x="845388" y="2217053"/>
                </a:cubicBezTo>
                <a:cubicBezTo>
                  <a:pt x="915837" y="2176797"/>
                  <a:pt x="1058173" y="1456491"/>
                  <a:pt x="1147313" y="1250895"/>
                </a:cubicBezTo>
                <a:cubicBezTo>
                  <a:pt x="1236453" y="1045299"/>
                  <a:pt x="1301151" y="1108559"/>
                  <a:pt x="1380226" y="983476"/>
                </a:cubicBezTo>
                <a:cubicBezTo>
                  <a:pt x="1459301" y="858393"/>
                  <a:pt x="1555630" y="567971"/>
                  <a:pt x="1621766" y="500397"/>
                </a:cubicBezTo>
                <a:cubicBezTo>
                  <a:pt x="1687902" y="432823"/>
                  <a:pt x="1726720" y="639857"/>
                  <a:pt x="1777041" y="578034"/>
                </a:cubicBezTo>
                <a:cubicBezTo>
                  <a:pt x="1827362" y="516211"/>
                  <a:pt x="1840301" y="225789"/>
                  <a:pt x="1923690" y="129461"/>
                </a:cubicBezTo>
                <a:cubicBezTo>
                  <a:pt x="2007079" y="33133"/>
                  <a:pt x="2211237" y="2940"/>
                  <a:pt x="2277373" y="65"/>
                </a:cubicBezTo>
                <a:cubicBezTo>
                  <a:pt x="2343509" y="-2810"/>
                  <a:pt x="2311879" y="89204"/>
                  <a:pt x="2320505" y="112208"/>
                </a:cubicBezTo>
                <a:cubicBezTo>
                  <a:pt x="2329131" y="135212"/>
                  <a:pt x="2327694" y="96393"/>
                  <a:pt x="2329132" y="138087"/>
                </a:cubicBezTo>
                <a:cubicBezTo>
                  <a:pt x="2330570" y="179781"/>
                  <a:pt x="2330570" y="27382"/>
                  <a:pt x="2329132" y="362374"/>
                </a:cubicBezTo>
                <a:cubicBezTo>
                  <a:pt x="2327694" y="697366"/>
                  <a:pt x="2298939" y="1843242"/>
                  <a:pt x="2320505" y="2148042"/>
                </a:cubicBezTo>
                <a:cubicBezTo>
                  <a:pt x="2342071" y="2452842"/>
                  <a:pt x="2357887" y="2307631"/>
                  <a:pt x="2458528" y="2191174"/>
                </a:cubicBezTo>
                <a:cubicBezTo>
                  <a:pt x="2559170" y="2074717"/>
                  <a:pt x="2641120" y="1624706"/>
                  <a:pt x="2924354" y="1449302"/>
                </a:cubicBezTo>
                <a:cubicBezTo>
                  <a:pt x="3207588" y="1273898"/>
                  <a:pt x="3799936" y="1193385"/>
                  <a:pt x="4157932" y="1138751"/>
                </a:cubicBezTo>
                <a:cubicBezTo>
                  <a:pt x="4515928" y="1084117"/>
                  <a:pt x="4794130" y="1102808"/>
                  <a:pt x="5072332" y="1121499"/>
                </a:cubicBezTo>
              </a:path>
            </a:pathLst>
          </a:custGeom>
          <a:noFill/>
          <a:ln w="3810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430567" y="3183963"/>
            <a:ext cx="1210588" cy="646331"/>
          </a:xfrm>
          <a:prstGeom prst="rect">
            <a:avLst/>
          </a:prstGeom>
          <a:noFill/>
        </p:spPr>
        <p:txBody>
          <a:bodyPr wrap="none" rtlCol="0">
            <a:spAutoFit/>
          </a:bodyPr>
          <a:lstStyle/>
          <a:p>
            <a:pPr algn="r"/>
            <a:r>
              <a:rPr lang="en-US" i="1" dirty="0" smtClean="0">
                <a:latin typeface="Arial" panose="020B0604020202020204" pitchFamily="34" charset="0"/>
                <a:cs typeface="Arial" panose="020B0604020202020204" pitchFamily="34" charset="0"/>
              </a:rPr>
              <a:t>Heavy</a:t>
            </a:r>
          </a:p>
          <a:p>
            <a:pPr algn="r"/>
            <a:r>
              <a:rPr lang="en-US" i="1" dirty="0" smtClean="0">
                <a:latin typeface="Arial" panose="020B0604020202020204" pitchFamily="34" charset="0"/>
                <a:cs typeface="Arial" panose="020B0604020202020204" pitchFamily="34" charset="0"/>
              </a:rPr>
              <a:t>snowpack</a:t>
            </a:r>
            <a:endParaRPr lang="en-US" i="1" dirty="0">
              <a:latin typeface="Arial" panose="020B0604020202020204" pitchFamily="34" charset="0"/>
              <a:cs typeface="Arial" panose="020B0604020202020204" pitchFamily="34" charset="0"/>
            </a:endParaRPr>
          </a:p>
        </p:txBody>
      </p:sp>
      <p:sp>
        <p:nvSpPr>
          <p:cNvPr id="53" name="TextBox 52"/>
          <p:cNvSpPr txBox="1"/>
          <p:nvPr/>
        </p:nvSpPr>
        <p:spPr>
          <a:xfrm>
            <a:off x="4011894" y="1676400"/>
            <a:ext cx="2005677" cy="1200329"/>
          </a:xfrm>
          <a:prstGeom prst="rect">
            <a:avLst/>
          </a:prstGeom>
          <a:noFill/>
        </p:spPr>
        <p:txBody>
          <a:bodyPr wrap="none" rtlCol="0">
            <a:spAutoFit/>
          </a:bodyPr>
          <a:lstStyle/>
          <a:p>
            <a:r>
              <a:rPr lang="en-US" i="1" dirty="0" smtClean="0">
                <a:latin typeface="Arial" panose="020B0604020202020204" pitchFamily="34" charset="0"/>
                <a:cs typeface="Arial" panose="020B0604020202020204" pitchFamily="34" charset="0"/>
              </a:rPr>
              <a:t>Severe blowdown</a:t>
            </a:r>
          </a:p>
          <a:p>
            <a:r>
              <a:rPr lang="en-US" i="1" dirty="0" smtClean="0">
                <a:latin typeface="Arial" panose="020B0604020202020204" pitchFamily="34" charset="0"/>
                <a:cs typeface="Arial" panose="020B0604020202020204" pitchFamily="34" charset="0"/>
              </a:rPr>
              <a:t>Severe fire</a:t>
            </a:r>
          </a:p>
          <a:p>
            <a:r>
              <a:rPr lang="en-US" i="1" dirty="0" smtClean="0">
                <a:latin typeface="Arial" panose="020B0604020202020204" pitchFamily="34" charset="0"/>
                <a:cs typeface="Arial" panose="020B0604020202020204" pitchFamily="34" charset="0"/>
              </a:rPr>
              <a:t>Heavy logging</a:t>
            </a:r>
          </a:p>
          <a:p>
            <a:r>
              <a:rPr lang="en-US" i="1" dirty="0" smtClean="0">
                <a:latin typeface="Arial" panose="020B0604020202020204" pitchFamily="34" charset="0"/>
                <a:cs typeface="Arial" panose="020B0604020202020204" pitchFamily="34" charset="0"/>
              </a:rPr>
              <a:t>Development</a:t>
            </a:r>
            <a:endParaRPr lang="en-US" i="1" dirty="0">
              <a:latin typeface="Arial" panose="020B0604020202020204" pitchFamily="34" charset="0"/>
              <a:cs typeface="Arial" panose="020B0604020202020204" pitchFamily="34" charset="0"/>
            </a:endParaRPr>
          </a:p>
        </p:txBody>
      </p:sp>
      <p:cxnSp>
        <p:nvCxnSpPr>
          <p:cNvPr id="8" name="Straight Arrow Connector 7"/>
          <p:cNvCxnSpPr/>
          <p:nvPr/>
        </p:nvCxnSpPr>
        <p:spPr>
          <a:xfrm>
            <a:off x="4004761" y="1752600"/>
            <a:ext cx="0" cy="1076605"/>
          </a:xfrm>
          <a:prstGeom prst="straightConnector1">
            <a:avLst/>
          </a:prstGeom>
          <a:ln w="1905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2600860" y="3312283"/>
            <a:ext cx="0" cy="829574"/>
          </a:xfrm>
          <a:prstGeom prst="straightConnector1">
            <a:avLst/>
          </a:prstGeom>
          <a:ln w="1905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1258875" y="1272332"/>
            <a:ext cx="2056973" cy="1754326"/>
          </a:xfrm>
          <a:prstGeom prst="rect">
            <a:avLst/>
          </a:prstGeom>
          <a:noFill/>
        </p:spPr>
        <p:txBody>
          <a:bodyPr wrap="none" rtlCol="0">
            <a:spAutoFit/>
          </a:bodyPr>
          <a:lstStyle/>
          <a:p>
            <a:pPr algn="r"/>
            <a:r>
              <a:rPr lang="en-US" i="1" dirty="0" smtClean="0">
                <a:latin typeface="Arial" panose="020B0604020202020204" pitchFamily="34" charset="0"/>
                <a:cs typeface="Arial" panose="020B0604020202020204" pitchFamily="34" charset="0"/>
              </a:rPr>
              <a:t>Defoliating </a:t>
            </a:r>
            <a:r>
              <a:rPr lang="en-US" i="1" dirty="0">
                <a:latin typeface="Arial" panose="020B0604020202020204" pitchFamily="34" charset="0"/>
                <a:cs typeface="Arial" panose="020B0604020202020204" pitchFamily="34" charset="0"/>
              </a:rPr>
              <a:t>insects</a:t>
            </a:r>
          </a:p>
          <a:p>
            <a:pPr algn="r"/>
            <a:r>
              <a:rPr lang="en-US" i="1" dirty="0" smtClean="0">
                <a:latin typeface="Arial" panose="020B0604020202020204" pitchFamily="34" charset="0"/>
                <a:cs typeface="Arial" panose="020B0604020202020204" pitchFamily="34" charset="0"/>
              </a:rPr>
              <a:t>Defoliating wind</a:t>
            </a:r>
          </a:p>
          <a:p>
            <a:pPr algn="r"/>
            <a:r>
              <a:rPr lang="en-US" i="1" dirty="0" smtClean="0">
                <a:latin typeface="Arial" panose="020B0604020202020204" pitchFamily="34" charset="0"/>
                <a:cs typeface="Arial" panose="020B0604020202020204" pitchFamily="34" charset="0"/>
              </a:rPr>
              <a:t>Defoliating hail</a:t>
            </a:r>
            <a:endParaRPr lang="en-US" i="1" dirty="0">
              <a:latin typeface="Arial" panose="020B0604020202020204" pitchFamily="34" charset="0"/>
              <a:cs typeface="Arial" panose="020B0604020202020204" pitchFamily="34" charset="0"/>
            </a:endParaRPr>
          </a:p>
          <a:p>
            <a:pPr algn="r"/>
            <a:r>
              <a:rPr lang="en-US" i="1" dirty="0" smtClean="0">
                <a:latin typeface="Arial" panose="020B0604020202020204" pitchFamily="34" charset="0"/>
                <a:cs typeface="Arial" panose="020B0604020202020204" pitchFamily="34" charset="0"/>
              </a:rPr>
              <a:t>Hard freeze</a:t>
            </a:r>
          </a:p>
          <a:p>
            <a:pPr algn="r"/>
            <a:r>
              <a:rPr lang="en-US" i="1" dirty="0" smtClean="0">
                <a:latin typeface="Arial" panose="020B0604020202020204" pitchFamily="34" charset="0"/>
                <a:cs typeface="Arial" panose="020B0604020202020204" pitchFamily="34" charset="0"/>
              </a:rPr>
              <a:t>Thinning</a:t>
            </a:r>
          </a:p>
          <a:p>
            <a:pPr algn="r"/>
            <a:r>
              <a:rPr lang="en-US" i="1" dirty="0" smtClean="0">
                <a:latin typeface="Arial" panose="020B0604020202020204" pitchFamily="34" charset="0"/>
                <a:cs typeface="Arial" panose="020B0604020202020204" pitchFamily="34" charset="0"/>
              </a:rPr>
              <a:t>Light fire</a:t>
            </a:r>
          </a:p>
        </p:txBody>
      </p:sp>
      <p:cxnSp>
        <p:nvCxnSpPr>
          <p:cNvPr id="59" name="Straight Arrow Connector 58"/>
          <p:cNvCxnSpPr/>
          <p:nvPr/>
        </p:nvCxnSpPr>
        <p:spPr>
          <a:xfrm>
            <a:off x="3321380" y="1396092"/>
            <a:ext cx="0" cy="1630566"/>
          </a:xfrm>
          <a:prstGeom prst="straightConnector1">
            <a:avLst/>
          </a:prstGeom>
          <a:ln w="1905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787859" y="3151257"/>
            <a:ext cx="1289135" cy="584775"/>
          </a:xfrm>
          <a:prstGeom prst="rect">
            <a:avLst/>
          </a:prstGeom>
          <a:noFill/>
        </p:spPr>
        <p:txBody>
          <a:bodyPr wrap="none" rtlCol="0">
            <a:spAutoFit/>
          </a:bodyPr>
          <a:lstStyle/>
          <a:p>
            <a:pPr algn="ctr"/>
            <a:r>
              <a:rPr lang="en-US" sz="1600" b="1" dirty="0" smtClean="0">
                <a:latin typeface="Arial" panose="020B0604020202020204" pitchFamily="34" charset="0"/>
                <a:cs typeface="Arial" panose="020B0604020202020204" pitchFamily="34" charset="0"/>
              </a:rPr>
              <a:t>BASELINE </a:t>
            </a:r>
          </a:p>
          <a:p>
            <a:pPr algn="ctr"/>
            <a:r>
              <a:rPr lang="en-US" sz="1600" b="1" dirty="0" smtClean="0">
                <a:latin typeface="Arial" panose="020B0604020202020204" pitchFamily="34" charset="0"/>
                <a:cs typeface="Arial" panose="020B0604020202020204" pitchFamily="34" charset="0"/>
              </a:rPr>
              <a:t>“NORMAL”</a:t>
            </a:r>
            <a:endParaRPr lang="en-US" sz="1600" b="1" dirty="0">
              <a:latin typeface="Arial" panose="020B0604020202020204" pitchFamily="34" charset="0"/>
              <a:cs typeface="Arial" panose="020B0604020202020204" pitchFamily="34" charset="0"/>
            </a:endParaRPr>
          </a:p>
        </p:txBody>
      </p:sp>
      <p:sp>
        <p:nvSpPr>
          <p:cNvPr id="60" name="TextBox 59"/>
          <p:cNvSpPr txBox="1"/>
          <p:nvPr/>
        </p:nvSpPr>
        <p:spPr>
          <a:xfrm>
            <a:off x="4821908" y="4489103"/>
            <a:ext cx="1440587" cy="338554"/>
          </a:xfrm>
          <a:prstGeom prst="rect">
            <a:avLst/>
          </a:prstGeom>
          <a:noFill/>
        </p:spPr>
        <p:txBody>
          <a:bodyPr wrap="none" rtlCol="0">
            <a:spAutoFit/>
          </a:bodyPr>
          <a:lstStyle/>
          <a:p>
            <a:r>
              <a:rPr lang="en-US" sz="1600" b="1" dirty="0" smtClean="0">
                <a:solidFill>
                  <a:schemeClr val="accent6">
                    <a:lumMod val="50000"/>
                  </a:schemeClr>
                </a:solidFill>
                <a:latin typeface="Arial" panose="020B0604020202020204" pitchFamily="34" charset="0"/>
                <a:cs typeface="Arial" panose="020B0604020202020204" pitchFamily="34" charset="0"/>
              </a:rPr>
              <a:t>DEPARTURE</a:t>
            </a:r>
            <a:endParaRPr lang="en-US" sz="1600" b="1" dirty="0">
              <a:solidFill>
                <a:schemeClr val="accent6">
                  <a:lumMod val="50000"/>
                </a:schemeClr>
              </a:solidFill>
              <a:latin typeface="Arial" panose="020B0604020202020204" pitchFamily="34" charset="0"/>
              <a:cs typeface="Arial" panose="020B0604020202020204" pitchFamily="34" charset="0"/>
            </a:endParaRPr>
          </a:p>
        </p:txBody>
      </p:sp>
      <p:pic>
        <p:nvPicPr>
          <p:cNvPr id="63"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0800000">
            <a:off x="7874474" y="2274238"/>
            <a:ext cx="574887" cy="3365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Down Arrow 63"/>
          <p:cNvSpPr/>
          <p:nvPr/>
        </p:nvSpPr>
        <p:spPr>
          <a:xfrm>
            <a:off x="7543800" y="2239733"/>
            <a:ext cx="1227001" cy="3670541"/>
          </a:xfrm>
          <a:prstGeom prst="down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rot="5400000">
            <a:off x="7328028" y="3891596"/>
            <a:ext cx="2615733" cy="338554"/>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 change from baseline</a:t>
            </a:r>
            <a:endParaRPr lang="en-US" sz="1600" b="1" dirty="0">
              <a:latin typeface="Arial" panose="020B0604020202020204" pitchFamily="34" charset="0"/>
              <a:cs typeface="Arial" panose="020B0604020202020204" pitchFamily="34" charset="0"/>
            </a:endParaRPr>
          </a:p>
        </p:txBody>
      </p:sp>
      <p:cxnSp>
        <p:nvCxnSpPr>
          <p:cNvPr id="66" name="Straight Connector 65"/>
          <p:cNvCxnSpPr/>
          <p:nvPr/>
        </p:nvCxnSpPr>
        <p:spPr>
          <a:xfrm>
            <a:off x="7674869" y="2846457"/>
            <a:ext cx="961025"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rot="5400000">
            <a:off x="7086598" y="2681599"/>
            <a:ext cx="1298753" cy="276999"/>
          </a:xfrm>
          <a:prstGeom prst="rect">
            <a:avLst/>
          </a:prstGeom>
          <a:noFill/>
        </p:spPr>
        <p:txBody>
          <a:bodyPr wrap="none" rtlCol="0">
            <a:spAutoFit/>
          </a:bodyPr>
          <a:lstStyle/>
          <a:p>
            <a:r>
              <a:rPr lang="en-US" sz="1200" b="1" dirty="0" smtClean="0">
                <a:latin typeface="Arial" panose="020B0604020202020204" pitchFamily="34" charset="0"/>
                <a:cs typeface="Arial" panose="020B0604020202020204" pitchFamily="34" charset="0"/>
              </a:rPr>
              <a:t>Higher    Lower</a:t>
            </a:r>
            <a:endParaRPr lang="en-US" sz="1200" b="1" dirty="0">
              <a:latin typeface="Arial" panose="020B0604020202020204" pitchFamily="34" charset="0"/>
              <a:cs typeface="Arial" panose="020B0604020202020204" pitchFamily="34" charset="0"/>
            </a:endParaRPr>
          </a:p>
        </p:txBody>
      </p:sp>
      <p:sp>
        <p:nvSpPr>
          <p:cNvPr id="68" name="TextBox 67"/>
          <p:cNvSpPr txBox="1"/>
          <p:nvPr/>
        </p:nvSpPr>
        <p:spPr>
          <a:xfrm>
            <a:off x="428639" y="304800"/>
            <a:ext cx="7303602" cy="861774"/>
          </a:xfrm>
          <a:prstGeom prst="rect">
            <a:avLst/>
          </a:prstGeom>
          <a:noFill/>
        </p:spPr>
        <p:txBody>
          <a:bodyPr wrap="none" rtlCol="0">
            <a:spAutoFit/>
          </a:bodyPr>
          <a:lstStyle/>
          <a:p>
            <a:r>
              <a:rPr lang="en-US" sz="2800" b="1" dirty="0" smtClean="0">
                <a:latin typeface="Arial" panose="020B0604020202020204" pitchFamily="34" charset="0"/>
                <a:cs typeface="Arial" panose="020B0604020202020204" pitchFamily="34" charset="0"/>
              </a:rPr>
              <a:t>The </a:t>
            </a:r>
            <a:r>
              <a:rPr lang="en-US" sz="2800" b="1" i="1" dirty="0" smtClean="0">
                <a:latin typeface="Arial" panose="020B0604020202020204" pitchFamily="34" charset="0"/>
                <a:cs typeface="Arial" panose="020B0604020202020204" pitchFamily="34" charset="0"/>
              </a:rPr>
              <a:t>ForWarn</a:t>
            </a:r>
            <a:r>
              <a:rPr lang="en-US" sz="2800" b="1" dirty="0" smtClean="0">
                <a:latin typeface="Arial" panose="020B0604020202020204" pitchFamily="34" charset="0"/>
                <a:cs typeface="Arial" panose="020B0604020202020204" pitchFamily="34" charset="0"/>
              </a:rPr>
              <a:t> system</a:t>
            </a:r>
          </a:p>
          <a:p>
            <a:r>
              <a:rPr lang="en-US" sz="2200" b="1" dirty="0" smtClean="0">
                <a:solidFill>
                  <a:schemeClr val="accent6">
                    <a:lumMod val="50000"/>
                  </a:schemeClr>
                </a:solidFill>
                <a:latin typeface="Arial" panose="020B0604020202020204" pitchFamily="34" charset="0"/>
                <a:cs typeface="Arial" panose="020B0604020202020204" pitchFamily="34" charset="0"/>
              </a:rPr>
              <a:t>Baseline phenology compared to disturbance effects</a:t>
            </a:r>
            <a:endParaRPr lang="en-US" sz="2200" b="1"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3839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2400" y="990600"/>
            <a:ext cx="8991600" cy="5867400"/>
            <a:chOff x="152400" y="990600"/>
            <a:chExt cx="8991600" cy="586740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8943975" cy="554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34127" y="6565612"/>
              <a:ext cx="2109873" cy="292388"/>
            </a:xfrm>
            <a:prstGeom prst="rect">
              <a:avLst/>
            </a:prstGeom>
            <a:noFill/>
          </p:spPr>
          <p:txBody>
            <a:bodyPr wrap="none" rtlCol="0">
              <a:spAutoFit/>
            </a:bodyPr>
            <a:lstStyle/>
            <a:p>
              <a:r>
                <a:rPr lang="en-US" sz="1300" dirty="0" smtClean="0"/>
                <a:t>Mean of 38,318 MODIS cells</a:t>
              </a:r>
              <a:endParaRPr lang="en-US" sz="1300" dirty="0"/>
            </a:p>
          </p:txBody>
        </p:sp>
        <p:sp>
          <p:nvSpPr>
            <p:cNvPr id="6" name="Rectangle 5"/>
            <p:cNvSpPr/>
            <p:nvPr/>
          </p:nvSpPr>
          <p:spPr>
            <a:xfrm>
              <a:off x="3124200" y="5105400"/>
              <a:ext cx="457200" cy="76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244750" y="5110323"/>
              <a:ext cx="457200" cy="76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896617" y="5141612"/>
              <a:ext cx="869020" cy="338554"/>
            </a:xfrm>
            <a:prstGeom prst="rect">
              <a:avLst/>
            </a:prstGeom>
            <a:noFill/>
          </p:spPr>
          <p:txBody>
            <a:bodyPr wrap="none" rtlCol="0">
              <a:spAutoFit/>
            </a:bodyPr>
            <a:lstStyle/>
            <a:p>
              <a:r>
                <a:rPr lang="en-US" sz="1600" b="1" dirty="0" smtClean="0"/>
                <a:t>3 weeks</a:t>
              </a:r>
              <a:endParaRPr lang="en-US" sz="1600" b="1" dirty="0"/>
            </a:p>
          </p:txBody>
        </p:sp>
        <p:sp>
          <p:nvSpPr>
            <p:cNvPr id="10" name="TextBox 9"/>
            <p:cNvSpPr txBox="1"/>
            <p:nvPr/>
          </p:nvSpPr>
          <p:spPr>
            <a:xfrm>
              <a:off x="7025118" y="5147846"/>
              <a:ext cx="869020" cy="338554"/>
            </a:xfrm>
            <a:prstGeom prst="rect">
              <a:avLst/>
            </a:prstGeom>
            <a:noFill/>
          </p:spPr>
          <p:txBody>
            <a:bodyPr wrap="none" rtlCol="0">
              <a:spAutoFit/>
            </a:bodyPr>
            <a:lstStyle/>
            <a:p>
              <a:r>
                <a:rPr lang="en-US" sz="1600" b="1" dirty="0" smtClean="0"/>
                <a:t>3 weeks</a:t>
              </a:r>
              <a:endParaRPr lang="en-US" sz="1600" b="1" dirty="0"/>
            </a:p>
          </p:txBody>
        </p:sp>
      </p:grpSp>
      <p:sp>
        <p:nvSpPr>
          <p:cNvPr id="2" name="TextBox 1"/>
          <p:cNvSpPr txBox="1"/>
          <p:nvPr/>
        </p:nvSpPr>
        <p:spPr>
          <a:xfrm>
            <a:off x="838199" y="1098030"/>
            <a:ext cx="2895601" cy="1200329"/>
          </a:xfrm>
          <a:prstGeom prst="rect">
            <a:avLst/>
          </a:prstGeom>
          <a:noFill/>
        </p:spPr>
        <p:txBody>
          <a:bodyPr wrap="square" rtlCol="0">
            <a:spAutoFit/>
          </a:bodyPr>
          <a:lstStyle/>
          <a:p>
            <a:r>
              <a:rPr lang="en-US" dirty="0" smtClean="0"/>
              <a:t>Deciduous and Mixed Forest types across all elevations, </a:t>
            </a:r>
            <a:r>
              <a:rPr lang="en-US" b="1" dirty="0" smtClean="0"/>
              <a:t>Great Smoky Mountains National Park</a:t>
            </a:r>
            <a:endParaRPr lang="en-US" b="1" dirty="0"/>
          </a:p>
        </p:txBody>
      </p:sp>
      <p:sp>
        <p:nvSpPr>
          <p:cNvPr id="12" name="TextBox 11"/>
          <p:cNvSpPr txBox="1"/>
          <p:nvPr/>
        </p:nvSpPr>
        <p:spPr>
          <a:xfrm>
            <a:off x="428639" y="304800"/>
            <a:ext cx="5554726" cy="861774"/>
          </a:xfrm>
          <a:prstGeom prst="rect">
            <a:avLst/>
          </a:prstGeom>
          <a:noFill/>
        </p:spPr>
        <p:txBody>
          <a:bodyPr wrap="none" rtlCol="0">
            <a:spAutoFit/>
          </a:bodyPr>
          <a:lstStyle/>
          <a:p>
            <a:r>
              <a:rPr lang="en-US" sz="2800" b="1" dirty="0" smtClean="0">
                <a:latin typeface="Arial" panose="020B0604020202020204" pitchFamily="34" charset="0"/>
                <a:cs typeface="Arial" panose="020B0604020202020204" pitchFamily="34" charset="0"/>
              </a:rPr>
              <a:t>The </a:t>
            </a:r>
            <a:r>
              <a:rPr lang="en-US" sz="2800" b="1" i="1" dirty="0" smtClean="0">
                <a:latin typeface="Arial" panose="020B0604020202020204" pitchFamily="34" charset="0"/>
                <a:cs typeface="Arial" panose="020B0604020202020204" pitchFamily="34" charset="0"/>
              </a:rPr>
              <a:t>ForWarn</a:t>
            </a:r>
            <a:r>
              <a:rPr lang="en-US" sz="2800" b="1" dirty="0" smtClean="0">
                <a:latin typeface="Arial" panose="020B0604020202020204" pitchFamily="34" charset="0"/>
                <a:cs typeface="Arial" panose="020B0604020202020204" pitchFamily="34" charset="0"/>
              </a:rPr>
              <a:t> system</a:t>
            </a:r>
          </a:p>
          <a:p>
            <a:r>
              <a:rPr lang="en-US" sz="2200" b="1" dirty="0" smtClean="0">
                <a:solidFill>
                  <a:schemeClr val="accent6">
                    <a:lumMod val="50000"/>
                  </a:schemeClr>
                </a:solidFill>
                <a:latin typeface="Arial" panose="020B0604020202020204" pitchFamily="34" charset="0"/>
                <a:cs typeface="Arial" panose="020B0604020202020204" pitchFamily="34" charset="0"/>
              </a:rPr>
              <a:t>Capturing year-to-year variation in NDVI</a:t>
            </a:r>
            <a:endParaRPr lang="en-US" sz="2200" b="1"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45619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stevenorman\Desktop\scarlet_oak\IMG_4835.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rot="16200000">
            <a:off x="-428673" y="428671"/>
            <a:ext cx="3429001" cy="2571656"/>
          </a:xfrm>
          <a:prstGeom prst="rect">
            <a:avLst/>
          </a:prstGeom>
          <a:noFill/>
        </p:spPr>
      </p:pic>
      <p:pic>
        <p:nvPicPr>
          <p:cNvPr id="4" name="Picture 2" descr="G:\!GIS2\Phenology\!_Pheno_Photos_WNC\Pheno_2009\SRS_woodlot\Nantahala\ScarOak_NantahalaSt_2009-0417_IMG_0983.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1015343" y="3972628"/>
            <a:ext cx="3455714" cy="2286000"/>
          </a:xfrm>
          <a:prstGeom prst="rect">
            <a:avLst/>
          </a:prstGeom>
          <a:noFill/>
        </p:spPr>
      </p:pic>
      <p:sp>
        <p:nvSpPr>
          <p:cNvPr id="5" name="Text Box 6"/>
          <p:cNvSpPr txBox="1">
            <a:spLocks noChangeArrowheads="1"/>
          </p:cNvSpPr>
          <p:nvPr/>
        </p:nvSpPr>
        <p:spPr bwMode="auto">
          <a:xfrm>
            <a:off x="1600200" y="6396335"/>
            <a:ext cx="2286000" cy="461665"/>
          </a:xfrm>
          <a:prstGeom prst="rect">
            <a:avLst/>
          </a:prstGeom>
          <a:solidFill>
            <a:schemeClr val="bg1">
              <a:alpha val="50195"/>
            </a:schemeClr>
          </a:solidFill>
          <a:ln w="9525">
            <a:noFill/>
            <a:miter lim="800000"/>
            <a:headEnd/>
            <a:tailEnd/>
          </a:ln>
        </p:spPr>
        <p:txBody>
          <a:bodyPr wrap="square">
            <a:spAutoFit/>
          </a:bodyPr>
          <a:lstStyle/>
          <a:p>
            <a:pPr algn="ctr"/>
            <a:r>
              <a:rPr lang="en-US" sz="2400" b="1" dirty="0" smtClean="0"/>
              <a:t>04-17</a:t>
            </a:r>
            <a:endParaRPr lang="en-US" sz="2400" b="1" dirty="0"/>
          </a:p>
        </p:txBody>
      </p:sp>
      <p:pic>
        <p:nvPicPr>
          <p:cNvPr id="11" name="Picture 2" descr="2009-0424_IMG_106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16200000">
            <a:off x="3862840" y="3899128"/>
            <a:ext cx="3485243" cy="2432500"/>
          </a:xfrm>
          <a:prstGeom prst="rect">
            <a:avLst/>
          </a:prstGeom>
          <a:noFill/>
          <a:ln w="9525">
            <a:noFill/>
            <a:miter lim="800000"/>
            <a:headEnd/>
            <a:tailEnd/>
          </a:ln>
        </p:spPr>
      </p:pic>
      <p:sp>
        <p:nvSpPr>
          <p:cNvPr id="12" name="Text Box 3"/>
          <p:cNvSpPr txBox="1">
            <a:spLocks noChangeArrowheads="1"/>
          </p:cNvSpPr>
          <p:nvPr/>
        </p:nvSpPr>
        <p:spPr bwMode="auto">
          <a:xfrm>
            <a:off x="4390572" y="6409099"/>
            <a:ext cx="2391228" cy="461665"/>
          </a:xfrm>
          <a:prstGeom prst="rect">
            <a:avLst/>
          </a:prstGeom>
          <a:solidFill>
            <a:schemeClr val="bg1">
              <a:alpha val="50195"/>
            </a:schemeClr>
          </a:solidFill>
          <a:ln w="9525">
            <a:noFill/>
            <a:miter lim="800000"/>
            <a:headEnd/>
            <a:tailEnd/>
          </a:ln>
        </p:spPr>
        <p:txBody>
          <a:bodyPr wrap="square">
            <a:spAutoFit/>
          </a:bodyPr>
          <a:lstStyle/>
          <a:p>
            <a:pPr algn="ctr"/>
            <a:r>
              <a:rPr lang="en-US" sz="2400" b="1" dirty="0" smtClean="0"/>
              <a:t>04-24</a:t>
            </a:r>
            <a:endParaRPr lang="en-US" sz="2400" b="1" dirty="0"/>
          </a:p>
        </p:txBody>
      </p:sp>
      <p:pic>
        <p:nvPicPr>
          <p:cNvPr id="13" name="Picture 2" descr="2009_0427_IMG_010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rot="16200000">
            <a:off x="6186488" y="3900487"/>
            <a:ext cx="3476625" cy="2438400"/>
          </a:xfrm>
          <a:prstGeom prst="rect">
            <a:avLst/>
          </a:prstGeom>
          <a:noFill/>
          <a:ln w="9525">
            <a:noFill/>
            <a:miter lim="800000"/>
            <a:headEnd/>
            <a:tailEnd/>
          </a:ln>
        </p:spPr>
      </p:pic>
      <p:sp>
        <p:nvSpPr>
          <p:cNvPr id="14" name="Text Box 4"/>
          <p:cNvSpPr txBox="1">
            <a:spLocks noChangeArrowheads="1"/>
          </p:cNvSpPr>
          <p:nvPr/>
        </p:nvSpPr>
        <p:spPr bwMode="auto">
          <a:xfrm>
            <a:off x="6705600" y="6396335"/>
            <a:ext cx="2438400" cy="461665"/>
          </a:xfrm>
          <a:prstGeom prst="rect">
            <a:avLst/>
          </a:prstGeom>
          <a:solidFill>
            <a:schemeClr val="bg1">
              <a:lumMod val="95000"/>
              <a:alpha val="50195"/>
            </a:schemeClr>
          </a:solidFill>
          <a:ln w="9525">
            <a:noFill/>
            <a:miter lim="800000"/>
            <a:headEnd/>
            <a:tailEnd/>
          </a:ln>
        </p:spPr>
        <p:txBody>
          <a:bodyPr wrap="square">
            <a:spAutoFit/>
          </a:bodyPr>
          <a:lstStyle/>
          <a:p>
            <a:pPr algn="ctr"/>
            <a:r>
              <a:rPr lang="en-US" sz="2400" b="1" dirty="0" smtClean="0"/>
              <a:t>04-27</a:t>
            </a:r>
            <a:endParaRPr lang="en-US" sz="2400" b="1" dirty="0"/>
          </a:p>
        </p:txBody>
      </p:sp>
      <p:pic>
        <p:nvPicPr>
          <p:cNvPr id="7" name="Picture 2" descr="C:\Documents and Settings\stevenorman\Desktop\scarlet_oak\IMG_5222.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rot="16200000">
            <a:off x="1552530" y="428670"/>
            <a:ext cx="3429002" cy="2571657"/>
          </a:xfrm>
          <a:prstGeom prst="rect">
            <a:avLst/>
          </a:prstGeom>
          <a:noFill/>
        </p:spPr>
      </p:pic>
      <p:pic>
        <p:nvPicPr>
          <p:cNvPr id="9" name="Picture 2" descr="C:\Documents and Settings\stevenorman\Desktop\scarlet_oak\IMG_5357.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rot="16200000">
            <a:off x="3684398" y="506596"/>
            <a:ext cx="3429005" cy="2415801"/>
          </a:xfrm>
          <a:prstGeom prst="rect">
            <a:avLst/>
          </a:prstGeom>
          <a:noFill/>
        </p:spPr>
      </p:pic>
      <p:pic>
        <p:nvPicPr>
          <p:cNvPr id="15" name="Picture 2" descr="C:\Documents and Settings\stevenorman\Desktop\scarlet_oak\IMG_5479.jp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rot="16200000">
            <a:off x="6143717" y="428665"/>
            <a:ext cx="3428949" cy="2571617"/>
          </a:xfrm>
          <a:prstGeom prst="rect">
            <a:avLst/>
          </a:prstGeom>
          <a:noFill/>
        </p:spPr>
      </p:pic>
      <p:sp>
        <p:nvSpPr>
          <p:cNvPr id="17" name="TextBox 16"/>
          <p:cNvSpPr txBox="1"/>
          <p:nvPr/>
        </p:nvSpPr>
        <p:spPr>
          <a:xfrm>
            <a:off x="0" y="3733800"/>
            <a:ext cx="1018227" cy="584775"/>
          </a:xfrm>
          <a:prstGeom prst="rect">
            <a:avLst/>
          </a:prstGeom>
          <a:noFill/>
        </p:spPr>
        <p:txBody>
          <a:bodyPr wrap="none" rtlCol="0">
            <a:spAutoFit/>
          </a:bodyPr>
          <a:lstStyle/>
          <a:p>
            <a:r>
              <a:rPr lang="en-US" sz="3200" b="1" dirty="0" smtClean="0"/>
              <a:t>2010</a:t>
            </a:r>
            <a:endParaRPr lang="en-US" sz="3200" b="1" dirty="0"/>
          </a:p>
        </p:txBody>
      </p:sp>
      <p:sp>
        <p:nvSpPr>
          <p:cNvPr id="18" name="TextBox 17"/>
          <p:cNvSpPr txBox="1"/>
          <p:nvPr/>
        </p:nvSpPr>
        <p:spPr>
          <a:xfrm>
            <a:off x="353373" y="5715000"/>
            <a:ext cx="1018227" cy="584775"/>
          </a:xfrm>
          <a:prstGeom prst="rect">
            <a:avLst/>
          </a:prstGeom>
          <a:noFill/>
        </p:spPr>
        <p:txBody>
          <a:bodyPr wrap="none" rtlCol="0">
            <a:spAutoFit/>
          </a:bodyPr>
          <a:lstStyle/>
          <a:p>
            <a:r>
              <a:rPr lang="en-US" sz="3200" b="1" dirty="0" smtClean="0"/>
              <a:t>2009</a:t>
            </a:r>
            <a:endParaRPr lang="en-US" sz="3200" b="1" dirty="0"/>
          </a:p>
        </p:txBody>
      </p:sp>
      <p:sp>
        <p:nvSpPr>
          <p:cNvPr id="19" name="Text Box 6"/>
          <p:cNvSpPr txBox="1">
            <a:spLocks noChangeArrowheads="1"/>
          </p:cNvSpPr>
          <p:nvPr/>
        </p:nvSpPr>
        <p:spPr bwMode="auto">
          <a:xfrm>
            <a:off x="1981200" y="2967335"/>
            <a:ext cx="2209800" cy="461665"/>
          </a:xfrm>
          <a:prstGeom prst="rect">
            <a:avLst/>
          </a:prstGeom>
          <a:solidFill>
            <a:schemeClr val="bg1">
              <a:alpha val="50195"/>
            </a:schemeClr>
          </a:solidFill>
          <a:ln w="9525">
            <a:noFill/>
            <a:miter lim="800000"/>
            <a:headEnd/>
            <a:tailEnd/>
          </a:ln>
        </p:spPr>
        <p:txBody>
          <a:bodyPr wrap="square">
            <a:spAutoFit/>
          </a:bodyPr>
          <a:lstStyle/>
          <a:p>
            <a:pPr algn="ctr"/>
            <a:r>
              <a:rPr lang="en-US" sz="2400" b="1" dirty="0" smtClean="0"/>
              <a:t>04-20</a:t>
            </a:r>
            <a:endParaRPr lang="en-US" sz="2400" b="1" dirty="0"/>
          </a:p>
        </p:txBody>
      </p:sp>
      <p:sp>
        <p:nvSpPr>
          <p:cNvPr id="20" name="Text Box 3"/>
          <p:cNvSpPr txBox="1">
            <a:spLocks noChangeArrowheads="1"/>
          </p:cNvSpPr>
          <p:nvPr/>
        </p:nvSpPr>
        <p:spPr bwMode="auto">
          <a:xfrm>
            <a:off x="4191000" y="2967335"/>
            <a:ext cx="2362200" cy="461665"/>
          </a:xfrm>
          <a:prstGeom prst="rect">
            <a:avLst/>
          </a:prstGeom>
          <a:solidFill>
            <a:schemeClr val="bg1">
              <a:alpha val="50195"/>
            </a:schemeClr>
          </a:solidFill>
          <a:ln w="9525">
            <a:noFill/>
            <a:miter lim="800000"/>
            <a:headEnd/>
            <a:tailEnd/>
          </a:ln>
        </p:spPr>
        <p:txBody>
          <a:bodyPr wrap="square">
            <a:spAutoFit/>
          </a:bodyPr>
          <a:lstStyle/>
          <a:p>
            <a:pPr algn="ctr"/>
            <a:r>
              <a:rPr lang="en-US" sz="2400" b="1" dirty="0" smtClean="0"/>
              <a:t>04-22</a:t>
            </a:r>
            <a:endParaRPr lang="en-US" sz="2400" b="1" dirty="0"/>
          </a:p>
        </p:txBody>
      </p:sp>
      <p:sp>
        <p:nvSpPr>
          <p:cNvPr id="21" name="Text Box 4"/>
          <p:cNvSpPr txBox="1">
            <a:spLocks noChangeArrowheads="1"/>
          </p:cNvSpPr>
          <p:nvPr/>
        </p:nvSpPr>
        <p:spPr bwMode="auto">
          <a:xfrm>
            <a:off x="6553200" y="2967335"/>
            <a:ext cx="2590800" cy="461665"/>
          </a:xfrm>
          <a:prstGeom prst="rect">
            <a:avLst/>
          </a:prstGeom>
          <a:solidFill>
            <a:schemeClr val="bg1">
              <a:lumMod val="95000"/>
              <a:alpha val="50195"/>
            </a:schemeClr>
          </a:solidFill>
          <a:ln w="9525">
            <a:noFill/>
            <a:miter lim="800000"/>
            <a:headEnd/>
            <a:tailEnd/>
          </a:ln>
        </p:spPr>
        <p:txBody>
          <a:bodyPr wrap="square">
            <a:spAutoFit/>
          </a:bodyPr>
          <a:lstStyle/>
          <a:p>
            <a:pPr algn="ctr"/>
            <a:r>
              <a:rPr lang="en-US" sz="2400" b="1" dirty="0" smtClean="0"/>
              <a:t>04-26</a:t>
            </a:r>
            <a:endParaRPr lang="en-US" sz="2400" b="1" dirty="0"/>
          </a:p>
        </p:txBody>
      </p:sp>
      <p:sp>
        <p:nvSpPr>
          <p:cNvPr id="22" name="Text Box 6"/>
          <p:cNvSpPr txBox="1">
            <a:spLocks noChangeArrowheads="1"/>
          </p:cNvSpPr>
          <p:nvPr/>
        </p:nvSpPr>
        <p:spPr bwMode="auto">
          <a:xfrm>
            <a:off x="0" y="2967335"/>
            <a:ext cx="1981200" cy="461665"/>
          </a:xfrm>
          <a:prstGeom prst="rect">
            <a:avLst/>
          </a:prstGeom>
          <a:solidFill>
            <a:schemeClr val="bg1">
              <a:alpha val="50195"/>
            </a:schemeClr>
          </a:solidFill>
          <a:ln w="9525">
            <a:noFill/>
            <a:miter lim="800000"/>
            <a:headEnd/>
            <a:tailEnd/>
          </a:ln>
        </p:spPr>
        <p:txBody>
          <a:bodyPr wrap="square">
            <a:spAutoFit/>
          </a:bodyPr>
          <a:lstStyle/>
          <a:p>
            <a:pPr algn="ctr"/>
            <a:r>
              <a:rPr lang="en-US" sz="2400" b="1" dirty="0" smtClean="0"/>
              <a:t>04-13</a:t>
            </a:r>
            <a:endParaRPr lang="en-US" sz="2400" b="1" dirty="0"/>
          </a:p>
        </p:txBody>
      </p:sp>
      <p:cxnSp>
        <p:nvCxnSpPr>
          <p:cNvPr id="24" name="Straight Arrow Connector 23"/>
          <p:cNvCxnSpPr/>
          <p:nvPr/>
        </p:nvCxnSpPr>
        <p:spPr>
          <a:xfrm>
            <a:off x="914400" y="6248400"/>
            <a:ext cx="609600" cy="1588"/>
          </a:xfrm>
          <a:prstGeom prst="straightConnector1">
            <a:avLst/>
          </a:prstGeom>
          <a:ln w="38100">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flipH="1" flipV="1">
            <a:off x="876300" y="3543300"/>
            <a:ext cx="381000" cy="304800"/>
          </a:xfrm>
          <a:prstGeom prst="straightConnector1">
            <a:avLst/>
          </a:prstGeom>
          <a:ln w="38100">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23" name="Up-Down Arrow 22"/>
          <p:cNvSpPr/>
          <p:nvPr/>
        </p:nvSpPr>
        <p:spPr>
          <a:xfrm rot="18237385">
            <a:off x="4130174" y="548383"/>
            <a:ext cx="838200" cy="5995159"/>
          </a:xfrm>
          <a:prstGeom prst="upDownArrow">
            <a:avLst/>
          </a:prstGeom>
          <a:no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80850" y="4724400"/>
            <a:ext cx="1266949" cy="646331"/>
          </a:xfrm>
          <a:prstGeom prst="rect">
            <a:avLst/>
          </a:prstGeom>
          <a:noFill/>
        </p:spPr>
        <p:txBody>
          <a:bodyPr wrap="none" rtlCol="0">
            <a:spAutoFit/>
          </a:bodyPr>
          <a:lstStyle/>
          <a:p>
            <a:pPr algn="ctr"/>
            <a:r>
              <a:rPr lang="en-US" b="1" dirty="0" smtClean="0">
                <a:solidFill>
                  <a:schemeClr val="accent3">
                    <a:lumMod val="50000"/>
                  </a:schemeClr>
                </a:solidFill>
              </a:rPr>
              <a:t>Asheville</a:t>
            </a:r>
          </a:p>
          <a:p>
            <a:pPr algn="ctr"/>
            <a:r>
              <a:rPr lang="en-US" b="1" dirty="0" smtClean="0">
                <a:solidFill>
                  <a:schemeClr val="accent3">
                    <a:lumMod val="50000"/>
                  </a:schemeClr>
                </a:solidFill>
              </a:rPr>
              <a:t>Scarlet Oak</a:t>
            </a:r>
            <a:endParaRPr lang="en-US" b="1" dirty="0">
              <a:solidFill>
                <a:schemeClr val="accent3">
                  <a:lumMod val="50000"/>
                </a:schemeClr>
              </a:solidFill>
            </a:endParaRPr>
          </a:p>
        </p:txBody>
      </p:sp>
    </p:spTree>
    <p:extLst>
      <p:ext uri="{BB962C8B-B14F-4D97-AF65-F5344CB8AC3E}">
        <p14:creationId xmlns:p14="http://schemas.microsoft.com/office/powerpoint/2010/main" val="10317269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tevenorman\Desktop\SOS\2015_Mar13\FW_SOG_Na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78" y="0"/>
            <a:ext cx="9173378" cy="6880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295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1386" y="2035076"/>
            <a:ext cx="4761614" cy="2185214"/>
          </a:xfrm>
          <a:prstGeom prst="rect">
            <a:avLst/>
          </a:prstGeom>
          <a:solidFill>
            <a:schemeClr val="bg1">
              <a:lumMod val="95000"/>
            </a:schemeClr>
          </a:solidFill>
          <a:ln>
            <a:solidFill>
              <a:schemeClr val="tx1">
                <a:lumMod val="50000"/>
                <a:lumOff val="50000"/>
              </a:schemeClr>
            </a:solidFill>
          </a:ln>
          <a:effectLst>
            <a:outerShdw blurRad="50800" dist="38100" dir="2700000" algn="tl" rotWithShape="0">
              <a:prstClr val="black">
                <a:alpha val="40000"/>
              </a:prstClr>
            </a:outerShdw>
          </a:effectLst>
        </p:spPr>
        <p:txBody>
          <a:bodyPr wrap="square" rtlCol="0">
            <a:spAutoFit/>
          </a:bodyPr>
          <a:lstStyle/>
          <a:p>
            <a:pPr marL="285750" indent="-285750">
              <a:buFont typeface="Arial" pitchFamily="34" charset="0"/>
              <a:buChar char="•"/>
            </a:pPr>
            <a:r>
              <a:rPr lang="en-US" sz="1700" dirty="0" smtClean="0">
                <a:latin typeface="Arial" panose="020B0604020202020204" pitchFamily="34" charset="0"/>
                <a:cs typeface="Arial" panose="020B0604020202020204" pitchFamily="34" charset="0"/>
              </a:rPr>
              <a:t>Normalized Difference Vegetation Index (NDVI) from daily eMODIS and MODIS</a:t>
            </a:r>
          </a:p>
          <a:p>
            <a:pPr marL="285750" indent="-285750">
              <a:buFont typeface="Arial" pitchFamily="34" charset="0"/>
              <a:buChar char="•"/>
            </a:pPr>
            <a:r>
              <a:rPr lang="en-US" sz="1700" dirty="0">
                <a:latin typeface="Arial" panose="020B0604020202020204" pitchFamily="34" charset="0"/>
                <a:cs typeface="Arial" panose="020B0604020202020204" pitchFamily="34" charset="0"/>
              </a:rPr>
              <a:t>232 meter resolution</a:t>
            </a:r>
          </a:p>
          <a:p>
            <a:pPr marL="285750" indent="-285750">
              <a:buFont typeface="Arial" pitchFamily="34" charset="0"/>
              <a:buChar char="•"/>
            </a:pPr>
            <a:r>
              <a:rPr lang="en-US" sz="1700" dirty="0" smtClean="0">
                <a:latin typeface="Arial" panose="020B0604020202020204" pitchFamily="34" charset="0"/>
                <a:cs typeface="Arial" panose="020B0604020202020204" pitchFamily="34" charset="0"/>
              </a:rPr>
              <a:t>46 </a:t>
            </a:r>
            <a:r>
              <a:rPr lang="en-US" sz="1700" dirty="0">
                <a:latin typeface="Arial" panose="020B0604020202020204" pitchFamily="34" charset="0"/>
                <a:cs typeface="Arial" panose="020B0604020202020204" pitchFamily="34" charset="0"/>
              </a:rPr>
              <a:t>periods per </a:t>
            </a:r>
            <a:r>
              <a:rPr lang="en-US" sz="1700" dirty="0" smtClean="0">
                <a:latin typeface="Arial" panose="020B0604020202020204" pitchFamily="34" charset="0"/>
                <a:cs typeface="Arial" panose="020B0604020202020204" pitchFamily="34" charset="0"/>
              </a:rPr>
              <a:t>year </a:t>
            </a:r>
            <a:r>
              <a:rPr lang="en-US" sz="1700" dirty="0">
                <a:latin typeface="Arial" panose="020B0604020202020204" pitchFamily="34" charset="0"/>
                <a:cs typeface="Arial" panose="020B0604020202020204" pitchFamily="34" charset="0"/>
              </a:rPr>
              <a:t>(</a:t>
            </a:r>
            <a:r>
              <a:rPr lang="en-US" sz="1700" dirty="0" smtClean="0">
                <a:latin typeface="Arial" panose="020B0604020202020204" pitchFamily="34" charset="0"/>
                <a:cs typeface="Arial" panose="020B0604020202020204" pitchFamily="34" charset="0"/>
              </a:rPr>
              <a:t>8-day intervals)</a:t>
            </a:r>
          </a:p>
          <a:p>
            <a:pPr marL="285750" indent="-285750">
              <a:buFont typeface="Arial" pitchFamily="34" charset="0"/>
              <a:buChar char="•"/>
            </a:pPr>
            <a:r>
              <a:rPr lang="en-US" sz="1700" dirty="0" smtClean="0">
                <a:latin typeface="Arial" panose="020B0604020202020204" pitchFamily="34" charset="0"/>
                <a:cs typeface="Arial" panose="020B0604020202020204" pitchFamily="34" charset="0"/>
              </a:rPr>
              <a:t>Max value of 24-day moving window</a:t>
            </a:r>
          </a:p>
          <a:p>
            <a:pPr marL="285750" indent="-285750">
              <a:buFont typeface="Arial" pitchFamily="34" charset="0"/>
              <a:buChar char="•"/>
            </a:pPr>
            <a:r>
              <a:rPr lang="en-US" sz="1700" dirty="0">
                <a:latin typeface="Arial" panose="020B0604020202020204" pitchFamily="34" charset="0"/>
                <a:cs typeface="Arial" panose="020B0604020202020204" pitchFamily="34" charset="0"/>
              </a:rPr>
              <a:t>2000 to present historical database</a:t>
            </a:r>
          </a:p>
          <a:p>
            <a:pPr marL="285750" indent="-285750">
              <a:buFont typeface="Arial" pitchFamily="34" charset="0"/>
              <a:buChar char="•"/>
            </a:pPr>
            <a:r>
              <a:rPr lang="en-US" sz="1700" dirty="0" smtClean="0">
                <a:latin typeface="Arial" panose="020B0604020202020204" pitchFamily="34" charset="0"/>
                <a:cs typeface="Arial" panose="020B0604020202020204" pitchFamily="34" charset="0"/>
              </a:rPr>
              <a:t>Includes </a:t>
            </a:r>
            <a:r>
              <a:rPr lang="en-US" sz="1700" dirty="0">
                <a:latin typeface="Arial" panose="020B0604020202020204" pitchFamily="34" charset="0"/>
                <a:cs typeface="Arial" panose="020B0604020202020204" pitchFamily="34" charset="0"/>
              </a:rPr>
              <a:t>NDVI time series and change </a:t>
            </a:r>
            <a:r>
              <a:rPr lang="en-US" sz="1700" dirty="0" smtClean="0">
                <a:latin typeface="Arial" panose="020B0604020202020204" pitchFamily="34" charset="0"/>
                <a:cs typeface="Arial" panose="020B0604020202020204" pitchFamily="34" charset="0"/>
              </a:rPr>
              <a:t>maps</a:t>
            </a:r>
          </a:p>
          <a:p>
            <a:pPr marL="285750" indent="-285750">
              <a:buFont typeface="Arial" pitchFamily="34" charset="0"/>
              <a:buChar char="•"/>
            </a:pPr>
            <a:r>
              <a:rPr lang="en-US" sz="1700" dirty="0" smtClean="0">
                <a:latin typeface="Arial" panose="020B0604020202020204" pitchFamily="34" charset="0"/>
                <a:cs typeface="Arial" panose="020B0604020202020204" pitchFamily="34" charset="0"/>
              </a:rPr>
              <a:t>Online: </a:t>
            </a:r>
            <a:r>
              <a:rPr lang="en-US" sz="1700" dirty="0" smtClean="0">
                <a:latin typeface="Arial" panose="020B0604020202020204" pitchFamily="34" charset="0"/>
                <a:cs typeface="Arial" panose="020B0604020202020204" pitchFamily="34" charset="0"/>
                <a:hlinkClick r:id="rId2"/>
              </a:rPr>
              <a:t>http://forwarn.forestthreats.org</a:t>
            </a:r>
            <a:endParaRPr lang="en-US" sz="1700" dirty="0">
              <a:latin typeface="Arial" panose="020B0604020202020204" pitchFamily="34" charset="0"/>
              <a:cs typeface="Arial" panose="020B0604020202020204" pitchFamily="34" charset="0"/>
            </a:endParaRPr>
          </a:p>
        </p:txBody>
      </p:sp>
      <p:pic>
        <p:nvPicPr>
          <p:cNvPr id="1843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57400" y="1350531"/>
            <a:ext cx="933028" cy="47893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843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358647" y="1423578"/>
            <a:ext cx="1060953" cy="380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902248"/>
            <a:ext cx="1913336" cy="436374"/>
          </a:xfrm>
          <a:prstGeom prst="rect">
            <a:avLst/>
          </a:prstGeom>
        </p:spPr>
      </p:pic>
      <p:pic>
        <p:nvPicPr>
          <p:cNvPr id="7" name="Picture 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5708" y="1145708"/>
            <a:ext cx="759292" cy="759292"/>
          </a:xfrm>
          <a:prstGeom prst="rect">
            <a:avLst/>
          </a:prstGeom>
        </p:spPr>
      </p:pic>
      <p:cxnSp>
        <p:nvCxnSpPr>
          <p:cNvPr id="18432" name="Straight Arrow Connector 18431"/>
          <p:cNvCxnSpPr/>
          <p:nvPr/>
        </p:nvCxnSpPr>
        <p:spPr>
          <a:xfrm flipV="1">
            <a:off x="5791200" y="3775337"/>
            <a:ext cx="1188204" cy="24497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5029200" y="609600"/>
            <a:ext cx="3302348" cy="1746826"/>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650675" y="4472090"/>
            <a:ext cx="3729622" cy="2309710"/>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1" name="Picture 3" descr="C:\Users\stevenorman\Pictures\MODIS\MODIS_232m.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6323" y="3321859"/>
            <a:ext cx="3856963" cy="34212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5144824" y="762000"/>
            <a:ext cx="3302348" cy="1746826"/>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9" name="Picture 10"/>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5269058" y="902247"/>
            <a:ext cx="3296075" cy="1756234"/>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 name="Picture 1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5412341" y="1020794"/>
            <a:ext cx="3289803" cy="1746826"/>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1" name="Picture 13"/>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5565150" y="1172428"/>
            <a:ext cx="3283530" cy="1758586"/>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7" name="Picture 13"/>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5717550" y="1324828"/>
            <a:ext cx="3283530" cy="1758586"/>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6793031" y="178475"/>
            <a:ext cx="2146742" cy="2031325"/>
          </a:xfrm>
          <a:prstGeom prst="rect">
            <a:avLst/>
          </a:prstGeom>
          <a:solidFill>
            <a:schemeClr val="bg1"/>
          </a:solidFill>
          <a:ln w="6350">
            <a:solidFill>
              <a:schemeClr val="tx1"/>
            </a:solidFill>
          </a:ln>
          <a:effectLst>
            <a:outerShdw blurRad="50800" dist="38100" dir="2700000" algn="tl" rotWithShape="0">
              <a:prstClr val="black">
                <a:alpha val="40000"/>
              </a:prstClr>
            </a:outerShdw>
          </a:effectLst>
        </p:spPr>
        <p:txBody>
          <a:bodyPr wrap="none" rtlCol="0">
            <a:spAutoFit/>
          </a:bodyPr>
          <a:lstStyle/>
          <a:p>
            <a:pPr algn="ctr"/>
            <a:r>
              <a:rPr lang="en-US" b="1" u="sng" dirty="0" smtClean="0">
                <a:latin typeface="Arial" panose="020B0604020202020204" pitchFamily="34" charset="0"/>
                <a:cs typeface="Arial" panose="020B0604020202020204" pitchFamily="34" charset="0"/>
              </a:rPr>
              <a:t>Baselines</a:t>
            </a:r>
          </a:p>
          <a:p>
            <a:r>
              <a:rPr lang="en-US" dirty="0" smtClean="0">
                <a:latin typeface="Arial" panose="020B0604020202020204" pitchFamily="34" charset="0"/>
                <a:cs typeface="Arial" panose="020B0604020202020204" pitchFamily="34" charset="0"/>
              </a:rPr>
              <a:t>1 year Early Detect</a:t>
            </a:r>
          </a:p>
          <a:p>
            <a:r>
              <a:rPr lang="en-US" dirty="0" smtClean="0">
                <a:latin typeface="Arial" panose="020B0604020202020204" pitchFamily="34" charset="0"/>
                <a:cs typeface="Arial" panose="020B0604020202020204" pitchFamily="34" charset="0"/>
              </a:rPr>
              <a:t>1 year value</a:t>
            </a:r>
          </a:p>
          <a:p>
            <a:r>
              <a:rPr lang="en-US" dirty="0" smtClean="0">
                <a:latin typeface="Arial" panose="020B0604020202020204" pitchFamily="34" charset="0"/>
                <a:cs typeface="Arial" panose="020B0604020202020204" pitchFamily="34" charset="0"/>
              </a:rPr>
              <a:t>3 year maximum</a:t>
            </a:r>
          </a:p>
          <a:p>
            <a:r>
              <a:rPr lang="en-US" dirty="0" smtClean="0">
                <a:latin typeface="Arial" panose="020B0604020202020204" pitchFamily="34" charset="0"/>
                <a:cs typeface="Arial" panose="020B0604020202020204" pitchFamily="34" charset="0"/>
              </a:rPr>
              <a:t>All year maximum</a:t>
            </a:r>
          </a:p>
          <a:p>
            <a:r>
              <a:rPr lang="en-US" dirty="0" smtClean="0">
                <a:latin typeface="Arial" panose="020B0604020202020204" pitchFamily="34" charset="0"/>
                <a:cs typeface="Arial" panose="020B0604020202020204" pitchFamily="34" charset="0"/>
              </a:rPr>
              <a:t>All year mean</a:t>
            </a:r>
          </a:p>
          <a:p>
            <a:r>
              <a:rPr lang="en-US" dirty="0" smtClean="0">
                <a:latin typeface="Arial" panose="020B0604020202020204" pitchFamily="34" charset="0"/>
                <a:cs typeface="Arial" panose="020B0604020202020204" pitchFamily="34" charset="0"/>
              </a:rPr>
              <a:t>All year type mean</a:t>
            </a:r>
            <a:endParaRPr lang="en-US" dirty="0">
              <a:latin typeface="Arial" panose="020B0604020202020204" pitchFamily="34" charset="0"/>
              <a:cs typeface="Arial" panose="020B0604020202020204" pitchFamily="34" charset="0"/>
            </a:endParaRPr>
          </a:p>
        </p:txBody>
      </p:sp>
      <p:pic>
        <p:nvPicPr>
          <p:cNvPr id="30" name="Picture 2" descr="C:\Users\stevenorman\Desktop\FS_logo1000.jpg"/>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407" y="928292"/>
            <a:ext cx="614266" cy="707121"/>
          </a:xfrm>
          <a:prstGeom prst="rect">
            <a:avLst/>
          </a:prstGeom>
          <a:noFill/>
          <a:effectLst/>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28639" y="228600"/>
            <a:ext cx="3733651" cy="523220"/>
          </a:xfrm>
          <a:prstGeom prst="rect">
            <a:avLst/>
          </a:prstGeom>
          <a:noFill/>
        </p:spPr>
        <p:txBody>
          <a:bodyPr wrap="none" rtlCol="0">
            <a:spAutoFit/>
          </a:bodyPr>
          <a:lstStyle/>
          <a:p>
            <a:r>
              <a:rPr lang="en-US" sz="2800" b="1" dirty="0" smtClean="0">
                <a:latin typeface="Arial" panose="020B0604020202020204" pitchFamily="34" charset="0"/>
                <a:cs typeface="Arial" panose="020B0604020202020204" pitchFamily="34" charset="0"/>
              </a:rPr>
              <a:t>The </a:t>
            </a:r>
            <a:r>
              <a:rPr lang="en-US" sz="2800" b="1" i="1" dirty="0" smtClean="0">
                <a:latin typeface="Arial" panose="020B0604020202020204" pitchFamily="34" charset="0"/>
                <a:cs typeface="Arial" panose="020B0604020202020204" pitchFamily="34" charset="0"/>
              </a:rPr>
              <a:t>ForWarn</a:t>
            </a:r>
            <a:r>
              <a:rPr lang="en-US" sz="2800" b="1" dirty="0" smtClean="0">
                <a:latin typeface="Arial" panose="020B0604020202020204" pitchFamily="34" charset="0"/>
                <a:cs typeface="Arial" panose="020B0604020202020204" pitchFamily="34" charset="0"/>
              </a:rPr>
              <a:t> system</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19534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stevenorman\Desktop\scarlet_oak\IMG_4835.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rot="16200000">
            <a:off x="-428673" y="428671"/>
            <a:ext cx="3429001" cy="2571656"/>
          </a:xfrm>
          <a:prstGeom prst="rect">
            <a:avLst/>
          </a:prstGeom>
          <a:noFill/>
        </p:spPr>
      </p:pic>
      <p:pic>
        <p:nvPicPr>
          <p:cNvPr id="4" name="Picture 2" descr="G:\!GIS2\Phenology\!_Pheno_Photos_WNC\Pheno_2009\SRS_woodlot\Nantahala\ScarOak_NantahalaSt_2009-0417_IMG_0983.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1015343" y="3972628"/>
            <a:ext cx="3455714" cy="2286000"/>
          </a:xfrm>
          <a:prstGeom prst="rect">
            <a:avLst/>
          </a:prstGeom>
          <a:noFill/>
        </p:spPr>
      </p:pic>
      <p:sp>
        <p:nvSpPr>
          <p:cNvPr id="5" name="Text Box 6"/>
          <p:cNvSpPr txBox="1">
            <a:spLocks noChangeArrowheads="1"/>
          </p:cNvSpPr>
          <p:nvPr/>
        </p:nvSpPr>
        <p:spPr bwMode="auto">
          <a:xfrm>
            <a:off x="1600200" y="6396335"/>
            <a:ext cx="2286000" cy="461665"/>
          </a:xfrm>
          <a:prstGeom prst="rect">
            <a:avLst/>
          </a:prstGeom>
          <a:solidFill>
            <a:schemeClr val="bg1">
              <a:alpha val="50195"/>
            </a:schemeClr>
          </a:solidFill>
          <a:ln w="9525">
            <a:noFill/>
            <a:miter lim="800000"/>
            <a:headEnd/>
            <a:tailEnd/>
          </a:ln>
        </p:spPr>
        <p:txBody>
          <a:bodyPr wrap="square">
            <a:spAutoFit/>
          </a:bodyPr>
          <a:lstStyle/>
          <a:p>
            <a:pPr algn="ctr"/>
            <a:r>
              <a:rPr lang="en-US" sz="2400" b="1" dirty="0" smtClean="0"/>
              <a:t>04-17</a:t>
            </a:r>
            <a:endParaRPr lang="en-US" sz="2400" b="1" dirty="0"/>
          </a:p>
        </p:txBody>
      </p:sp>
      <p:pic>
        <p:nvPicPr>
          <p:cNvPr id="11" name="Picture 2" descr="2009-0424_IMG_106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16200000">
            <a:off x="3862840" y="3899128"/>
            <a:ext cx="3485243" cy="2432500"/>
          </a:xfrm>
          <a:prstGeom prst="rect">
            <a:avLst/>
          </a:prstGeom>
          <a:noFill/>
          <a:ln w="9525">
            <a:noFill/>
            <a:miter lim="800000"/>
            <a:headEnd/>
            <a:tailEnd/>
          </a:ln>
        </p:spPr>
      </p:pic>
      <p:sp>
        <p:nvSpPr>
          <p:cNvPr id="12" name="Text Box 3"/>
          <p:cNvSpPr txBox="1">
            <a:spLocks noChangeArrowheads="1"/>
          </p:cNvSpPr>
          <p:nvPr/>
        </p:nvSpPr>
        <p:spPr bwMode="auto">
          <a:xfrm>
            <a:off x="4390572" y="6409099"/>
            <a:ext cx="2391228" cy="461665"/>
          </a:xfrm>
          <a:prstGeom prst="rect">
            <a:avLst/>
          </a:prstGeom>
          <a:solidFill>
            <a:schemeClr val="bg1">
              <a:alpha val="50195"/>
            </a:schemeClr>
          </a:solidFill>
          <a:ln w="9525">
            <a:noFill/>
            <a:miter lim="800000"/>
            <a:headEnd/>
            <a:tailEnd/>
          </a:ln>
        </p:spPr>
        <p:txBody>
          <a:bodyPr wrap="square">
            <a:spAutoFit/>
          </a:bodyPr>
          <a:lstStyle/>
          <a:p>
            <a:pPr algn="ctr"/>
            <a:r>
              <a:rPr lang="en-US" sz="2400" b="1" dirty="0" smtClean="0"/>
              <a:t>04-24</a:t>
            </a:r>
            <a:endParaRPr lang="en-US" sz="2400" b="1" dirty="0"/>
          </a:p>
        </p:txBody>
      </p:sp>
      <p:pic>
        <p:nvPicPr>
          <p:cNvPr id="13" name="Picture 2" descr="2009_0427_IMG_010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rot="16200000">
            <a:off x="6186488" y="3900487"/>
            <a:ext cx="3476625" cy="2438400"/>
          </a:xfrm>
          <a:prstGeom prst="rect">
            <a:avLst/>
          </a:prstGeom>
          <a:noFill/>
          <a:ln w="9525">
            <a:noFill/>
            <a:miter lim="800000"/>
            <a:headEnd/>
            <a:tailEnd/>
          </a:ln>
        </p:spPr>
      </p:pic>
      <p:sp>
        <p:nvSpPr>
          <p:cNvPr id="14" name="Text Box 4"/>
          <p:cNvSpPr txBox="1">
            <a:spLocks noChangeArrowheads="1"/>
          </p:cNvSpPr>
          <p:nvPr/>
        </p:nvSpPr>
        <p:spPr bwMode="auto">
          <a:xfrm>
            <a:off x="6705600" y="6396335"/>
            <a:ext cx="2438400" cy="461665"/>
          </a:xfrm>
          <a:prstGeom prst="rect">
            <a:avLst/>
          </a:prstGeom>
          <a:solidFill>
            <a:schemeClr val="bg1">
              <a:lumMod val="95000"/>
              <a:alpha val="50195"/>
            </a:schemeClr>
          </a:solidFill>
          <a:ln w="9525">
            <a:noFill/>
            <a:miter lim="800000"/>
            <a:headEnd/>
            <a:tailEnd/>
          </a:ln>
        </p:spPr>
        <p:txBody>
          <a:bodyPr wrap="square">
            <a:spAutoFit/>
          </a:bodyPr>
          <a:lstStyle/>
          <a:p>
            <a:pPr algn="ctr"/>
            <a:r>
              <a:rPr lang="en-US" sz="2400" b="1" dirty="0" smtClean="0"/>
              <a:t>04-27</a:t>
            </a:r>
            <a:endParaRPr lang="en-US" sz="2400" b="1" dirty="0"/>
          </a:p>
        </p:txBody>
      </p:sp>
      <p:pic>
        <p:nvPicPr>
          <p:cNvPr id="7" name="Picture 2" descr="C:\Documents and Settings\stevenorman\Desktop\scarlet_oak\IMG_5222.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rot="16200000">
            <a:off x="1552530" y="428670"/>
            <a:ext cx="3429002" cy="2571657"/>
          </a:xfrm>
          <a:prstGeom prst="rect">
            <a:avLst/>
          </a:prstGeom>
          <a:noFill/>
        </p:spPr>
      </p:pic>
      <p:pic>
        <p:nvPicPr>
          <p:cNvPr id="9" name="Picture 2" descr="C:\Documents and Settings\stevenorman\Desktop\scarlet_oak\IMG_5357.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rot="16200000">
            <a:off x="3684398" y="506596"/>
            <a:ext cx="3429005" cy="2415801"/>
          </a:xfrm>
          <a:prstGeom prst="rect">
            <a:avLst/>
          </a:prstGeom>
          <a:noFill/>
        </p:spPr>
      </p:pic>
      <p:pic>
        <p:nvPicPr>
          <p:cNvPr id="15" name="Picture 2" descr="C:\Documents and Settings\stevenorman\Desktop\scarlet_oak\IMG_5479.jp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rot="16200000">
            <a:off x="6143717" y="428665"/>
            <a:ext cx="3428949" cy="2571617"/>
          </a:xfrm>
          <a:prstGeom prst="rect">
            <a:avLst/>
          </a:prstGeom>
          <a:noFill/>
        </p:spPr>
      </p:pic>
      <p:sp>
        <p:nvSpPr>
          <p:cNvPr id="17" name="TextBox 16"/>
          <p:cNvSpPr txBox="1"/>
          <p:nvPr/>
        </p:nvSpPr>
        <p:spPr>
          <a:xfrm>
            <a:off x="0" y="3733800"/>
            <a:ext cx="1018227" cy="584775"/>
          </a:xfrm>
          <a:prstGeom prst="rect">
            <a:avLst/>
          </a:prstGeom>
          <a:noFill/>
        </p:spPr>
        <p:txBody>
          <a:bodyPr wrap="none" rtlCol="0">
            <a:spAutoFit/>
          </a:bodyPr>
          <a:lstStyle/>
          <a:p>
            <a:r>
              <a:rPr lang="en-US" sz="3200" b="1" dirty="0" smtClean="0"/>
              <a:t>2010</a:t>
            </a:r>
            <a:endParaRPr lang="en-US" sz="3200" b="1" dirty="0"/>
          </a:p>
        </p:txBody>
      </p:sp>
      <p:sp>
        <p:nvSpPr>
          <p:cNvPr id="18" name="TextBox 17"/>
          <p:cNvSpPr txBox="1"/>
          <p:nvPr/>
        </p:nvSpPr>
        <p:spPr>
          <a:xfrm>
            <a:off x="353373" y="5715000"/>
            <a:ext cx="1018227" cy="584775"/>
          </a:xfrm>
          <a:prstGeom prst="rect">
            <a:avLst/>
          </a:prstGeom>
          <a:noFill/>
        </p:spPr>
        <p:txBody>
          <a:bodyPr wrap="none" rtlCol="0">
            <a:spAutoFit/>
          </a:bodyPr>
          <a:lstStyle/>
          <a:p>
            <a:r>
              <a:rPr lang="en-US" sz="3200" b="1" dirty="0" smtClean="0"/>
              <a:t>2009</a:t>
            </a:r>
            <a:endParaRPr lang="en-US" sz="3200" b="1" dirty="0"/>
          </a:p>
        </p:txBody>
      </p:sp>
      <p:sp>
        <p:nvSpPr>
          <p:cNvPr id="19" name="Text Box 6"/>
          <p:cNvSpPr txBox="1">
            <a:spLocks noChangeArrowheads="1"/>
          </p:cNvSpPr>
          <p:nvPr/>
        </p:nvSpPr>
        <p:spPr bwMode="auto">
          <a:xfrm>
            <a:off x="1981200" y="2967335"/>
            <a:ext cx="2209800" cy="461665"/>
          </a:xfrm>
          <a:prstGeom prst="rect">
            <a:avLst/>
          </a:prstGeom>
          <a:solidFill>
            <a:schemeClr val="bg1">
              <a:alpha val="50195"/>
            </a:schemeClr>
          </a:solidFill>
          <a:ln w="9525">
            <a:noFill/>
            <a:miter lim="800000"/>
            <a:headEnd/>
            <a:tailEnd/>
          </a:ln>
        </p:spPr>
        <p:txBody>
          <a:bodyPr wrap="square">
            <a:spAutoFit/>
          </a:bodyPr>
          <a:lstStyle/>
          <a:p>
            <a:pPr algn="ctr"/>
            <a:r>
              <a:rPr lang="en-US" sz="2400" b="1" dirty="0" smtClean="0"/>
              <a:t>04-20</a:t>
            </a:r>
            <a:endParaRPr lang="en-US" sz="2400" b="1" dirty="0"/>
          </a:p>
        </p:txBody>
      </p:sp>
      <p:sp>
        <p:nvSpPr>
          <p:cNvPr id="20" name="Text Box 3"/>
          <p:cNvSpPr txBox="1">
            <a:spLocks noChangeArrowheads="1"/>
          </p:cNvSpPr>
          <p:nvPr/>
        </p:nvSpPr>
        <p:spPr bwMode="auto">
          <a:xfrm>
            <a:off x="4191000" y="2967335"/>
            <a:ext cx="2362200" cy="461665"/>
          </a:xfrm>
          <a:prstGeom prst="rect">
            <a:avLst/>
          </a:prstGeom>
          <a:solidFill>
            <a:schemeClr val="bg1">
              <a:alpha val="50195"/>
            </a:schemeClr>
          </a:solidFill>
          <a:ln w="9525">
            <a:noFill/>
            <a:miter lim="800000"/>
            <a:headEnd/>
            <a:tailEnd/>
          </a:ln>
        </p:spPr>
        <p:txBody>
          <a:bodyPr wrap="square">
            <a:spAutoFit/>
          </a:bodyPr>
          <a:lstStyle/>
          <a:p>
            <a:pPr algn="ctr"/>
            <a:r>
              <a:rPr lang="en-US" sz="2400" b="1" dirty="0" smtClean="0"/>
              <a:t>04-22</a:t>
            </a:r>
            <a:endParaRPr lang="en-US" sz="2400" b="1" dirty="0"/>
          </a:p>
        </p:txBody>
      </p:sp>
      <p:sp>
        <p:nvSpPr>
          <p:cNvPr id="21" name="Text Box 4"/>
          <p:cNvSpPr txBox="1">
            <a:spLocks noChangeArrowheads="1"/>
          </p:cNvSpPr>
          <p:nvPr/>
        </p:nvSpPr>
        <p:spPr bwMode="auto">
          <a:xfrm>
            <a:off x="6553200" y="2967335"/>
            <a:ext cx="2590800" cy="461665"/>
          </a:xfrm>
          <a:prstGeom prst="rect">
            <a:avLst/>
          </a:prstGeom>
          <a:solidFill>
            <a:schemeClr val="bg1">
              <a:lumMod val="95000"/>
              <a:alpha val="50195"/>
            </a:schemeClr>
          </a:solidFill>
          <a:ln w="9525">
            <a:noFill/>
            <a:miter lim="800000"/>
            <a:headEnd/>
            <a:tailEnd/>
          </a:ln>
        </p:spPr>
        <p:txBody>
          <a:bodyPr wrap="square">
            <a:spAutoFit/>
          </a:bodyPr>
          <a:lstStyle/>
          <a:p>
            <a:pPr algn="ctr"/>
            <a:r>
              <a:rPr lang="en-US" sz="2400" b="1" dirty="0" smtClean="0"/>
              <a:t>04-26</a:t>
            </a:r>
            <a:endParaRPr lang="en-US" sz="2400" b="1" dirty="0"/>
          </a:p>
        </p:txBody>
      </p:sp>
      <p:sp>
        <p:nvSpPr>
          <p:cNvPr id="22" name="Text Box 6"/>
          <p:cNvSpPr txBox="1">
            <a:spLocks noChangeArrowheads="1"/>
          </p:cNvSpPr>
          <p:nvPr/>
        </p:nvSpPr>
        <p:spPr bwMode="auto">
          <a:xfrm>
            <a:off x="0" y="2967335"/>
            <a:ext cx="1981200" cy="461665"/>
          </a:xfrm>
          <a:prstGeom prst="rect">
            <a:avLst/>
          </a:prstGeom>
          <a:solidFill>
            <a:schemeClr val="bg1">
              <a:alpha val="50195"/>
            </a:schemeClr>
          </a:solidFill>
          <a:ln w="9525">
            <a:noFill/>
            <a:miter lim="800000"/>
            <a:headEnd/>
            <a:tailEnd/>
          </a:ln>
        </p:spPr>
        <p:txBody>
          <a:bodyPr wrap="square">
            <a:spAutoFit/>
          </a:bodyPr>
          <a:lstStyle/>
          <a:p>
            <a:pPr algn="ctr"/>
            <a:r>
              <a:rPr lang="en-US" sz="2400" b="1" dirty="0" smtClean="0"/>
              <a:t>04-13</a:t>
            </a:r>
            <a:endParaRPr lang="en-US" sz="2400" b="1" dirty="0"/>
          </a:p>
        </p:txBody>
      </p:sp>
      <p:cxnSp>
        <p:nvCxnSpPr>
          <p:cNvPr id="24" name="Straight Arrow Connector 23"/>
          <p:cNvCxnSpPr/>
          <p:nvPr/>
        </p:nvCxnSpPr>
        <p:spPr>
          <a:xfrm>
            <a:off x="914400" y="6248400"/>
            <a:ext cx="609600" cy="1588"/>
          </a:xfrm>
          <a:prstGeom prst="straightConnector1">
            <a:avLst/>
          </a:prstGeom>
          <a:ln w="38100">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flipH="1" flipV="1">
            <a:off x="876300" y="3543300"/>
            <a:ext cx="381000" cy="304800"/>
          </a:xfrm>
          <a:prstGeom prst="straightConnector1">
            <a:avLst/>
          </a:prstGeom>
          <a:ln w="38100">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23" name="Up-Down Arrow 22"/>
          <p:cNvSpPr/>
          <p:nvPr/>
        </p:nvSpPr>
        <p:spPr>
          <a:xfrm rot="18237385">
            <a:off x="4130174" y="548383"/>
            <a:ext cx="838200" cy="5995159"/>
          </a:xfrm>
          <a:prstGeom prst="upDownArrow">
            <a:avLst/>
          </a:prstGeom>
          <a:no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80850" y="4724400"/>
            <a:ext cx="1266949" cy="646331"/>
          </a:xfrm>
          <a:prstGeom prst="rect">
            <a:avLst/>
          </a:prstGeom>
          <a:noFill/>
        </p:spPr>
        <p:txBody>
          <a:bodyPr wrap="none" rtlCol="0">
            <a:spAutoFit/>
          </a:bodyPr>
          <a:lstStyle/>
          <a:p>
            <a:pPr algn="ctr"/>
            <a:r>
              <a:rPr lang="en-US" b="1" dirty="0" smtClean="0">
                <a:solidFill>
                  <a:schemeClr val="accent3">
                    <a:lumMod val="50000"/>
                  </a:schemeClr>
                </a:solidFill>
              </a:rPr>
              <a:t>Asheville</a:t>
            </a:r>
          </a:p>
          <a:p>
            <a:pPr algn="ctr"/>
            <a:r>
              <a:rPr lang="en-US" b="1" dirty="0" smtClean="0">
                <a:solidFill>
                  <a:schemeClr val="accent3">
                    <a:lumMod val="50000"/>
                  </a:schemeClr>
                </a:solidFill>
              </a:rPr>
              <a:t>Scarlet Oak</a:t>
            </a:r>
            <a:endParaRPr lang="en-US" b="1" dirty="0">
              <a:solidFill>
                <a:schemeClr val="accent3">
                  <a:lumMod val="50000"/>
                </a:schemeClr>
              </a:solidFill>
            </a:endParaRPr>
          </a:p>
        </p:txBody>
      </p:sp>
    </p:spTree>
    <p:extLst>
      <p:ext uri="{BB962C8B-B14F-4D97-AF65-F5344CB8AC3E}">
        <p14:creationId xmlns:p14="http://schemas.microsoft.com/office/powerpoint/2010/main" val="37836159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152400" y="76200"/>
            <a:ext cx="8993579" cy="1015663"/>
          </a:xfrm>
          <a:prstGeom prst="rect">
            <a:avLst/>
          </a:prstGeom>
          <a:noFill/>
        </p:spPr>
        <p:txBody>
          <a:bodyPr wrap="square" rtlCol="0">
            <a:spAutoFit/>
          </a:bodyPr>
          <a:lstStyle/>
          <a:p>
            <a:r>
              <a:rPr lang="en-US" sz="3000" b="1" dirty="0" smtClean="0"/>
              <a:t>Monitoring </a:t>
            </a:r>
            <a:r>
              <a:rPr lang="en-US" sz="3000" b="1" dirty="0"/>
              <a:t>within-season to inter-year variation in </a:t>
            </a:r>
            <a:r>
              <a:rPr lang="en-US" sz="3000" b="1" dirty="0" smtClean="0"/>
              <a:t>weather- </a:t>
            </a:r>
            <a:r>
              <a:rPr lang="en-US" sz="3000" b="1" dirty="0"/>
              <a:t>and climate-sensitive vegetational phenology</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33487"/>
            <a:ext cx="8699500" cy="554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034127" y="6565612"/>
            <a:ext cx="2109873" cy="292388"/>
          </a:xfrm>
          <a:prstGeom prst="rect">
            <a:avLst/>
          </a:prstGeom>
          <a:noFill/>
        </p:spPr>
        <p:txBody>
          <a:bodyPr wrap="none" rtlCol="0">
            <a:spAutoFit/>
          </a:bodyPr>
          <a:lstStyle/>
          <a:p>
            <a:r>
              <a:rPr lang="en-US" sz="1300" dirty="0" smtClean="0"/>
              <a:t>Mean of 38,318 MODIS cells</a:t>
            </a:r>
            <a:endParaRPr lang="en-US" sz="1300" dirty="0"/>
          </a:p>
        </p:txBody>
      </p:sp>
      <p:cxnSp>
        <p:nvCxnSpPr>
          <p:cNvPr id="14" name="Straight Connector 13"/>
          <p:cNvCxnSpPr/>
          <p:nvPr/>
        </p:nvCxnSpPr>
        <p:spPr>
          <a:xfrm>
            <a:off x="5013917" y="2057400"/>
            <a:ext cx="0" cy="411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728850" y="2438400"/>
            <a:ext cx="0" cy="3733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153400" y="2819400"/>
            <a:ext cx="931665" cy="3293209"/>
          </a:xfrm>
          <a:prstGeom prst="rect">
            <a:avLst/>
          </a:prstGeom>
          <a:noFill/>
        </p:spPr>
        <p:txBody>
          <a:bodyPr wrap="none" rtlCol="0">
            <a:spAutoFit/>
          </a:bodyPr>
          <a:lstStyle/>
          <a:p>
            <a:pPr algn="r"/>
            <a:r>
              <a:rPr lang="en-US" sz="1600" dirty="0" smtClean="0">
                <a:solidFill>
                  <a:srgbClr val="C00000"/>
                </a:solidFill>
              </a:rPr>
              <a:t>2</a:t>
            </a:r>
            <a:r>
              <a:rPr lang="en-US" sz="1600" baseline="30000" dirty="0" smtClean="0">
                <a:solidFill>
                  <a:srgbClr val="C00000"/>
                </a:solidFill>
              </a:rPr>
              <a:t>nd</a:t>
            </a:r>
            <a:r>
              <a:rPr lang="en-US" sz="1600" dirty="0" smtClean="0">
                <a:solidFill>
                  <a:srgbClr val="C00000"/>
                </a:solidFill>
              </a:rPr>
              <a:t>  10</a:t>
            </a:r>
            <a:r>
              <a:rPr lang="en-US" sz="1600" baseline="30000" dirty="0" smtClean="0">
                <a:solidFill>
                  <a:srgbClr val="C00000"/>
                </a:solidFill>
              </a:rPr>
              <a:t>th</a:t>
            </a:r>
            <a:endParaRPr lang="en-US" sz="1600" dirty="0" smtClean="0">
              <a:solidFill>
                <a:srgbClr val="C00000"/>
              </a:solidFill>
            </a:endParaRPr>
          </a:p>
          <a:p>
            <a:pPr algn="r"/>
            <a:r>
              <a:rPr lang="en-US" sz="1600" dirty="0" smtClean="0">
                <a:solidFill>
                  <a:srgbClr val="C00000"/>
                </a:solidFill>
              </a:rPr>
              <a:t>3</a:t>
            </a:r>
            <a:r>
              <a:rPr lang="en-US" sz="1600" baseline="30000" dirty="0" smtClean="0">
                <a:solidFill>
                  <a:srgbClr val="C00000"/>
                </a:solidFill>
              </a:rPr>
              <a:t>rd</a:t>
            </a:r>
            <a:r>
              <a:rPr lang="en-US" sz="1600" dirty="0" smtClean="0">
                <a:solidFill>
                  <a:srgbClr val="C00000"/>
                </a:solidFill>
              </a:rPr>
              <a:t>     8</a:t>
            </a:r>
            <a:r>
              <a:rPr lang="en-US" sz="1600" baseline="30000" dirty="0" smtClean="0">
                <a:solidFill>
                  <a:srgbClr val="C00000"/>
                </a:solidFill>
              </a:rPr>
              <a:t>th</a:t>
            </a:r>
          </a:p>
          <a:p>
            <a:pPr algn="r"/>
            <a:r>
              <a:rPr lang="en-US" sz="1600" dirty="0" smtClean="0">
                <a:solidFill>
                  <a:srgbClr val="C00000"/>
                </a:solidFill>
              </a:rPr>
              <a:t>3</a:t>
            </a:r>
            <a:r>
              <a:rPr lang="en-US" sz="1600" baseline="30000" dirty="0" smtClean="0">
                <a:solidFill>
                  <a:srgbClr val="C00000"/>
                </a:solidFill>
              </a:rPr>
              <a:t>rd</a:t>
            </a:r>
            <a:r>
              <a:rPr lang="en-US" sz="1600" dirty="0" smtClean="0">
                <a:solidFill>
                  <a:srgbClr val="C00000"/>
                </a:solidFill>
              </a:rPr>
              <a:t>    2</a:t>
            </a:r>
            <a:r>
              <a:rPr lang="en-US" sz="1600" baseline="30000" dirty="0" smtClean="0">
                <a:solidFill>
                  <a:srgbClr val="C00000"/>
                </a:solidFill>
              </a:rPr>
              <a:t>nd</a:t>
            </a:r>
            <a:endParaRPr lang="en-US" sz="1600" dirty="0" smtClean="0">
              <a:solidFill>
                <a:srgbClr val="C00000"/>
              </a:solidFill>
            </a:endParaRPr>
          </a:p>
          <a:p>
            <a:pPr algn="r"/>
            <a:r>
              <a:rPr lang="en-US" sz="1600" dirty="0" smtClean="0">
                <a:solidFill>
                  <a:srgbClr val="C00000"/>
                </a:solidFill>
              </a:rPr>
              <a:t>1</a:t>
            </a:r>
            <a:r>
              <a:rPr lang="en-US" sz="1600" baseline="30000" dirty="0" smtClean="0">
                <a:solidFill>
                  <a:srgbClr val="C00000"/>
                </a:solidFill>
              </a:rPr>
              <a:t>st</a:t>
            </a:r>
            <a:r>
              <a:rPr lang="en-US" sz="1600" dirty="0" smtClean="0">
                <a:solidFill>
                  <a:srgbClr val="C00000"/>
                </a:solidFill>
              </a:rPr>
              <a:t>     3</a:t>
            </a:r>
            <a:r>
              <a:rPr lang="en-US" sz="1600" baseline="30000" dirty="0" smtClean="0">
                <a:solidFill>
                  <a:srgbClr val="C00000"/>
                </a:solidFill>
              </a:rPr>
              <a:t>rd</a:t>
            </a:r>
            <a:endParaRPr lang="en-US" sz="1600" dirty="0" smtClean="0">
              <a:solidFill>
                <a:srgbClr val="C00000"/>
              </a:solidFill>
            </a:endParaRPr>
          </a:p>
          <a:p>
            <a:pPr algn="r"/>
            <a:r>
              <a:rPr lang="en-US" sz="1600" dirty="0" smtClean="0">
                <a:solidFill>
                  <a:srgbClr val="C00000"/>
                </a:solidFill>
              </a:rPr>
              <a:t>8</a:t>
            </a:r>
            <a:r>
              <a:rPr lang="en-US" sz="1600" baseline="30000" dirty="0" smtClean="0">
                <a:solidFill>
                  <a:srgbClr val="C00000"/>
                </a:solidFill>
              </a:rPr>
              <a:t>th</a:t>
            </a:r>
            <a:r>
              <a:rPr lang="en-US" sz="1600" dirty="0" smtClean="0">
                <a:solidFill>
                  <a:srgbClr val="C00000"/>
                </a:solidFill>
              </a:rPr>
              <a:t>    6</a:t>
            </a:r>
            <a:r>
              <a:rPr lang="en-US" sz="1600" baseline="30000" dirty="0" smtClean="0">
                <a:solidFill>
                  <a:srgbClr val="C00000"/>
                </a:solidFill>
              </a:rPr>
              <a:t>th</a:t>
            </a:r>
            <a:endParaRPr lang="en-US" sz="1600" dirty="0" smtClean="0">
              <a:solidFill>
                <a:srgbClr val="C00000"/>
              </a:solidFill>
            </a:endParaRPr>
          </a:p>
          <a:p>
            <a:pPr algn="r"/>
            <a:r>
              <a:rPr lang="en-US" sz="1600" dirty="0" smtClean="0">
                <a:solidFill>
                  <a:srgbClr val="C00000"/>
                </a:solidFill>
              </a:rPr>
              <a:t>5</a:t>
            </a:r>
            <a:r>
              <a:rPr lang="en-US" sz="1600" baseline="30000" dirty="0" smtClean="0">
                <a:solidFill>
                  <a:srgbClr val="C00000"/>
                </a:solidFill>
              </a:rPr>
              <a:t>th</a:t>
            </a:r>
            <a:r>
              <a:rPr lang="en-US" sz="1600" dirty="0" smtClean="0">
                <a:solidFill>
                  <a:srgbClr val="C00000"/>
                </a:solidFill>
              </a:rPr>
              <a:t>    9</a:t>
            </a:r>
            <a:r>
              <a:rPr lang="en-US" sz="1600" baseline="30000" dirty="0" smtClean="0">
                <a:solidFill>
                  <a:srgbClr val="C00000"/>
                </a:solidFill>
              </a:rPr>
              <a:t>th</a:t>
            </a:r>
            <a:endParaRPr lang="en-US" sz="1600" dirty="0" smtClean="0">
              <a:solidFill>
                <a:srgbClr val="C00000"/>
              </a:solidFill>
            </a:endParaRPr>
          </a:p>
          <a:p>
            <a:pPr algn="r"/>
            <a:r>
              <a:rPr lang="en-US" sz="1600" dirty="0" smtClean="0">
                <a:solidFill>
                  <a:srgbClr val="C00000"/>
                </a:solidFill>
              </a:rPr>
              <a:t>7</a:t>
            </a:r>
            <a:r>
              <a:rPr lang="en-US" sz="1600" baseline="30000" dirty="0" smtClean="0">
                <a:solidFill>
                  <a:srgbClr val="C00000"/>
                </a:solidFill>
              </a:rPr>
              <a:t>th</a:t>
            </a:r>
            <a:r>
              <a:rPr lang="en-US" sz="1600" dirty="0" smtClean="0">
                <a:solidFill>
                  <a:srgbClr val="C00000"/>
                </a:solidFill>
              </a:rPr>
              <a:t>    4</a:t>
            </a:r>
            <a:r>
              <a:rPr lang="en-US" sz="1600" baseline="30000" dirty="0" smtClean="0">
                <a:solidFill>
                  <a:srgbClr val="C00000"/>
                </a:solidFill>
              </a:rPr>
              <a:t>th</a:t>
            </a:r>
            <a:endParaRPr lang="en-US" sz="1600" dirty="0" smtClean="0">
              <a:solidFill>
                <a:srgbClr val="C00000"/>
              </a:solidFill>
            </a:endParaRPr>
          </a:p>
          <a:p>
            <a:pPr algn="r"/>
            <a:r>
              <a:rPr lang="en-US" sz="1600" dirty="0" smtClean="0">
                <a:solidFill>
                  <a:srgbClr val="C00000"/>
                </a:solidFill>
              </a:rPr>
              <a:t>5</a:t>
            </a:r>
            <a:r>
              <a:rPr lang="en-US" sz="1600" baseline="30000" dirty="0" smtClean="0">
                <a:solidFill>
                  <a:srgbClr val="C00000"/>
                </a:solidFill>
              </a:rPr>
              <a:t>th</a:t>
            </a:r>
            <a:r>
              <a:rPr lang="en-US" sz="1600" dirty="0" smtClean="0">
                <a:solidFill>
                  <a:srgbClr val="C00000"/>
                </a:solidFill>
              </a:rPr>
              <a:t>  11</a:t>
            </a:r>
            <a:r>
              <a:rPr lang="en-US" sz="1600" baseline="30000" dirty="0" smtClean="0">
                <a:solidFill>
                  <a:srgbClr val="C00000"/>
                </a:solidFill>
              </a:rPr>
              <a:t>th</a:t>
            </a:r>
            <a:endParaRPr lang="en-US" sz="1600" dirty="0" smtClean="0">
              <a:solidFill>
                <a:srgbClr val="C00000"/>
              </a:solidFill>
            </a:endParaRPr>
          </a:p>
          <a:p>
            <a:pPr algn="r"/>
            <a:r>
              <a:rPr lang="en-US" sz="1600" dirty="0" smtClean="0">
                <a:solidFill>
                  <a:srgbClr val="C00000"/>
                </a:solidFill>
              </a:rPr>
              <a:t>10</a:t>
            </a:r>
            <a:r>
              <a:rPr lang="en-US" sz="1600" baseline="30000" dirty="0" smtClean="0">
                <a:solidFill>
                  <a:srgbClr val="C00000"/>
                </a:solidFill>
              </a:rPr>
              <a:t>th</a:t>
            </a:r>
            <a:r>
              <a:rPr lang="en-US" sz="1600" dirty="0" smtClean="0">
                <a:solidFill>
                  <a:srgbClr val="C00000"/>
                </a:solidFill>
              </a:rPr>
              <a:t>  12</a:t>
            </a:r>
            <a:r>
              <a:rPr lang="en-US" sz="1600" baseline="30000" dirty="0" smtClean="0">
                <a:solidFill>
                  <a:srgbClr val="C00000"/>
                </a:solidFill>
              </a:rPr>
              <a:t>th</a:t>
            </a:r>
            <a:endParaRPr lang="en-US" sz="1600" dirty="0" smtClean="0">
              <a:solidFill>
                <a:srgbClr val="C00000"/>
              </a:solidFill>
            </a:endParaRPr>
          </a:p>
          <a:p>
            <a:pPr algn="r"/>
            <a:r>
              <a:rPr lang="en-US" sz="1600" dirty="0" smtClean="0">
                <a:solidFill>
                  <a:srgbClr val="C00000"/>
                </a:solidFill>
              </a:rPr>
              <a:t>12</a:t>
            </a:r>
            <a:r>
              <a:rPr lang="en-US" sz="1600" baseline="30000" dirty="0" smtClean="0">
                <a:solidFill>
                  <a:srgbClr val="C00000"/>
                </a:solidFill>
              </a:rPr>
              <a:t>th</a:t>
            </a:r>
            <a:r>
              <a:rPr lang="en-US" sz="1600" dirty="0" smtClean="0">
                <a:solidFill>
                  <a:srgbClr val="C00000"/>
                </a:solidFill>
              </a:rPr>
              <a:t>  13</a:t>
            </a:r>
            <a:r>
              <a:rPr lang="en-US" sz="1600" baseline="30000" dirty="0" smtClean="0">
                <a:solidFill>
                  <a:srgbClr val="C00000"/>
                </a:solidFill>
              </a:rPr>
              <a:t>th</a:t>
            </a:r>
            <a:endParaRPr lang="en-US" sz="1600" dirty="0" smtClean="0">
              <a:solidFill>
                <a:srgbClr val="C00000"/>
              </a:solidFill>
            </a:endParaRPr>
          </a:p>
          <a:p>
            <a:pPr algn="r"/>
            <a:r>
              <a:rPr lang="en-US" sz="1600" dirty="0" smtClean="0">
                <a:solidFill>
                  <a:srgbClr val="C00000"/>
                </a:solidFill>
              </a:rPr>
              <a:t>13</a:t>
            </a:r>
            <a:r>
              <a:rPr lang="en-US" sz="1600" baseline="30000" dirty="0" smtClean="0">
                <a:solidFill>
                  <a:srgbClr val="C00000"/>
                </a:solidFill>
              </a:rPr>
              <a:t>th</a:t>
            </a:r>
            <a:r>
              <a:rPr lang="en-US" sz="1600" dirty="0" smtClean="0">
                <a:solidFill>
                  <a:srgbClr val="C00000"/>
                </a:solidFill>
              </a:rPr>
              <a:t>    7</a:t>
            </a:r>
            <a:r>
              <a:rPr lang="en-US" sz="1600" baseline="30000" dirty="0" smtClean="0">
                <a:solidFill>
                  <a:srgbClr val="C00000"/>
                </a:solidFill>
              </a:rPr>
              <a:t>th</a:t>
            </a:r>
            <a:endParaRPr lang="en-US" sz="1600" dirty="0" smtClean="0">
              <a:solidFill>
                <a:srgbClr val="C00000"/>
              </a:solidFill>
            </a:endParaRPr>
          </a:p>
          <a:p>
            <a:pPr algn="r"/>
            <a:r>
              <a:rPr lang="en-US" sz="1600" dirty="0" smtClean="0">
                <a:solidFill>
                  <a:srgbClr val="C00000"/>
                </a:solidFill>
              </a:rPr>
              <a:t>11</a:t>
            </a:r>
            <a:r>
              <a:rPr lang="en-US" sz="1600" baseline="30000" dirty="0" smtClean="0">
                <a:solidFill>
                  <a:srgbClr val="C00000"/>
                </a:solidFill>
              </a:rPr>
              <a:t>th</a:t>
            </a:r>
            <a:r>
              <a:rPr lang="en-US" sz="1600" dirty="0" smtClean="0">
                <a:solidFill>
                  <a:srgbClr val="C00000"/>
                </a:solidFill>
              </a:rPr>
              <a:t>    4</a:t>
            </a:r>
            <a:r>
              <a:rPr lang="en-US" sz="1600" baseline="30000" dirty="0" smtClean="0">
                <a:solidFill>
                  <a:srgbClr val="C00000"/>
                </a:solidFill>
              </a:rPr>
              <a:t>th</a:t>
            </a:r>
            <a:endParaRPr lang="en-US" sz="1600" dirty="0" smtClean="0">
              <a:solidFill>
                <a:srgbClr val="C00000"/>
              </a:solidFill>
            </a:endParaRPr>
          </a:p>
          <a:p>
            <a:pPr algn="r"/>
            <a:r>
              <a:rPr lang="en-US" sz="1600" dirty="0" smtClean="0">
                <a:solidFill>
                  <a:srgbClr val="C00000"/>
                </a:solidFill>
              </a:rPr>
              <a:t>8</a:t>
            </a:r>
            <a:r>
              <a:rPr lang="en-US" sz="1600" baseline="30000" dirty="0" smtClean="0">
                <a:solidFill>
                  <a:srgbClr val="C00000"/>
                </a:solidFill>
              </a:rPr>
              <a:t>th</a:t>
            </a:r>
            <a:r>
              <a:rPr lang="en-US" sz="1600" dirty="0" smtClean="0">
                <a:solidFill>
                  <a:srgbClr val="C00000"/>
                </a:solidFill>
              </a:rPr>
              <a:t>     1</a:t>
            </a:r>
            <a:r>
              <a:rPr lang="en-US" sz="1600" baseline="30000" dirty="0" smtClean="0">
                <a:solidFill>
                  <a:srgbClr val="C00000"/>
                </a:solidFill>
              </a:rPr>
              <a:t>st</a:t>
            </a:r>
            <a:endParaRPr lang="en-US" sz="1600" dirty="0" smtClean="0">
              <a:solidFill>
                <a:srgbClr val="C00000"/>
              </a:solidFill>
            </a:endParaRPr>
          </a:p>
        </p:txBody>
      </p:sp>
      <p:sp>
        <p:nvSpPr>
          <p:cNvPr id="17" name="TextBox 16"/>
          <p:cNvSpPr txBox="1"/>
          <p:nvPr/>
        </p:nvSpPr>
        <p:spPr>
          <a:xfrm rot="18223624">
            <a:off x="8108300" y="2377589"/>
            <a:ext cx="644728" cy="338554"/>
          </a:xfrm>
          <a:prstGeom prst="rect">
            <a:avLst/>
          </a:prstGeom>
          <a:noFill/>
        </p:spPr>
        <p:txBody>
          <a:bodyPr wrap="none" rtlCol="0">
            <a:spAutoFit/>
          </a:bodyPr>
          <a:lstStyle/>
          <a:p>
            <a:r>
              <a:rPr lang="en-US" sz="1600" b="1" dirty="0" smtClean="0">
                <a:solidFill>
                  <a:schemeClr val="tx1">
                    <a:lumMod val="50000"/>
                    <a:lumOff val="50000"/>
                  </a:schemeClr>
                </a:solidFill>
              </a:rPr>
              <a:t>Apr 6</a:t>
            </a:r>
            <a:endParaRPr lang="en-US" sz="1600" b="1" dirty="0">
              <a:solidFill>
                <a:schemeClr val="tx1">
                  <a:lumMod val="50000"/>
                  <a:lumOff val="50000"/>
                </a:schemeClr>
              </a:solidFill>
            </a:endParaRPr>
          </a:p>
        </p:txBody>
      </p:sp>
      <p:sp>
        <p:nvSpPr>
          <p:cNvPr id="22" name="TextBox 21"/>
          <p:cNvSpPr txBox="1"/>
          <p:nvPr/>
        </p:nvSpPr>
        <p:spPr>
          <a:xfrm rot="18223624">
            <a:off x="8524238" y="2353629"/>
            <a:ext cx="709938" cy="338554"/>
          </a:xfrm>
          <a:prstGeom prst="rect">
            <a:avLst/>
          </a:prstGeom>
          <a:noFill/>
        </p:spPr>
        <p:txBody>
          <a:bodyPr wrap="none" rtlCol="0">
            <a:spAutoFit/>
          </a:bodyPr>
          <a:lstStyle/>
          <a:p>
            <a:r>
              <a:rPr lang="en-US" sz="1600" b="1" dirty="0" smtClean="0">
                <a:solidFill>
                  <a:schemeClr val="tx1">
                    <a:lumMod val="50000"/>
                    <a:lumOff val="50000"/>
                  </a:schemeClr>
                </a:solidFill>
              </a:rPr>
              <a:t>May </a:t>
            </a:r>
            <a:r>
              <a:rPr lang="en-US" sz="1600" b="1" dirty="0">
                <a:solidFill>
                  <a:schemeClr val="tx1">
                    <a:lumMod val="50000"/>
                    <a:lumOff val="50000"/>
                  </a:schemeClr>
                </a:solidFill>
              </a:rPr>
              <a:t>8</a:t>
            </a:r>
          </a:p>
        </p:txBody>
      </p:sp>
      <p:sp>
        <p:nvSpPr>
          <p:cNvPr id="23" name="TextBox 22"/>
          <p:cNvSpPr txBox="1"/>
          <p:nvPr/>
        </p:nvSpPr>
        <p:spPr>
          <a:xfrm>
            <a:off x="8153400" y="1947446"/>
            <a:ext cx="992579" cy="338554"/>
          </a:xfrm>
          <a:prstGeom prst="rect">
            <a:avLst/>
          </a:prstGeom>
          <a:noFill/>
        </p:spPr>
        <p:txBody>
          <a:bodyPr wrap="none" rtlCol="0">
            <a:spAutoFit/>
          </a:bodyPr>
          <a:lstStyle/>
          <a:p>
            <a:r>
              <a:rPr lang="en-US" sz="1600" b="1" u="sng" dirty="0" smtClean="0"/>
              <a:t>RANKING</a:t>
            </a:r>
            <a:endParaRPr lang="en-US" sz="1600" b="1" u="sng" dirty="0"/>
          </a:p>
        </p:txBody>
      </p:sp>
      <p:sp>
        <p:nvSpPr>
          <p:cNvPr id="2" name="Down Arrow 1"/>
          <p:cNvSpPr/>
          <p:nvPr/>
        </p:nvSpPr>
        <p:spPr>
          <a:xfrm rot="16200000">
            <a:off x="7223628" y="4563999"/>
            <a:ext cx="190499" cy="206501"/>
          </a:xfrm>
          <a:prstGeom prst="downArrow">
            <a:avLst/>
          </a:prstGeom>
          <a:solidFill>
            <a:schemeClr val="accent1">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16200000">
            <a:off x="7233155" y="2870666"/>
            <a:ext cx="190499" cy="206501"/>
          </a:xfrm>
          <a:prstGeom prst="downArrow">
            <a:avLst/>
          </a:prstGeom>
          <a:solidFill>
            <a:schemeClr val="accent1">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6200000">
            <a:off x="7230067" y="3111965"/>
            <a:ext cx="190499" cy="206501"/>
          </a:xfrm>
          <a:prstGeom prst="downArrow">
            <a:avLst/>
          </a:prstGeom>
          <a:solidFill>
            <a:schemeClr val="accent1">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16200000">
            <a:off x="7237948" y="3346688"/>
            <a:ext cx="190499" cy="206501"/>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16200000">
            <a:off x="7237948" y="3593394"/>
            <a:ext cx="190499" cy="206501"/>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rot="16200000">
            <a:off x="7247001" y="5763206"/>
            <a:ext cx="190499" cy="206501"/>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rot="16200000">
            <a:off x="7228895" y="4317294"/>
            <a:ext cx="190499" cy="206501"/>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rot="16200000">
            <a:off x="5418201" y="5487453"/>
            <a:ext cx="190499" cy="206501"/>
          </a:xfrm>
          <a:prstGeom prst="downArrow">
            <a:avLst/>
          </a:prstGeom>
          <a:solidFill>
            <a:schemeClr val="accent1">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rot="16200000">
            <a:off x="5423468" y="5258854"/>
            <a:ext cx="190499" cy="206501"/>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562600" y="5181600"/>
            <a:ext cx="1376211" cy="830997"/>
          </a:xfrm>
          <a:prstGeom prst="rect">
            <a:avLst/>
          </a:prstGeom>
          <a:noFill/>
        </p:spPr>
        <p:txBody>
          <a:bodyPr wrap="none" rtlCol="0">
            <a:spAutoFit/>
          </a:bodyPr>
          <a:lstStyle/>
          <a:p>
            <a:r>
              <a:rPr lang="en-US" sz="1600" dirty="0" smtClean="0"/>
              <a:t>Early spring</a:t>
            </a:r>
          </a:p>
          <a:p>
            <a:r>
              <a:rPr lang="en-US" sz="1600" dirty="0" smtClean="0"/>
              <a:t>Early spring </a:t>
            </a:r>
          </a:p>
          <a:p>
            <a:r>
              <a:rPr lang="en-US" sz="1600" dirty="0" smtClean="0"/>
              <a:t>  with setback</a:t>
            </a:r>
            <a:endParaRPr lang="en-US" sz="1600" dirty="0"/>
          </a:p>
        </p:txBody>
      </p:sp>
      <p:sp>
        <p:nvSpPr>
          <p:cNvPr id="27" name="TextBox 26"/>
          <p:cNvSpPr txBox="1"/>
          <p:nvPr/>
        </p:nvSpPr>
        <p:spPr>
          <a:xfrm>
            <a:off x="838199" y="1098030"/>
            <a:ext cx="2895601" cy="1200329"/>
          </a:xfrm>
          <a:prstGeom prst="rect">
            <a:avLst/>
          </a:prstGeom>
          <a:noFill/>
        </p:spPr>
        <p:txBody>
          <a:bodyPr wrap="square" rtlCol="0">
            <a:spAutoFit/>
          </a:bodyPr>
          <a:lstStyle/>
          <a:p>
            <a:r>
              <a:rPr lang="en-US" dirty="0" smtClean="0"/>
              <a:t>Deciduous and Mixed Forest types across all elevations, </a:t>
            </a:r>
            <a:r>
              <a:rPr lang="en-US" b="1" dirty="0" smtClean="0"/>
              <a:t>Great Smoky Mountains National Park</a:t>
            </a:r>
            <a:endParaRPr lang="en-US" b="1" dirty="0"/>
          </a:p>
        </p:txBody>
      </p:sp>
    </p:spTree>
    <p:extLst>
      <p:ext uri="{BB962C8B-B14F-4D97-AF65-F5344CB8AC3E}">
        <p14:creationId xmlns:p14="http://schemas.microsoft.com/office/powerpoint/2010/main" val="12943621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252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584859"/>
            <a:ext cx="5410200" cy="5632311"/>
          </a:xfrm>
          <a:prstGeom prst="rect">
            <a:avLst/>
          </a:prstGeom>
          <a:noFill/>
        </p:spPr>
        <p:txBody>
          <a:bodyPr wrap="square" rtlCol="0">
            <a:spAutoFit/>
          </a:bodyPr>
          <a:lstStyle/>
          <a:p>
            <a:r>
              <a:rPr lang="en-US" sz="3600" u="sng" dirty="0" smtClean="0"/>
              <a:t>Why do we care about fire seasonality?</a:t>
            </a:r>
          </a:p>
          <a:p>
            <a:endParaRPr lang="en-US" sz="2400" dirty="0"/>
          </a:p>
          <a:p>
            <a:pPr marL="342900" indent="-342900">
              <a:buFont typeface="Arial" panose="020B0604020202020204" pitchFamily="34" charset="0"/>
              <a:buChar char="•"/>
            </a:pPr>
            <a:r>
              <a:rPr lang="en-US" sz="2400" dirty="0" smtClean="0"/>
              <a:t>Season of burn can affect species differently based on their phenology</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Fire behavior often differs across seasons due to changing weather, fuels and canopy conditions</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Fire season is an indicator of climate change and variability</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a:p>
        </p:txBody>
      </p:sp>
      <p:sp>
        <p:nvSpPr>
          <p:cNvPr id="2" name="TextBox 1"/>
          <p:cNvSpPr txBox="1"/>
          <p:nvPr/>
        </p:nvSpPr>
        <p:spPr>
          <a:xfrm>
            <a:off x="381000" y="6015335"/>
            <a:ext cx="8249310" cy="461665"/>
          </a:xfrm>
          <a:prstGeom prst="rect">
            <a:avLst/>
          </a:prstGeom>
          <a:noFill/>
        </p:spPr>
        <p:txBody>
          <a:bodyPr wrap="none" rtlCol="0">
            <a:spAutoFit/>
          </a:bodyPr>
          <a:lstStyle/>
          <a:p>
            <a:r>
              <a:rPr lang="en-US" sz="2400" b="1" dirty="0" smtClean="0"/>
              <a:t>DEFINITION</a:t>
            </a:r>
            <a:r>
              <a:rPr lang="en-US" sz="2400" dirty="0" smtClean="0"/>
              <a:t>: Fire season is the time when fire will and does burn.</a:t>
            </a:r>
            <a:endParaRPr lang="en-US" sz="24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06000" y="755371"/>
            <a:ext cx="7620016" cy="495301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6000" y="905371"/>
            <a:ext cx="7620016" cy="495301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0" y="1055371"/>
            <a:ext cx="7620016" cy="495301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6000" y="1205371"/>
            <a:ext cx="7620016" cy="495301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4008" y="858247"/>
            <a:ext cx="9144000" cy="5947258"/>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6977" y="-381000"/>
            <a:ext cx="2238095" cy="1790476"/>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8909" y="-6608413"/>
            <a:ext cx="9507378" cy="71305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02122" y="6728112"/>
            <a:ext cx="8128000" cy="6096000"/>
          </a:xfrm>
          <a:prstGeom prst="rect">
            <a:avLst/>
          </a:prstGeom>
        </p:spPr>
      </p:pic>
      <p:sp>
        <p:nvSpPr>
          <p:cNvPr id="15" name="TextBox 14"/>
          <p:cNvSpPr txBox="1"/>
          <p:nvPr/>
        </p:nvSpPr>
        <p:spPr>
          <a:xfrm>
            <a:off x="-8489382" y="6292334"/>
            <a:ext cx="8502520" cy="369332"/>
          </a:xfrm>
          <a:prstGeom prst="rect">
            <a:avLst/>
          </a:prstGeom>
          <a:noFill/>
        </p:spPr>
        <p:txBody>
          <a:bodyPr wrap="none" rtlCol="0">
            <a:spAutoFit/>
          </a:bodyPr>
          <a:lstStyle/>
          <a:p>
            <a:r>
              <a:rPr lang="en-US" dirty="0" smtClean="0"/>
              <a:t>CreditSteveBinghamFWS_VALateralWestStumps_6ftburndownbetween2008and2011.jpg</a:t>
            </a:r>
            <a:endParaRPr lang="en-US" dirty="0"/>
          </a:p>
        </p:txBody>
      </p:sp>
      <p:sp>
        <p:nvSpPr>
          <p:cNvPr id="16" name="TextBox 15"/>
          <p:cNvSpPr txBox="1"/>
          <p:nvPr/>
        </p:nvSpPr>
        <p:spPr>
          <a:xfrm>
            <a:off x="-9178569" y="-6977745"/>
            <a:ext cx="8993937" cy="369332"/>
          </a:xfrm>
          <a:prstGeom prst="rect">
            <a:avLst/>
          </a:prstGeom>
          <a:noFill/>
        </p:spPr>
        <p:txBody>
          <a:bodyPr wrap="none" rtlCol="0">
            <a:spAutoFit/>
          </a:bodyPr>
          <a:lstStyle/>
          <a:p>
            <a:r>
              <a:rPr lang="en-US" dirty="0" smtClean="0"/>
              <a:t>Rim_WesternPondTurtle_KibbiePonds_WestLakeEleanor_2013_09_17-19_00_11_178-CDT.jpg</a:t>
            </a:r>
            <a:endParaRPr lang="en-US" dirty="0"/>
          </a:p>
        </p:txBody>
      </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22569" y="-230493"/>
            <a:ext cx="9144000" cy="6858000"/>
          </a:xfrm>
          <a:prstGeom prst="rect">
            <a:avLst/>
          </a:prstGeom>
        </p:spPr>
      </p:pic>
      <p:sp>
        <p:nvSpPr>
          <p:cNvPr id="19" name="TextBox 18"/>
          <p:cNvSpPr txBox="1"/>
          <p:nvPr/>
        </p:nvSpPr>
        <p:spPr>
          <a:xfrm>
            <a:off x="-18322569" y="-916293"/>
            <a:ext cx="5080045" cy="369332"/>
          </a:xfrm>
          <a:prstGeom prst="rect">
            <a:avLst/>
          </a:prstGeom>
          <a:noFill/>
        </p:spPr>
        <p:txBody>
          <a:bodyPr wrap="none" rtlCol="0">
            <a:spAutoFit/>
          </a:bodyPr>
          <a:lstStyle/>
          <a:p>
            <a:r>
              <a:rPr lang="en-US" dirty="0" smtClean="0"/>
              <a:t>Wallow_EasternAZIMT_pict-20110601-004357-2.jpg</a:t>
            </a:r>
            <a:endParaRPr lang="en-US" dirty="0"/>
          </a:p>
        </p:txBody>
      </p:sp>
    </p:spTree>
    <p:extLst>
      <p:ext uri="{BB962C8B-B14F-4D97-AF65-F5344CB8AC3E}">
        <p14:creationId xmlns:p14="http://schemas.microsoft.com/office/powerpoint/2010/main" val="4163852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066800"/>
            <a:ext cx="7772400" cy="4524315"/>
          </a:xfrm>
          <a:prstGeom prst="rect">
            <a:avLst/>
          </a:prstGeom>
          <a:noFill/>
        </p:spPr>
        <p:txBody>
          <a:bodyPr wrap="square" rtlCol="0">
            <a:spAutoFit/>
          </a:bodyPr>
          <a:lstStyle/>
          <a:p>
            <a:r>
              <a:rPr lang="en-US" sz="1600" dirty="0" smtClean="0"/>
              <a:t>Norman, SP, Hargrove, WW. Monitoring Seasonal Fire Niches with Large Phenological and Fire Datasets. Presentation for Association for Fire Ecology Meeting, November 2015, San Antonio, TX.</a:t>
            </a:r>
          </a:p>
          <a:p>
            <a:endParaRPr lang="en-US" sz="1600" dirty="0"/>
          </a:p>
          <a:p>
            <a:r>
              <a:rPr lang="en-US" sz="1600" dirty="0" smtClean="0"/>
              <a:t>Fire </a:t>
            </a:r>
            <a:r>
              <a:rPr lang="en-US" sz="1600" dirty="0"/>
              <a:t>regimes normally exhibit strong seasonality that is sensitive to climate, land surface phenology (LSP), ignitions and fuels. While considerable attention has been afforded to how fire regimes respond to climate, ignitions and fuels, the ties between LSP and fire are poorly understood even where the fire season is generally confined to a few months of the year. In the eastern US, the timing of phenological transitions is sensitive to variation in temperature and drought; ignition success and fire spread are often restricted by the higher moistures and lower wind speeds associated with the growing season; and fuels often change with senescence and leaf fall in deciduous forests and grasslands. In much of the West, LSP controls differ, but they are also present. Given that LSP is monitored by satellite, it provides an integrated measure linking top-down and local fire regime controls. Here we describe how historical fire occurrence has varied seasonally in concert with climate and MODIS-derived phenological gradients across the US since 2000. We describe the limits of LSP influence and how predicted changes in climate and the growing season may impact future fire seasonality. </a:t>
            </a:r>
          </a:p>
        </p:txBody>
      </p:sp>
    </p:spTree>
    <p:extLst>
      <p:ext uri="{BB962C8B-B14F-4D97-AF65-F5344CB8AC3E}">
        <p14:creationId xmlns:p14="http://schemas.microsoft.com/office/powerpoint/2010/main" val="3853252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2400" y="990600"/>
            <a:ext cx="8991600" cy="5867400"/>
            <a:chOff x="152400" y="990600"/>
            <a:chExt cx="8991600" cy="586740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8943975" cy="554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34127" y="6565612"/>
              <a:ext cx="2109873" cy="292388"/>
            </a:xfrm>
            <a:prstGeom prst="rect">
              <a:avLst/>
            </a:prstGeom>
            <a:noFill/>
          </p:spPr>
          <p:txBody>
            <a:bodyPr wrap="none" rtlCol="0">
              <a:spAutoFit/>
            </a:bodyPr>
            <a:lstStyle/>
            <a:p>
              <a:r>
                <a:rPr lang="en-US" sz="1300" dirty="0" smtClean="0"/>
                <a:t>Mean of 38,318 MODIS cells</a:t>
              </a:r>
              <a:endParaRPr lang="en-US" sz="1300" dirty="0"/>
            </a:p>
          </p:txBody>
        </p:sp>
        <p:sp>
          <p:nvSpPr>
            <p:cNvPr id="6" name="Rectangle 5"/>
            <p:cNvSpPr/>
            <p:nvPr/>
          </p:nvSpPr>
          <p:spPr>
            <a:xfrm>
              <a:off x="3124200" y="5105400"/>
              <a:ext cx="457200" cy="76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244750" y="5110323"/>
              <a:ext cx="457200" cy="76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896617" y="5141612"/>
              <a:ext cx="869020" cy="338554"/>
            </a:xfrm>
            <a:prstGeom prst="rect">
              <a:avLst/>
            </a:prstGeom>
            <a:noFill/>
          </p:spPr>
          <p:txBody>
            <a:bodyPr wrap="none" rtlCol="0">
              <a:spAutoFit/>
            </a:bodyPr>
            <a:lstStyle/>
            <a:p>
              <a:r>
                <a:rPr lang="en-US" sz="1600" b="1" dirty="0" smtClean="0"/>
                <a:t>3 weeks</a:t>
              </a:r>
              <a:endParaRPr lang="en-US" sz="1600" b="1" dirty="0"/>
            </a:p>
          </p:txBody>
        </p:sp>
        <p:sp>
          <p:nvSpPr>
            <p:cNvPr id="10" name="TextBox 9"/>
            <p:cNvSpPr txBox="1"/>
            <p:nvPr/>
          </p:nvSpPr>
          <p:spPr>
            <a:xfrm>
              <a:off x="7025118" y="5147846"/>
              <a:ext cx="869020" cy="338554"/>
            </a:xfrm>
            <a:prstGeom prst="rect">
              <a:avLst/>
            </a:prstGeom>
            <a:noFill/>
          </p:spPr>
          <p:txBody>
            <a:bodyPr wrap="none" rtlCol="0">
              <a:spAutoFit/>
            </a:bodyPr>
            <a:lstStyle/>
            <a:p>
              <a:r>
                <a:rPr lang="en-US" sz="1600" b="1" dirty="0" smtClean="0"/>
                <a:t>3 weeks</a:t>
              </a:r>
              <a:endParaRPr lang="en-US" sz="1600" b="1" dirty="0"/>
            </a:p>
          </p:txBody>
        </p:sp>
      </p:grpSp>
      <p:sp>
        <p:nvSpPr>
          <p:cNvPr id="2" name="TextBox 1"/>
          <p:cNvSpPr txBox="1"/>
          <p:nvPr/>
        </p:nvSpPr>
        <p:spPr>
          <a:xfrm>
            <a:off x="838199" y="1098030"/>
            <a:ext cx="2895601" cy="1200329"/>
          </a:xfrm>
          <a:prstGeom prst="rect">
            <a:avLst/>
          </a:prstGeom>
          <a:noFill/>
        </p:spPr>
        <p:txBody>
          <a:bodyPr wrap="square" rtlCol="0">
            <a:spAutoFit/>
          </a:bodyPr>
          <a:lstStyle/>
          <a:p>
            <a:r>
              <a:rPr lang="en-US" dirty="0" smtClean="0"/>
              <a:t>Deciduous and Mixed Forest types across all elevations, </a:t>
            </a:r>
            <a:r>
              <a:rPr lang="en-US" b="1" dirty="0" smtClean="0"/>
              <a:t>Great Smoky Mountains National Park</a:t>
            </a:r>
            <a:endParaRPr lang="en-US" b="1" dirty="0"/>
          </a:p>
        </p:txBody>
      </p:sp>
      <p:sp>
        <p:nvSpPr>
          <p:cNvPr id="11" name="TextBox 10"/>
          <p:cNvSpPr txBox="1"/>
          <p:nvPr/>
        </p:nvSpPr>
        <p:spPr>
          <a:xfrm>
            <a:off x="152400" y="76200"/>
            <a:ext cx="8993579" cy="1015663"/>
          </a:xfrm>
          <a:prstGeom prst="rect">
            <a:avLst/>
          </a:prstGeom>
          <a:noFill/>
        </p:spPr>
        <p:txBody>
          <a:bodyPr wrap="square" rtlCol="0">
            <a:spAutoFit/>
          </a:bodyPr>
          <a:lstStyle/>
          <a:p>
            <a:r>
              <a:rPr lang="en-US" sz="3000" b="1" dirty="0" smtClean="0"/>
              <a:t>Monitoring </a:t>
            </a:r>
            <a:r>
              <a:rPr lang="en-US" sz="3000" b="1" dirty="0"/>
              <a:t>within-season to inter-year variation in </a:t>
            </a:r>
            <a:r>
              <a:rPr lang="en-US" sz="3000" b="1" dirty="0" smtClean="0"/>
              <a:t>weather- </a:t>
            </a:r>
            <a:r>
              <a:rPr lang="en-US" sz="3000" b="1" dirty="0"/>
              <a:t>and climate-sensitive vegetational phenology</a:t>
            </a:r>
          </a:p>
        </p:txBody>
      </p:sp>
    </p:spTree>
    <p:extLst>
      <p:ext uri="{BB962C8B-B14F-4D97-AF65-F5344CB8AC3E}">
        <p14:creationId xmlns:p14="http://schemas.microsoft.com/office/powerpoint/2010/main" val="33937026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1066800"/>
            <a:ext cx="4662367" cy="369332"/>
          </a:xfrm>
          <a:prstGeom prst="rect">
            <a:avLst/>
          </a:prstGeom>
          <a:noFill/>
        </p:spPr>
        <p:txBody>
          <a:bodyPr wrap="none" rtlCol="0">
            <a:spAutoFit/>
          </a:bodyPr>
          <a:lstStyle/>
          <a:p>
            <a:r>
              <a:rPr lang="en-US" dirty="0" smtClean="0"/>
              <a:t>The effects of mesophication on fire seasonality</a:t>
            </a:r>
            <a:endParaRPr lang="en-US" dirty="0"/>
          </a:p>
        </p:txBody>
      </p:sp>
    </p:spTree>
    <p:extLst>
      <p:ext uri="{BB962C8B-B14F-4D97-AF65-F5344CB8AC3E}">
        <p14:creationId xmlns:p14="http://schemas.microsoft.com/office/powerpoint/2010/main" val="1943300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2008" y="2740309"/>
            <a:ext cx="8843392" cy="3125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51708" y="4895852"/>
            <a:ext cx="90678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33399" y="5638800"/>
            <a:ext cx="8001001" cy="523220"/>
          </a:xfrm>
          <a:prstGeom prst="rect">
            <a:avLst/>
          </a:prstGeom>
          <a:noFill/>
        </p:spPr>
        <p:txBody>
          <a:bodyPr wrap="square" rtlCol="0">
            <a:spAutoFit/>
          </a:bodyPr>
          <a:lstStyle/>
          <a:p>
            <a:r>
              <a:rPr lang="en-US" sz="1400" i="1" dirty="0" smtClean="0">
                <a:solidFill>
                  <a:schemeClr val="tx1">
                    <a:lumMod val="75000"/>
                    <a:lumOff val="25000"/>
                  </a:schemeClr>
                </a:solidFill>
              </a:rPr>
              <a:t>SOURCE: modified from Nowacki, G.J., M.D. Abrams. 2008. The demise of fire and “mesophication” of forests in the eastern United States. Bioscience. 58(2):123-138.</a:t>
            </a:r>
            <a:endParaRPr lang="en-US" sz="1400" i="1" dirty="0">
              <a:solidFill>
                <a:schemeClr val="tx1">
                  <a:lumMod val="75000"/>
                  <a:lumOff val="25000"/>
                </a:schemeClr>
              </a:solidFill>
            </a:endParaRPr>
          </a:p>
        </p:txBody>
      </p:sp>
      <p:sp>
        <p:nvSpPr>
          <p:cNvPr id="7" name="TextBox 6"/>
          <p:cNvSpPr txBox="1"/>
          <p:nvPr/>
        </p:nvSpPr>
        <p:spPr>
          <a:xfrm>
            <a:off x="152400" y="99536"/>
            <a:ext cx="8515793" cy="738664"/>
          </a:xfrm>
          <a:prstGeom prst="rect">
            <a:avLst/>
          </a:prstGeom>
          <a:noFill/>
        </p:spPr>
        <p:txBody>
          <a:bodyPr wrap="none" rtlCol="0">
            <a:spAutoFit/>
          </a:bodyPr>
          <a:lstStyle/>
          <a:p>
            <a:r>
              <a:rPr lang="en-US" sz="2400" b="1" dirty="0"/>
              <a:t>What is a resilient landscape?</a:t>
            </a:r>
          </a:p>
          <a:p>
            <a:r>
              <a:rPr lang="en-US" dirty="0" smtClean="0"/>
              <a:t>Environmental aspects – Measuring resilience with vegetation composition and structure</a:t>
            </a:r>
            <a:endParaRPr lang="en-US" dirty="0"/>
          </a:p>
        </p:txBody>
      </p:sp>
      <p:grpSp>
        <p:nvGrpSpPr>
          <p:cNvPr id="15" name="Group 14"/>
          <p:cNvGrpSpPr/>
          <p:nvPr/>
        </p:nvGrpSpPr>
        <p:grpSpPr>
          <a:xfrm>
            <a:off x="381000" y="2372380"/>
            <a:ext cx="8686895" cy="3146286"/>
            <a:chOff x="381000" y="2372380"/>
            <a:chExt cx="8686895" cy="3146286"/>
          </a:xfrm>
        </p:grpSpPr>
        <p:sp>
          <p:nvSpPr>
            <p:cNvPr id="12" name="Freeform 11"/>
            <p:cNvSpPr/>
            <p:nvPr/>
          </p:nvSpPr>
          <p:spPr>
            <a:xfrm>
              <a:off x="1066895" y="2590800"/>
              <a:ext cx="8001000" cy="1143000"/>
            </a:xfrm>
            <a:custGeom>
              <a:avLst/>
              <a:gdLst>
                <a:gd name="connsiteX0" fmla="*/ 7715303 w 7787705"/>
                <a:gd name="connsiteY0" fmla="*/ 8355 h 955412"/>
                <a:gd name="connsiteX1" fmla="*/ 7690810 w 7787705"/>
                <a:gd name="connsiteY1" fmla="*/ 147148 h 955412"/>
                <a:gd name="connsiteX2" fmla="*/ 7674481 w 7787705"/>
                <a:gd name="connsiteY2" fmla="*/ 514540 h 955412"/>
                <a:gd name="connsiteX3" fmla="*/ 7666317 w 7787705"/>
                <a:gd name="connsiteY3" fmla="*/ 612512 h 955412"/>
                <a:gd name="connsiteX4" fmla="*/ 7633660 w 7787705"/>
                <a:gd name="connsiteY4" fmla="*/ 645169 h 955412"/>
                <a:gd name="connsiteX5" fmla="*/ 7601003 w 7787705"/>
                <a:gd name="connsiteY5" fmla="*/ 661498 h 955412"/>
                <a:gd name="connsiteX6" fmla="*/ 7478539 w 7787705"/>
                <a:gd name="connsiteY6" fmla="*/ 685990 h 955412"/>
                <a:gd name="connsiteX7" fmla="*/ 7364239 w 7787705"/>
                <a:gd name="connsiteY7" fmla="*/ 702319 h 955412"/>
                <a:gd name="connsiteX8" fmla="*/ 7266267 w 7787705"/>
                <a:gd name="connsiteY8" fmla="*/ 694155 h 955412"/>
                <a:gd name="connsiteX9" fmla="*/ 7045831 w 7787705"/>
                <a:gd name="connsiteY9" fmla="*/ 685990 h 955412"/>
                <a:gd name="connsiteX10" fmla="*/ 6980517 w 7787705"/>
                <a:gd name="connsiteY10" fmla="*/ 669662 h 955412"/>
                <a:gd name="connsiteX11" fmla="*/ 6964189 w 7787705"/>
                <a:gd name="connsiteY11" fmla="*/ 645169 h 955412"/>
                <a:gd name="connsiteX12" fmla="*/ 6939696 w 7787705"/>
                <a:gd name="connsiteY12" fmla="*/ 612512 h 955412"/>
                <a:gd name="connsiteX13" fmla="*/ 6915203 w 7787705"/>
                <a:gd name="connsiteY13" fmla="*/ 604348 h 955412"/>
                <a:gd name="connsiteX14" fmla="*/ 6866217 w 7787705"/>
                <a:gd name="connsiteY14" fmla="*/ 555362 h 955412"/>
                <a:gd name="connsiteX15" fmla="*/ 6817231 w 7787705"/>
                <a:gd name="connsiteY15" fmla="*/ 547198 h 955412"/>
                <a:gd name="connsiteX16" fmla="*/ 6123267 w 7787705"/>
                <a:gd name="connsiteY16" fmla="*/ 563526 h 955412"/>
                <a:gd name="connsiteX17" fmla="*/ 6066117 w 7787705"/>
                <a:gd name="connsiteY17" fmla="*/ 571690 h 955412"/>
                <a:gd name="connsiteX18" fmla="*/ 5927324 w 7787705"/>
                <a:gd name="connsiteY18" fmla="*/ 596183 h 955412"/>
                <a:gd name="connsiteX19" fmla="*/ 5862010 w 7787705"/>
                <a:gd name="connsiteY19" fmla="*/ 604348 h 955412"/>
                <a:gd name="connsiteX20" fmla="*/ 5804860 w 7787705"/>
                <a:gd name="connsiteY20" fmla="*/ 612512 h 955412"/>
                <a:gd name="connsiteX21" fmla="*/ 5764039 w 7787705"/>
                <a:gd name="connsiteY21" fmla="*/ 628840 h 955412"/>
                <a:gd name="connsiteX22" fmla="*/ 5592589 w 7787705"/>
                <a:gd name="connsiteY22" fmla="*/ 645169 h 955412"/>
                <a:gd name="connsiteX23" fmla="*/ 5527274 w 7787705"/>
                <a:gd name="connsiteY23" fmla="*/ 694155 h 955412"/>
                <a:gd name="connsiteX24" fmla="*/ 5478289 w 7787705"/>
                <a:gd name="connsiteY24" fmla="*/ 726812 h 955412"/>
                <a:gd name="connsiteX25" fmla="*/ 5453796 w 7787705"/>
                <a:gd name="connsiteY25" fmla="*/ 751305 h 955412"/>
                <a:gd name="connsiteX26" fmla="*/ 5404810 w 7787705"/>
                <a:gd name="connsiteY26" fmla="*/ 808455 h 955412"/>
                <a:gd name="connsiteX27" fmla="*/ 5380317 w 7787705"/>
                <a:gd name="connsiteY27" fmla="*/ 816619 h 955412"/>
                <a:gd name="connsiteX28" fmla="*/ 5355824 w 7787705"/>
                <a:gd name="connsiteY28" fmla="*/ 832948 h 955412"/>
                <a:gd name="connsiteX29" fmla="*/ 5331331 w 7787705"/>
                <a:gd name="connsiteY29" fmla="*/ 841112 h 955412"/>
                <a:gd name="connsiteX30" fmla="*/ 5192539 w 7787705"/>
                <a:gd name="connsiteY30" fmla="*/ 857440 h 955412"/>
                <a:gd name="connsiteX31" fmla="*/ 5078239 w 7787705"/>
                <a:gd name="connsiteY31" fmla="*/ 849276 h 955412"/>
                <a:gd name="connsiteX32" fmla="*/ 4972103 w 7787705"/>
                <a:gd name="connsiteY32" fmla="*/ 824783 h 955412"/>
                <a:gd name="connsiteX33" fmla="*/ 4865967 w 7787705"/>
                <a:gd name="connsiteY33" fmla="*/ 816619 h 955412"/>
                <a:gd name="connsiteX34" fmla="*/ 4792489 w 7787705"/>
                <a:gd name="connsiteY34" fmla="*/ 800290 h 955412"/>
                <a:gd name="connsiteX35" fmla="*/ 4629203 w 7787705"/>
                <a:gd name="connsiteY35" fmla="*/ 783962 h 955412"/>
                <a:gd name="connsiteX36" fmla="*/ 4245481 w 7787705"/>
                <a:gd name="connsiteY36" fmla="*/ 767633 h 955412"/>
                <a:gd name="connsiteX37" fmla="*/ 4188331 w 7787705"/>
                <a:gd name="connsiteY37" fmla="*/ 743140 h 955412"/>
                <a:gd name="connsiteX38" fmla="*/ 4090360 w 7787705"/>
                <a:gd name="connsiteY38" fmla="*/ 726812 h 955412"/>
                <a:gd name="connsiteX39" fmla="*/ 3935239 w 7787705"/>
                <a:gd name="connsiteY39" fmla="*/ 710483 h 955412"/>
                <a:gd name="connsiteX40" fmla="*/ 3445381 w 7787705"/>
                <a:gd name="connsiteY40" fmla="*/ 726812 h 955412"/>
                <a:gd name="connsiteX41" fmla="*/ 3404560 w 7787705"/>
                <a:gd name="connsiteY41" fmla="*/ 734976 h 955412"/>
                <a:gd name="connsiteX42" fmla="*/ 3233110 w 7787705"/>
                <a:gd name="connsiteY42" fmla="*/ 759469 h 955412"/>
                <a:gd name="connsiteX43" fmla="*/ 3167796 w 7787705"/>
                <a:gd name="connsiteY43" fmla="*/ 775798 h 955412"/>
                <a:gd name="connsiteX44" fmla="*/ 3069824 w 7787705"/>
                <a:gd name="connsiteY44" fmla="*/ 783962 h 955412"/>
                <a:gd name="connsiteX45" fmla="*/ 3045331 w 7787705"/>
                <a:gd name="connsiteY45" fmla="*/ 792126 h 955412"/>
                <a:gd name="connsiteX46" fmla="*/ 3012674 w 7787705"/>
                <a:gd name="connsiteY46" fmla="*/ 783962 h 955412"/>
                <a:gd name="connsiteX47" fmla="*/ 2988181 w 7787705"/>
                <a:gd name="connsiteY47" fmla="*/ 800290 h 955412"/>
                <a:gd name="connsiteX48" fmla="*/ 2980017 w 7787705"/>
                <a:gd name="connsiteY48" fmla="*/ 832948 h 955412"/>
                <a:gd name="connsiteX49" fmla="*/ 2963689 w 7787705"/>
                <a:gd name="connsiteY49" fmla="*/ 914590 h 955412"/>
                <a:gd name="connsiteX50" fmla="*/ 2939196 w 7787705"/>
                <a:gd name="connsiteY50" fmla="*/ 922755 h 955412"/>
                <a:gd name="connsiteX51" fmla="*/ 2906539 w 7787705"/>
                <a:gd name="connsiteY51" fmla="*/ 939083 h 955412"/>
                <a:gd name="connsiteX52" fmla="*/ 2816731 w 7787705"/>
                <a:gd name="connsiteY52" fmla="*/ 955412 h 955412"/>
                <a:gd name="connsiteX53" fmla="*/ 2620789 w 7787705"/>
                <a:gd name="connsiteY53" fmla="*/ 947248 h 955412"/>
                <a:gd name="connsiteX54" fmla="*/ 2563639 w 7787705"/>
                <a:gd name="connsiteY54" fmla="*/ 922755 h 955412"/>
                <a:gd name="connsiteX55" fmla="*/ 2498324 w 7787705"/>
                <a:gd name="connsiteY55" fmla="*/ 898262 h 955412"/>
                <a:gd name="connsiteX56" fmla="*/ 2473831 w 7787705"/>
                <a:gd name="connsiteY56" fmla="*/ 881933 h 955412"/>
                <a:gd name="connsiteX57" fmla="*/ 2400353 w 7787705"/>
                <a:gd name="connsiteY57" fmla="*/ 857440 h 955412"/>
                <a:gd name="connsiteX58" fmla="*/ 2326874 w 7787705"/>
                <a:gd name="connsiteY58" fmla="*/ 849276 h 955412"/>
                <a:gd name="connsiteX59" fmla="*/ 1567596 w 7787705"/>
                <a:gd name="connsiteY59" fmla="*/ 849276 h 955412"/>
                <a:gd name="connsiteX60" fmla="*/ 1534939 w 7787705"/>
                <a:gd name="connsiteY60" fmla="*/ 841112 h 955412"/>
                <a:gd name="connsiteX61" fmla="*/ 1379817 w 7787705"/>
                <a:gd name="connsiteY61" fmla="*/ 824783 h 955412"/>
                <a:gd name="connsiteX62" fmla="*/ 1224696 w 7787705"/>
                <a:gd name="connsiteY62" fmla="*/ 816619 h 955412"/>
                <a:gd name="connsiteX63" fmla="*/ 1143053 w 7787705"/>
                <a:gd name="connsiteY63" fmla="*/ 800290 h 955412"/>
                <a:gd name="connsiteX64" fmla="*/ 800153 w 7787705"/>
                <a:gd name="connsiteY64" fmla="*/ 783962 h 955412"/>
                <a:gd name="connsiteX65" fmla="*/ 702181 w 7787705"/>
                <a:gd name="connsiteY65" fmla="*/ 751305 h 955412"/>
                <a:gd name="connsiteX66" fmla="*/ 645031 w 7787705"/>
                <a:gd name="connsiteY66" fmla="*/ 718648 h 955412"/>
                <a:gd name="connsiteX67" fmla="*/ 620539 w 7787705"/>
                <a:gd name="connsiteY67" fmla="*/ 702319 h 955412"/>
                <a:gd name="connsiteX68" fmla="*/ 563389 w 7787705"/>
                <a:gd name="connsiteY68" fmla="*/ 694155 h 955412"/>
                <a:gd name="connsiteX69" fmla="*/ 334789 w 7787705"/>
                <a:gd name="connsiteY69" fmla="*/ 685990 h 955412"/>
                <a:gd name="connsiteX70" fmla="*/ 236817 w 7787705"/>
                <a:gd name="connsiteY70" fmla="*/ 612512 h 955412"/>
                <a:gd name="connsiteX71" fmla="*/ 187831 w 7787705"/>
                <a:gd name="connsiteY71" fmla="*/ 579855 h 955412"/>
                <a:gd name="connsiteX72" fmla="*/ 155174 w 7787705"/>
                <a:gd name="connsiteY72" fmla="*/ 555362 h 955412"/>
                <a:gd name="connsiteX73" fmla="*/ 130681 w 7787705"/>
                <a:gd name="connsiteY73" fmla="*/ 547198 h 955412"/>
                <a:gd name="connsiteX74" fmla="*/ 57203 w 7787705"/>
                <a:gd name="connsiteY74" fmla="*/ 498212 h 955412"/>
                <a:gd name="connsiteX75" fmla="*/ 49039 w 7787705"/>
                <a:gd name="connsiteY75" fmla="*/ 457390 h 955412"/>
                <a:gd name="connsiteX76" fmla="*/ 8217 w 7787705"/>
                <a:gd name="connsiteY76" fmla="*/ 392076 h 955412"/>
                <a:gd name="connsiteX77" fmla="*/ 8217 w 7787705"/>
                <a:gd name="connsiteY77" fmla="*/ 318598 h 955412"/>
                <a:gd name="connsiteX78" fmla="*/ 98024 w 7787705"/>
                <a:gd name="connsiteY78" fmla="*/ 253283 h 955412"/>
                <a:gd name="connsiteX79" fmla="*/ 147010 w 7787705"/>
                <a:gd name="connsiteY79" fmla="*/ 220626 h 955412"/>
                <a:gd name="connsiteX80" fmla="*/ 293967 w 7787705"/>
                <a:gd name="connsiteY80" fmla="*/ 179805 h 955412"/>
                <a:gd name="connsiteX81" fmla="*/ 563389 w 7787705"/>
                <a:gd name="connsiteY81" fmla="*/ 138983 h 955412"/>
                <a:gd name="connsiteX82" fmla="*/ 1592089 w 7787705"/>
                <a:gd name="connsiteY82" fmla="*/ 122655 h 955412"/>
                <a:gd name="connsiteX83" fmla="*/ 2261560 w 7787705"/>
                <a:gd name="connsiteY83" fmla="*/ 122655 h 955412"/>
                <a:gd name="connsiteX84" fmla="*/ 2506489 w 7787705"/>
                <a:gd name="connsiteY84" fmla="*/ 89998 h 955412"/>
                <a:gd name="connsiteX85" fmla="*/ 3110646 w 7787705"/>
                <a:gd name="connsiteY85" fmla="*/ 65505 h 955412"/>
                <a:gd name="connsiteX86" fmla="*/ 4180167 w 7787705"/>
                <a:gd name="connsiteY86" fmla="*/ 41012 h 955412"/>
                <a:gd name="connsiteX87" fmla="*/ 6645781 w 7787705"/>
                <a:gd name="connsiteY87" fmla="*/ 24683 h 955412"/>
                <a:gd name="connsiteX88" fmla="*/ 7715303 w 7787705"/>
                <a:gd name="connsiteY88" fmla="*/ 8355 h 95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7787705" h="955412">
                  <a:moveTo>
                    <a:pt x="7715303" y="8355"/>
                  </a:moveTo>
                  <a:cubicBezTo>
                    <a:pt x="7889475" y="28766"/>
                    <a:pt x="7695255" y="56031"/>
                    <a:pt x="7690810" y="147148"/>
                  </a:cubicBezTo>
                  <a:cubicBezTo>
                    <a:pt x="7674169" y="488299"/>
                    <a:pt x="7691643" y="282856"/>
                    <a:pt x="7674481" y="514540"/>
                  </a:cubicBezTo>
                  <a:cubicBezTo>
                    <a:pt x="7672060" y="547221"/>
                    <a:pt x="7676092" y="581233"/>
                    <a:pt x="7666317" y="612512"/>
                  </a:cubicBezTo>
                  <a:cubicBezTo>
                    <a:pt x="7661725" y="627206"/>
                    <a:pt x="7645976" y="635932"/>
                    <a:pt x="7633660" y="645169"/>
                  </a:cubicBezTo>
                  <a:cubicBezTo>
                    <a:pt x="7623924" y="652471"/>
                    <a:pt x="7611570" y="655460"/>
                    <a:pt x="7601003" y="661498"/>
                  </a:cubicBezTo>
                  <a:cubicBezTo>
                    <a:pt x="7539146" y="696844"/>
                    <a:pt x="7620009" y="674201"/>
                    <a:pt x="7478539" y="685990"/>
                  </a:cubicBezTo>
                  <a:cubicBezTo>
                    <a:pt x="7454159" y="690054"/>
                    <a:pt x="7384681" y="702319"/>
                    <a:pt x="7364239" y="702319"/>
                  </a:cubicBezTo>
                  <a:cubicBezTo>
                    <a:pt x="7331468" y="702319"/>
                    <a:pt x="7298995" y="695833"/>
                    <a:pt x="7266267" y="694155"/>
                  </a:cubicBezTo>
                  <a:cubicBezTo>
                    <a:pt x="7192834" y="690389"/>
                    <a:pt x="7119310" y="688712"/>
                    <a:pt x="7045831" y="685990"/>
                  </a:cubicBezTo>
                  <a:cubicBezTo>
                    <a:pt x="7043799" y="685584"/>
                    <a:pt x="6988885" y="676356"/>
                    <a:pt x="6980517" y="669662"/>
                  </a:cubicBezTo>
                  <a:cubicBezTo>
                    <a:pt x="6972855" y="663532"/>
                    <a:pt x="6969892" y="653154"/>
                    <a:pt x="6964189" y="645169"/>
                  </a:cubicBezTo>
                  <a:cubicBezTo>
                    <a:pt x="6956280" y="634096"/>
                    <a:pt x="6950149" y="621223"/>
                    <a:pt x="6939696" y="612512"/>
                  </a:cubicBezTo>
                  <a:cubicBezTo>
                    <a:pt x="6933085" y="607003"/>
                    <a:pt x="6923367" y="607069"/>
                    <a:pt x="6915203" y="604348"/>
                  </a:cubicBezTo>
                  <a:cubicBezTo>
                    <a:pt x="6901377" y="585914"/>
                    <a:pt x="6890095" y="563321"/>
                    <a:pt x="6866217" y="555362"/>
                  </a:cubicBezTo>
                  <a:cubicBezTo>
                    <a:pt x="6850513" y="550127"/>
                    <a:pt x="6833560" y="549919"/>
                    <a:pt x="6817231" y="547198"/>
                  </a:cubicBezTo>
                  <a:lnTo>
                    <a:pt x="6123267" y="563526"/>
                  </a:lnTo>
                  <a:cubicBezTo>
                    <a:pt x="6104034" y="564153"/>
                    <a:pt x="6085099" y="568526"/>
                    <a:pt x="6066117" y="571690"/>
                  </a:cubicBezTo>
                  <a:lnTo>
                    <a:pt x="5927324" y="596183"/>
                  </a:lnTo>
                  <a:cubicBezTo>
                    <a:pt x="5905659" y="599650"/>
                    <a:pt x="5883758" y="601448"/>
                    <a:pt x="5862010" y="604348"/>
                  </a:cubicBezTo>
                  <a:lnTo>
                    <a:pt x="5804860" y="612512"/>
                  </a:lnTo>
                  <a:cubicBezTo>
                    <a:pt x="5791253" y="617955"/>
                    <a:pt x="5778178" y="624984"/>
                    <a:pt x="5764039" y="628840"/>
                  </a:cubicBezTo>
                  <a:cubicBezTo>
                    <a:pt x="5720676" y="640666"/>
                    <a:pt x="5617938" y="643479"/>
                    <a:pt x="5592589" y="645169"/>
                  </a:cubicBezTo>
                  <a:cubicBezTo>
                    <a:pt x="5570817" y="661498"/>
                    <a:pt x="5549918" y="679059"/>
                    <a:pt x="5527274" y="694155"/>
                  </a:cubicBezTo>
                  <a:cubicBezTo>
                    <a:pt x="5510946" y="705041"/>
                    <a:pt x="5492165" y="712936"/>
                    <a:pt x="5478289" y="726812"/>
                  </a:cubicBezTo>
                  <a:cubicBezTo>
                    <a:pt x="5470125" y="734976"/>
                    <a:pt x="5461310" y="742539"/>
                    <a:pt x="5453796" y="751305"/>
                  </a:cubicBezTo>
                  <a:cubicBezTo>
                    <a:pt x="5438706" y="768910"/>
                    <a:pt x="5425068" y="794950"/>
                    <a:pt x="5404810" y="808455"/>
                  </a:cubicBezTo>
                  <a:cubicBezTo>
                    <a:pt x="5397649" y="813229"/>
                    <a:pt x="5388481" y="813898"/>
                    <a:pt x="5380317" y="816619"/>
                  </a:cubicBezTo>
                  <a:cubicBezTo>
                    <a:pt x="5372153" y="822062"/>
                    <a:pt x="5364600" y="828560"/>
                    <a:pt x="5355824" y="832948"/>
                  </a:cubicBezTo>
                  <a:cubicBezTo>
                    <a:pt x="5348127" y="836797"/>
                    <a:pt x="5339680" y="839025"/>
                    <a:pt x="5331331" y="841112"/>
                  </a:cubicBezTo>
                  <a:cubicBezTo>
                    <a:pt x="5280262" y="853879"/>
                    <a:pt x="5252653" y="852431"/>
                    <a:pt x="5192539" y="857440"/>
                  </a:cubicBezTo>
                  <a:cubicBezTo>
                    <a:pt x="5154439" y="854719"/>
                    <a:pt x="5116247" y="853077"/>
                    <a:pt x="5078239" y="849276"/>
                  </a:cubicBezTo>
                  <a:cubicBezTo>
                    <a:pt x="4935369" y="834989"/>
                    <a:pt x="5134145" y="849089"/>
                    <a:pt x="4972103" y="824783"/>
                  </a:cubicBezTo>
                  <a:cubicBezTo>
                    <a:pt x="4937012" y="819519"/>
                    <a:pt x="4901346" y="819340"/>
                    <a:pt x="4865967" y="816619"/>
                  </a:cubicBezTo>
                  <a:cubicBezTo>
                    <a:pt x="4839972" y="810120"/>
                    <a:pt x="4819426" y="804434"/>
                    <a:pt x="4792489" y="800290"/>
                  </a:cubicBezTo>
                  <a:cubicBezTo>
                    <a:pt x="4734689" y="791397"/>
                    <a:pt x="4689250" y="788966"/>
                    <a:pt x="4629203" y="783962"/>
                  </a:cubicBezTo>
                  <a:cubicBezTo>
                    <a:pt x="4479587" y="746559"/>
                    <a:pt x="4643238" y="784927"/>
                    <a:pt x="4245481" y="767633"/>
                  </a:cubicBezTo>
                  <a:cubicBezTo>
                    <a:pt x="4225482" y="766763"/>
                    <a:pt x="4206002" y="747558"/>
                    <a:pt x="4188331" y="743140"/>
                  </a:cubicBezTo>
                  <a:cubicBezTo>
                    <a:pt x="4156212" y="735110"/>
                    <a:pt x="4122900" y="732913"/>
                    <a:pt x="4090360" y="726812"/>
                  </a:cubicBezTo>
                  <a:cubicBezTo>
                    <a:pt x="3980589" y="706231"/>
                    <a:pt x="4205350" y="728492"/>
                    <a:pt x="3935239" y="710483"/>
                  </a:cubicBezTo>
                  <a:cubicBezTo>
                    <a:pt x="3840936" y="712579"/>
                    <a:pt x="3585198" y="712831"/>
                    <a:pt x="3445381" y="726812"/>
                  </a:cubicBezTo>
                  <a:cubicBezTo>
                    <a:pt x="3431573" y="728193"/>
                    <a:pt x="3418275" y="732866"/>
                    <a:pt x="3404560" y="734976"/>
                  </a:cubicBezTo>
                  <a:cubicBezTo>
                    <a:pt x="3347501" y="743754"/>
                    <a:pt x="3290001" y="749660"/>
                    <a:pt x="3233110" y="759469"/>
                  </a:cubicBezTo>
                  <a:cubicBezTo>
                    <a:pt x="3210995" y="763282"/>
                    <a:pt x="3189989" y="772469"/>
                    <a:pt x="3167796" y="775798"/>
                  </a:cubicBezTo>
                  <a:cubicBezTo>
                    <a:pt x="3135388" y="780659"/>
                    <a:pt x="3102481" y="781241"/>
                    <a:pt x="3069824" y="783962"/>
                  </a:cubicBezTo>
                  <a:cubicBezTo>
                    <a:pt x="3061660" y="786683"/>
                    <a:pt x="3053937" y="792126"/>
                    <a:pt x="3045331" y="792126"/>
                  </a:cubicBezTo>
                  <a:cubicBezTo>
                    <a:pt x="3034110" y="792126"/>
                    <a:pt x="3023782" y="782375"/>
                    <a:pt x="3012674" y="783962"/>
                  </a:cubicBezTo>
                  <a:cubicBezTo>
                    <a:pt x="3002960" y="785350"/>
                    <a:pt x="2996345" y="794847"/>
                    <a:pt x="2988181" y="800290"/>
                  </a:cubicBezTo>
                  <a:cubicBezTo>
                    <a:pt x="2985460" y="811176"/>
                    <a:pt x="2982368" y="821976"/>
                    <a:pt x="2980017" y="832948"/>
                  </a:cubicBezTo>
                  <a:cubicBezTo>
                    <a:pt x="2974202" y="860085"/>
                    <a:pt x="2990018" y="905813"/>
                    <a:pt x="2963689" y="914590"/>
                  </a:cubicBezTo>
                  <a:cubicBezTo>
                    <a:pt x="2955525" y="917312"/>
                    <a:pt x="2947106" y="919365"/>
                    <a:pt x="2939196" y="922755"/>
                  </a:cubicBezTo>
                  <a:cubicBezTo>
                    <a:pt x="2928010" y="927549"/>
                    <a:pt x="2917935" y="934810"/>
                    <a:pt x="2906539" y="939083"/>
                  </a:cubicBezTo>
                  <a:cubicBezTo>
                    <a:pt x="2882846" y="947968"/>
                    <a:pt x="2837600" y="952431"/>
                    <a:pt x="2816731" y="955412"/>
                  </a:cubicBezTo>
                  <a:cubicBezTo>
                    <a:pt x="2751417" y="952691"/>
                    <a:pt x="2685981" y="952077"/>
                    <a:pt x="2620789" y="947248"/>
                  </a:cubicBezTo>
                  <a:cubicBezTo>
                    <a:pt x="2605701" y="946130"/>
                    <a:pt x="2574366" y="927522"/>
                    <a:pt x="2563639" y="922755"/>
                  </a:cubicBezTo>
                  <a:cubicBezTo>
                    <a:pt x="2534346" y="909736"/>
                    <a:pt x="2525259" y="907240"/>
                    <a:pt x="2498324" y="898262"/>
                  </a:cubicBezTo>
                  <a:cubicBezTo>
                    <a:pt x="2490160" y="892819"/>
                    <a:pt x="2482607" y="886321"/>
                    <a:pt x="2473831" y="881933"/>
                  </a:cubicBezTo>
                  <a:cubicBezTo>
                    <a:pt x="2454405" y="872220"/>
                    <a:pt x="2422869" y="860904"/>
                    <a:pt x="2400353" y="857440"/>
                  </a:cubicBezTo>
                  <a:cubicBezTo>
                    <a:pt x="2375996" y="853693"/>
                    <a:pt x="2351367" y="851997"/>
                    <a:pt x="2326874" y="849276"/>
                  </a:cubicBezTo>
                  <a:cubicBezTo>
                    <a:pt x="2020010" y="874847"/>
                    <a:pt x="2189032" y="863898"/>
                    <a:pt x="1567596" y="849276"/>
                  </a:cubicBezTo>
                  <a:cubicBezTo>
                    <a:pt x="1556378" y="849012"/>
                    <a:pt x="1546065" y="842563"/>
                    <a:pt x="1534939" y="841112"/>
                  </a:cubicBezTo>
                  <a:cubicBezTo>
                    <a:pt x="1483383" y="834387"/>
                    <a:pt x="1431738" y="827516"/>
                    <a:pt x="1379817" y="824783"/>
                  </a:cubicBezTo>
                  <a:lnTo>
                    <a:pt x="1224696" y="816619"/>
                  </a:lnTo>
                  <a:cubicBezTo>
                    <a:pt x="1197482" y="811176"/>
                    <a:pt x="1170758" y="801920"/>
                    <a:pt x="1143053" y="800290"/>
                  </a:cubicBezTo>
                  <a:cubicBezTo>
                    <a:pt x="936287" y="788128"/>
                    <a:pt x="1050567" y="793978"/>
                    <a:pt x="800153" y="783962"/>
                  </a:cubicBezTo>
                  <a:cubicBezTo>
                    <a:pt x="767496" y="773076"/>
                    <a:pt x="729720" y="771959"/>
                    <a:pt x="702181" y="751305"/>
                  </a:cubicBezTo>
                  <a:cubicBezTo>
                    <a:pt x="662639" y="721648"/>
                    <a:pt x="682433" y="731115"/>
                    <a:pt x="645031" y="718648"/>
                  </a:cubicBezTo>
                  <a:cubicBezTo>
                    <a:pt x="636867" y="713205"/>
                    <a:pt x="629937" y="705139"/>
                    <a:pt x="620539" y="702319"/>
                  </a:cubicBezTo>
                  <a:cubicBezTo>
                    <a:pt x="602107" y="696789"/>
                    <a:pt x="582601" y="695253"/>
                    <a:pt x="563389" y="694155"/>
                  </a:cubicBezTo>
                  <a:cubicBezTo>
                    <a:pt x="487265" y="689805"/>
                    <a:pt x="410989" y="688712"/>
                    <a:pt x="334789" y="685990"/>
                  </a:cubicBezTo>
                  <a:cubicBezTo>
                    <a:pt x="208970" y="602111"/>
                    <a:pt x="364941" y="708604"/>
                    <a:pt x="236817" y="612512"/>
                  </a:cubicBezTo>
                  <a:cubicBezTo>
                    <a:pt x="221117" y="600737"/>
                    <a:pt x="203908" y="591109"/>
                    <a:pt x="187831" y="579855"/>
                  </a:cubicBezTo>
                  <a:cubicBezTo>
                    <a:pt x="176684" y="572052"/>
                    <a:pt x="166988" y="562113"/>
                    <a:pt x="155174" y="555362"/>
                  </a:cubicBezTo>
                  <a:cubicBezTo>
                    <a:pt x="147702" y="551092"/>
                    <a:pt x="138378" y="551047"/>
                    <a:pt x="130681" y="547198"/>
                  </a:cubicBezTo>
                  <a:cubicBezTo>
                    <a:pt x="99189" y="531452"/>
                    <a:pt x="84550" y="518722"/>
                    <a:pt x="57203" y="498212"/>
                  </a:cubicBezTo>
                  <a:cubicBezTo>
                    <a:pt x="54482" y="484605"/>
                    <a:pt x="54193" y="470274"/>
                    <a:pt x="49039" y="457390"/>
                  </a:cubicBezTo>
                  <a:cubicBezTo>
                    <a:pt x="44116" y="445081"/>
                    <a:pt x="18126" y="406939"/>
                    <a:pt x="8217" y="392076"/>
                  </a:cubicBezTo>
                  <a:cubicBezTo>
                    <a:pt x="4211" y="368038"/>
                    <a:pt x="-8079" y="341412"/>
                    <a:pt x="8217" y="318598"/>
                  </a:cubicBezTo>
                  <a:cubicBezTo>
                    <a:pt x="34604" y="281656"/>
                    <a:pt x="58555" y="277571"/>
                    <a:pt x="98024" y="253283"/>
                  </a:cubicBezTo>
                  <a:cubicBezTo>
                    <a:pt x="114737" y="242998"/>
                    <a:pt x="129457" y="229402"/>
                    <a:pt x="147010" y="220626"/>
                  </a:cubicBezTo>
                  <a:cubicBezTo>
                    <a:pt x="172931" y="207666"/>
                    <a:pt x="286865" y="181068"/>
                    <a:pt x="293967" y="179805"/>
                  </a:cubicBezTo>
                  <a:cubicBezTo>
                    <a:pt x="383397" y="163906"/>
                    <a:pt x="472568" y="140425"/>
                    <a:pt x="563389" y="138983"/>
                  </a:cubicBezTo>
                  <a:lnTo>
                    <a:pt x="1592089" y="122655"/>
                  </a:lnTo>
                  <a:cubicBezTo>
                    <a:pt x="1760204" y="125768"/>
                    <a:pt x="2067114" y="139417"/>
                    <a:pt x="2261560" y="122655"/>
                  </a:cubicBezTo>
                  <a:cubicBezTo>
                    <a:pt x="2343621" y="115581"/>
                    <a:pt x="2424372" y="96397"/>
                    <a:pt x="2506489" y="89998"/>
                  </a:cubicBezTo>
                  <a:cubicBezTo>
                    <a:pt x="2521174" y="88854"/>
                    <a:pt x="3016421" y="67890"/>
                    <a:pt x="3110646" y="65505"/>
                  </a:cubicBezTo>
                  <a:lnTo>
                    <a:pt x="4180167" y="41012"/>
                  </a:lnTo>
                  <a:lnTo>
                    <a:pt x="6645781" y="24683"/>
                  </a:lnTo>
                  <a:cubicBezTo>
                    <a:pt x="7209022" y="9461"/>
                    <a:pt x="7541131" y="-12056"/>
                    <a:pt x="7715303" y="835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200400" y="2372380"/>
              <a:ext cx="2368391" cy="1077218"/>
            </a:xfrm>
            <a:prstGeom prst="rect">
              <a:avLst/>
            </a:prstGeom>
            <a:solidFill>
              <a:schemeClr val="bg1"/>
            </a:solidFill>
          </p:spPr>
          <p:txBody>
            <a:bodyPr wrap="square" rtlCol="0">
              <a:spAutoFit/>
            </a:bodyPr>
            <a:lstStyle/>
            <a:p>
              <a:pPr algn="ctr"/>
              <a:r>
                <a:rPr lang="en-US" sz="1600" dirty="0" smtClean="0">
                  <a:solidFill>
                    <a:srgbClr val="002060"/>
                  </a:solidFill>
                </a:rPr>
                <a:t>Fire exclusion closed canopies and led to an </a:t>
              </a:r>
            </a:p>
            <a:p>
              <a:pPr algn="ctr"/>
              <a:r>
                <a:rPr lang="en-US" sz="1600" dirty="0" smtClean="0">
                  <a:solidFill>
                    <a:srgbClr val="002060"/>
                  </a:solidFill>
                </a:rPr>
                <a:t>increase in shade-tolerant </a:t>
              </a:r>
            </a:p>
            <a:p>
              <a:pPr algn="ctr"/>
              <a:r>
                <a:rPr lang="en-US" sz="1600" dirty="0" smtClean="0">
                  <a:solidFill>
                    <a:srgbClr val="002060"/>
                  </a:solidFill>
                </a:rPr>
                <a:t>mesophytic species</a:t>
              </a:r>
            </a:p>
          </p:txBody>
        </p:sp>
        <p:sp>
          <p:nvSpPr>
            <p:cNvPr id="10" name="TextBox 9"/>
            <p:cNvSpPr txBox="1"/>
            <p:nvPr/>
          </p:nvSpPr>
          <p:spPr>
            <a:xfrm>
              <a:off x="6096000" y="2379583"/>
              <a:ext cx="2275110" cy="830997"/>
            </a:xfrm>
            <a:prstGeom prst="rect">
              <a:avLst/>
            </a:prstGeom>
            <a:solidFill>
              <a:schemeClr val="bg1"/>
            </a:solidFill>
          </p:spPr>
          <p:txBody>
            <a:bodyPr wrap="none" rtlCol="0">
              <a:spAutoFit/>
            </a:bodyPr>
            <a:lstStyle/>
            <a:p>
              <a:pPr algn="ctr"/>
              <a:r>
                <a:rPr lang="en-US" sz="1600" dirty="0" smtClean="0">
                  <a:solidFill>
                    <a:srgbClr val="002060"/>
                  </a:solidFill>
                </a:rPr>
                <a:t>Decreased flammability</a:t>
              </a:r>
            </a:p>
            <a:p>
              <a:pPr algn="ctr"/>
              <a:r>
                <a:rPr lang="en-US" sz="1600" dirty="0" smtClean="0">
                  <a:solidFill>
                    <a:srgbClr val="002060"/>
                  </a:solidFill>
                </a:rPr>
                <a:t>due to mesophytic fuels,</a:t>
              </a:r>
            </a:p>
            <a:p>
              <a:pPr algn="ctr"/>
              <a:r>
                <a:rPr lang="en-US" sz="1600" dirty="0" smtClean="0">
                  <a:solidFill>
                    <a:srgbClr val="002060"/>
                  </a:solidFill>
                </a:rPr>
                <a:t>and humid microclimate</a:t>
              </a:r>
            </a:p>
          </p:txBody>
        </p:sp>
        <p:sp>
          <p:nvSpPr>
            <p:cNvPr id="6" name="TextBox 5"/>
            <p:cNvSpPr txBox="1"/>
            <p:nvPr/>
          </p:nvSpPr>
          <p:spPr>
            <a:xfrm>
              <a:off x="533400" y="2382798"/>
              <a:ext cx="2286096" cy="1077218"/>
            </a:xfrm>
            <a:prstGeom prst="rect">
              <a:avLst/>
            </a:prstGeom>
            <a:solidFill>
              <a:schemeClr val="bg1"/>
            </a:solidFill>
          </p:spPr>
          <p:txBody>
            <a:bodyPr wrap="square" rtlCol="0">
              <a:spAutoFit/>
            </a:bodyPr>
            <a:lstStyle/>
            <a:p>
              <a:pPr algn="ctr"/>
              <a:r>
                <a:rPr lang="en-US" sz="1600" dirty="0" smtClean="0">
                  <a:solidFill>
                    <a:srgbClr val="002060"/>
                  </a:solidFill>
                </a:rPr>
                <a:t>Frequent low severity fire favored oaks and pines on dry and many mesophytic sites</a:t>
              </a:r>
            </a:p>
          </p:txBody>
        </p:sp>
        <p:sp>
          <p:nvSpPr>
            <p:cNvPr id="13" name="TextBox 12"/>
            <p:cNvSpPr txBox="1"/>
            <p:nvPr/>
          </p:nvSpPr>
          <p:spPr>
            <a:xfrm>
              <a:off x="381000" y="5149334"/>
              <a:ext cx="2514600" cy="369332"/>
            </a:xfrm>
            <a:prstGeom prst="rect">
              <a:avLst/>
            </a:prstGeom>
            <a:solidFill>
              <a:schemeClr val="bg1"/>
            </a:solidFill>
          </p:spPr>
          <p:txBody>
            <a:bodyPr wrap="square" rtlCol="0">
              <a:spAutoFit/>
            </a:bodyPr>
            <a:lstStyle/>
            <a:p>
              <a:pPr algn="ctr"/>
              <a:r>
                <a:rPr lang="en-US" dirty="0" smtClean="0"/>
                <a:t>Pre-1900</a:t>
              </a:r>
              <a:endParaRPr lang="en-US" dirty="0"/>
            </a:p>
          </p:txBody>
        </p:sp>
        <p:sp>
          <p:nvSpPr>
            <p:cNvPr id="16" name="TextBox 15"/>
            <p:cNvSpPr txBox="1"/>
            <p:nvPr/>
          </p:nvSpPr>
          <p:spPr>
            <a:xfrm>
              <a:off x="3048001" y="5149334"/>
              <a:ext cx="2590799" cy="369332"/>
            </a:xfrm>
            <a:prstGeom prst="rect">
              <a:avLst/>
            </a:prstGeom>
            <a:solidFill>
              <a:schemeClr val="bg1"/>
            </a:solidFill>
          </p:spPr>
          <p:txBody>
            <a:bodyPr wrap="square" rtlCol="0">
              <a:spAutoFit/>
            </a:bodyPr>
            <a:lstStyle/>
            <a:p>
              <a:pPr algn="ctr"/>
              <a:r>
                <a:rPr lang="en-US" dirty="0" smtClean="0"/>
                <a:t>Mid-1900s</a:t>
              </a:r>
              <a:endParaRPr lang="en-US" dirty="0"/>
            </a:p>
          </p:txBody>
        </p:sp>
        <p:sp>
          <p:nvSpPr>
            <p:cNvPr id="17" name="TextBox 16"/>
            <p:cNvSpPr txBox="1"/>
            <p:nvPr/>
          </p:nvSpPr>
          <p:spPr>
            <a:xfrm>
              <a:off x="6477000" y="5112391"/>
              <a:ext cx="1712980" cy="369332"/>
            </a:xfrm>
            <a:prstGeom prst="rect">
              <a:avLst/>
            </a:prstGeom>
            <a:solidFill>
              <a:schemeClr val="bg1"/>
            </a:solidFill>
          </p:spPr>
          <p:txBody>
            <a:bodyPr wrap="square" rtlCol="0">
              <a:spAutoFit/>
            </a:bodyPr>
            <a:lstStyle/>
            <a:p>
              <a:pPr algn="ctr"/>
              <a:r>
                <a:rPr lang="en-US" dirty="0" smtClean="0"/>
                <a:t>2000s</a:t>
              </a:r>
              <a:endParaRPr lang="en-US" dirty="0"/>
            </a:p>
          </p:txBody>
        </p:sp>
        <p:sp>
          <p:nvSpPr>
            <p:cNvPr id="18" name="Left Arrow 17"/>
            <p:cNvSpPr/>
            <p:nvPr/>
          </p:nvSpPr>
          <p:spPr>
            <a:xfrm rot="10800000">
              <a:off x="6166008" y="4952998"/>
              <a:ext cx="2215991" cy="190906"/>
            </a:xfrm>
            <a:prstGeom prst="leftArrow">
              <a:avLst/>
            </a:prstGeom>
            <a:solidFill>
              <a:srgbClr val="0070C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eft Arrow 18"/>
            <p:cNvSpPr/>
            <p:nvPr/>
          </p:nvSpPr>
          <p:spPr>
            <a:xfrm rot="10800000">
              <a:off x="533399" y="4953001"/>
              <a:ext cx="2215991" cy="190904"/>
            </a:xfrm>
            <a:prstGeom prst="leftArrow">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eft Arrow 19"/>
            <p:cNvSpPr/>
            <p:nvPr/>
          </p:nvSpPr>
          <p:spPr>
            <a:xfrm rot="10800000">
              <a:off x="3276600" y="4953001"/>
              <a:ext cx="2209800" cy="197151"/>
            </a:xfrm>
            <a:prstGeom prst="leftArrow">
              <a:avLst/>
            </a:prstGeom>
            <a:solidFill>
              <a:schemeClr val="accent1">
                <a:lumMod val="60000"/>
                <a:lumOff val="4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1470003" y="990600"/>
            <a:ext cx="6316793" cy="1077218"/>
          </a:xfrm>
          <a:prstGeom prst="rect">
            <a:avLst/>
          </a:prstGeom>
          <a:noFill/>
        </p:spPr>
        <p:txBody>
          <a:bodyPr wrap="none" rtlCol="0">
            <a:spAutoFit/>
          </a:bodyPr>
          <a:lstStyle/>
          <a:p>
            <a:pPr algn="ctr"/>
            <a:r>
              <a:rPr lang="en-US" sz="3200" dirty="0" smtClean="0">
                <a:solidFill>
                  <a:schemeClr val="tx1">
                    <a:lumMod val="50000"/>
                    <a:lumOff val="50000"/>
                  </a:schemeClr>
                </a:solidFill>
              </a:rPr>
              <a:t>Broad-scale mesophication </a:t>
            </a:r>
          </a:p>
          <a:p>
            <a:pPr algn="ctr"/>
            <a:r>
              <a:rPr lang="en-US" sz="3200" dirty="0" smtClean="0">
                <a:solidFill>
                  <a:schemeClr val="tx1">
                    <a:lumMod val="50000"/>
                    <a:lumOff val="50000"/>
                  </a:schemeClr>
                </a:solidFill>
              </a:rPr>
              <a:t>and decreased fire hazard in the East</a:t>
            </a:r>
          </a:p>
        </p:txBody>
      </p:sp>
    </p:spTree>
    <p:extLst>
      <p:ext uri="{BB962C8B-B14F-4D97-AF65-F5344CB8AC3E}">
        <p14:creationId xmlns:p14="http://schemas.microsoft.com/office/powerpoint/2010/main" val="34108537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10" name="Group 4109"/>
          <p:cNvGrpSpPr/>
          <p:nvPr/>
        </p:nvGrpSpPr>
        <p:grpSpPr>
          <a:xfrm>
            <a:off x="69583" y="2971800"/>
            <a:ext cx="8998217" cy="2971800"/>
            <a:chOff x="69583" y="76200"/>
            <a:chExt cx="8998217" cy="2971800"/>
          </a:xfrm>
        </p:grpSpPr>
        <p:pic>
          <p:nvPicPr>
            <p:cNvPr id="261" name="Picture 2"/>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3837277" y="1855336"/>
              <a:ext cx="158245" cy="38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2" name="Picture 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6808611" y="1631706"/>
              <a:ext cx="218522" cy="594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168826" y="1762725"/>
              <a:ext cx="308812" cy="582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flipH="1">
              <a:off x="5504950" y="1941316"/>
              <a:ext cx="208794" cy="44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2"/>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4209550" y="932025"/>
              <a:ext cx="762000" cy="139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990350" y="231344"/>
              <a:ext cx="1105769" cy="2235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2"/>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3214358" y="225751"/>
              <a:ext cx="995192" cy="2235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rot="162131">
              <a:off x="4884531" y="76200"/>
              <a:ext cx="1160436" cy="237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3991722" y="1821617"/>
              <a:ext cx="208794" cy="57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flipH="1">
              <a:off x="4867153" y="1804839"/>
              <a:ext cx="208794" cy="560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flipH="1">
              <a:off x="5067556" y="1721788"/>
              <a:ext cx="208794" cy="691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2"/>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4205538" y="1749272"/>
              <a:ext cx="308812" cy="582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1305561" y="1143000"/>
              <a:ext cx="642088" cy="1179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9583" y="231344"/>
              <a:ext cx="1105769" cy="2235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293591" y="234140"/>
              <a:ext cx="995192" cy="2235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rot="162131">
              <a:off x="1963764" y="76200"/>
              <a:ext cx="1160436" cy="237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2"/>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31739" y="1907744"/>
              <a:ext cx="15440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7210151" y="651860"/>
              <a:ext cx="762000" cy="167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990951" y="231344"/>
              <a:ext cx="1105769" cy="2235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2"/>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rot="162131">
              <a:off x="7885132" y="76200"/>
              <a:ext cx="1160436" cy="237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6992323" y="1263131"/>
              <a:ext cx="304800" cy="1136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7867754" y="1263131"/>
              <a:ext cx="304800" cy="111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2"/>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8068157" y="1017137"/>
              <a:ext cx="33282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2"/>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166010" y="1597964"/>
              <a:ext cx="308812" cy="760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2"/>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210151" y="1762725"/>
              <a:ext cx="308812" cy="582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2"/>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7700088" y="1855336"/>
              <a:ext cx="218522" cy="469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2"/>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6878198" y="1876216"/>
              <a:ext cx="218522" cy="469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2"/>
            <p:cNvPicPr>
              <a:picLocks noChangeAspect="1" noChangeArrowheads="1"/>
            </p:cNvPicPr>
            <p:nvPr/>
          </p:nvPicPr>
          <p:blipFill rotWithShape="1">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6712554" y="1183418"/>
              <a:ext cx="165643" cy="127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8555424" y="923167"/>
              <a:ext cx="512376" cy="561680"/>
            </a:xfrm>
            <a:custGeom>
              <a:avLst/>
              <a:gdLst>
                <a:gd name="connsiteX0" fmla="*/ 506186 w 512376"/>
                <a:gd name="connsiteY0" fmla="*/ 540283 h 561680"/>
                <a:gd name="connsiteX1" fmla="*/ 318407 w 512376"/>
                <a:gd name="connsiteY1" fmla="*/ 507626 h 561680"/>
                <a:gd name="connsiteX2" fmla="*/ 293915 w 512376"/>
                <a:gd name="connsiteY2" fmla="*/ 483133 h 561680"/>
                <a:gd name="connsiteX3" fmla="*/ 269422 w 512376"/>
                <a:gd name="connsiteY3" fmla="*/ 474969 h 561680"/>
                <a:gd name="connsiteX4" fmla="*/ 204107 w 512376"/>
                <a:gd name="connsiteY4" fmla="*/ 450476 h 561680"/>
                <a:gd name="connsiteX5" fmla="*/ 179615 w 512376"/>
                <a:gd name="connsiteY5" fmla="*/ 425983 h 561680"/>
                <a:gd name="connsiteX6" fmla="*/ 146957 w 512376"/>
                <a:gd name="connsiteY6" fmla="*/ 409655 h 561680"/>
                <a:gd name="connsiteX7" fmla="*/ 122465 w 512376"/>
                <a:gd name="connsiteY7" fmla="*/ 393326 h 561680"/>
                <a:gd name="connsiteX8" fmla="*/ 114300 w 512376"/>
                <a:gd name="connsiteY8" fmla="*/ 368833 h 561680"/>
                <a:gd name="connsiteX9" fmla="*/ 81643 w 512376"/>
                <a:gd name="connsiteY9" fmla="*/ 319848 h 561680"/>
                <a:gd name="connsiteX10" fmla="*/ 97972 w 512376"/>
                <a:gd name="connsiteY10" fmla="*/ 254533 h 561680"/>
                <a:gd name="connsiteX11" fmla="*/ 114300 w 512376"/>
                <a:gd name="connsiteY11" fmla="*/ 230040 h 561680"/>
                <a:gd name="connsiteX12" fmla="*/ 89807 w 512376"/>
                <a:gd name="connsiteY12" fmla="*/ 213712 h 561680"/>
                <a:gd name="connsiteX13" fmla="*/ 73479 w 512376"/>
                <a:gd name="connsiteY13" fmla="*/ 189219 h 561680"/>
                <a:gd name="connsiteX14" fmla="*/ 0 w 512376"/>
                <a:gd name="connsiteY14" fmla="*/ 164726 h 561680"/>
                <a:gd name="connsiteX15" fmla="*/ 48986 w 512376"/>
                <a:gd name="connsiteY15" fmla="*/ 123905 h 561680"/>
                <a:gd name="connsiteX16" fmla="*/ 73479 w 512376"/>
                <a:gd name="connsiteY16" fmla="*/ 115740 h 561680"/>
                <a:gd name="connsiteX17" fmla="*/ 130629 w 512376"/>
                <a:gd name="connsiteY17" fmla="*/ 123905 h 561680"/>
                <a:gd name="connsiteX18" fmla="*/ 138793 w 512376"/>
                <a:gd name="connsiteY18" fmla="*/ 99412 h 561680"/>
                <a:gd name="connsiteX19" fmla="*/ 155122 w 512376"/>
                <a:gd name="connsiteY19" fmla="*/ 74919 h 561680"/>
                <a:gd name="connsiteX20" fmla="*/ 212272 w 512376"/>
                <a:gd name="connsiteY20" fmla="*/ 50426 h 561680"/>
                <a:gd name="connsiteX21" fmla="*/ 220436 w 512376"/>
                <a:gd name="connsiteY21" fmla="*/ 9605 h 561680"/>
                <a:gd name="connsiteX22" fmla="*/ 277586 w 512376"/>
                <a:gd name="connsiteY22" fmla="*/ 9605 h 561680"/>
                <a:gd name="connsiteX23" fmla="*/ 310243 w 512376"/>
                <a:gd name="connsiteY23" fmla="*/ 42262 h 561680"/>
                <a:gd name="connsiteX24" fmla="*/ 334736 w 512376"/>
                <a:gd name="connsiteY24" fmla="*/ 74919 h 561680"/>
                <a:gd name="connsiteX25" fmla="*/ 375557 w 512376"/>
                <a:gd name="connsiteY25" fmla="*/ 83083 h 561680"/>
                <a:gd name="connsiteX26" fmla="*/ 383722 w 512376"/>
                <a:gd name="connsiteY26" fmla="*/ 164726 h 561680"/>
                <a:gd name="connsiteX27" fmla="*/ 375557 w 512376"/>
                <a:gd name="connsiteY27" fmla="*/ 197383 h 561680"/>
                <a:gd name="connsiteX28" fmla="*/ 408215 w 512376"/>
                <a:gd name="connsiteY28" fmla="*/ 221876 h 561680"/>
                <a:gd name="connsiteX29" fmla="*/ 449036 w 512376"/>
                <a:gd name="connsiteY29" fmla="*/ 279026 h 561680"/>
                <a:gd name="connsiteX30" fmla="*/ 465365 w 512376"/>
                <a:gd name="connsiteY30" fmla="*/ 491298 h 561680"/>
                <a:gd name="connsiteX31" fmla="*/ 506186 w 512376"/>
                <a:gd name="connsiteY31" fmla="*/ 540283 h 56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2376" h="561680">
                  <a:moveTo>
                    <a:pt x="506186" y="540283"/>
                  </a:moveTo>
                  <a:cubicBezTo>
                    <a:pt x="481693" y="543004"/>
                    <a:pt x="451974" y="528175"/>
                    <a:pt x="318407" y="507626"/>
                  </a:cubicBezTo>
                  <a:cubicBezTo>
                    <a:pt x="310243" y="499462"/>
                    <a:pt x="303522" y="489538"/>
                    <a:pt x="293915" y="483133"/>
                  </a:cubicBezTo>
                  <a:cubicBezTo>
                    <a:pt x="286754" y="478359"/>
                    <a:pt x="277332" y="478359"/>
                    <a:pt x="269422" y="474969"/>
                  </a:cubicBezTo>
                  <a:cubicBezTo>
                    <a:pt x="209650" y="449352"/>
                    <a:pt x="264318" y="465528"/>
                    <a:pt x="204107" y="450476"/>
                  </a:cubicBezTo>
                  <a:cubicBezTo>
                    <a:pt x="195943" y="442312"/>
                    <a:pt x="189010" y="432694"/>
                    <a:pt x="179615" y="425983"/>
                  </a:cubicBezTo>
                  <a:cubicBezTo>
                    <a:pt x="169711" y="418909"/>
                    <a:pt x="157524" y="415693"/>
                    <a:pt x="146957" y="409655"/>
                  </a:cubicBezTo>
                  <a:cubicBezTo>
                    <a:pt x="138438" y="404787"/>
                    <a:pt x="130629" y="398769"/>
                    <a:pt x="122465" y="393326"/>
                  </a:cubicBezTo>
                  <a:cubicBezTo>
                    <a:pt x="119743" y="385162"/>
                    <a:pt x="119074" y="375994"/>
                    <a:pt x="114300" y="368833"/>
                  </a:cubicBezTo>
                  <a:cubicBezTo>
                    <a:pt x="73530" y="307679"/>
                    <a:pt x="101054" y="378082"/>
                    <a:pt x="81643" y="319848"/>
                  </a:cubicBezTo>
                  <a:cubicBezTo>
                    <a:pt x="87086" y="298076"/>
                    <a:pt x="90303" y="275624"/>
                    <a:pt x="97972" y="254533"/>
                  </a:cubicBezTo>
                  <a:cubicBezTo>
                    <a:pt x="101325" y="245312"/>
                    <a:pt x="116225" y="239662"/>
                    <a:pt x="114300" y="230040"/>
                  </a:cubicBezTo>
                  <a:cubicBezTo>
                    <a:pt x="112375" y="220418"/>
                    <a:pt x="97971" y="219155"/>
                    <a:pt x="89807" y="213712"/>
                  </a:cubicBezTo>
                  <a:cubicBezTo>
                    <a:pt x="84364" y="205548"/>
                    <a:pt x="80417" y="196157"/>
                    <a:pt x="73479" y="189219"/>
                  </a:cubicBezTo>
                  <a:cubicBezTo>
                    <a:pt x="50519" y="166258"/>
                    <a:pt x="32842" y="170199"/>
                    <a:pt x="0" y="164726"/>
                  </a:cubicBezTo>
                  <a:cubicBezTo>
                    <a:pt x="18058" y="146668"/>
                    <a:pt x="26251" y="135273"/>
                    <a:pt x="48986" y="123905"/>
                  </a:cubicBezTo>
                  <a:cubicBezTo>
                    <a:pt x="56683" y="120056"/>
                    <a:pt x="65315" y="118462"/>
                    <a:pt x="73479" y="115740"/>
                  </a:cubicBezTo>
                  <a:cubicBezTo>
                    <a:pt x="92529" y="118462"/>
                    <a:pt x="111960" y="128572"/>
                    <a:pt x="130629" y="123905"/>
                  </a:cubicBezTo>
                  <a:cubicBezTo>
                    <a:pt x="138978" y="121818"/>
                    <a:pt x="134944" y="107109"/>
                    <a:pt x="138793" y="99412"/>
                  </a:cubicBezTo>
                  <a:cubicBezTo>
                    <a:pt x="143181" y="90636"/>
                    <a:pt x="147584" y="81201"/>
                    <a:pt x="155122" y="74919"/>
                  </a:cubicBezTo>
                  <a:cubicBezTo>
                    <a:pt x="168575" y="63708"/>
                    <a:pt x="195255" y="56098"/>
                    <a:pt x="212272" y="50426"/>
                  </a:cubicBezTo>
                  <a:cubicBezTo>
                    <a:pt x="214993" y="36819"/>
                    <a:pt x="211553" y="20265"/>
                    <a:pt x="220436" y="9605"/>
                  </a:cubicBezTo>
                  <a:cubicBezTo>
                    <a:pt x="236037" y="-9116"/>
                    <a:pt x="261933" y="4387"/>
                    <a:pt x="277586" y="9605"/>
                  </a:cubicBezTo>
                  <a:cubicBezTo>
                    <a:pt x="288472" y="20491"/>
                    <a:pt x="300106" y="30676"/>
                    <a:pt x="310243" y="42262"/>
                  </a:cubicBezTo>
                  <a:cubicBezTo>
                    <a:pt x="319203" y="52502"/>
                    <a:pt x="323197" y="67707"/>
                    <a:pt x="334736" y="74919"/>
                  </a:cubicBezTo>
                  <a:cubicBezTo>
                    <a:pt x="346503" y="82273"/>
                    <a:pt x="361950" y="80362"/>
                    <a:pt x="375557" y="83083"/>
                  </a:cubicBezTo>
                  <a:cubicBezTo>
                    <a:pt x="378279" y="110297"/>
                    <a:pt x="383722" y="137376"/>
                    <a:pt x="383722" y="164726"/>
                  </a:cubicBezTo>
                  <a:cubicBezTo>
                    <a:pt x="383722" y="175947"/>
                    <a:pt x="371137" y="187070"/>
                    <a:pt x="375557" y="197383"/>
                  </a:cubicBezTo>
                  <a:cubicBezTo>
                    <a:pt x="380917" y="209890"/>
                    <a:pt x="398593" y="212254"/>
                    <a:pt x="408215" y="221876"/>
                  </a:cubicBezTo>
                  <a:cubicBezTo>
                    <a:pt x="418338" y="231999"/>
                    <a:pt x="439767" y="265122"/>
                    <a:pt x="449036" y="279026"/>
                  </a:cubicBezTo>
                  <a:cubicBezTo>
                    <a:pt x="473551" y="377087"/>
                    <a:pt x="446996" y="261696"/>
                    <a:pt x="465365" y="491298"/>
                  </a:cubicBezTo>
                  <a:cubicBezTo>
                    <a:pt x="475250" y="614860"/>
                    <a:pt x="530679" y="537562"/>
                    <a:pt x="506186" y="54028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2"/>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8476502" y="940936"/>
              <a:ext cx="403659" cy="1482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2"/>
            <p:cNvPicPr>
              <a:picLocks noChangeAspect="1" noChangeArrowheads="1"/>
            </p:cNvPicPr>
            <p:nvPr/>
          </p:nvPicPr>
          <p:blipFill rotWithShape="1">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8400977" y="1657386"/>
              <a:ext cx="304800" cy="65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Left Arrow 11"/>
            <p:cNvSpPr/>
            <p:nvPr/>
          </p:nvSpPr>
          <p:spPr>
            <a:xfrm rot="10800000">
              <a:off x="6166009" y="2421292"/>
              <a:ext cx="2714150" cy="190904"/>
            </a:xfrm>
            <a:prstGeom prst="leftArrow">
              <a:avLst/>
            </a:prstGeom>
            <a:solidFill>
              <a:srgbClr val="C0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Left Arrow 62"/>
            <p:cNvSpPr/>
            <p:nvPr/>
          </p:nvSpPr>
          <p:spPr>
            <a:xfrm rot="10800000">
              <a:off x="152400" y="2421294"/>
              <a:ext cx="2714150" cy="190904"/>
            </a:xfrm>
            <a:prstGeom prst="leftArrow">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Left Arrow 63"/>
            <p:cNvSpPr/>
            <p:nvPr/>
          </p:nvSpPr>
          <p:spPr>
            <a:xfrm rot="10800000">
              <a:off x="3157275" y="2421295"/>
              <a:ext cx="2714150" cy="190904"/>
            </a:xfrm>
            <a:prstGeom prst="leftArrow">
              <a:avLst/>
            </a:prstGeom>
            <a:solidFill>
              <a:schemeClr val="accent6">
                <a:lumMod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066800" y="2663513"/>
              <a:ext cx="1037656" cy="369332"/>
            </a:xfrm>
            <a:prstGeom prst="rect">
              <a:avLst/>
            </a:prstGeom>
            <a:noFill/>
          </p:spPr>
          <p:txBody>
            <a:bodyPr wrap="none" rtlCol="0">
              <a:spAutoFit/>
            </a:bodyPr>
            <a:lstStyle/>
            <a:p>
              <a:r>
                <a:rPr lang="en-US" dirty="0" smtClean="0"/>
                <a:t>Pre-1900</a:t>
              </a:r>
              <a:endParaRPr lang="en-US" dirty="0"/>
            </a:p>
          </p:txBody>
        </p:sp>
        <p:sp>
          <p:nvSpPr>
            <p:cNvPr id="65" name="TextBox 64"/>
            <p:cNvSpPr txBox="1"/>
            <p:nvPr/>
          </p:nvSpPr>
          <p:spPr>
            <a:xfrm>
              <a:off x="3995522" y="2678668"/>
              <a:ext cx="1184940" cy="369332"/>
            </a:xfrm>
            <a:prstGeom prst="rect">
              <a:avLst/>
            </a:prstGeom>
            <a:noFill/>
          </p:spPr>
          <p:txBody>
            <a:bodyPr wrap="none" rtlCol="0">
              <a:spAutoFit/>
            </a:bodyPr>
            <a:lstStyle/>
            <a:p>
              <a:r>
                <a:rPr lang="en-US" dirty="0" smtClean="0"/>
                <a:t>Mid-1900s</a:t>
              </a:r>
              <a:endParaRPr lang="en-US" dirty="0"/>
            </a:p>
          </p:txBody>
        </p:sp>
        <p:sp>
          <p:nvSpPr>
            <p:cNvPr id="66" name="TextBox 65"/>
            <p:cNvSpPr txBox="1"/>
            <p:nvPr/>
          </p:nvSpPr>
          <p:spPr>
            <a:xfrm>
              <a:off x="7162800" y="2678668"/>
              <a:ext cx="742511" cy="369332"/>
            </a:xfrm>
            <a:prstGeom prst="rect">
              <a:avLst/>
            </a:prstGeom>
            <a:noFill/>
          </p:spPr>
          <p:txBody>
            <a:bodyPr wrap="none" rtlCol="0">
              <a:spAutoFit/>
            </a:bodyPr>
            <a:lstStyle/>
            <a:p>
              <a:r>
                <a:rPr lang="en-US" dirty="0" smtClean="0"/>
                <a:t>2000s</a:t>
              </a:r>
              <a:endParaRPr lang="en-US" dirty="0"/>
            </a:p>
          </p:txBody>
        </p:sp>
        <p:sp>
          <p:nvSpPr>
            <p:cNvPr id="14" name="Freeform 13"/>
            <p:cNvSpPr/>
            <p:nvPr/>
          </p:nvSpPr>
          <p:spPr>
            <a:xfrm>
              <a:off x="6934200" y="2334347"/>
              <a:ext cx="514629" cy="61627"/>
            </a:xfrm>
            <a:custGeom>
              <a:avLst/>
              <a:gdLst>
                <a:gd name="connsiteX0" fmla="*/ 8072 w 1152718"/>
                <a:gd name="connsiteY0" fmla="*/ 8650 h 123255"/>
                <a:gd name="connsiteX1" fmla="*/ 81551 w 1152718"/>
                <a:gd name="connsiteY1" fmla="*/ 8650 h 123255"/>
                <a:gd name="connsiteX2" fmla="*/ 367301 w 1152718"/>
                <a:gd name="connsiteY2" fmla="*/ 486 h 123255"/>
                <a:gd name="connsiteX3" fmla="*/ 579572 w 1152718"/>
                <a:gd name="connsiteY3" fmla="*/ 24979 h 123255"/>
                <a:gd name="connsiteX4" fmla="*/ 832665 w 1152718"/>
                <a:gd name="connsiteY4" fmla="*/ 24979 h 123255"/>
                <a:gd name="connsiteX5" fmla="*/ 1142908 w 1152718"/>
                <a:gd name="connsiteY5" fmla="*/ 24979 h 123255"/>
                <a:gd name="connsiteX6" fmla="*/ 1077593 w 1152718"/>
                <a:gd name="connsiteY6" fmla="*/ 57636 h 123255"/>
                <a:gd name="connsiteX7" fmla="*/ 1102086 w 1152718"/>
                <a:gd name="connsiteY7" fmla="*/ 82129 h 123255"/>
                <a:gd name="connsiteX8" fmla="*/ 1012279 w 1152718"/>
                <a:gd name="connsiteY8" fmla="*/ 82129 h 123255"/>
                <a:gd name="connsiteX9" fmla="*/ 808172 w 1152718"/>
                <a:gd name="connsiteY9" fmla="*/ 82129 h 123255"/>
                <a:gd name="connsiteX10" fmla="*/ 832665 w 1152718"/>
                <a:gd name="connsiteY10" fmla="*/ 122950 h 123255"/>
                <a:gd name="connsiteX11" fmla="*/ 718365 w 1152718"/>
                <a:gd name="connsiteY11" fmla="*/ 57636 h 123255"/>
                <a:gd name="connsiteX12" fmla="*/ 685708 w 1152718"/>
                <a:gd name="connsiteY12" fmla="*/ 73964 h 123255"/>
                <a:gd name="connsiteX13" fmla="*/ 465272 w 1152718"/>
                <a:gd name="connsiteY13" fmla="*/ 49471 h 123255"/>
                <a:gd name="connsiteX14" fmla="*/ 48893 w 1152718"/>
                <a:gd name="connsiteY14" fmla="*/ 73964 h 123255"/>
                <a:gd name="connsiteX15" fmla="*/ 8072 w 1152718"/>
                <a:gd name="connsiteY15" fmla="*/ 8650 h 1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2718" h="123255">
                  <a:moveTo>
                    <a:pt x="8072" y="8650"/>
                  </a:moveTo>
                  <a:cubicBezTo>
                    <a:pt x="13515" y="-2236"/>
                    <a:pt x="81551" y="8650"/>
                    <a:pt x="81551" y="8650"/>
                  </a:cubicBezTo>
                  <a:cubicBezTo>
                    <a:pt x="141422" y="7289"/>
                    <a:pt x="284298" y="-2235"/>
                    <a:pt x="367301" y="486"/>
                  </a:cubicBezTo>
                  <a:cubicBezTo>
                    <a:pt x="450304" y="3207"/>
                    <a:pt x="502011" y="20897"/>
                    <a:pt x="579572" y="24979"/>
                  </a:cubicBezTo>
                  <a:cubicBezTo>
                    <a:pt x="657133" y="29061"/>
                    <a:pt x="832665" y="24979"/>
                    <a:pt x="832665" y="24979"/>
                  </a:cubicBezTo>
                  <a:cubicBezTo>
                    <a:pt x="926554" y="24979"/>
                    <a:pt x="1102087" y="19536"/>
                    <a:pt x="1142908" y="24979"/>
                  </a:cubicBezTo>
                  <a:cubicBezTo>
                    <a:pt x="1183729" y="30422"/>
                    <a:pt x="1084397" y="48111"/>
                    <a:pt x="1077593" y="57636"/>
                  </a:cubicBezTo>
                  <a:cubicBezTo>
                    <a:pt x="1070789" y="67161"/>
                    <a:pt x="1112972" y="78047"/>
                    <a:pt x="1102086" y="82129"/>
                  </a:cubicBezTo>
                  <a:cubicBezTo>
                    <a:pt x="1091200" y="86211"/>
                    <a:pt x="1012279" y="82129"/>
                    <a:pt x="1012279" y="82129"/>
                  </a:cubicBezTo>
                  <a:cubicBezTo>
                    <a:pt x="963293" y="82129"/>
                    <a:pt x="838108" y="75326"/>
                    <a:pt x="808172" y="82129"/>
                  </a:cubicBezTo>
                  <a:cubicBezTo>
                    <a:pt x="778236" y="88933"/>
                    <a:pt x="847633" y="127032"/>
                    <a:pt x="832665" y="122950"/>
                  </a:cubicBezTo>
                  <a:cubicBezTo>
                    <a:pt x="817697" y="118868"/>
                    <a:pt x="742858" y="65800"/>
                    <a:pt x="718365" y="57636"/>
                  </a:cubicBezTo>
                  <a:cubicBezTo>
                    <a:pt x="693872" y="49472"/>
                    <a:pt x="727890" y="75325"/>
                    <a:pt x="685708" y="73964"/>
                  </a:cubicBezTo>
                  <a:cubicBezTo>
                    <a:pt x="643526" y="72603"/>
                    <a:pt x="571408" y="49471"/>
                    <a:pt x="465272" y="49471"/>
                  </a:cubicBezTo>
                  <a:cubicBezTo>
                    <a:pt x="359136" y="49471"/>
                    <a:pt x="118289" y="76685"/>
                    <a:pt x="48893" y="73964"/>
                  </a:cubicBezTo>
                  <a:cubicBezTo>
                    <a:pt x="-20503" y="71243"/>
                    <a:pt x="2629" y="19536"/>
                    <a:pt x="8072" y="865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07" name="Group 4106"/>
            <p:cNvGrpSpPr/>
            <p:nvPr/>
          </p:nvGrpSpPr>
          <p:grpSpPr>
            <a:xfrm>
              <a:off x="1075709" y="2233294"/>
              <a:ext cx="1821000" cy="128906"/>
              <a:chOff x="1075709" y="2233294"/>
              <a:chExt cx="1821000" cy="128906"/>
            </a:xfrm>
          </p:grpSpPr>
          <p:sp>
            <p:nvSpPr>
              <p:cNvPr id="4097" name="Freeform 4096"/>
              <p:cNvSpPr/>
              <p:nvPr/>
            </p:nvSpPr>
            <p:spPr>
              <a:xfrm flipH="1">
                <a:off x="1075709" y="2242265"/>
                <a:ext cx="18343" cy="70318"/>
              </a:xfrm>
              <a:custGeom>
                <a:avLst/>
                <a:gdLst>
                  <a:gd name="connsiteX0" fmla="*/ 457200 w 457200"/>
                  <a:gd name="connsiteY0" fmla="*/ 661307 h 661307"/>
                  <a:gd name="connsiteX1" fmla="*/ 424543 w 457200"/>
                  <a:gd name="connsiteY1" fmla="*/ 506186 h 661307"/>
                  <a:gd name="connsiteX2" fmla="*/ 367393 w 457200"/>
                  <a:gd name="connsiteY2" fmla="*/ 391886 h 661307"/>
                  <a:gd name="connsiteX3" fmla="*/ 326571 w 457200"/>
                  <a:gd name="connsiteY3" fmla="*/ 293914 h 661307"/>
                  <a:gd name="connsiteX4" fmla="*/ 155121 w 457200"/>
                  <a:gd name="connsiteY4" fmla="*/ 122464 h 661307"/>
                  <a:gd name="connsiteX5" fmla="*/ 89807 w 457200"/>
                  <a:gd name="connsiteY5" fmla="*/ 65314 h 661307"/>
                  <a:gd name="connsiteX6" fmla="*/ 24493 w 457200"/>
                  <a:gd name="connsiteY6" fmla="*/ 16329 h 661307"/>
                  <a:gd name="connsiteX7" fmla="*/ 0 w 457200"/>
                  <a:gd name="connsiteY7" fmla="*/ 0 h 66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661307">
                    <a:moveTo>
                      <a:pt x="457200" y="661307"/>
                    </a:moveTo>
                    <a:cubicBezTo>
                      <a:pt x="449434" y="614713"/>
                      <a:pt x="438790" y="544652"/>
                      <a:pt x="424543" y="506186"/>
                    </a:cubicBezTo>
                    <a:cubicBezTo>
                      <a:pt x="409749" y="466241"/>
                      <a:pt x="385244" y="430562"/>
                      <a:pt x="367393" y="391886"/>
                    </a:cubicBezTo>
                    <a:cubicBezTo>
                      <a:pt x="352567" y="359763"/>
                      <a:pt x="348466" y="321704"/>
                      <a:pt x="326571" y="293914"/>
                    </a:cubicBezTo>
                    <a:cubicBezTo>
                      <a:pt x="276552" y="230429"/>
                      <a:pt x="215946" y="175686"/>
                      <a:pt x="155121" y="122464"/>
                    </a:cubicBezTo>
                    <a:cubicBezTo>
                      <a:pt x="133350" y="103414"/>
                      <a:pt x="112259" y="83556"/>
                      <a:pt x="89807" y="65314"/>
                    </a:cubicBezTo>
                    <a:cubicBezTo>
                      <a:pt x="68686" y="48153"/>
                      <a:pt x="46502" y="32336"/>
                      <a:pt x="24493" y="16329"/>
                    </a:cubicBezTo>
                    <a:cubicBezTo>
                      <a:pt x="16557" y="10558"/>
                      <a:pt x="0" y="0"/>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9" name="Freeform 4098"/>
              <p:cNvSpPr/>
              <p:nvPr/>
            </p:nvSpPr>
            <p:spPr>
              <a:xfrm flipH="1">
                <a:off x="1273390" y="2250946"/>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0" name="Freeform 4099"/>
              <p:cNvSpPr/>
              <p:nvPr/>
            </p:nvSpPr>
            <p:spPr>
              <a:xfrm flipH="1">
                <a:off x="1162839" y="2250946"/>
                <a:ext cx="17196" cy="66845"/>
              </a:xfrm>
              <a:custGeom>
                <a:avLst/>
                <a:gdLst>
                  <a:gd name="connsiteX0" fmla="*/ 130628 w 138793"/>
                  <a:gd name="connsiteY0" fmla="*/ 628650 h 628650"/>
                  <a:gd name="connsiteX1" fmla="*/ 138793 w 138793"/>
                  <a:gd name="connsiteY1" fmla="*/ 579664 h 628650"/>
                  <a:gd name="connsiteX2" fmla="*/ 130628 w 138793"/>
                  <a:gd name="connsiteY2" fmla="*/ 212271 h 628650"/>
                  <a:gd name="connsiteX3" fmla="*/ 122464 w 138793"/>
                  <a:gd name="connsiteY3" fmla="*/ 163286 h 628650"/>
                  <a:gd name="connsiteX4" fmla="*/ 97971 w 138793"/>
                  <a:gd name="connsiteY4" fmla="*/ 114300 h 628650"/>
                  <a:gd name="connsiteX5" fmla="*/ 65314 w 138793"/>
                  <a:gd name="connsiteY5" fmla="*/ 48986 h 628650"/>
                  <a:gd name="connsiteX6" fmla="*/ 8164 w 138793"/>
                  <a:gd name="connsiteY6" fmla="*/ 8164 h 628650"/>
                  <a:gd name="connsiteX7" fmla="*/ 0 w 138793"/>
                  <a:gd name="connsiteY7"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793" h="628650">
                    <a:moveTo>
                      <a:pt x="130628" y="628650"/>
                    </a:moveTo>
                    <a:cubicBezTo>
                      <a:pt x="133350" y="612321"/>
                      <a:pt x="138793" y="596218"/>
                      <a:pt x="138793" y="579664"/>
                    </a:cubicBezTo>
                    <a:cubicBezTo>
                      <a:pt x="138793" y="457169"/>
                      <a:pt x="135428" y="334671"/>
                      <a:pt x="130628" y="212271"/>
                    </a:cubicBezTo>
                    <a:cubicBezTo>
                      <a:pt x="129979" y="195730"/>
                      <a:pt x="127699" y="178990"/>
                      <a:pt x="122464" y="163286"/>
                    </a:cubicBezTo>
                    <a:cubicBezTo>
                      <a:pt x="116691" y="145967"/>
                      <a:pt x="105385" y="130983"/>
                      <a:pt x="97971" y="114300"/>
                    </a:cubicBezTo>
                    <a:cubicBezTo>
                      <a:pt x="83279" y="81242"/>
                      <a:pt x="97020" y="85221"/>
                      <a:pt x="65314" y="48986"/>
                    </a:cubicBezTo>
                    <a:cubicBezTo>
                      <a:pt x="54779" y="36946"/>
                      <a:pt x="22365" y="18815"/>
                      <a:pt x="8164" y="8164"/>
                    </a:cubicBezTo>
                    <a:cubicBezTo>
                      <a:pt x="5085" y="5855"/>
                      <a:pt x="2721" y="2721"/>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1" name="Freeform 4100"/>
              <p:cNvSpPr/>
              <p:nvPr/>
            </p:nvSpPr>
            <p:spPr>
              <a:xfrm flipH="1">
                <a:off x="1236540" y="2253550"/>
                <a:ext cx="17196" cy="67713"/>
              </a:xfrm>
              <a:custGeom>
                <a:avLst/>
                <a:gdLst>
                  <a:gd name="connsiteX0" fmla="*/ 81642 w 81642"/>
                  <a:gd name="connsiteY0" fmla="*/ 636815 h 636815"/>
                  <a:gd name="connsiteX1" fmla="*/ 57150 w 81642"/>
                  <a:gd name="connsiteY1" fmla="*/ 432707 h 636815"/>
                  <a:gd name="connsiteX2" fmla="*/ 24492 w 81642"/>
                  <a:gd name="connsiteY2" fmla="*/ 310243 h 636815"/>
                  <a:gd name="connsiteX3" fmla="*/ 0 w 81642"/>
                  <a:gd name="connsiteY3" fmla="*/ 146957 h 636815"/>
                  <a:gd name="connsiteX4" fmla="*/ 16328 w 81642"/>
                  <a:gd name="connsiteY4" fmla="*/ 57150 h 636815"/>
                  <a:gd name="connsiteX5" fmla="*/ 24492 w 81642"/>
                  <a:gd name="connsiteY5" fmla="*/ 32657 h 636815"/>
                  <a:gd name="connsiteX6" fmla="*/ 48985 w 81642"/>
                  <a:gd name="connsiteY6" fmla="*/ 24493 h 636815"/>
                  <a:gd name="connsiteX7" fmla="*/ 65314 w 81642"/>
                  <a:gd name="connsiteY7" fmla="*/ 0 h 6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42" h="636815">
                    <a:moveTo>
                      <a:pt x="81642" y="636815"/>
                    </a:moveTo>
                    <a:cubicBezTo>
                      <a:pt x="73478" y="568779"/>
                      <a:pt x="68962" y="500205"/>
                      <a:pt x="57150" y="432707"/>
                    </a:cubicBezTo>
                    <a:cubicBezTo>
                      <a:pt x="49867" y="391092"/>
                      <a:pt x="32185" y="351785"/>
                      <a:pt x="24492" y="310243"/>
                    </a:cubicBezTo>
                    <a:cubicBezTo>
                      <a:pt x="-32821" y="756"/>
                      <a:pt x="56658" y="373598"/>
                      <a:pt x="0" y="146957"/>
                    </a:cubicBezTo>
                    <a:cubicBezTo>
                      <a:pt x="3639" y="125122"/>
                      <a:pt x="10623" y="79969"/>
                      <a:pt x="16328" y="57150"/>
                    </a:cubicBezTo>
                    <a:cubicBezTo>
                      <a:pt x="18415" y="48801"/>
                      <a:pt x="18407" y="38742"/>
                      <a:pt x="24492" y="32657"/>
                    </a:cubicBezTo>
                    <a:cubicBezTo>
                      <a:pt x="30577" y="26572"/>
                      <a:pt x="40821" y="27214"/>
                      <a:pt x="48985" y="24493"/>
                    </a:cubicBezTo>
                    <a:lnTo>
                      <a:pt x="65314"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2" name="Freeform 4101"/>
              <p:cNvSpPr/>
              <p:nvPr/>
            </p:nvSpPr>
            <p:spPr>
              <a:xfrm flipH="1">
                <a:off x="1273390" y="2239660"/>
                <a:ext cx="17196" cy="72922"/>
              </a:xfrm>
              <a:custGeom>
                <a:avLst/>
                <a:gdLst>
                  <a:gd name="connsiteX0" fmla="*/ 66386 w 66386"/>
                  <a:gd name="connsiteY0" fmla="*/ 685800 h 685800"/>
                  <a:gd name="connsiteX1" fmla="*/ 33728 w 66386"/>
                  <a:gd name="connsiteY1" fmla="*/ 375557 h 685800"/>
                  <a:gd name="connsiteX2" fmla="*/ 25564 w 66386"/>
                  <a:gd name="connsiteY2" fmla="*/ 334736 h 685800"/>
                  <a:gd name="connsiteX3" fmla="*/ 1071 w 66386"/>
                  <a:gd name="connsiteY3" fmla="*/ 253093 h 685800"/>
                  <a:gd name="connsiteX4" fmla="*/ 1071 w 663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86" h="685800">
                    <a:moveTo>
                      <a:pt x="66386" y="685800"/>
                    </a:moveTo>
                    <a:cubicBezTo>
                      <a:pt x="58538" y="536692"/>
                      <a:pt x="63195" y="522894"/>
                      <a:pt x="33728" y="375557"/>
                    </a:cubicBezTo>
                    <a:cubicBezTo>
                      <a:pt x="31007" y="361950"/>
                      <a:pt x="29215" y="348124"/>
                      <a:pt x="25564" y="334736"/>
                    </a:cubicBezTo>
                    <a:cubicBezTo>
                      <a:pt x="23992" y="328973"/>
                      <a:pt x="1478" y="267330"/>
                      <a:pt x="1071" y="253093"/>
                    </a:cubicBezTo>
                    <a:cubicBezTo>
                      <a:pt x="-1339" y="168763"/>
                      <a:pt x="1071" y="84364"/>
                      <a:pt x="1071"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flipH="1">
                <a:off x="1306549" y="2254418"/>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flipH="1">
                <a:off x="1137747" y="2243422"/>
                <a:ext cx="18343" cy="70318"/>
              </a:xfrm>
              <a:custGeom>
                <a:avLst/>
                <a:gdLst>
                  <a:gd name="connsiteX0" fmla="*/ 457200 w 457200"/>
                  <a:gd name="connsiteY0" fmla="*/ 661307 h 661307"/>
                  <a:gd name="connsiteX1" fmla="*/ 424543 w 457200"/>
                  <a:gd name="connsiteY1" fmla="*/ 506186 h 661307"/>
                  <a:gd name="connsiteX2" fmla="*/ 367393 w 457200"/>
                  <a:gd name="connsiteY2" fmla="*/ 391886 h 661307"/>
                  <a:gd name="connsiteX3" fmla="*/ 326571 w 457200"/>
                  <a:gd name="connsiteY3" fmla="*/ 293914 h 661307"/>
                  <a:gd name="connsiteX4" fmla="*/ 155121 w 457200"/>
                  <a:gd name="connsiteY4" fmla="*/ 122464 h 661307"/>
                  <a:gd name="connsiteX5" fmla="*/ 89807 w 457200"/>
                  <a:gd name="connsiteY5" fmla="*/ 65314 h 661307"/>
                  <a:gd name="connsiteX6" fmla="*/ 24493 w 457200"/>
                  <a:gd name="connsiteY6" fmla="*/ 16329 h 661307"/>
                  <a:gd name="connsiteX7" fmla="*/ 0 w 457200"/>
                  <a:gd name="connsiteY7" fmla="*/ 0 h 66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661307">
                    <a:moveTo>
                      <a:pt x="457200" y="661307"/>
                    </a:moveTo>
                    <a:cubicBezTo>
                      <a:pt x="449434" y="614713"/>
                      <a:pt x="438790" y="544652"/>
                      <a:pt x="424543" y="506186"/>
                    </a:cubicBezTo>
                    <a:cubicBezTo>
                      <a:pt x="409749" y="466241"/>
                      <a:pt x="385244" y="430562"/>
                      <a:pt x="367393" y="391886"/>
                    </a:cubicBezTo>
                    <a:cubicBezTo>
                      <a:pt x="352567" y="359763"/>
                      <a:pt x="348466" y="321704"/>
                      <a:pt x="326571" y="293914"/>
                    </a:cubicBezTo>
                    <a:cubicBezTo>
                      <a:pt x="276552" y="230429"/>
                      <a:pt x="215946" y="175686"/>
                      <a:pt x="155121" y="122464"/>
                    </a:cubicBezTo>
                    <a:cubicBezTo>
                      <a:pt x="133350" y="103414"/>
                      <a:pt x="112259" y="83556"/>
                      <a:pt x="89807" y="65314"/>
                    </a:cubicBezTo>
                    <a:cubicBezTo>
                      <a:pt x="68686" y="48153"/>
                      <a:pt x="46502" y="32336"/>
                      <a:pt x="24493" y="16329"/>
                    </a:cubicBezTo>
                    <a:cubicBezTo>
                      <a:pt x="16557" y="10558"/>
                      <a:pt x="0" y="0"/>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flipH="1">
                <a:off x="1335428" y="2252103"/>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flipH="1">
                <a:off x="1224877" y="2252103"/>
                <a:ext cx="17196" cy="66845"/>
              </a:xfrm>
              <a:custGeom>
                <a:avLst/>
                <a:gdLst>
                  <a:gd name="connsiteX0" fmla="*/ 130628 w 138793"/>
                  <a:gd name="connsiteY0" fmla="*/ 628650 h 628650"/>
                  <a:gd name="connsiteX1" fmla="*/ 138793 w 138793"/>
                  <a:gd name="connsiteY1" fmla="*/ 579664 h 628650"/>
                  <a:gd name="connsiteX2" fmla="*/ 130628 w 138793"/>
                  <a:gd name="connsiteY2" fmla="*/ 212271 h 628650"/>
                  <a:gd name="connsiteX3" fmla="*/ 122464 w 138793"/>
                  <a:gd name="connsiteY3" fmla="*/ 163286 h 628650"/>
                  <a:gd name="connsiteX4" fmla="*/ 97971 w 138793"/>
                  <a:gd name="connsiteY4" fmla="*/ 114300 h 628650"/>
                  <a:gd name="connsiteX5" fmla="*/ 65314 w 138793"/>
                  <a:gd name="connsiteY5" fmla="*/ 48986 h 628650"/>
                  <a:gd name="connsiteX6" fmla="*/ 8164 w 138793"/>
                  <a:gd name="connsiteY6" fmla="*/ 8164 h 628650"/>
                  <a:gd name="connsiteX7" fmla="*/ 0 w 138793"/>
                  <a:gd name="connsiteY7"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793" h="628650">
                    <a:moveTo>
                      <a:pt x="130628" y="628650"/>
                    </a:moveTo>
                    <a:cubicBezTo>
                      <a:pt x="133350" y="612321"/>
                      <a:pt x="138793" y="596218"/>
                      <a:pt x="138793" y="579664"/>
                    </a:cubicBezTo>
                    <a:cubicBezTo>
                      <a:pt x="138793" y="457169"/>
                      <a:pt x="135428" y="334671"/>
                      <a:pt x="130628" y="212271"/>
                    </a:cubicBezTo>
                    <a:cubicBezTo>
                      <a:pt x="129979" y="195730"/>
                      <a:pt x="127699" y="178990"/>
                      <a:pt x="122464" y="163286"/>
                    </a:cubicBezTo>
                    <a:cubicBezTo>
                      <a:pt x="116691" y="145967"/>
                      <a:pt x="105385" y="130983"/>
                      <a:pt x="97971" y="114300"/>
                    </a:cubicBezTo>
                    <a:cubicBezTo>
                      <a:pt x="83279" y="81242"/>
                      <a:pt x="97020" y="85221"/>
                      <a:pt x="65314" y="48986"/>
                    </a:cubicBezTo>
                    <a:cubicBezTo>
                      <a:pt x="54779" y="36946"/>
                      <a:pt x="22365" y="18815"/>
                      <a:pt x="8164" y="8164"/>
                    </a:cubicBezTo>
                    <a:cubicBezTo>
                      <a:pt x="5085" y="5855"/>
                      <a:pt x="2721" y="2721"/>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flipH="1">
                <a:off x="1298578" y="2254708"/>
                <a:ext cx="17196" cy="67713"/>
              </a:xfrm>
              <a:custGeom>
                <a:avLst/>
                <a:gdLst>
                  <a:gd name="connsiteX0" fmla="*/ 81642 w 81642"/>
                  <a:gd name="connsiteY0" fmla="*/ 636815 h 636815"/>
                  <a:gd name="connsiteX1" fmla="*/ 57150 w 81642"/>
                  <a:gd name="connsiteY1" fmla="*/ 432707 h 636815"/>
                  <a:gd name="connsiteX2" fmla="*/ 24492 w 81642"/>
                  <a:gd name="connsiteY2" fmla="*/ 310243 h 636815"/>
                  <a:gd name="connsiteX3" fmla="*/ 0 w 81642"/>
                  <a:gd name="connsiteY3" fmla="*/ 146957 h 636815"/>
                  <a:gd name="connsiteX4" fmla="*/ 16328 w 81642"/>
                  <a:gd name="connsiteY4" fmla="*/ 57150 h 636815"/>
                  <a:gd name="connsiteX5" fmla="*/ 24492 w 81642"/>
                  <a:gd name="connsiteY5" fmla="*/ 32657 h 636815"/>
                  <a:gd name="connsiteX6" fmla="*/ 48985 w 81642"/>
                  <a:gd name="connsiteY6" fmla="*/ 24493 h 636815"/>
                  <a:gd name="connsiteX7" fmla="*/ 65314 w 81642"/>
                  <a:gd name="connsiteY7" fmla="*/ 0 h 6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42" h="636815">
                    <a:moveTo>
                      <a:pt x="81642" y="636815"/>
                    </a:moveTo>
                    <a:cubicBezTo>
                      <a:pt x="73478" y="568779"/>
                      <a:pt x="68962" y="500205"/>
                      <a:pt x="57150" y="432707"/>
                    </a:cubicBezTo>
                    <a:cubicBezTo>
                      <a:pt x="49867" y="391092"/>
                      <a:pt x="32185" y="351785"/>
                      <a:pt x="24492" y="310243"/>
                    </a:cubicBezTo>
                    <a:cubicBezTo>
                      <a:pt x="-32821" y="756"/>
                      <a:pt x="56658" y="373598"/>
                      <a:pt x="0" y="146957"/>
                    </a:cubicBezTo>
                    <a:cubicBezTo>
                      <a:pt x="3639" y="125122"/>
                      <a:pt x="10623" y="79969"/>
                      <a:pt x="16328" y="57150"/>
                    </a:cubicBezTo>
                    <a:cubicBezTo>
                      <a:pt x="18415" y="48801"/>
                      <a:pt x="18407" y="38742"/>
                      <a:pt x="24492" y="32657"/>
                    </a:cubicBezTo>
                    <a:cubicBezTo>
                      <a:pt x="30577" y="26572"/>
                      <a:pt x="40821" y="27214"/>
                      <a:pt x="48985" y="24493"/>
                    </a:cubicBezTo>
                    <a:lnTo>
                      <a:pt x="65314"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flipH="1">
                <a:off x="1335428" y="2240818"/>
                <a:ext cx="17196" cy="72922"/>
              </a:xfrm>
              <a:custGeom>
                <a:avLst/>
                <a:gdLst>
                  <a:gd name="connsiteX0" fmla="*/ 66386 w 66386"/>
                  <a:gd name="connsiteY0" fmla="*/ 685800 h 685800"/>
                  <a:gd name="connsiteX1" fmla="*/ 33728 w 66386"/>
                  <a:gd name="connsiteY1" fmla="*/ 375557 h 685800"/>
                  <a:gd name="connsiteX2" fmla="*/ 25564 w 66386"/>
                  <a:gd name="connsiteY2" fmla="*/ 334736 h 685800"/>
                  <a:gd name="connsiteX3" fmla="*/ 1071 w 66386"/>
                  <a:gd name="connsiteY3" fmla="*/ 253093 h 685800"/>
                  <a:gd name="connsiteX4" fmla="*/ 1071 w 663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86" h="685800">
                    <a:moveTo>
                      <a:pt x="66386" y="685800"/>
                    </a:moveTo>
                    <a:cubicBezTo>
                      <a:pt x="58538" y="536692"/>
                      <a:pt x="63195" y="522894"/>
                      <a:pt x="33728" y="375557"/>
                    </a:cubicBezTo>
                    <a:cubicBezTo>
                      <a:pt x="31007" y="361950"/>
                      <a:pt x="29215" y="348124"/>
                      <a:pt x="25564" y="334736"/>
                    </a:cubicBezTo>
                    <a:cubicBezTo>
                      <a:pt x="23992" y="328973"/>
                      <a:pt x="1478" y="267330"/>
                      <a:pt x="1071" y="253093"/>
                    </a:cubicBezTo>
                    <a:cubicBezTo>
                      <a:pt x="-1339" y="168763"/>
                      <a:pt x="1071" y="84364"/>
                      <a:pt x="1071"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flipH="1">
                <a:off x="1368587" y="2255576"/>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flipH="1">
                <a:off x="1284124" y="2235899"/>
                <a:ext cx="18343" cy="70318"/>
              </a:xfrm>
              <a:custGeom>
                <a:avLst/>
                <a:gdLst>
                  <a:gd name="connsiteX0" fmla="*/ 457200 w 457200"/>
                  <a:gd name="connsiteY0" fmla="*/ 661307 h 661307"/>
                  <a:gd name="connsiteX1" fmla="*/ 424543 w 457200"/>
                  <a:gd name="connsiteY1" fmla="*/ 506186 h 661307"/>
                  <a:gd name="connsiteX2" fmla="*/ 367393 w 457200"/>
                  <a:gd name="connsiteY2" fmla="*/ 391886 h 661307"/>
                  <a:gd name="connsiteX3" fmla="*/ 326571 w 457200"/>
                  <a:gd name="connsiteY3" fmla="*/ 293914 h 661307"/>
                  <a:gd name="connsiteX4" fmla="*/ 155121 w 457200"/>
                  <a:gd name="connsiteY4" fmla="*/ 122464 h 661307"/>
                  <a:gd name="connsiteX5" fmla="*/ 89807 w 457200"/>
                  <a:gd name="connsiteY5" fmla="*/ 65314 h 661307"/>
                  <a:gd name="connsiteX6" fmla="*/ 24493 w 457200"/>
                  <a:gd name="connsiteY6" fmla="*/ 16329 h 661307"/>
                  <a:gd name="connsiteX7" fmla="*/ 0 w 457200"/>
                  <a:gd name="connsiteY7" fmla="*/ 0 h 66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661307">
                    <a:moveTo>
                      <a:pt x="457200" y="661307"/>
                    </a:moveTo>
                    <a:cubicBezTo>
                      <a:pt x="449434" y="614713"/>
                      <a:pt x="438790" y="544652"/>
                      <a:pt x="424543" y="506186"/>
                    </a:cubicBezTo>
                    <a:cubicBezTo>
                      <a:pt x="409749" y="466241"/>
                      <a:pt x="385244" y="430562"/>
                      <a:pt x="367393" y="391886"/>
                    </a:cubicBezTo>
                    <a:cubicBezTo>
                      <a:pt x="352567" y="359763"/>
                      <a:pt x="348466" y="321704"/>
                      <a:pt x="326571" y="293914"/>
                    </a:cubicBezTo>
                    <a:cubicBezTo>
                      <a:pt x="276552" y="230429"/>
                      <a:pt x="215946" y="175686"/>
                      <a:pt x="155121" y="122464"/>
                    </a:cubicBezTo>
                    <a:cubicBezTo>
                      <a:pt x="133350" y="103414"/>
                      <a:pt x="112259" y="83556"/>
                      <a:pt x="89807" y="65314"/>
                    </a:cubicBezTo>
                    <a:cubicBezTo>
                      <a:pt x="68686" y="48153"/>
                      <a:pt x="46502" y="32336"/>
                      <a:pt x="24493" y="16329"/>
                    </a:cubicBezTo>
                    <a:cubicBezTo>
                      <a:pt x="16557" y="10558"/>
                      <a:pt x="0" y="0"/>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flipH="1">
                <a:off x="1481806" y="2244580"/>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flipH="1">
                <a:off x="1371255" y="2244580"/>
                <a:ext cx="17196" cy="66845"/>
              </a:xfrm>
              <a:custGeom>
                <a:avLst/>
                <a:gdLst>
                  <a:gd name="connsiteX0" fmla="*/ 130628 w 138793"/>
                  <a:gd name="connsiteY0" fmla="*/ 628650 h 628650"/>
                  <a:gd name="connsiteX1" fmla="*/ 138793 w 138793"/>
                  <a:gd name="connsiteY1" fmla="*/ 579664 h 628650"/>
                  <a:gd name="connsiteX2" fmla="*/ 130628 w 138793"/>
                  <a:gd name="connsiteY2" fmla="*/ 212271 h 628650"/>
                  <a:gd name="connsiteX3" fmla="*/ 122464 w 138793"/>
                  <a:gd name="connsiteY3" fmla="*/ 163286 h 628650"/>
                  <a:gd name="connsiteX4" fmla="*/ 97971 w 138793"/>
                  <a:gd name="connsiteY4" fmla="*/ 114300 h 628650"/>
                  <a:gd name="connsiteX5" fmla="*/ 65314 w 138793"/>
                  <a:gd name="connsiteY5" fmla="*/ 48986 h 628650"/>
                  <a:gd name="connsiteX6" fmla="*/ 8164 w 138793"/>
                  <a:gd name="connsiteY6" fmla="*/ 8164 h 628650"/>
                  <a:gd name="connsiteX7" fmla="*/ 0 w 138793"/>
                  <a:gd name="connsiteY7"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793" h="628650">
                    <a:moveTo>
                      <a:pt x="130628" y="628650"/>
                    </a:moveTo>
                    <a:cubicBezTo>
                      <a:pt x="133350" y="612321"/>
                      <a:pt x="138793" y="596218"/>
                      <a:pt x="138793" y="579664"/>
                    </a:cubicBezTo>
                    <a:cubicBezTo>
                      <a:pt x="138793" y="457169"/>
                      <a:pt x="135428" y="334671"/>
                      <a:pt x="130628" y="212271"/>
                    </a:cubicBezTo>
                    <a:cubicBezTo>
                      <a:pt x="129979" y="195730"/>
                      <a:pt x="127699" y="178990"/>
                      <a:pt x="122464" y="163286"/>
                    </a:cubicBezTo>
                    <a:cubicBezTo>
                      <a:pt x="116691" y="145967"/>
                      <a:pt x="105385" y="130983"/>
                      <a:pt x="97971" y="114300"/>
                    </a:cubicBezTo>
                    <a:cubicBezTo>
                      <a:pt x="83279" y="81242"/>
                      <a:pt x="97020" y="85221"/>
                      <a:pt x="65314" y="48986"/>
                    </a:cubicBezTo>
                    <a:cubicBezTo>
                      <a:pt x="54779" y="36946"/>
                      <a:pt x="22365" y="18815"/>
                      <a:pt x="8164" y="8164"/>
                    </a:cubicBezTo>
                    <a:cubicBezTo>
                      <a:pt x="5085" y="5855"/>
                      <a:pt x="2721" y="2721"/>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p:cNvSpPr/>
              <p:nvPr/>
            </p:nvSpPr>
            <p:spPr>
              <a:xfrm flipH="1">
                <a:off x="1444956" y="2247184"/>
                <a:ext cx="17196" cy="67713"/>
              </a:xfrm>
              <a:custGeom>
                <a:avLst/>
                <a:gdLst>
                  <a:gd name="connsiteX0" fmla="*/ 81642 w 81642"/>
                  <a:gd name="connsiteY0" fmla="*/ 636815 h 636815"/>
                  <a:gd name="connsiteX1" fmla="*/ 57150 w 81642"/>
                  <a:gd name="connsiteY1" fmla="*/ 432707 h 636815"/>
                  <a:gd name="connsiteX2" fmla="*/ 24492 w 81642"/>
                  <a:gd name="connsiteY2" fmla="*/ 310243 h 636815"/>
                  <a:gd name="connsiteX3" fmla="*/ 0 w 81642"/>
                  <a:gd name="connsiteY3" fmla="*/ 146957 h 636815"/>
                  <a:gd name="connsiteX4" fmla="*/ 16328 w 81642"/>
                  <a:gd name="connsiteY4" fmla="*/ 57150 h 636815"/>
                  <a:gd name="connsiteX5" fmla="*/ 24492 w 81642"/>
                  <a:gd name="connsiteY5" fmla="*/ 32657 h 636815"/>
                  <a:gd name="connsiteX6" fmla="*/ 48985 w 81642"/>
                  <a:gd name="connsiteY6" fmla="*/ 24493 h 636815"/>
                  <a:gd name="connsiteX7" fmla="*/ 65314 w 81642"/>
                  <a:gd name="connsiteY7" fmla="*/ 0 h 6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42" h="636815">
                    <a:moveTo>
                      <a:pt x="81642" y="636815"/>
                    </a:moveTo>
                    <a:cubicBezTo>
                      <a:pt x="73478" y="568779"/>
                      <a:pt x="68962" y="500205"/>
                      <a:pt x="57150" y="432707"/>
                    </a:cubicBezTo>
                    <a:cubicBezTo>
                      <a:pt x="49867" y="391092"/>
                      <a:pt x="32185" y="351785"/>
                      <a:pt x="24492" y="310243"/>
                    </a:cubicBezTo>
                    <a:cubicBezTo>
                      <a:pt x="-32821" y="756"/>
                      <a:pt x="56658" y="373598"/>
                      <a:pt x="0" y="146957"/>
                    </a:cubicBezTo>
                    <a:cubicBezTo>
                      <a:pt x="3639" y="125122"/>
                      <a:pt x="10623" y="79969"/>
                      <a:pt x="16328" y="57150"/>
                    </a:cubicBezTo>
                    <a:cubicBezTo>
                      <a:pt x="18415" y="48801"/>
                      <a:pt x="18407" y="38742"/>
                      <a:pt x="24492" y="32657"/>
                    </a:cubicBezTo>
                    <a:cubicBezTo>
                      <a:pt x="30577" y="26572"/>
                      <a:pt x="40821" y="27214"/>
                      <a:pt x="48985" y="24493"/>
                    </a:cubicBezTo>
                    <a:lnTo>
                      <a:pt x="65314"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flipH="1">
                <a:off x="1481806" y="2233294"/>
                <a:ext cx="17196" cy="72922"/>
              </a:xfrm>
              <a:custGeom>
                <a:avLst/>
                <a:gdLst>
                  <a:gd name="connsiteX0" fmla="*/ 66386 w 66386"/>
                  <a:gd name="connsiteY0" fmla="*/ 685800 h 685800"/>
                  <a:gd name="connsiteX1" fmla="*/ 33728 w 66386"/>
                  <a:gd name="connsiteY1" fmla="*/ 375557 h 685800"/>
                  <a:gd name="connsiteX2" fmla="*/ 25564 w 66386"/>
                  <a:gd name="connsiteY2" fmla="*/ 334736 h 685800"/>
                  <a:gd name="connsiteX3" fmla="*/ 1071 w 66386"/>
                  <a:gd name="connsiteY3" fmla="*/ 253093 h 685800"/>
                  <a:gd name="connsiteX4" fmla="*/ 1071 w 663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86" h="685800">
                    <a:moveTo>
                      <a:pt x="66386" y="685800"/>
                    </a:moveTo>
                    <a:cubicBezTo>
                      <a:pt x="58538" y="536692"/>
                      <a:pt x="63195" y="522894"/>
                      <a:pt x="33728" y="375557"/>
                    </a:cubicBezTo>
                    <a:cubicBezTo>
                      <a:pt x="31007" y="361950"/>
                      <a:pt x="29215" y="348124"/>
                      <a:pt x="25564" y="334736"/>
                    </a:cubicBezTo>
                    <a:cubicBezTo>
                      <a:pt x="23992" y="328973"/>
                      <a:pt x="1478" y="267330"/>
                      <a:pt x="1071" y="253093"/>
                    </a:cubicBezTo>
                    <a:cubicBezTo>
                      <a:pt x="-1339" y="168763"/>
                      <a:pt x="1071" y="84364"/>
                      <a:pt x="1071"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flipH="1">
                <a:off x="1514964" y="2248052"/>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flipH="1">
                <a:off x="1472873" y="2248920"/>
                <a:ext cx="18343" cy="70318"/>
              </a:xfrm>
              <a:custGeom>
                <a:avLst/>
                <a:gdLst>
                  <a:gd name="connsiteX0" fmla="*/ 457200 w 457200"/>
                  <a:gd name="connsiteY0" fmla="*/ 661307 h 661307"/>
                  <a:gd name="connsiteX1" fmla="*/ 424543 w 457200"/>
                  <a:gd name="connsiteY1" fmla="*/ 506186 h 661307"/>
                  <a:gd name="connsiteX2" fmla="*/ 367393 w 457200"/>
                  <a:gd name="connsiteY2" fmla="*/ 391886 h 661307"/>
                  <a:gd name="connsiteX3" fmla="*/ 326571 w 457200"/>
                  <a:gd name="connsiteY3" fmla="*/ 293914 h 661307"/>
                  <a:gd name="connsiteX4" fmla="*/ 155121 w 457200"/>
                  <a:gd name="connsiteY4" fmla="*/ 122464 h 661307"/>
                  <a:gd name="connsiteX5" fmla="*/ 89807 w 457200"/>
                  <a:gd name="connsiteY5" fmla="*/ 65314 h 661307"/>
                  <a:gd name="connsiteX6" fmla="*/ 24493 w 457200"/>
                  <a:gd name="connsiteY6" fmla="*/ 16329 h 661307"/>
                  <a:gd name="connsiteX7" fmla="*/ 0 w 457200"/>
                  <a:gd name="connsiteY7" fmla="*/ 0 h 66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661307">
                    <a:moveTo>
                      <a:pt x="457200" y="661307"/>
                    </a:moveTo>
                    <a:cubicBezTo>
                      <a:pt x="449434" y="614713"/>
                      <a:pt x="438790" y="544652"/>
                      <a:pt x="424543" y="506186"/>
                    </a:cubicBezTo>
                    <a:cubicBezTo>
                      <a:pt x="409749" y="466241"/>
                      <a:pt x="385244" y="430562"/>
                      <a:pt x="367393" y="391886"/>
                    </a:cubicBezTo>
                    <a:cubicBezTo>
                      <a:pt x="352567" y="359763"/>
                      <a:pt x="348466" y="321704"/>
                      <a:pt x="326571" y="293914"/>
                    </a:cubicBezTo>
                    <a:cubicBezTo>
                      <a:pt x="276552" y="230429"/>
                      <a:pt x="215946" y="175686"/>
                      <a:pt x="155121" y="122464"/>
                    </a:cubicBezTo>
                    <a:cubicBezTo>
                      <a:pt x="133350" y="103414"/>
                      <a:pt x="112259" y="83556"/>
                      <a:pt x="89807" y="65314"/>
                    </a:cubicBezTo>
                    <a:cubicBezTo>
                      <a:pt x="68686" y="48153"/>
                      <a:pt x="46502" y="32336"/>
                      <a:pt x="24493" y="16329"/>
                    </a:cubicBezTo>
                    <a:cubicBezTo>
                      <a:pt x="16557" y="10558"/>
                      <a:pt x="0" y="0"/>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flipH="1">
                <a:off x="1527438" y="2253550"/>
                <a:ext cx="17196" cy="66845"/>
              </a:xfrm>
              <a:custGeom>
                <a:avLst/>
                <a:gdLst>
                  <a:gd name="connsiteX0" fmla="*/ 130628 w 138793"/>
                  <a:gd name="connsiteY0" fmla="*/ 628650 h 628650"/>
                  <a:gd name="connsiteX1" fmla="*/ 138793 w 138793"/>
                  <a:gd name="connsiteY1" fmla="*/ 579664 h 628650"/>
                  <a:gd name="connsiteX2" fmla="*/ 130628 w 138793"/>
                  <a:gd name="connsiteY2" fmla="*/ 212271 h 628650"/>
                  <a:gd name="connsiteX3" fmla="*/ 122464 w 138793"/>
                  <a:gd name="connsiteY3" fmla="*/ 163286 h 628650"/>
                  <a:gd name="connsiteX4" fmla="*/ 97971 w 138793"/>
                  <a:gd name="connsiteY4" fmla="*/ 114300 h 628650"/>
                  <a:gd name="connsiteX5" fmla="*/ 65314 w 138793"/>
                  <a:gd name="connsiteY5" fmla="*/ 48986 h 628650"/>
                  <a:gd name="connsiteX6" fmla="*/ 8164 w 138793"/>
                  <a:gd name="connsiteY6" fmla="*/ 8164 h 628650"/>
                  <a:gd name="connsiteX7" fmla="*/ 0 w 138793"/>
                  <a:gd name="connsiteY7"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793" h="628650">
                    <a:moveTo>
                      <a:pt x="130628" y="628650"/>
                    </a:moveTo>
                    <a:cubicBezTo>
                      <a:pt x="133350" y="612321"/>
                      <a:pt x="138793" y="596218"/>
                      <a:pt x="138793" y="579664"/>
                    </a:cubicBezTo>
                    <a:cubicBezTo>
                      <a:pt x="138793" y="457169"/>
                      <a:pt x="135428" y="334671"/>
                      <a:pt x="130628" y="212271"/>
                    </a:cubicBezTo>
                    <a:cubicBezTo>
                      <a:pt x="129979" y="195730"/>
                      <a:pt x="127699" y="178990"/>
                      <a:pt x="122464" y="163286"/>
                    </a:cubicBezTo>
                    <a:cubicBezTo>
                      <a:pt x="116691" y="145967"/>
                      <a:pt x="105385" y="130983"/>
                      <a:pt x="97971" y="114300"/>
                    </a:cubicBezTo>
                    <a:cubicBezTo>
                      <a:pt x="83279" y="81242"/>
                      <a:pt x="97020" y="85221"/>
                      <a:pt x="65314" y="48986"/>
                    </a:cubicBezTo>
                    <a:cubicBezTo>
                      <a:pt x="54779" y="36946"/>
                      <a:pt x="22365" y="18815"/>
                      <a:pt x="8164" y="8164"/>
                    </a:cubicBezTo>
                    <a:cubicBezTo>
                      <a:pt x="5085" y="5855"/>
                      <a:pt x="2721" y="2721"/>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flipH="1">
                <a:off x="1798266" y="2241107"/>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96"/>
              <p:cNvSpPr/>
              <p:nvPr/>
            </p:nvSpPr>
            <p:spPr>
              <a:xfrm flipH="1">
                <a:off x="1761416" y="2243712"/>
                <a:ext cx="17196" cy="67713"/>
              </a:xfrm>
              <a:custGeom>
                <a:avLst/>
                <a:gdLst>
                  <a:gd name="connsiteX0" fmla="*/ 81642 w 81642"/>
                  <a:gd name="connsiteY0" fmla="*/ 636815 h 636815"/>
                  <a:gd name="connsiteX1" fmla="*/ 57150 w 81642"/>
                  <a:gd name="connsiteY1" fmla="*/ 432707 h 636815"/>
                  <a:gd name="connsiteX2" fmla="*/ 24492 w 81642"/>
                  <a:gd name="connsiteY2" fmla="*/ 310243 h 636815"/>
                  <a:gd name="connsiteX3" fmla="*/ 0 w 81642"/>
                  <a:gd name="connsiteY3" fmla="*/ 146957 h 636815"/>
                  <a:gd name="connsiteX4" fmla="*/ 16328 w 81642"/>
                  <a:gd name="connsiteY4" fmla="*/ 57150 h 636815"/>
                  <a:gd name="connsiteX5" fmla="*/ 24492 w 81642"/>
                  <a:gd name="connsiteY5" fmla="*/ 32657 h 636815"/>
                  <a:gd name="connsiteX6" fmla="*/ 48985 w 81642"/>
                  <a:gd name="connsiteY6" fmla="*/ 24493 h 636815"/>
                  <a:gd name="connsiteX7" fmla="*/ 65314 w 81642"/>
                  <a:gd name="connsiteY7" fmla="*/ 0 h 6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42" h="636815">
                    <a:moveTo>
                      <a:pt x="81642" y="636815"/>
                    </a:moveTo>
                    <a:cubicBezTo>
                      <a:pt x="73478" y="568779"/>
                      <a:pt x="68962" y="500205"/>
                      <a:pt x="57150" y="432707"/>
                    </a:cubicBezTo>
                    <a:cubicBezTo>
                      <a:pt x="49867" y="391092"/>
                      <a:pt x="32185" y="351785"/>
                      <a:pt x="24492" y="310243"/>
                    </a:cubicBezTo>
                    <a:cubicBezTo>
                      <a:pt x="-32821" y="756"/>
                      <a:pt x="56658" y="373598"/>
                      <a:pt x="0" y="146957"/>
                    </a:cubicBezTo>
                    <a:cubicBezTo>
                      <a:pt x="3639" y="125122"/>
                      <a:pt x="10623" y="79969"/>
                      <a:pt x="16328" y="57150"/>
                    </a:cubicBezTo>
                    <a:cubicBezTo>
                      <a:pt x="18415" y="48801"/>
                      <a:pt x="18407" y="38742"/>
                      <a:pt x="24492" y="32657"/>
                    </a:cubicBezTo>
                    <a:cubicBezTo>
                      <a:pt x="30577" y="26572"/>
                      <a:pt x="40821" y="27214"/>
                      <a:pt x="48985" y="24493"/>
                    </a:cubicBezTo>
                    <a:lnTo>
                      <a:pt x="65314"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flipH="1">
                <a:off x="1831425" y="2244580"/>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flipH="1">
                <a:off x="1809364" y="2248920"/>
                <a:ext cx="18343" cy="70318"/>
              </a:xfrm>
              <a:custGeom>
                <a:avLst/>
                <a:gdLst>
                  <a:gd name="connsiteX0" fmla="*/ 457200 w 457200"/>
                  <a:gd name="connsiteY0" fmla="*/ 661307 h 661307"/>
                  <a:gd name="connsiteX1" fmla="*/ 424543 w 457200"/>
                  <a:gd name="connsiteY1" fmla="*/ 506186 h 661307"/>
                  <a:gd name="connsiteX2" fmla="*/ 367393 w 457200"/>
                  <a:gd name="connsiteY2" fmla="*/ 391886 h 661307"/>
                  <a:gd name="connsiteX3" fmla="*/ 326571 w 457200"/>
                  <a:gd name="connsiteY3" fmla="*/ 293914 h 661307"/>
                  <a:gd name="connsiteX4" fmla="*/ 155121 w 457200"/>
                  <a:gd name="connsiteY4" fmla="*/ 122464 h 661307"/>
                  <a:gd name="connsiteX5" fmla="*/ 89807 w 457200"/>
                  <a:gd name="connsiteY5" fmla="*/ 65314 h 661307"/>
                  <a:gd name="connsiteX6" fmla="*/ 24493 w 457200"/>
                  <a:gd name="connsiteY6" fmla="*/ 16329 h 661307"/>
                  <a:gd name="connsiteX7" fmla="*/ 0 w 457200"/>
                  <a:gd name="connsiteY7" fmla="*/ 0 h 66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661307">
                    <a:moveTo>
                      <a:pt x="457200" y="661307"/>
                    </a:moveTo>
                    <a:cubicBezTo>
                      <a:pt x="449434" y="614713"/>
                      <a:pt x="438790" y="544652"/>
                      <a:pt x="424543" y="506186"/>
                    </a:cubicBezTo>
                    <a:cubicBezTo>
                      <a:pt x="409749" y="466241"/>
                      <a:pt x="385244" y="430562"/>
                      <a:pt x="367393" y="391886"/>
                    </a:cubicBezTo>
                    <a:cubicBezTo>
                      <a:pt x="352567" y="359763"/>
                      <a:pt x="348466" y="321704"/>
                      <a:pt x="326571" y="293914"/>
                    </a:cubicBezTo>
                    <a:cubicBezTo>
                      <a:pt x="276552" y="230429"/>
                      <a:pt x="215946" y="175686"/>
                      <a:pt x="155121" y="122464"/>
                    </a:cubicBezTo>
                    <a:cubicBezTo>
                      <a:pt x="133350" y="103414"/>
                      <a:pt x="112259" y="83556"/>
                      <a:pt x="89807" y="65314"/>
                    </a:cubicBezTo>
                    <a:cubicBezTo>
                      <a:pt x="68686" y="48153"/>
                      <a:pt x="46502" y="32336"/>
                      <a:pt x="24493" y="16329"/>
                    </a:cubicBezTo>
                    <a:cubicBezTo>
                      <a:pt x="16557" y="10558"/>
                      <a:pt x="0" y="0"/>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p:cNvSpPr/>
              <p:nvPr/>
            </p:nvSpPr>
            <p:spPr>
              <a:xfrm flipH="1">
                <a:off x="2007045" y="2257602"/>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101"/>
              <p:cNvSpPr/>
              <p:nvPr/>
            </p:nvSpPr>
            <p:spPr>
              <a:xfrm flipH="1">
                <a:off x="1896494" y="2257601"/>
                <a:ext cx="17196" cy="66845"/>
              </a:xfrm>
              <a:custGeom>
                <a:avLst/>
                <a:gdLst>
                  <a:gd name="connsiteX0" fmla="*/ 130628 w 138793"/>
                  <a:gd name="connsiteY0" fmla="*/ 628650 h 628650"/>
                  <a:gd name="connsiteX1" fmla="*/ 138793 w 138793"/>
                  <a:gd name="connsiteY1" fmla="*/ 579664 h 628650"/>
                  <a:gd name="connsiteX2" fmla="*/ 130628 w 138793"/>
                  <a:gd name="connsiteY2" fmla="*/ 212271 h 628650"/>
                  <a:gd name="connsiteX3" fmla="*/ 122464 w 138793"/>
                  <a:gd name="connsiteY3" fmla="*/ 163286 h 628650"/>
                  <a:gd name="connsiteX4" fmla="*/ 97971 w 138793"/>
                  <a:gd name="connsiteY4" fmla="*/ 114300 h 628650"/>
                  <a:gd name="connsiteX5" fmla="*/ 65314 w 138793"/>
                  <a:gd name="connsiteY5" fmla="*/ 48986 h 628650"/>
                  <a:gd name="connsiteX6" fmla="*/ 8164 w 138793"/>
                  <a:gd name="connsiteY6" fmla="*/ 8164 h 628650"/>
                  <a:gd name="connsiteX7" fmla="*/ 0 w 138793"/>
                  <a:gd name="connsiteY7"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793" h="628650">
                    <a:moveTo>
                      <a:pt x="130628" y="628650"/>
                    </a:moveTo>
                    <a:cubicBezTo>
                      <a:pt x="133350" y="612321"/>
                      <a:pt x="138793" y="596218"/>
                      <a:pt x="138793" y="579664"/>
                    </a:cubicBezTo>
                    <a:cubicBezTo>
                      <a:pt x="138793" y="457169"/>
                      <a:pt x="135428" y="334671"/>
                      <a:pt x="130628" y="212271"/>
                    </a:cubicBezTo>
                    <a:cubicBezTo>
                      <a:pt x="129979" y="195730"/>
                      <a:pt x="127699" y="178990"/>
                      <a:pt x="122464" y="163286"/>
                    </a:cubicBezTo>
                    <a:cubicBezTo>
                      <a:pt x="116691" y="145967"/>
                      <a:pt x="105385" y="130983"/>
                      <a:pt x="97971" y="114300"/>
                    </a:cubicBezTo>
                    <a:cubicBezTo>
                      <a:pt x="83279" y="81242"/>
                      <a:pt x="97020" y="85221"/>
                      <a:pt x="65314" y="48986"/>
                    </a:cubicBezTo>
                    <a:cubicBezTo>
                      <a:pt x="54779" y="36946"/>
                      <a:pt x="22365" y="18815"/>
                      <a:pt x="8164" y="8164"/>
                    </a:cubicBezTo>
                    <a:cubicBezTo>
                      <a:pt x="5085" y="5855"/>
                      <a:pt x="2721" y="2721"/>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102"/>
              <p:cNvSpPr/>
              <p:nvPr/>
            </p:nvSpPr>
            <p:spPr>
              <a:xfrm flipH="1">
                <a:off x="1970195" y="2260206"/>
                <a:ext cx="17196" cy="67713"/>
              </a:xfrm>
              <a:custGeom>
                <a:avLst/>
                <a:gdLst>
                  <a:gd name="connsiteX0" fmla="*/ 81642 w 81642"/>
                  <a:gd name="connsiteY0" fmla="*/ 636815 h 636815"/>
                  <a:gd name="connsiteX1" fmla="*/ 57150 w 81642"/>
                  <a:gd name="connsiteY1" fmla="*/ 432707 h 636815"/>
                  <a:gd name="connsiteX2" fmla="*/ 24492 w 81642"/>
                  <a:gd name="connsiteY2" fmla="*/ 310243 h 636815"/>
                  <a:gd name="connsiteX3" fmla="*/ 0 w 81642"/>
                  <a:gd name="connsiteY3" fmla="*/ 146957 h 636815"/>
                  <a:gd name="connsiteX4" fmla="*/ 16328 w 81642"/>
                  <a:gd name="connsiteY4" fmla="*/ 57150 h 636815"/>
                  <a:gd name="connsiteX5" fmla="*/ 24492 w 81642"/>
                  <a:gd name="connsiteY5" fmla="*/ 32657 h 636815"/>
                  <a:gd name="connsiteX6" fmla="*/ 48985 w 81642"/>
                  <a:gd name="connsiteY6" fmla="*/ 24493 h 636815"/>
                  <a:gd name="connsiteX7" fmla="*/ 65314 w 81642"/>
                  <a:gd name="connsiteY7" fmla="*/ 0 h 6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42" h="636815">
                    <a:moveTo>
                      <a:pt x="81642" y="636815"/>
                    </a:moveTo>
                    <a:cubicBezTo>
                      <a:pt x="73478" y="568779"/>
                      <a:pt x="68962" y="500205"/>
                      <a:pt x="57150" y="432707"/>
                    </a:cubicBezTo>
                    <a:cubicBezTo>
                      <a:pt x="49867" y="391092"/>
                      <a:pt x="32185" y="351785"/>
                      <a:pt x="24492" y="310243"/>
                    </a:cubicBezTo>
                    <a:cubicBezTo>
                      <a:pt x="-32821" y="756"/>
                      <a:pt x="56658" y="373598"/>
                      <a:pt x="0" y="146957"/>
                    </a:cubicBezTo>
                    <a:cubicBezTo>
                      <a:pt x="3639" y="125122"/>
                      <a:pt x="10623" y="79969"/>
                      <a:pt x="16328" y="57150"/>
                    </a:cubicBezTo>
                    <a:cubicBezTo>
                      <a:pt x="18415" y="48801"/>
                      <a:pt x="18407" y="38742"/>
                      <a:pt x="24492" y="32657"/>
                    </a:cubicBezTo>
                    <a:cubicBezTo>
                      <a:pt x="30577" y="26572"/>
                      <a:pt x="40821" y="27214"/>
                      <a:pt x="48985" y="24493"/>
                    </a:cubicBezTo>
                    <a:lnTo>
                      <a:pt x="65314"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103"/>
              <p:cNvSpPr/>
              <p:nvPr/>
            </p:nvSpPr>
            <p:spPr>
              <a:xfrm flipH="1">
                <a:off x="2007045" y="2273807"/>
                <a:ext cx="17196" cy="72922"/>
              </a:xfrm>
              <a:custGeom>
                <a:avLst/>
                <a:gdLst>
                  <a:gd name="connsiteX0" fmla="*/ 66386 w 66386"/>
                  <a:gd name="connsiteY0" fmla="*/ 685800 h 685800"/>
                  <a:gd name="connsiteX1" fmla="*/ 33728 w 66386"/>
                  <a:gd name="connsiteY1" fmla="*/ 375557 h 685800"/>
                  <a:gd name="connsiteX2" fmla="*/ 25564 w 66386"/>
                  <a:gd name="connsiteY2" fmla="*/ 334736 h 685800"/>
                  <a:gd name="connsiteX3" fmla="*/ 1071 w 66386"/>
                  <a:gd name="connsiteY3" fmla="*/ 253093 h 685800"/>
                  <a:gd name="connsiteX4" fmla="*/ 1071 w 663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86" h="685800">
                    <a:moveTo>
                      <a:pt x="66386" y="685800"/>
                    </a:moveTo>
                    <a:cubicBezTo>
                      <a:pt x="58538" y="536692"/>
                      <a:pt x="63195" y="522894"/>
                      <a:pt x="33728" y="375557"/>
                    </a:cubicBezTo>
                    <a:cubicBezTo>
                      <a:pt x="31007" y="361950"/>
                      <a:pt x="29215" y="348124"/>
                      <a:pt x="25564" y="334736"/>
                    </a:cubicBezTo>
                    <a:cubicBezTo>
                      <a:pt x="23992" y="328973"/>
                      <a:pt x="1478" y="267330"/>
                      <a:pt x="1071" y="253093"/>
                    </a:cubicBezTo>
                    <a:cubicBezTo>
                      <a:pt x="-1339" y="168763"/>
                      <a:pt x="1071" y="84364"/>
                      <a:pt x="1071"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104"/>
              <p:cNvSpPr/>
              <p:nvPr/>
            </p:nvSpPr>
            <p:spPr>
              <a:xfrm flipH="1">
                <a:off x="2040204" y="2261074"/>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144"/>
              <p:cNvSpPr/>
              <p:nvPr/>
            </p:nvSpPr>
            <p:spPr>
              <a:xfrm flipH="1">
                <a:off x="1915018" y="2257736"/>
                <a:ext cx="18343" cy="70318"/>
              </a:xfrm>
              <a:custGeom>
                <a:avLst/>
                <a:gdLst>
                  <a:gd name="connsiteX0" fmla="*/ 457200 w 457200"/>
                  <a:gd name="connsiteY0" fmla="*/ 661307 h 661307"/>
                  <a:gd name="connsiteX1" fmla="*/ 424543 w 457200"/>
                  <a:gd name="connsiteY1" fmla="*/ 506186 h 661307"/>
                  <a:gd name="connsiteX2" fmla="*/ 367393 w 457200"/>
                  <a:gd name="connsiteY2" fmla="*/ 391886 h 661307"/>
                  <a:gd name="connsiteX3" fmla="*/ 326571 w 457200"/>
                  <a:gd name="connsiteY3" fmla="*/ 293914 h 661307"/>
                  <a:gd name="connsiteX4" fmla="*/ 155121 w 457200"/>
                  <a:gd name="connsiteY4" fmla="*/ 122464 h 661307"/>
                  <a:gd name="connsiteX5" fmla="*/ 89807 w 457200"/>
                  <a:gd name="connsiteY5" fmla="*/ 65314 h 661307"/>
                  <a:gd name="connsiteX6" fmla="*/ 24493 w 457200"/>
                  <a:gd name="connsiteY6" fmla="*/ 16329 h 661307"/>
                  <a:gd name="connsiteX7" fmla="*/ 0 w 457200"/>
                  <a:gd name="connsiteY7" fmla="*/ 0 h 66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661307">
                    <a:moveTo>
                      <a:pt x="457200" y="661307"/>
                    </a:moveTo>
                    <a:cubicBezTo>
                      <a:pt x="449434" y="614713"/>
                      <a:pt x="438790" y="544652"/>
                      <a:pt x="424543" y="506186"/>
                    </a:cubicBezTo>
                    <a:cubicBezTo>
                      <a:pt x="409749" y="466241"/>
                      <a:pt x="385244" y="430562"/>
                      <a:pt x="367393" y="391886"/>
                    </a:cubicBezTo>
                    <a:cubicBezTo>
                      <a:pt x="352567" y="359763"/>
                      <a:pt x="348466" y="321704"/>
                      <a:pt x="326571" y="293914"/>
                    </a:cubicBezTo>
                    <a:cubicBezTo>
                      <a:pt x="276552" y="230429"/>
                      <a:pt x="215946" y="175686"/>
                      <a:pt x="155121" y="122464"/>
                    </a:cubicBezTo>
                    <a:cubicBezTo>
                      <a:pt x="133350" y="103414"/>
                      <a:pt x="112259" y="83556"/>
                      <a:pt x="89807" y="65314"/>
                    </a:cubicBezTo>
                    <a:cubicBezTo>
                      <a:pt x="68686" y="48153"/>
                      <a:pt x="46502" y="32336"/>
                      <a:pt x="24493" y="16329"/>
                    </a:cubicBezTo>
                    <a:cubicBezTo>
                      <a:pt x="16557" y="10558"/>
                      <a:pt x="0" y="0"/>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reeform 145"/>
              <p:cNvSpPr/>
              <p:nvPr/>
            </p:nvSpPr>
            <p:spPr>
              <a:xfrm flipH="1">
                <a:off x="2112699" y="2266417"/>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reeform 146"/>
              <p:cNvSpPr/>
              <p:nvPr/>
            </p:nvSpPr>
            <p:spPr>
              <a:xfrm flipH="1">
                <a:off x="2002148" y="2266417"/>
                <a:ext cx="17196" cy="66845"/>
              </a:xfrm>
              <a:custGeom>
                <a:avLst/>
                <a:gdLst>
                  <a:gd name="connsiteX0" fmla="*/ 130628 w 138793"/>
                  <a:gd name="connsiteY0" fmla="*/ 628650 h 628650"/>
                  <a:gd name="connsiteX1" fmla="*/ 138793 w 138793"/>
                  <a:gd name="connsiteY1" fmla="*/ 579664 h 628650"/>
                  <a:gd name="connsiteX2" fmla="*/ 130628 w 138793"/>
                  <a:gd name="connsiteY2" fmla="*/ 212271 h 628650"/>
                  <a:gd name="connsiteX3" fmla="*/ 122464 w 138793"/>
                  <a:gd name="connsiteY3" fmla="*/ 163286 h 628650"/>
                  <a:gd name="connsiteX4" fmla="*/ 97971 w 138793"/>
                  <a:gd name="connsiteY4" fmla="*/ 114300 h 628650"/>
                  <a:gd name="connsiteX5" fmla="*/ 65314 w 138793"/>
                  <a:gd name="connsiteY5" fmla="*/ 48986 h 628650"/>
                  <a:gd name="connsiteX6" fmla="*/ 8164 w 138793"/>
                  <a:gd name="connsiteY6" fmla="*/ 8164 h 628650"/>
                  <a:gd name="connsiteX7" fmla="*/ 0 w 138793"/>
                  <a:gd name="connsiteY7"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793" h="628650">
                    <a:moveTo>
                      <a:pt x="130628" y="628650"/>
                    </a:moveTo>
                    <a:cubicBezTo>
                      <a:pt x="133350" y="612321"/>
                      <a:pt x="138793" y="596218"/>
                      <a:pt x="138793" y="579664"/>
                    </a:cubicBezTo>
                    <a:cubicBezTo>
                      <a:pt x="138793" y="457169"/>
                      <a:pt x="135428" y="334671"/>
                      <a:pt x="130628" y="212271"/>
                    </a:cubicBezTo>
                    <a:cubicBezTo>
                      <a:pt x="129979" y="195730"/>
                      <a:pt x="127699" y="178990"/>
                      <a:pt x="122464" y="163286"/>
                    </a:cubicBezTo>
                    <a:cubicBezTo>
                      <a:pt x="116691" y="145967"/>
                      <a:pt x="105385" y="130983"/>
                      <a:pt x="97971" y="114300"/>
                    </a:cubicBezTo>
                    <a:cubicBezTo>
                      <a:pt x="83279" y="81242"/>
                      <a:pt x="97020" y="85221"/>
                      <a:pt x="65314" y="48986"/>
                    </a:cubicBezTo>
                    <a:cubicBezTo>
                      <a:pt x="54779" y="36946"/>
                      <a:pt x="22365" y="18815"/>
                      <a:pt x="8164" y="8164"/>
                    </a:cubicBezTo>
                    <a:cubicBezTo>
                      <a:pt x="5085" y="5855"/>
                      <a:pt x="2721" y="2721"/>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reeform 147"/>
              <p:cNvSpPr/>
              <p:nvPr/>
            </p:nvSpPr>
            <p:spPr>
              <a:xfrm flipH="1">
                <a:off x="2075849" y="2269021"/>
                <a:ext cx="17196" cy="67713"/>
              </a:xfrm>
              <a:custGeom>
                <a:avLst/>
                <a:gdLst>
                  <a:gd name="connsiteX0" fmla="*/ 81642 w 81642"/>
                  <a:gd name="connsiteY0" fmla="*/ 636815 h 636815"/>
                  <a:gd name="connsiteX1" fmla="*/ 57150 w 81642"/>
                  <a:gd name="connsiteY1" fmla="*/ 432707 h 636815"/>
                  <a:gd name="connsiteX2" fmla="*/ 24492 w 81642"/>
                  <a:gd name="connsiteY2" fmla="*/ 310243 h 636815"/>
                  <a:gd name="connsiteX3" fmla="*/ 0 w 81642"/>
                  <a:gd name="connsiteY3" fmla="*/ 146957 h 636815"/>
                  <a:gd name="connsiteX4" fmla="*/ 16328 w 81642"/>
                  <a:gd name="connsiteY4" fmla="*/ 57150 h 636815"/>
                  <a:gd name="connsiteX5" fmla="*/ 24492 w 81642"/>
                  <a:gd name="connsiteY5" fmla="*/ 32657 h 636815"/>
                  <a:gd name="connsiteX6" fmla="*/ 48985 w 81642"/>
                  <a:gd name="connsiteY6" fmla="*/ 24493 h 636815"/>
                  <a:gd name="connsiteX7" fmla="*/ 65314 w 81642"/>
                  <a:gd name="connsiteY7" fmla="*/ 0 h 6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42" h="636815">
                    <a:moveTo>
                      <a:pt x="81642" y="636815"/>
                    </a:moveTo>
                    <a:cubicBezTo>
                      <a:pt x="73478" y="568779"/>
                      <a:pt x="68962" y="500205"/>
                      <a:pt x="57150" y="432707"/>
                    </a:cubicBezTo>
                    <a:cubicBezTo>
                      <a:pt x="49867" y="391092"/>
                      <a:pt x="32185" y="351785"/>
                      <a:pt x="24492" y="310243"/>
                    </a:cubicBezTo>
                    <a:cubicBezTo>
                      <a:pt x="-32821" y="756"/>
                      <a:pt x="56658" y="373598"/>
                      <a:pt x="0" y="146957"/>
                    </a:cubicBezTo>
                    <a:cubicBezTo>
                      <a:pt x="3639" y="125122"/>
                      <a:pt x="10623" y="79969"/>
                      <a:pt x="16328" y="57150"/>
                    </a:cubicBezTo>
                    <a:cubicBezTo>
                      <a:pt x="18415" y="48801"/>
                      <a:pt x="18407" y="38742"/>
                      <a:pt x="24492" y="32657"/>
                    </a:cubicBezTo>
                    <a:cubicBezTo>
                      <a:pt x="30577" y="26572"/>
                      <a:pt x="40821" y="27214"/>
                      <a:pt x="48985" y="24493"/>
                    </a:cubicBezTo>
                    <a:lnTo>
                      <a:pt x="65314"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reeform 148"/>
              <p:cNvSpPr/>
              <p:nvPr/>
            </p:nvSpPr>
            <p:spPr>
              <a:xfrm flipH="1">
                <a:off x="2112699" y="2255131"/>
                <a:ext cx="17196" cy="72922"/>
              </a:xfrm>
              <a:custGeom>
                <a:avLst/>
                <a:gdLst>
                  <a:gd name="connsiteX0" fmla="*/ 66386 w 66386"/>
                  <a:gd name="connsiteY0" fmla="*/ 685800 h 685800"/>
                  <a:gd name="connsiteX1" fmla="*/ 33728 w 66386"/>
                  <a:gd name="connsiteY1" fmla="*/ 375557 h 685800"/>
                  <a:gd name="connsiteX2" fmla="*/ 25564 w 66386"/>
                  <a:gd name="connsiteY2" fmla="*/ 334736 h 685800"/>
                  <a:gd name="connsiteX3" fmla="*/ 1071 w 66386"/>
                  <a:gd name="connsiteY3" fmla="*/ 253093 h 685800"/>
                  <a:gd name="connsiteX4" fmla="*/ 1071 w 663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86" h="685800">
                    <a:moveTo>
                      <a:pt x="66386" y="685800"/>
                    </a:moveTo>
                    <a:cubicBezTo>
                      <a:pt x="58538" y="536692"/>
                      <a:pt x="63195" y="522894"/>
                      <a:pt x="33728" y="375557"/>
                    </a:cubicBezTo>
                    <a:cubicBezTo>
                      <a:pt x="31007" y="361950"/>
                      <a:pt x="29215" y="348124"/>
                      <a:pt x="25564" y="334736"/>
                    </a:cubicBezTo>
                    <a:cubicBezTo>
                      <a:pt x="23992" y="328973"/>
                      <a:pt x="1478" y="267330"/>
                      <a:pt x="1071" y="253093"/>
                    </a:cubicBezTo>
                    <a:cubicBezTo>
                      <a:pt x="-1339" y="168763"/>
                      <a:pt x="1071" y="84364"/>
                      <a:pt x="1071"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reeform 149"/>
              <p:cNvSpPr/>
              <p:nvPr/>
            </p:nvSpPr>
            <p:spPr>
              <a:xfrm flipH="1">
                <a:off x="2145858" y="2269889"/>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reeform 150"/>
              <p:cNvSpPr/>
              <p:nvPr/>
            </p:nvSpPr>
            <p:spPr>
              <a:xfrm flipH="1">
                <a:off x="1977056" y="2258893"/>
                <a:ext cx="18343" cy="70318"/>
              </a:xfrm>
              <a:custGeom>
                <a:avLst/>
                <a:gdLst>
                  <a:gd name="connsiteX0" fmla="*/ 457200 w 457200"/>
                  <a:gd name="connsiteY0" fmla="*/ 661307 h 661307"/>
                  <a:gd name="connsiteX1" fmla="*/ 424543 w 457200"/>
                  <a:gd name="connsiteY1" fmla="*/ 506186 h 661307"/>
                  <a:gd name="connsiteX2" fmla="*/ 367393 w 457200"/>
                  <a:gd name="connsiteY2" fmla="*/ 391886 h 661307"/>
                  <a:gd name="connsiteX3" fmla="*/ 326571 w 457200"/>
                  <a:gd name="connsiteY3" fmla="*/ 293914 h 661307"/>
                  <a:gd name="connsiteX4" fmla="*/ 155121 w 457200"/>
                  <a:gd name="connsiteY4" fmla="*/ 122464 h 661307"/>
                  <a:gd name="connsiteX5" fmla="*/ 89807 w 457200"/>
                  <a:gd name="connsiteY5" fmla="*/ 65314 h 661307"/>
                  <a:gd name="connsiteX6" fmla="*/ 24493 w 457200"/>
                  <a:gd name="connsiteY6" fmla="*/ 16329 h 661307"/>
                  <a:gd name="connsiteX7" fmla="*/ 0 w 457200"/>
                  <a:gd name="connsiteY7" fmla="*/ 0 h 66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661307">
                    <a:moveTo>
                      <a:pt x="457200" y="661307"/>
                    </a:moveTo>
                    <a:cubicBezTo>
                      <a:pt x="449434" y="614713"/>
                      <a:pt x="438790" y="544652"/>
                      <a:pt x="424543" y="506186"/>
                    </a:cubicBezTo>
                    <a:cubicBezTo>
                      <a:pt x="409749" y="466241"/>
                      <a:pt x="385244" y="430562"/>
                      <a:pt x="367393" y="391886"/>
                    </a:cubicBezTo>
                    <a:cubicBezTo>
                      <a:pt x="352567" y="359763"/>
                      <a:pt x="348466" y="321704"/>
                      <a:pt x="326571" y="293914"/>
                    </a:cubicBezTo>
                    <a:cubicBezTo>
                      <a:pt x="276552" y="230429"/>
                      <a:pt x="215946" y="175686"/>
                      <a:pt x="155121" y="122464"/>
                    </a:cubicBezTo>
                    <a:cubicBezTo>
                      <a:pt x="133350" y="103414"/>
                      <a:pt x="112259" y="83556"/>
                      <a:pt x="89807" y="65314"/>
                    </a:cubicBezTo>
                    <a:cubicBezTo>
                      <a:pt x="68686" y="48153"/>
                      <a:pt x="46502" y="32336"/>
                      <a:pt x="24493" y="16329"/>
                    </a:cubicBezTo>
                    <a:cubicBezTo>
                      <a:pt x="16557" y="10558"/>
                      <a:pt x="0" y="0"/>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Freeform 151"/>
              <p:cNvSpPr/>
              <p:nvPr/>
            </p:nvSpPr>
            <p:spPr>
              <a:xfrm flipH="1">
                <a:off x="2174737" y="2267574"/>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Freeform 152"/>
              <p:cNvSpPr/>
              <p:nvPr/>
            </p:nvSpPr>
            <p:spPr>
              <a:xfrm flipH="1">
                <a:off x="2064186" y="2267574"/>
                <a:ext cx="17196" cy="66845"/>
              </a:xfrm>
              <a:custGeom>
                <a:avLst/>
                <a:gdLst>
                  <a:gd name="connsiteX0" fmla="*/ 130628 w 138793"/>
                  <a:gd name="connsiteY0" fmla="*/ 628650 h 628650"/>
                  <a:gd name="connsiteX1" fmla="*/ 138793 w 138793"/>
                  <a:gd name="connsiteY1" fmla="*/ 579664 h 628650"/>
                  <a:gd name="connsiteX2" fmla="*/ 130628 w 138793"/>
                  <a:gd name="connsiteY2" fmla="*/ 212271 h 628650"/>
                  <a:gd name="connsiteX3" fmla="*/ 122464 w 138793"/>
                  <a:gd name="connsiteY3" fmla="*/ 163286 h 628650"/>
                  <a:gd name="connsiteX4" fmla="*/ 97971 w 138793"/>
                  <a:gd name="connsiteY4" fmla="*/ 114300 h 628650"/>
                  <a:gd name="connsiteX5" fmla="*/ 65314 w 138793"/>
                  <a:gd name="connsiteY5" fmla="*/ 48986 h 628650"/>
                  <a:gd name="connsiteX6" fmla="*/ 8164 w 138793"/>
                  <a:gd name="connsiteY6" fmla="*/ 8164 h 628650"/>
                  <a:gd name="connsiteX7" fmla="*/ 0 w 138793"/>
                  <a:gd name="connsiteY7"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793" h="628650">
                    <a:moveTo>
                      <a:pt x="130628" y="628650"/>
                    </a:moveTo>
                    <a:cubicBezTo>
                      <a:pt x="133350" y="612321"/>
                      <a:pt x="138793" y="596218"/>
                      <a:pt x="138793" y="579664"/>
                    </a:cubicBezTo>
                    <a:cubicBezTo>
                      <a:pt x="138793" y="457169"/>
                      <a:pt x="135428" y="334671"/>
                      <a:pt x="130628" y="212271"/>
                    </a:cubicBezTo>
                    <a:cubicBezTo>
                      <a:pt x="129979" y="195730"/>
                      <a:pt x="127699" y="178990"/>
                      <a:pt x="122464" y="163286"/>
                    </a:cubicBezTo>
                    <a:cubicBezTo>
                      <a:pt x="116691" y="145967"/>
                      <a:pt x="105385" y="130983"/>
                      <a:pt x="97971" y="114300"/>
                    </a:cubicBezTo>
                    <a:cubicBezTo>
                      <a:pt x="83279" y="81242"/>
                      <a:pt x="97020" y="85221"/>
                      <a:pt x="65314" y="48986"/>
                    </a:cubicBezTo>
                    <a:cubicBezTo>
                      <a:pt x="54779" y="36946"/>
                      <a:pt x="22365" y="18815"/>
                      <a:pt x="8164" y="8164"/>
                    </a:cubicBezTo>
                    <a:cubicBezTo>
                      <a:pt x="5085" y="5855"/>
                      <a:pt x="2721" y="2721"/>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reeform 153"/>
              <p:cNvSpPr/>
              <p:nvPr/>
            </p:nvSpPr>
            <p:spPr>
              <a:xfrm flipH="1">
                <a:off x="2137887" y="2270179"/>
                <a:ext cx="17196" cy="67713"/>
              </a:xfrm>
              <a:custGeom>
                <a:avLst/>
                <a:gdLst>
                  <a:gd name="connsiteX0" fmla="*/ 81642 w 81642"/>
                  <a:gd name="connsiteY0" fmla="*/ 636815 h 636815"/>
                  <a:gd name="connsiteX1" fmla="*/ 57150 w 81642"/>
                  <a:gd name="connsiteY1" fmla="*/ 432707 h 636815"/>
                  <a:gd name="connsiteX2" fmla="*/ 24492 w 81642"/>
                  <a:gd name="connsiteY2" fmla="*/ 310243 h 636815"/>
                  <a:gd name="connsiteX3" fmla="*/ 0 w 81642"/>
                  <a:gd name="connsiteY3" fmla="*/ 146957 h 636815"/>
                  <a:gd name="connsiteX4" fmla="*/ 16328 w 81642"/>
                  <a:gd name="connsiteY4" fmla="*/ 57150 h 636815"/>
                  <a:gd name="connsiteX5" fmla="*/ 24492 w 81642"/>
                  <a:gd name="connsiteY5" fmla="*/ 32657 h 636815"/>
                  <a:gd name="connsiteX6" fmla="*/ 48985 w 81642"/>
                  <a:gd name="connsiteY6" fmla="*/ 24493 h 636815"/>
                  <a:gd name="connsiteX7" fmla="*/ 65314 w 81642"/>
                  <a:gd name="connsiteY7" fmla="*/ 0 h 6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42" h="636815">
                    <a:moveTo>
                      <a:pt x="81642" y="636815"/>
                    </a:moveTo>
                    <a:cubicBezTo>
                      <a:pt x="73478" y="568779"/>
                      <a:pt x="68962" y="500205"/>
                      <a:pt x="57150" y="432707"/>
                    </a:cubicBezTo>
                    <a:cubicBezTo>
                      <a:pt x="49867" y="391092"/>
                      <a:pt x="32185" y="351785"/>
                      <a:pt x="24492" y="310243"/>
                    </a:cubicBezTo>
                    <a:cubicBezTo>
                      <a:pt x="-32821" y="756"/>
                      <a:pt x="56658" y="373598"/>
                      <a:pt x="0" y="146957"/>
                    </a:cubicBezTo>
                    <a:cubicBezTo>
                      <a:pt x="3639" y="125122"/>
                      <a:pt x="10623" y="79969"/>
                      <a:pt x="16328" y="57150"/>
                    </a:cubicBezTo>
                    <a:cubicBezTo>
                      <a:pt x="18415" y="48801"/>
                      <a:pt x="18407" y="38742"/>
                      <a:pt x="24492" y="32657"/>
                    </a:cubicBezTo>
                    <a:cubicBezTo>
                      <a:pt x="30577" y="26572"/>
                      <a:pt x="40821" y="27214"/>
                      <a:pt x="48985" y="24493"/>
                    </a:cubicBezTo>
                    <a:lnTo>
                      <a:pt x="65314"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reeform 154"/>
              <p:cNvSpPr/>
              <p:nvPr/>
            </p:nvSpPr>
            <p:spPr>
              <a:xfrm flipH="1">
                <a:off x="2174737" y="2256289"/>
                <a:ext cx="17196" cy="72922"/>
              </a:xfrm>
              <a:custGeom>
                <a:avLst/>
                <a:gdLst>
                  <a:gd name="connsiteX0" fmla="*/ 66386 w 66386"/>
                  <a:gd name="connsiteY0" fmla="*/ 685800 h 685800"/>
                  <a:gd name="connsiteX1" fmla="*/ 33728 w 66386"/>
                  <a:gd name="connsiteY1" fmla="*/ 375557 h 685800"/>
                  <a:gd name="connsiteX2" fmla="*/ 25564 w 66386"/>
                  <a:gd name="connsiteY2" fmla="*/ 334736 h 685800"/>
                  <a:gd name="connsiteX3" fmla="*/ 1071 w 66386"/>
                  <a:gd name="connsiteY3" fmla="*/ 253093 h 685800"/>
                  <a:gd name="connsiteX4" fmla="*/ 1071 w 663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86" h="685800">
                    <a:moveTo>
                      <a:pt x="66386" y="685800"/>
                    </a:moveTo>
                    <a:cubicBezTo>
                      <a:pt x="58538" y="536692"/>
                      <a:pt x="63195" y="522894"/>
                      <a:pt x="33728" y="375557"/>
                    </a:cubicBezTo>
                    <a:cubicBezTo>
                      <a:pt x="31007" y="361950"/>
                      <a:pt x="29215" y="348124"/>
                      <a:pt x="25564" y="334736"/>
                    </a:cubicBezTo>
                    <a:cubicBezTo>
                      <a:pt x="23992" y="328973"/>
                      <a:pt x="1478" y="267330"/>
                      <a:pt x="1071" y="253093"/>
                    </a:cubicBezTo>
                    <a:cubicBezTo>
                      <a:pt x="-1339" y="168763"/>
                      <a:pt x="1071" y="84364"/>
                      <a:pt x="1071"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Freeform 155"/>
              <p:cNvSpPr/>
              <p:nvPr/>
            </p:nvSpPr>
            <p:spPr>
              <a:xfrm flipH="1">
                <a:off x="2207896" y="2271047"/>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Freeform 156"/>
              <p:cNvSpPr/>
              <p:nvPr/>
            </p:nvSpPr>
            <p:spPr>
              <a:xfrm flipH="1">
                <a:off x="2123433" y="2251370"/>
                <a:ext cx="18343" cy="70318"/>
              </a:xfrm>
              <a:custGeom>
                <a:avLst/>
                <a:gdLst>
                  <a:gd name="connsiteX0" fmla="*/ 457200 w 457200"/>
                  <a:gd name="connsiteY0" fmla="*/ 661307 h 661307"/>
                  <a:gd name="connsiteX1" fmla="*/ 424543 w 457200"/>
                  <a:gd name="connsiteY1" fmla="*/ 506186 h 661307"/>
                  <a:gd name="connsiteX2" fmla="*/ 367393 w 457200"/>
                  <a:gd name="connsiteY2" fmla="*/ 391886 h 661307"/>
                  <a:gd name="connsiteX3" fmla="*/ 326571 w 457200"/>
                  <a:gd name="connsiteY3" fmla="*/ 293914 h 661307"/>
                  <a:gd name="connsiteX4" fmla="*/ 155121 w 457200"/>
                  <a:gd name="connsiteY4" fmla="*/ 122464 h 661307"/>
                  <a:gd name="connsiteX5" fmla="*/ 89807 w 457200"/>
                  <a:gd name="connsiteY5" fmla="*/ 65314 h 661307"/>
                  <a:gd name="connsiteX6" fmla="*/ 24493 w 457200"/>
                  <a:gd name="connsiteY6" fmla="*/ 16329 h 661307"/>
                  <a:gd name="connsiteX7" fmla="*/ 0 w 457200"/>
                  <a:gd name="connsiteY7" fmla="*/ 0 h 66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661307">
                    <a:moveTo>
                      <a:pt x="457200" y="661307"/>
                    </a:moveTo>
                    <a:cubicBezTo>
                      <a:pt x="449434" y="614713"/>
                      <a:pt x="438790" y="544652"/>
                      <a:pt x="424543" y="506186"/>
                    </a:cubicBezTo>
                    <a:cubicBezTo>
                      <a:pt x="409749" y="466241"/>
                      <a:pt x="385244" y="430562"/>
                      <a:pt x="367393" y="391886"/>
                    </a:cubicBezTo>
                    <a:cubicBezTo>
                      <a:pt x="352567" y="359763"/>
                      <a:pt x="348466" y="321704"/>
                      <a:pt x="326571" y="293914"/>
                    </a:cubicBezTo>
                    <a:cubicBezTo>
                      <a:pt x="276552" y="230429"/>
                      <a:pt x="215946" y="175686"/>
                      <a:pt x="155121" y="122464"/>
                    </a:cubicBezTo>
                    <a:cubicBezTo>
                      <a:pt x="133350" y="103414"/>
                      <a:pt x="112259" y="83556"/>
                      <a:pt x="89807" y="65314"/>
                    </a:cubicBezTo>
                    <a:cubicBezTo>
                      <a:pt x="68686" y="48153"/>
                      <a:pt x="46502" y="32336"/>
                      <a:pt x="24493" y="16329"/>
                    </a:cubicBezTo>
                    <a:cubicBezTo>
                      <a:pt x="16557" y="10558"/>
                      <a:pt x="0" y="0"/>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Freeform 157"/>
              <p:cNvSpPr/>
              <p:nvPr/>
            </p:nvSpPr>
            <p:spPr>
              <a:xfrm flipH="1">
                <a:off x="2321115" y="2260051"/>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reeform 158"/>
              <p:cNvSpPr/>
              <p:nvPr/>
            </p:nvSpPr>
            <p:spPr>
              <a:xfrm flipH="1">
                <a:off x="2210564" y="2260051"/>
                <a:ext cx="17196" cy="66845"/>
              </a:xfrm>
              <a:custGeom>
                <a:avLst/>
                <a:gdLst>
                  <a:gd name="connsiteX0" fmla="*/ 130628 w 138793"/>
                  <a:gd name="connsiteY0" fmla="*/ 628650 h 628650"/>
                  <a:gd name="connsiteX1" fmla="*/ 138793 w 138793"/>
                  <a:gd name="connsiteY1" fmla="*/ 579664 h 628650"/>
                  <a:gd name="connsiteX2" fmla="*/ 130628 w 138793"/>
                  <a:gd name="connsiteY2" fmla="*/ 212271 h 628650"/>
                  <a:gd name="connsiteX3" fmla="*/ 122464 w 138793"/>
                  <a:gd name="connsiteY3" fmla="*/ 163286 h 628650"/>
                  <a:gd name="connsiteX4" fmla="*/ 97971 w 138793"/>
                  <a:gd name="connsiteY4" fmla="*/ 114300 h 628650"/>
                  <a:gd name="connsiteX5" fmla="*/ 65314 w 138793"/>
                  <a:gd name="connsiteY5" fmla="*/ 48986 h 628650"/>
                  <a:gd name="connsiteX6" fmla="*/ 8164 w 138793"/>
                  <a:gd name="connsiteY6" fmla="*/ 8164 h 628650"/>
                  <a:gd name="connsiteX7" fmla="*/ 0 w 138793"/>
                  <a:gd name="connsiteY7"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793" h="628650">
                    <a:moveTo>
                      <a:pt x="130628" y="628650"/>
                    </a:moveTo>
                    <a:cubicBezTo>
                      <a:pt x="133350" y="612321"/>
                      <a:pt x="138793" y="596218"/>
                      <a:pt x="138793" y="579664"/>
                    </a:cubicBezTo>
                    <a:cubicBezTo>
                      <a:pt x="138793" y="457169"/>
                      <a:pt x="135428" y="334671"/>
                      <a:pt x="130628" y="212271"/>
                    </a:cubicBezTo>
                    <a:cubicBezTo>
                      <a:pt x="129979" y="195730"/>
                      <a:pt x="127699" y="178990"/>
                      <a:pt x="122464" y="163286"/>
                    </a:cubicBezTo>
                    <a:cubicBezTo>
                      <a:pt x="116691" y="145967"/>
                      <a:pt x="105385" y="130983"/>
                      <a:pt x="97971" y="114300"/>
                    </a:cubicBezTo>
                    <a:cubicBezTo>
                      <a:pt x="83279" y="81242"/>
                      <a:pt x="97020" y="85221"/>
                      <a:pt x="65314" y="48986"/>
                    </a:cubicBezTo>
                    <a:cubicBezTo>
                      <a:pt x="54779" y="36946"/>
                      <a:pt x="22365" y="18815"/>
                      <a:pt x="8164" y="8164"/>
                    </a:cubicBezTo>
                    <a:cubicBezTo>
                      <a:pt x="5085" y="5855"/>
                      <a:pt x="2721" y="2721"/>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reeform 159"/>
              <p:cNvSpPr/>
              <p:nvPr/>
            </p:nvSpPr>
            <p:spPr>
              <a:xfrm flipH="1">
                <a:off x="2284265" y="2262655"/>
                <a:ext cx="17196" cy="67713"/>
              </a:xfrm>
              <a:custGeom>
                <a:avLst/>
                <a:gdLst>
                  <a:gd name="connsiteX0" fmla="*/ 81642 w 81642"/>
                  <a:gd name="connsiteY0" fmla="*/ 636815 h 636815"/>
                  <a:gd name="connsiteX1" fmla="*/ 57150 w 81642"/>
                  <a:gd name="connsiteY1" fmla="*/ 432707 h 636815"/>
                  <a:gd name="connsiteX2" fmla="*/ 24492 w 81642"/>
                  <a:gd name="connsiteY2" fmla="*/ 310243 h 636815"/>
                  <a:gd name="connsiteX3" fmla="*/ 0 w 81642"/>
                  <a:gd name="connsiteY3" fmla="*/ 146957 h 636815"/>
                  <a:gd name="connsiteX4" fmla="*/ 16328 w 81642"/>
                  <a:gd name="connsiteY4" fmla="*/ 57150 h 636815"/>
                  <a:gd name="connsiteX5" fmla="*/ 24492 w 81642"/>
                  <a:gd name="connsiteY5" fmla="*/ 32657 h 636815"/>
                  <a:gd name="connsiteX6" fmla="*/ 48985 w 81642"/>
                  <a:gd name="connsiteY6" fmla="*/ 24493 h 636815"/>
                  <a:gd name="connsiteX7" fmla="*/ 65314 w 81642"/>
                  <a:gd name="connsiteY7" fmla="*/ 0 h 6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42" h="636815">
                    <a:moveTo>
                      <a:pt x="81642" y="636815"/>
                    </a:moveTo>
                    <a:cubicBezTo>
                      <a:pt x="73478" y="568779"/>
                      <a:pt x="68962" y="500205"/>
                      <a:pt x="57150" y="432707"/>
                    </a:cubicBezTo>
                    <a:cubicBezTo>
                      <a:pt x="49867" y="391092"/>
                      <a:pt x="32185" y="351785"/>
                      <a:pt x="24492" y="310243"/>
                    </a:cubicBezTo>
                    <a:cubicBezTo>
                      <a:pt x="-32821" y="756"/>
                      <a:pt x="56658" y="373598"/>
                      <a:pt x="0" y="146957"/>
                    </a:cubicBezTo>
                    <a:cubicBezTo>
                      <a:pt x="3639" y="125122"/>
                      <a:pt x="10623" y="79969"/>
                      <a:pt x="16328" y="57150"/>
                    </a:cubicBezTo>
                    <a:cubicBezTo>
                      <a:pt x="18415" y="48801"/>
                      <a:pt x="18407" y="38742"/>
                      <a:pt x="24492" y="32657"/>
                    </a:cubicBezTo>
                    <a:cubicBezTo>
                      <a:pt x="30577" y="26572"/>
                      <a:pt x="40821" y="27214"/>
                      <a:pt x="48985" y="24493"/>
                    </a:cubicBezTo>
                    <a:lnTo>
                      <a:pt x="65314"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reeform 160"/>
              <p:cNvSpPr/>
              <p:nvPr/>
            </p:nvSpPr>
            <p:spPr>
              <a:xfrm flipH="1">
                <a:off x="2321115" y="2248765"/>
                <a:ext cx="17196" cy="72922"/>
              </a:xfrm>
              <a:custGeom>
                <a:avLst/>
                <a:gdLst>
                  <a:gd name="connsiteX0" fmla="*/ 66386 w 66386"/>
                  <a:gd name="connsiteY0" fmla="*/ 685800 h 685800"/>
                  <a:gd name="connsiteX1" fmla="*/ 33728 w 66386"/>
                  <a:gd name="connsiteY1" fmla="*/ 375557 h 685800"/>
                  <a:gd name="connsiteX2" fmla="*/ 25564 w 66386"/>
                  <a:gd name="connsiteY2" fmla="*/ 334736 h 685800"/>
                  <a:gd name="connsiteX3" fmla="*/ 1071 w 66386"/>
                  <a:gd name="connsiteY3" fmla="*/ 253093 h 685800"/>
                  <a:gd name="connsiteX4" fmla="*/ 1071 w 663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86" h="685800">
                    <a:moveTo>
                      <a:pt x="66386" y="685800"/>
                    </a:moveTo>
                    <a:cubicBezTo>
                      <a:pt x="58538" y="536692"/>
                      <a:pt x="63195" y="522894"/>
                      <a:pt x="33728" y="375557"/>
                    </a:cubicBezTo>
                    <a:cubicBezTo>
                      <a:pt x="31007" y="361950"/>
                      <a:pt x="29215" y="348124"/>
                      <a:pt x="25564" y="334736"/>
                    </a:cubicBezTo>
                    <a:cubicBezTo>
                      <a:pt x="23992" y="328973"/>
                      <a:pt x="1478" y="267330"/>
                      <a:pt x="1071" y="253093"/>
                    </a:cubicBezTo>
                    <a:cubicBezTo>
                      <a:pt x="-1339" y="168763"/>
                      <a:pt x="1071" y="84364"/>
                      <a:pt x="1071"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Freeform 161"/>
              <p:cNvSpPr/>
              <p:nvPr/>
            </p:nvSpPr>
            <p:spPr>
              <a:xfrm flipH="1">
                <a:off x="2354273" y="2263523"/>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Freeform 162"/>
              <p:cNvSpPr/>
              <p:nvPr/>
            </p:nvSpPr>
            <p:spPr>
              <a:xfrm flipH="1">
                <a:off x="2312182" y="2264391"/>
                <a:ext cx="18343" cy="70318"/>
              </a:xfrm>
              <a:custGeom>
                <a:avLst/>
                <a:gdLst>
                  <a:gd name="connsiteX0" fmla="*/ 457200 w 457200"/>
                  <a:gd name="connsiteY0" fmla="*/ 661307 h 661307"/>
                  <a:gd name="connsiteX1" fmla="*/ 424543 w 457200"/>
                  <a:gd name="connsiteY1" fmla="*/ 506186 h 661307"/>
                  <a:gd name="connsiteX2" fmla="*/ 367393 w 457200"/>
                  <a:gd name="connsiteY2" fmla="*/ 391886 h 661307"/>
                  <a:gd name="connsiteX3" fmla="*/ 326571 w 457200"/>
                  <a:gd name="connsiteY3" fmla="*/ 293914 h 661307"/>
                  <a:gd name="connsiteX4" fmla="*/ 155121 w 457200"/>
                  <a:gd name="connsiteY4" fmla="*/ 122464 h 661307"/>
                  <a:gd name="connsiteX5" fmla="*/ 89807 w 457200"/>
                  <a:gd name="connsiteY5" fmla="*/ 65314 h 661307"/>
                  <a:gd name="connsiteX6" fmla="*/ 24493 w 457200"/>
                  <a:gd name="connsiteY6" fmla="*/ 16329 h 661307"/>
                  <a:gd name="connsiteX7" fmla="*/ 0 w 457200"/>
                  <a:gd name="connsiteY7" fmla="*/ 0 h 66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661307">
                    <a:moveTo>
                      <a:pt x="457200" y="661307"/>
                    </a:moveTo>
                    <a:cubicBezTo>
                      <a:pt x="449434" y="614713"/>
                      <a:pt x="438790" y="544652"/>
                      <a:pt x="424543" y="506186"/>
                    </a:cubicBezTo>
                    <a:cubicBezTo>
                      <a:pt x="409749" y="466241"/>
                      <a:pt x="385244" y="430562"/>
                      <a:pt x="367393" y="391886"/>
                    </a:cubicBezTo>
                    <a:cubicBezTo>
                      <a:pt x="352567" y="359763"/>
                      <a:pt x="348466" y="321704"/>
                      <a:pt x="326571" y="293914"/>
                    </a:cubicBezTo>
                    <a:cubicBezTo>
                      <a:pt x="276552" y="230429"/>
                      <a:pt x="215946" y="175686"/>
                      <a:pt x="155121" y="122464"/>
                    </a:cubicBezTo>
                    <a:cubicBezTo>
                      <a:pt x="133350" y="103414"/>
                      <a:pt x="112259" y="83556"/>
                      <a:pt x="89807" y="65314"/>
                    </a:cubicBezTo>
                    <a:cubicBezTo>
                      <a:pt x="68686" y="48153"/>
                      <a:pt x="46502" y="32336"/>
                      <a:pt x="24493" y="16329"/>
                    </a:cubicBezTo>
                    <a:cubicBezTo>
                      <a:pt x="16557" y="10558"/>
                      <a:pt x="0" y="0"/>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Freeform 164"/>
              <p:cNvSpPr/>
              <p:nvPr/>
            </p:nvSpPr>
            <p:spPr>
              <a:xfrm flipH="1">
                <a:off x="2366747" y="2269021"/>
                <a:ext cx="17196" cy="66845"/>
              </a:xfrm>
              <a:custGeom>
                <a:avLst/>
                <a:gdLst>
                  <a:gd name="connsiteX0" fmla="*/ 130628 w 138793"/>
                  <a:gd name="connsiteY0" fmla="*/ 628650 h 628650"/>
                  <a:gd name="connsiteX1" fmla="*/ 138793 w 138793"/>
                  <a:gd name="connsiteY1" fmla="*/ 579664 h 628650"/>
                  <a:gd name="connsiteX2" fmla="*/ 130628 w 138793"/>
                  <a:gd name="connsiteY2" fmla="*/ 212271 h 628650"/>
                  <a:gd name="connsiteX3" fmla="*/ 122464 w 138793"/>
                  <a:gd name="connsiteY3" fmla="*/ 163286 h 628650"/>
                  <a:gd name="connsiteX4" fmla="*/ 97971 w 138793"/>
                  <a:gd name="connsiteY4" fmla="*/ 114300 h 628650"/>
                  <a:gd name="connsiteX5" fmla="*/ 65314 w 138793"/>
                  <a:gd name="connsiteY5" fmla="*/ 48986 h 628650"/>
                  <a:gd name="connsiteX6" fmla="*/ 8164 w 138793"/>
                  <a:gd name="connsiteY6" fmla="*/ 8164 h 628650"/>
                  <a:gd name="connsiteX7" fmla="*/ 0 w 138793"/>
                  <a:gd name="connsiteY7"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793" h="628650">
                    <a:moveTo>
                      <a:pt x="130628" y="628650"/>
                    </a:moveTo>
                    <a:cubicBezTo>
                      <a:pt x="133350" y="612321"/>
                      <a:pt x="138793" y="596218"/>
                      <a:pt x="138793" y="579664"/>
                    </a:cubicBezTo>
                    <a:cubicBezTo>
                      <a:pt x="138793" y="457169"/>
                      <a:pt x="135428" y="334671"/>
                      <a:pt x="130628" y="212271"/>
                    </a:cubicBezTo>
                    <a:cubicBezTo>
                      <a:pt x="129979" y="195730"/>
                      <a:pt x="127699" y="178990"/>
                      <a:pt x="122464" y="163286"/>
                    </a:cubicBezTo>
                    <a:cubicBezTo>
                      <a:pt x="116691" y="145967"/>
                      <a:pt x="105385" y="130983"/>
                      <a:pt x="97971" y="114300"/>
                    </a:cubicBezTo>
                    <a:cubicBezTo>
                      <a:pt x="83279" y="81242"/>
                      <a:pt x="97020" y="85221"/>
                      <a:pt x="65314" y="48986"/>
                    </a:cubicBezTo>
                    <a:cubicBezTo>
                      <a:pt x="54779" y="36946"/>
                      <a:pt x="22365" y="18815"/>
                      <a:pt x="8164" y="8164"/>
                    </a:cubicBezTo>
                    <a:cubicBezTo>
                      <a:pt x="5085" y="5855"/>
                      <a:pt x="2721" y="2721"/>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Freeform 169"/>
              <p:cNvSpPr/>
              <p:nvPr/>
            </p:nvSpPr>
            <p:spPr>
              <a:xfrm flipH="1">
                <a:off x="2637575" y="2256578"/>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reeform 170"/>
              <p:cNvSpPr/>
              <p:nvPr/>
            </p:nvSpPr>
            <p:spPr>
              <a:xfrm flipH="1">
                <a:off x="2527024" y="2256578"/>
                <a:ext cx="17196" cy="66845"/>
              </a:xfrm>
              <a:custGeom>
                <a:avLst/>
                <a:gdLst>
                  <a:gd name="connsiteX0" fmla="*/ 130628 w 138793"/>
                  <a:gd name="connsiteY0" fmla="*/ 628650 h 628650"/>
                  <a:gd name="connsiteX1" fmla="*/ 138793 w 138793"/>
                  <a:gd name="connsiteY1" fmla="*/ 579664 h 628650"/>
                  <a:gd name="connsiteX2" fmla="*/ 130628 w 138793"/>
                  <a:gd name="connsiteY2" fmla="*/ 212271 h 628650"/>
                  <a:gd name="connsiteX3" fmla="*/ 122464 w 138793"/>
                  <a:gd name="connsiteY3" fmla="*/ 163286 h 628650"/>
                  <a:gd name="connsiteX4" fmla="*/ 97971 w 138793"/>
                  <a:gd name="connsiteY4" fmla="*/ 114300 h 628650"/>
                  <a:gd name="connsiteX5" fmla="*/ 65314 w 138793"/>
                  <a:gd name="connsiteY5" fmla="*/ 48986 h 628650"/>
                  <a:gd name="connsiteX6" fmla="*/ 8164 w 138793"/>
                  <a:gd name="connsiteY6" fmla="*/ 8164 h 628650"/>
                  <a:gd name="connsiteX7" fmla="*/ 0 w 138793"/>
                  <a:gd name="connsiteY7"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793" h="628650">
                    <a:moveTo>
                      <a:pt x="130628" y="628650"/>
                    </a:moveTo>
                    <a:cubicBezTo>
                      <a:pt x="133350" y="612321"/>
                      <a:pt x="138793" y="596218"/>
                      <a:pt x="138793" y="579664"/>
                    </a:cubicBezTo>
                    <a:cubicBezTo>
                      <a:pt x="138793" y="457169"/>
                      <a:pt x="135428" y="334671"/>
                      <a:pt x="130628" y="212271"/>
                    </a:cubicBezTo>
                    <a:cubicBezTo>
                      <a:pt x="129979" y="195730"/>
                      <a:pt x="127699" y="178990"/>
                      <a:pt x="122464" y="163286"/>
                    </a:cubicBezTo>
                    <a:cubicBezTo>
                      <a:pt x="116691" y="145967"/>
                      <a:pt x="105385" y="130983"/>
                      <a:pt x="97971" y="114300"/>
                    </a:cubicBezTo>
                    <a:cubicBezTo>
                      <a:pt x="83279" y="81242"/>
                      <a:pt x="97020" y="85221"/>
                      <a:pt x="65314" y="48986"/>
                    </a:cubicBezTo>
                    <a:cubicBezTo>
                      <a:pt x="54779" y="36946"/>
                      <a:pt x="22365" y="18815"/>
                      <a:pt x="8164" y="8164"/>
                    </a:cubicBezTo>
                    <a:cubicBezTo>
                      <a:pt x="5085" y="5855"/>
                      <a:pt x="2721" y="2721"/>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reeform 171"/>
              <p:cNvSpPr/>
              <p:nvPr/>
            </p:nvSpPr>
            <p:spPr>
              <a:xfrm flipH="1">
                <a:off x="2600725" y="2259183"/>
                <a:ext cx="17196" cy="67713"/>
              </a:xfrm>
              <a:custGeom>
                <a:avLst/>
                <a:gdLst>
                  <a:gd name="connsiteX0" fmla="*/ 81642 w 81642"/>
                  <a:gd name="connsiteY0" fmla="*/ 636815 h 636815"/>
                  <a:gd name="connsiteX1" fmla="*/ 57150 w 81642"/>
                  <a:gd name="connsiteY1" fmla="*/ 432707 h 636815"/>
                  <a:gd name="connsiteX2" fmla="*/ 24492 w 81642"/>
                  <a:gd name="connsiteY2" fmla="*/ 310243 h 636815"/>
                  <a:gd name="connsiteX3" fmla="*/ 0 w 81642"/>
                  <a:gd name="connsiteY3" fmla="*/ 146957 h 636815"/>
                  <a:gd name="connsiteX4" fmla="*/ 16328 w 81642"/>
                  <a:gd name="connsiteY4" fmla="*/ 57150 h 636815"/>
                  <a:gd name="connsiteX5" fmla="*/ 24492 w 81642"/>
                  <a:gd name="connsiteY5" fmla="*/ 32657 h 636815"/>
                  <a:gd name="connsiteX6" fmla="*/ 48985 w 81642"/>
                  <a:gd name="connsiteY6" fmla="*/ 24493 h 636815"/>
                  <a:gd name="connsiteX7" fmla="*/ 65314 w 81642"/>
                  <a:gd name="connsiteY7" fmla="*/ 0 h 6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42" h="636815">
                    <a:moveTo>
                      <a:pt x="81642" y="636815"/>
                    </a:moveTo>
                    <a:cubicBezTo>
                      <a:pt x="73478" y="568779"/>
                      <a:pt x="68962" y="500205"/>
                      <a:pt x="57150" y="432707"/>
                    </a:cubicBezTo>
                    <a:cubicBezTo>
                      <a:pt x="49867" y="391092"/>
                      <a:pt x="32185" y="351785"/>
                      <a:pt x="24492" y="310243"/>
                    </a:cubicBezTo>
                    <a:cubicBezTo>
                      <a:pt x="-32821" y="756"/>
                      <a:pt x="56658" y="373598"/>
                      <a:pt x="0" y="146957"/>
                    </a:cubicBezTo>
                    <a:cubicBezTo>
                      <a:pt x="3639" y="125122"/>
                      <a:pt x="10623" y="79969"/>
                      <a:pt x="16328" y="57150"/>
                    </a:cubicBezTo>
                    <a:cubicBezTo>
                      <a:pt x="18415" y="48801"/>
                      <a:pt x="18407" y="38742"/>
                      <a:pt x="24492" y="32657"/>
                    </a:cubicBezTo>
                    <a:cubicBezTo>
                      <a:pt x="30577" y="26572"/>
                      <a:pt x="40821" y="27214"/>
                      <a:pt x="48985" y="24493"/>
                    </a:cubicBezTo>
                    <a:lnTo>
                      <a:pt x="65314"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reeform 172"/>
              <p:cNvSpPr/>
              <p:nvPr/>
            </p:nvSpPr>
            <p:spPr>
              <a:xfrm flipH="1">
                <a:off x="2559816" y="2272494"/>
                <a:ext cx="17196" cy="72922"/>
              </a:xfrm>
              <a:custGeom>
                <a:avLst/>
                <a:gdLst>
                  <a:gd name="connsiteX0" fmla="*/ 66386 w 66386"/>
                  <a:gd name="connsiteY0" fmla="*/ 685800 h 685800"/>
                  <a:gd name="connsiteX1" fmla="*/ 33728 w 66386"/>
                  <a:gd name="connsiteY1" fmla="*/ 375557 h 685800"/>
                  <a:gd name="connsiteX2" fmla="*/ 25564 w 66386"/>
                  <a:gd name="connsiteY2" fmla="*/ 334736 h 685800"/>
                  <a:gd name="connsiteX3" fmla="*/ 1071 w 66386"/>
                  <a:gd name="connsiteY3" fmla="*/ 253093 h 685800"/>
                  <a:gd name="connsiteX4" fmla="*/ 1071 w 663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86" h="685800">
                    <a:moveTo>
                      <a:pt x="66386" y="685800"/>
                    </a:moveTo>
                    <a:cubicBezTo>
                      <a:pt x="58538" y="536692"/>
                      <a:pt x="63195" y="522894"/>
                      <a:pt x="33728" y="375557"/>
                    </a:cubicBezTo>
                    <a:cubicBezTo>
                      <a:pt x="31007" y="361950"/>
                      <a:pt x="29215" y="348124"/>
                      <a:pt x="25564" y="334736"/>
                    </a:cubicBezTo>
                    <a:cubicBezTo>
                      <a:pt x="23992" y="328973"/>
                      <a:pt x="1478" y="267330"/>
                      <a:pt x="1071" y="253093"/>
                    </a:cubicBezTo>
                    <a:cubicBezTo>
                      <a:pt x="-1339" y="168763"/>
                      <a:pt x="1071" y="84364"/>
                      <a:pt x="1071"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reeform 173"/>
              <p:cNvSpPr/>
              <p:nvPr/>
            </p:nvSpPr>
            <p:spPr>
              <a:xfrm flipH="1">
                <a:off x="2670734" y="2260051"/>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reeform 174"/>
              <p:cNvSpPr/>
              <p:nvPr/>
            </p:nvSpPr>
            <p:spPr>
              <a:xfrm flipH="1">
                <a:off x="2648673" y="2264391"/>
                <a:ext cx="18343" cy="70318"/>
              </a:xfrm>
              <a:custGeom>
                <a:avLst/>
                <a:gdLst>
                  <a:gd name="connsiteX0" fmla="*/ 457200 w 457200"/>
                  <a:gd name="connsiteY0" fmla="*/ 661307 h 661307"/>
                  <a:gd name="connsiteX1" fmla="*/ 424543 w 457200"/>
                  <a:gd name="connsiteY1" fmla="*/ 506186 h 661307"/>
                  <a:gd name="connsiteX2" fmla="*/ 367393 w 457200"/>
                  <a:gd name="connsiteY2" fmla="*/ 391886 h 661307"/>
                  <a:gd name="connsiteX3" fmla="*/ 326571 w 457200"/>
                  <a:gd name="connsiteY3" fmla="*/ 293914 h 661307"/>
                  <a:gd name="connsiteX4" fmla="*/ 155121 w 457200"/>
                  <a:gd name="connsiteY4" fmla="*/ 122464 h 661307"/>
                  <a:gd name="connsiteX5" fmla="*/ 89807 w 457200"/>
                  <a:gd name="connsiteY5" fmla="*/ 65314 h 661307"/>
                  <a:gd name="connsiteX6" fmla="*/ 24493 w 457200"/>
                  <a:gd name="connsiteY6" fmla="*/ 16329 h 661307"/>
                  <a:gd name="connsiteX7" fmla="*/ 0 w 457200"/>
                  <a:gd name="connsiteY7" fmla="*/ 0 h 66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661307">
                    <a:moveTo>
                      <a:pt x="457200" y="661307"/>
                    </a:moveTo>
                    <a:cubicBezTo>
                      <a:pt x="449434" y="614713"/>
                      <a:pt x="438790" y="544652"/>
                      <a:pt x="424543" y="506186"/>
                    </a:cubicBezTo>
                    <a:cubicBezTo>
                      <a:pt x="409749" y="466241"/>
                      <a:pt x="385244" y="430562"/>
                      <a:pt x="367393" y="391886"/>
                    </a:cubicBezTo>
                    <a:cubicBezTo>
                      <a:pt x="352567" y="359763"/>
                      <a:pt x="348466" y="321704"/>
                      <a:pt x="326571" y="293914"/>
                    </a:cubicBezTo>
                    <a:cubicBezTo>
                      <a:pt x="276552" y="230429"/>
                      <a:pt x="215946" y="175686"/>
                      <a:pt x="155121" y="122464"/>
                    </a:cubicBezTo>
                    <a:cubicBezTo>
                      <a:pt x="133350" y="103414"/>
                      <a:pt x="112259" y="83556"/>
                      <a:pt x="89807" y="65314"/>
                    </a:cubicBezTo>
                    <a:cubicBezTo>
                      <a:pt x="68686" y="48153"/>
                      <a:pt x="46502" y="32336"/>
                      <a:pt x="24493" y="16329"/>
                    </a:cubicBezTo>
                    <a:cubicBezTo>
                      <a:pt x="16557" y="10558"/>
                      <a:pt x="0" y="0"/>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reeform 175"/>
              <p:cNvSpPr/>
              <p:nvPr/>
            </p:nvSpPr>
            <p:spPr>
              <a:xfrm flipH="1">
                <a:off x="2846354" y="2273073"/>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Freeform 176"/>
              <p:cNvSpPr/>
              <p:nvPr/>
            </p:nvSpPr>
            <p:spPr>
              <a:xfrm flipH="1">
                <a:off x="2735803" y="2273072"/>
                <a:ext cx="17196" cy="66845"/>
              </a:xfrm>
              <a:custGeom>
                <a:avLst/>
                <a:gdLst>
                  <a:gd name="connsiteX0" fmla="*/ 130628 w 138793"/>
                  <a:gd name="connsiteY0" fmla="*/ 628650 h 628650"/>
                  <a:gd name="connsiteX1" fmla="*/ 138793 w 138793"/>
                  <a:gd name="connsiteY1" fmla="*/ 579664 h 628650"/>
                  <a:gd name="connsiteX2" fmla="*/ 130628 w 138793"/>
                  <a:gd name="connsiteY2" fmla="*/ 212271 h 628650"/>
                  <a:gd name="connsiteX3" fmla="*/ 122464 w 138793"/>
                  <a:gd name="connsiteY3" fmla="*/ 163286 h 628650"/>
                  <a:gd name="connsiteX4" fmla="*/ 97971 w 138793"/>
                  <a:gd name="connsiteY4" fmla="*/ 114300 h 628650"/>
                  <a:gd name="connsiteX5" fmla="*/ 65314 w 138793"/>
                  <a:gd name="connsiteY5" fmla="*/ 48986 h 628650"/>
                  <a:gd name="connsiteX6" fmla="*/ 8164 w 138793"/>
                  <a:gd name="connsiteY6" fmla="*/ 8164 h 628650"/>
                  <a:gd name="connsiteX7" fmla="*/ 0 w 138793"/>
                  <a:gd name="connsiteY7"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793" h="628650">
                    <a:moveTo>
                      <a:pt x="130628" y="628650"/>
                    </a:moveTo>
                    <a:cubicBezTo>
                      <a:pt x="133350" y="612321"/>
                      <a:pt x="138793" y="596218"/>
                      <a:pt x="138793" y="579664"/>
                    </a:cubicBezTo>
                    <a:cubicBezTo>
                      <a:pt x="138793" y="457169"/>
                      <a:pt x="135428" y="334671"/>
                      <a:pt x="130628" y="212271"/>
                    </a:cubicBezTo>
                    <a:cubicBezTo>
                      <a:pt x="129979" y="195730"/>
                      <a:pt x="127699" y="178990"/>
                      <a:pt x="122464" y="163286"/>
                    </a:cubicBezTo>
                    <a:cubicBezTo>
                      <a:pt x="116691" y="145967"/>
                      <a:pt x="105385" y="130983"/>
                      <a:pt x="97971" y="114300"/>
                    </a:cubicBezTo>
                    <a:cubicBezTo>
                      <a:pt x="83279" y="81242"/>
                      <a:pt x="97020" y="85221"/>
                      <a:pt x="65314" y="48986"/>
                    </a:cubicBezTo>
                    <a:cubicBezTo>
                      <a:pt x="54779" y="36946"/>
                      <a:pt x="22365" y="18815"/>
                      <a:pt x="8164" y="8164"/>
                    </a:cubicBezTo>
                    <a:cubicBezTo>
                      <a:pt x="5085" y="5855"/>
                      <a:pt x="2721" y="2721"/>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Freeform 177"/>
              <p:cNvSpPr/>
              <p:nvPr/>
            </p:nvSpPr>
            <p:spPr>
              <a:xfrm flipH="1">
                <a:off x="2809504" y="2275677"/>
                <a:ext cx="17196" cy="67713"/>
              </a:xfrm>
              <a:custGeom>
                <a:avLst/>
                <a:gdLst>
                  <a:gd name="connsiteX0" fmla="*/ 81642 w 81642"/>
                  <a:gd name="connsiteY0" fmla="*/ 636815 h 636815"/>
                  <a:gd name="connsiteX1" fmla="*/ 57150 w 81642"/>
                  <a:gd name="connsiteY1" fmla="*/ 432707 h 636815"/>
                  <a:gd name="connsiteX2" fmla="*/ 24492 w 81642"/>
                  <a:gd name="connsiteY2" fmla="*/ 310243 h 636815"/>
                  <a:gd name="connsiteX3" fmla="*/ 0 w 81642"/>
                  <a:gd name="connsiteY3" fmla="*/ 146957 h 636815"/>
                  <a:gd name="connsiteX4" fmla="*/ 16328 w 81642"/>
                  <a:gd name="connsiteY4" fmla="*/ 57150 h 636815"/>
                  <a:gd name="connsiteX5" fmla="*/ 24492 w 81642"/>
                  <a:gd name="connsiteY5" fmla="*/ 32657 h 636815"/>
                  <a:gd name="connsiteX6" fmla="*/ 48985 w 81642"/>
                  <a:gd name="connsiteY6" fmla="*/ 24493 h 636815"/>
                  <a:gd name="connsiteX7" fmla="*/ 65314 w 81642"/>
                  <a:gd name="connsiteY7" fmla="*/ 0 h 6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42" h="636815">
                    <a:moveTo>
                      <a:pt x="81642" y="636815"/>
                    </a:moveTo>
                    <a:cubicBezTo>
                      <a:pt x="73478" y="568779"/>
                      <a:pt x="68962" y="500205"/>
                      <a:pt x="57150" y="432707"/>
                    </a:cubicBezTo>
                    <a:cubicBezTo>
                      <a:pt x="49867" y="391092"/>
                      <a:pt x="32185" y="351785"/>
                      <a:pt x="24492" y="310243"/>
                    </a:cubicBezTo>
                    <a:cubicBezTo>
                      <a:pt x="-32821" y="756"/>
                      <a:pt x="56658" y="373598"/>
                      <a:pt x="0" y="146957"/>
                    </a:cubicBezTo>
                    <a:cubicBezTo>
                      <a:pt x="3639" y="125122"/>
                      <a:pt x="10623" y="79969"/>
                      <a:pt x="16328" y="57150"/>
                    </a:cubicBezTo>
                    <a:cubicBezTo>
                      <a:pt x="18415" y="48801"/>
                      <a:pt x="18407" y="38742"/>
                      <a:pt x="24492" y="32657"/>
                    </a:cubicBezTo>
                    <a:cubicBezTo>
                      <a:pt x="30577" y="26572"/>
                      <a:pt x="40821" y="27214"/>
                      <a:pt x="48985" y="24493"/>
                    </a:cubicBezTo>
                    <a:lnTo>
                      <a:pt x="65314"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reeform 178"/>
              <p:cNvSpPr/>
              <p:nvPr/>
            </p:nvSpPr>
            <p:spPr>
              <a:xfrm flipH="1">
                <a:off x="2846354" y="2289278"/>
                <a:ext cx="17196" cy="72922"/>
              </a:xfrm>
              <a:custGeom>
                <a:avLst/>
                <a:gdLst>
                  <a:gd name="connsiteX0" fmla="*/ 66386 w 66386"/>
                  <a:gd name="connsiteY0" fmla="*/ 685800 h 685800"/>
                  <a:gd name="connsiteX1" fmla="*/ 33728 w 66386"/>
                  <a:gd name="connsiteY1" fmla="*/ 375557 h 685800"/>
                  <a:gd name="connsiteX2" fmla="*/ 25564 w 66386"/>
                  <a:gd name="connsiteY2" fmla="*/ 334736 h 685800"/>
                  <a:gd name="connsiteX3" fmla="*/ 1071 w 66386"/>
                  <a:gd name="connsiteY3" fmla="*/ 253093 h 685800"/>
                  <a:gd name="connsiteX4" fmla="*/ 1071 w 663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86" h="685800">
                    <a:moveTo>
                      <a:pt x="66386" y="685800"/>
                    </a:moveTo>
                    <a:cubicBezTo>
                      <a:pt x="58538" y="536692"/>
                      <a:pt x="63195" y="522894"/>
                      <a:pt x="33728" y="375557"/>
                    </a:cubicBezTo>
                    <a:cubicBezTo>
                      <a:pt x="31007" y="361950"/>
                      <a:pt x="29215" y="348124"/>
                      <a:pt x="25564" y="334736"/>
                    </a:cubicBezTo>
                    <a:cubicBezTo>
                      <a:pt x="23992" y="328973"/>
                      <a:pt x="1478" y="267330"/>
                      <a:pt x="1071" y="253093"/>
                    </a:cubicBezTo>
                    <a:cubicBezTo>
                      <a:pt x="-1339" y="168763"/>
                      <a:pt x="1071" y="84364"/>
                      <a:pt x="1071"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Freeform 179"/>
              <p:cNvSpPr/>
              <p:nvPr/>
            </p:nvSpPr>
            <p:spPr>
              <a:xfrm flipH="1">
                <a:off x="2879513" y="2276545"/>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06" name="Group 4105"/>
            <p:cNvGrpSpPr/>
            <p:nvPr/>
          </p:nvGrpSpPr>
          <p:grpSpPr>
            <a:xfrm>
              <a:off x="4648200" y="2248765"/>
              <a:ext cx="271244" cy="92600"/>
              <a:chOff x="4179969" y="3963268"/>
              <a:chExt cx="271244" cy="92600"/>
            </a:xfrm>
          </p:grpSpPr>
          <p:sp>
            <p:nvSpPr>
              <p:cNvPr id="222" name="Freeform 221"/>
              <p:cNvSpPr/>
              <p:nvPr/>
            </p:nvSpPr>
            <p:spPr>
              <a:xfrm flipH="1">
                <a:off x="4179969" y="3980920"/>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Freeform 224"/>
              <p:cNvSpPr/>
              <p:nvPr/>
            </p:nvSpPr>
            <p:spPr>
              <a:xfrm flipH="1">
                <a:off x="4179969" y="3969634"/>
                <a:ext cx="17196" cy="72922"/>
              </a:xfrm>
              <a:custGeom>
                <a:avLst/>
                <a:gdLst>
                  <a:gd name="connsiteX0" fmla="*/ 66386 w 66386"/>
                  <a:gd name="connsiteY0" fmla="*/ 685800 h 685800"/>
                  <a:gd name="connsiteX1" fmla="*/ 33728 w 66386"/>
                  <a:gd name="connsiteY1" fmla="*/ 375557 h 685800"/>
                  <a:gd name="connsiteX2" fmla="*/ 25564 w 66386"/>
                  <a:gd name="connsiteY2" fmla="*/ 334736 h 685800"/>
                  <a:gd name="connsiteX3" fmla="*/ 1071 w 66386"/>
                  <a:gd name="connsiteY3" fmla="*/ 253093 h 685800"/>
                  <a:gd name="connsiteX4" fmla="*/ 1071 w 663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86" h="685800">
                    <a:moveTo>
                      <a:pt x="66386" y="685800"/>
                    </a:moveTo>
                    <a:cubicBezTo>
                      <a:pt x="58538" y="536692"/>
                      <a:pt x="63195" y="522894"/>
                      <a:pt x="33728" y="375557"/>
                    </a:cubicBezTo>
                    <a:cubicBezTo>
                      <a:pt x="31007" y="361950"/>
                      <a:pt x="29215" y="348124"/>
                      <a:pt x="25564" y="334736"/>
                    </a:cubicBezTo>
                    <a:cubicBezTo>
                      <a:pt x="23992" y="328973"/>
                      <a:pt x="1478" y="267330"/>
                      <a:pt x="1071" y="253093"/>
                    </a:cubicBezTo>
                    <a:cubicBezTo>
                      <a:pt x="-1339" y="168763"/>
                      <a:pt x="1071" y="84364"/>
                      <a:pt x="1071"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Freeform 225"/>
              <p:cNvSpPr/>
              <p:nvPr/>
            </p:nvSpPr>
            <p:spPr>
              <a:xfrm flipH="1">
                <a:off x="4213128" y="3984392"/>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reeform 227"/>
              <p:cNvSpPr/>
              <p:nvPr/>
            </p:nvSpPr>
            <p:spPr>
              <a:xfrm flipH="1">
                <a:off x="4242007" y="3982077"/>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Freeform 229"/>
              <p:cNvSpPr/>
              <p:nvPr/>
            </p:nvSpPr>
            <p:spPr>
              <a:xfrm flipH="1">
                <a:off x="4205157" y="3984682"/>
                <a:ext cx="17196" cy="67713"/>
              </a:xfrm>
              <a:custGeom>
                <a:avLst/>
                <a:gdLst>
                  <a:gd name="connsiteX0" fmla="*/ 81642 w 81642"/>
                  <a:gd name="connsiteY0" fmla="*/ 636815 h 636815"/>
                  <a:gd name="connsiteX1" fmla="*/ 57150 w 81642"/>
                  <a:gd name="connsiteY1" fmla="*/ 432707 h 636815"/>
                  <a:gd name="connsiteX2" fmla="*/ 24492 w 81642"/>
                  <a:gd name="connsiteY2" fmla="*/ 310243 h 636815"/>
                  <a:gd name="connsiteX3" fmla="*/ 0 w 81642"/>
                  <a:gd name="connsiteY3" fmla="*/ 146957 h 636815"/>
                  <a:gd name="connsiteX4" fmla="*/ 16328 w 81642"/>
                  <a:gd name="connsiteY4" fmla="*/ 57150 h 636815"/>
                  <a:gd name="connsiteX5" fmla="*/ 24492 w 81642"/>
                  <a:gd name="connsiteY5" fmla="*/ 32657 h 636815"/>
                  <a:gd name="connsiteX6" fmla="*/ 48985 w 81642"/>
                  <a:gd name="connsiteY6" fmla="*/ 24493 h 636815"/>
                  <a:gd name="connsiteX7" fmla="*/ 65314 w 81642"/>
                  <a:gd name="connsiteY7" fmla="*/ 0 h 6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42" h="636815">
                    <a:moveTo>
                      <a:pt x="81642" y="636815"/>
                    </a:moveTo>
                    <a:cubicBezTo>
                      <a:pt x="73478" y="568779"/>
                      <a:pt x="68962" y="500205"/>
                      <a:pt x="57150" y="432707"/>
                    </a:cubicBezTo>
                    <a:cubicBezTo>
                      <a:pt x="49867" y="391092"/>
                      <a:pt x="32185" y="351785"/>
                      <a:pt x="24492" y="310243"/>
                    </a:cubicBezTo>
                    <a:cubicBezTo>
                      <a:pt x="-32821" y="756"/>
                      <a:pt x="56658" y="373598"/>
                      <a:pt x="0" y="146957"/>
                    </a:cubicBezTo>
                    <a:cubicBezTo>
                      <a:pt x="3639" y="125122"/>
                      <a:pt x="10623" y="79969"/>
                      <a:pt x="16328" y="57150"/>
                    </a:cubicBezTo>
                    <a:cubicBezTo>
                      <a:pt x="18415" y="48801"/>
                      <a:pt x="18407" y="38742"/>
                      <a:pt x="24492" y="32657"/>
                    </a:cubicBezTo>
                    <a:cubicBezTo>
                      <a:pt x="30577" y="26572"/>
                      <a:pt x="40821" y="27214"/>
                      <a:pt x="48985" y="24493"/>
                    </a:cubicBezTo>
                    <a:lnTo>
                      <a:pt x="65314"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Freeform 230"/>
              <p:cNvSpPr/>
              <p:nvPr/>
            </p:nvSpPr>
            <p:spPr>
              <a:xfrm flipH="1">
                <a:off x="4242007" y="3970792"/>
                <a:ext cx="17196" cy="72922"/>
              </a:xfrm>
              <a:custGeom>
                <a:avLst/>
                <a:gdLst>
                  <a:gd name="connsiteX0" fmla="*/ 66386 w 66386"/>
                  <a:gd name="connsiteY0" fmla="*/ 685800 h 685800"/>
                  <a:gd name="connsiteX1" fmla="*/ 33728 w 66386"/>
                  <a:gd name="connsiteY1" fmla="*/ 375557 h 685800"/>
                  <a:gd name="connsiteX2" fmla="*/ 25564 w 66386"/>
                  <a:gd name="connsiteY2" fmla="*/ 334736 h 685800"/>
                  <a:gd name="connsiteX3" fmla="*/ 1071 w 66386"/>
                  <a:gd name="connsiteY3" fmla="*/ 253093 h 685800"/>
                  <a:gd name="connsiteX4" fmla="*/ 1071 w 663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86" h="685800">
                    <a:moveTo>
                      <a:pt x="66386" y="685800"/>
                    </a:moveTo>
                    <a:cubicBezTo>
                      <a:pt x="58538" y="536692"/>
                      <a:pt x="63195" y="522894"/>
                      <a:pt x="33728" y="375557"/>
                    </a:cubicBezTo>
                    <a:cubicBezTo>
                      <a:pt x="31007" y="361950"/>
                      <a:pt x="29215" y="348124"/>
                      <a:pt x="25564" y="334736"/>
                    </a:cubicBezTo>
                    <a:cubicBezTo>
                      <a:pt x="23992" y="328973"/>
                      <a:pt x="1478" y="267330"/>
                      <a:pt x="1071" y="253093"/>
                    </a:cubicBezTo>
                    <a:cubicBezTo>
                      <a:pt x="-1339" y="168763"/>
                      <a:pt x="1071" y="84364"/>
                      <a:pt x="1071"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Freeform 231"/>
              <p:cNvSpPr/>
              <p:nvPr/>
            </p:nvSpPr>
            <p:spPr>
              <a:xfrm flipH="1">
                <a:off x="4275166" y="3985550"/>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Freeform 232"/>
              <p:cNvSpPr/>
              <p:nvPr/>
            </p:nvSpPr>
            <p:spPr>
              <a:xfrm flipH="1">
                <a:off x="4190703" y="3965873"/>
                <a:ext cx="18343" cy="70318"/>
              </a:xfrm>
              <a:custGeom>
                <a:avLst/>
                <a:gdLst>
                  <a:gd name="connsiteX0" fmla="*/ 457200 w 457200"/>
                  <a:gd name="connsiteY0" fmla="*/ 661307 h 661307"/>
                  <a:gd name="connsiteX1" fmla="*/ 424543 w 457200"/>
                  <a:gd name="connsiteY1" fmla="*/ 506186 h 661307"/>
                  <a:gd name="connsiteX2" fmla="*/ 367393 w 457200"/>
                  <a:gd name="connsiteY2" fmla="*/ 391886 h 661307"/>
                  <a:gd name="connsiteX3" fmla="*/ 326571 w 457200"/>
                  <a:gd name="connsiteY3" fmla="*/ 293914 h 661307"/>
                  <a:gd name="connsiteX4" fmla="*/ 155121 w 457200"/>
                  <a:gd name="connsiteY4" fmla="*/ 122464 h 661307"/>
                  <a:gd name="connsiteX5" fmla="*/ 89807 w 457200"/>
                  <a:gd name="connsiteY5" fmla="*/ 65314 h 661307"/>
                  <a:gd name="connsiteX6" fmla="*/ 24493 w 457200"/>
                  <a:gd name="connsiteY6" fmla="*/ 16329 h 661307"/>
                  <a:gd name="connsiteX7" fmla="*/ 0 w 457200"/>
                  <a:gd name="connsiteY7" fmla="*/ 0 h 66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661307">
                    <a:moveTo>
                      <a:pt x="457200" y="661307"/>
                    </a:moveTo>
                    <a:cubicBezTo>
                      <a:pt x="449434" y="614713"/>
                      <a:pt x="438790" y="544652"/>
                      <a:pt x="424543" y="506186"/>
                    </a:cubicBezTo>
                    <a:cubicBezTo>
                      <a:pt x="409749" y="466241"/>
                      <a:pt x="385244" y="430562"/>
                      <a:pt x="367393" y="391886"/>
                    </a:cubicBezTo>
                    <a:cubicBezTo>
                      <a:pt x="352567" y="359763"/>
                      <a:pt x="348466" y="321704"/>
                      <a:pt x="326571" y="293914"/>
                    </a:cubicBezTo>
                    <a:cubicBezTo>
                      <a:pt x="276552" y="230429"/>
                      <a:pt x="215946" y="175686"/>
                      <a:pt x="155121" y="122464"/>
                    </a:cubicBezTo>
                    <a:cubicBezTo>
                      <a:pt x="133350" y="103414"/>
                      <a:pt x="112259" y="83556"/>
                      <a:pt x="89807" y="65314"/>
                    </a:cubicBezTo>
                    <a:cubicBezTo>
                      <a:pt x="68686" y="48153"/>
                      <a:pt x="46502" y="32336"/>
                      <a:pt x="24493" y="16329"/>
                    </a:cubicBezTo>
                    <a:cubicBezTo>
                      <a:pt x="16557" y="10558"/>
                      <a:pt x="0" y="0"/>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Freeform 233"/>
              <p:cNvSpPr/>
              <p:nvPr/>
            </p:nvSpPr>
            <p:spPr>
              <a:xfrm flipH="1">
                <a:off x="4388385" y="3974554"/>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Freeform 234"/>
              <p:cNvSpPr/>
              <p:nvPr/>
            </p:nvSpPr>
            <p:spPr>
              <a:xfrm flipH="1">
                <a:off x="4277834" y="3974554"/>
                <a:ext cx="17196" cy="66845"/>
              </a:xfrm>
              <a:custGeom>
                <a:avLst/>
                <a:gdLst>
                  <a:gd name="connsiteX0" fmla="*/ 130628 w 138793"/>
                  <a:gd name="connsiteY0" fmla="*/ 628650 h 628650"/>
                  <a:gd name="connsiteX1" fmla="*/ 138793 w 138793"/>
                  <a:gd name="connsiteY1" fmla="*/ 579664 h 628650"/>
                  <a:gd name="connsiteX2" fmla="*/ 130628 w 138793"/>
                  <a:gd name="connsiteY2" fmla="*/ 212271 h 628650"/>
                  <a:gd name="connsiteX3" fmla="*/ 122464 w 138793"/>
                  <a:gd name="connsiteY3" fmla="*/ 163286 h 628650"/>
                  <a:gd name="connsiteX4" fmla="*/ 97971 w 138793"/>
                  <a:gd name="connsiteY4" fmla="*/ 114300 h 628650"/>
                  <a:gd name="connsiteX5" fmla="*/ 65314 w 138793"/>
                  <a:gd name="connsiteY5" fmla="*/ 48986 h 628650"/>
                  <a:gd name="connsiteX6" fmla="*/ 8164 w 138793"/>
                  <a:gd name="connsiteY6" fmla="*/ 8164 h 628650"/>
                  <a:gd name="connsiteX7" fmla="*/ 0 w 138793"/>
                  <a:gd name="connsiteY7"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793" h="628650">
                    <a:moveTo>
                      <a:pt x="130628" y="628650"/>
                    </a:moveTo>
                    <a:cubicBezTo>
                      <a:pt x="133350" y="612321"/>
                      <a:pt x="138793" y="596218"/>
                      <a:pt x="138793" y="579664"/>
                    </a:cubicBezTo>
                    <a:cubicBezTo>
                      <a:pt x="138793" y="457169"/>
                      <a:pt x="135428" y="334671"/>
                      <a:pt x="130628" y="212271"/>
                    </a:cubicBezTo>
                    <a:cubicBezTo>
                      <a:pt x="129979" y="195730"/>
                      <a:pt x="127699" y="178990"/>
                      <a:pt x="122464" y="163286"/>
                    </a:cubicBezTo>
                    <a:cubicBezTo>
                      <a:pt x="116691" y="145967"/>
                      <a:pt x="105385" y="130983"/>
                      <a:pt x="97971" y="114300"/>
                    </a:cubicBezTo>
                    <a:cubicBezTo>
                      <a:pt x="83279" y="81242"/>
                      <a:pt x="97020" y="85221"/>
                      <a:pt x="65314" y="48986"/>
                    </a:cubicBezTo>
                    <a:cubicBezTo>
                      <a:pt x="54779" y="36946"/>
                      <a:pt x="22365" y="18815"/>
                      <a:pt x="8164" y="8164"/>
                    </a:cubicBezTo>
                    <a:cubicBezTo>
                      <a:pt x="5085" y="5855"/>
                      <a:pt x="2721" y="2721"/>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Freeform 235"/>
              <p:cNvSpPr/>
              <p:nvPr/>
            </p:nvSpPr>
            <p:spPr>
              <a:xfrm flipH="1">
                <a:off x="4351535" y="3977158"/>
                <a:ext cx="17196" cy="67713"/>
              </a:xfrm>
              <a:custGeom>
                <a:avLst/>
                <a:gdLst>
                  <a:gd name="connsiteX0" fmla="*/ 81642 w 81642"/>
                  <a:gd name="connsiteY0" fmla="*/ 636815 h 636815"/>
                  <a:gd name="connsiteX1" fmla="*/ 57150 w 81642"/>
                  <a:gd name="connsiteY1" fmla="*/ 432707 h 636815"/>
                  <a:gd name="connsiteX2" fmla="*/ 24492 w 81642"/>
                  <a:gd name="connsiteY2" fmla="*/ 310243 h 636815"/>
                  <a:gd name="connsiteX3" fmla="*/ 0 w 81642"/>
                  <a:gd name="connsiteY3" fmla="*/ 146957 h 636815"/>
                  <a:gd name="connsiteX4" fmla="*/ 16328 w 81642"/>
                  <a:gd name="connsiteY4" fmla="*/ 57150 h 636815"/>
                  <a:gd name="connsiteX5" fmla="*/ 24492 w 81642"/>
                  <a:gd name="connsiteY5" fmla="*/ 32657 h 636815"/>
                  <a:gd name="connsiteX6" fmla="*/ 48985 w 81642"/>
                  <a:gd name="connsiteY6" fmla="*/ 24493 h 636815"/>
                  <a:gd name="connsiteX7" fmla="*/ 65314 w 81642"/>
                  <a:gd name="connsiteY7" fmla="*/ 0 h 6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42" h="636815">
                    <a:moveTo>
                      <a:pt x="81642" y="636815"/>
                    </a:moveTo>
                    <a:cubicBezTo>
                      <a:pt x="73478" y="568779"/>
                      <a:pt x="68962" y="500205"/>
                      <a:pt x="57150" y="432707"/>
                    </a:cubicBezTo>
                    <a:cubicBezTo>
                      <a:pt x="49867" y="391092"/>
                      <a:pt x="32185" y="351785"/>
                      <a:pt x="24492" y="310243"/>
                    </a:cubicBezTo>
                    <a:cubicBezTo>
                      <a:pt x="-32821" y="756"/>
                      <a:pt x="56658" y="373598"/>
                      <a:pt x="0" y="146957"/>
                    </a:cubicBezTo>
                    <a:cubicBezTo>
                      <a:pt x="3639" y="125122"/>
                      <a:pt x="10623" y="79969"/>
                      <a:pt x="16328" y="57150"/>
                    </a:cubicBezTo>
                    <a:cubicBezTo>
                      <a:pt x="18415" y="48801"/>
                      <a:pt x="18407" y="38742"/>
                      <a:pt x="24492" y="32657"/>
                    </a:cubicBezTo>
                    <a:cubicBezTo>
                      <a:pt x="30577" y="26572"/>
                      <a:pt x="40821" y="27214"/>
                      <a:pt x="48985" y="24493"/>
                    </a:cubicBezTo>
                    <a:lnTo>
                      <a:pt x="65314"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Freeform 236"/>
              <p:cNvSpPr/>
              <p:nvPr/>
            </p:nvSpPr>
            <p:spPr>
              <a:xfrm flipH="1">
                <a:off x="4388385" y="3963268"/>
                <a:ext cx="17196" cy="72922"/>
              </a:xfrm>
              <a:custGeom>
                <a:avLst/>
                <a:gdLst>
                  <a:gd name="connsiteX0" fmla="*/ 66386 w 66386"/>
                  <a:gd name="connsiteY0" fmla="*/ 685800 h 685800"/>
                  <a:gd name="connsiteX1" fmla="*/ 33728 w 66386"/>
                  <a:gd name="connsiteY1" fmla="*/ 375557 h 685800"/>
                  <a:gd name="connsiteX2" fmla="*/ 25564 w 66386"/>
                  <a:gd name="connsiteY2" fmla="*/ 334736 h 685800"/>
                  <a:gd name="connsiteX3" fmla="*/ 1071 w 66386"/>
                  <a:gd name="connsiteY3" fmla="*/ 253093 h 685800"/>
                  <a:gd name="connsiteX4" fmla="*/ 1071 w 663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86" h="685800">
                    <a:moveTo>
                      <a:pt x="66386" y="685800"/>
                    </a:moveTo>
                    <a:cubicBezTo>
                      <a:pt x="58538" y="536692"/>
                      <a:pt x="63195" y="522894"/>
                      <a:pt x="33728" y="375557"/>
                    </a:cubicBezTo>
                    <a:cubicBezTo>
                      <a:pt x="31007" y="361950"/>
                      <a:pt x="29215" y="348124"/>
                      <a:pt x="25564" y="334736"/>
                    </a:cubicBezTo>
                    <a:cubicBezTo>
                      <a:pt x="23992" y="328973"/>
                      <a:pt x="1478" y="267330"/>
                      <a:pt x="1071" y="253093"/>
                    </a:cubicBezTo>
                    <a:cubicBezTo>
                      <a:pt x="-1339" y="168763"/>
                      <a:pt x="1071" y="84364"/>
                      <a:pt x="1071"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Freeform 237"/>
              <p:cNvSpPr/>
              <p:nvPr/>
            </p:nvSpPr>
            <p:spPr>
              <a:xfrm flipH="1">
                <a:off x="4421543" y="3978026"/>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Freeform 238"/>
              <p:cNvSpPr/>
              <p:nvPr/>
            </p:nvSpPr>
            <p:spPr>
              <a:xfrm flipH="1">
                <a:off x="4379452" y="3978894"/>
                <a:ext cx="18343" cy="70318"/>
              </a:xfrm>
              <a:custGeom>
                <a:avLst/>
                <a:gdLst>
                  <a:gd name="connsiteX0" fmla="*/ 457200 w 457200"/>
                  <a:gd name="connsiteY0" fmla="*/ 661307 h 661307"/>
                  <a:gd name="connsiteX1" fmla="*/ 424543 w 457200"/>
                  <a:gd name="connsiteY1" fmla="*/ 506186 h 661307"/>
                  <a:gd name="connsiteX2" fmla="*/ 367393 w 457200"/>
                  <a:gd name="connsiteY2" fmla="*/ 391886 h 661307"/>
                  <a:gd name="connsiteX3" fmla="*/ 326571 w 457200"/>
                  <a:gd name="connsiteY3" fmla="*/ 293914 h 661307"/>
                  <a:gd name="connsiteX4" fmla="*/ 155121 w 457200"/>
                  <a:gd name="connsiteY4" fmla="*/ 122464 h 661307"/>
                  <a:gd name="connsiteX5" fmla="*/ 89807 w 457200"/>
                  <a:gd name="connsiteY5" fmla="*/ 65314 h 661307"/>
                  <a:gd name="connsiteX6" fmla="*/ 24493 w 457200"/>
                  <a:gd name="connsiteY6" fmla="*/ 16329 h 661307"/>
                  <a:gd name="connsiteX7" fmla="*/ 0 w 457200"/>
                  <a:gd name="connsiteY7" fmla="*/ 0 h 66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661307">
                    <a:moveTo>
                      <a:pt x="457200" y="661307"/>
                    </a:moveTo>
                    <a:cubicBezTo>
                      <a:pt x="449434" y="614713"/>
                      <a:pt x="438790" y="544652"/>
                      <a:pt x="424543" y="506186"/>
                    </a:cubicBezTo>
                    <a:cubicBezTo>
                      <a:pt x="409749" y="466241"/>
                      <a:pt x="385244" y="430562"/>
                      <a:pt x="367393" y="391886"/>
                    </a:cubicBezTo>
                    <a:cubicBezTo>
                      <a:pt x="352567" y="359763"/>
                      <a:pt x="348466" y="321704"/>
                      <a:pt x="326571" y="293914"/>
                    </a:cubicBezTo>
                    <a:cubicBezTo>
                      <a:pt x="276552" y="230429"/>
                      <a:pt x="215946" y="175686"/>
                      <a:pt x="155121" y="122464"/>
                    </a:cubicBezTo>
                    <a:cubicBezTo>
                      <a:pt x="133350" y="103414"/>
                      <a:pt x="112259" y="83556"/>
                      <a:pt x="89807" y="65314"/>
                    </a:cubicBezTo>
                    <a:cubicBezTo>
                      <a:pt x="68686" y="48153"/>
                      <a:pt x="46502" y="32336"/>
                      <a:pt x="24493" y="16329"/>
                    </a:cubicBezTo>
                    <a:cubicBezTo>
                      <a:pt x="16557" y="10558"/>
                      <a:pt x="0" y="0"/>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Freeform 240"/>
              <p:cNvSpPr/>
              <p:nvPr/>
            </p:nvSpPr>
            <p:spPr>
              <a:xfrm flipH="1">
                <a:off x="4434017" y="3983524"/>
                <a:ext cx="17196" cy="66845"/>
              </a:xfrm>
              <a:custGeom>
                <a:avLst/>
                <a:gdLst>
                  <a:gd name="connsiteX0" fmla="*/ 130628 w 138793"/>
                  <a:gd name="connsiteY0" fmla="*/ 628650 h 628650"/>
                  <a:gd name="connsiteX1" fmla="*/ 138793 w 138793"/>
                  <a:gd name="connsiteY1" fmla="*/ 579664 h 628650"/>
                  <a:gd name="connsiteX2" fmla="*/ 130628 w 138793"/>
                  <a:gd name="connsiteY2" fmla="*/ 212271 h 628650"/>
                  <a:gd name="connsiteX3" fmla="*/ 122464 w 138793"/>
                  <a:gd name="connsiteY3" fmla="*/ 163286 h 628650"/>
                  <a:gd name="connsiteX4" fmla="*/ 97971 w 138793"/>
                  <a:gd name="connsiteY4" fmla="*/ 114300 h 628650"/>
                  <a:gd name="connsiteX5" fmla="*/ 65314 w 138793"/>
                  <a:gd name="connsiteY5" fmla="*/ 48986 h 628650"/>
                  <a:gd name="connsiteX6" fmla="*/ 8164 w 138793"/>
                  <a:gd name="connsiteY6" fmla="*/ 8164 h 628650"/>
                  <a:gd name="connsiteX7" fmla="*/ 0 w 138793"/>
                  <a:gd name="connsiteY7"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793" h="628650">
                    <a:moveTo>
                      <a:pt x="130628" y="628650"/>
                    </a:moveTo>
                    <a:cubicBezTo>
                      <a:pt x="133350" y="612321"/>
                      <a:pt x="138793" y="596218"/>
                      <a:pt x="138793" y="579664"/>
                    </a:cubicBezTo>
                    <a:cubicBezTo>
                      <a:pt x="138793" y="457169"/>
                      <a:pt x="135428" y="334671"/>
                      <a:pt x="130628" y="212271"/>
                    </a:cubicBezTo>
                    <a:cubicBezTo>
                      <a:pt x="129979" y="195730"/>
                      <a:pt x="127699" y="178990"/>
                      <a:pt x="122464" y="163286"/>
                    </a:cubicBezTo>
                    <a:cubicBezTo>
                      <a:pt x="116691" y="145967"/>
                      <a:pt x="105385" y="130983"/>
                      <a:pt x="97971" y="114300"/>
                    </a:cubicBezTo>
                    <a:cubicBezTo>
                      <a:pt x="83279" y="81242"/>
                      <a:pt x="97020" y="85221"/>
                      <a:pt x="65314" y="48986"/>
                    </a:cubicBezTo>
                    <a:cubicBezTo>
                      <a:pt x="54779" y="36946"/>
                      <a:pt x="22365" y="18815"/>
                      <a:pt x="8164" y="8164"/>
                    </a:cubicBezTo>
                    <a:cubicBezTo>
                      <a:pt x="5085" y="5855"/>
                      <a:pt x="2721" y="2721"/>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08" name="Freeform 4107"/>
            <p:cNvSpPr/>
            <p:nvPr/>
          </p:nvSpPr>
          <p:spPr>
            <a:xfrm>
              <a:off x="6483474" y="846767"/>
              <a:ext cx="549636" cy="637195"/>
            </a:xfrm>
            <a:custGeom>
              <a:avLst/>
              <a:gdLst>
                <a:gd name="connsiteX0" fmla="*/ 304188 w 549636"/>
                <a:gd name="connsiteY0" fmla="*/ 630341 h 637195"/>
                <a:gd name="connsiteX1" fmla="*/ 277134 w 549636"/>
                <a:gd name="connsiteY1" fmla="*/ 622225 h 637195"/>
                <a:gd name="connsiteX2" fmla="*/ 266313 w 549636"/>
                <a:gd name="connsiteY2" fmla="*/ 619519 h 637195"/>
                <a:gd name="connsiteX3" fmla="*/ 228438 w 549636"/>
                <a:gd name="connsiteY3" fmla="*/ 616814 h 637195"/>
                <a:gd name="connsiteX4" fmla="*/ 217617 w 549636"/>
                <a:gd name="connsiteY4" fmla="*/ 611403 h 637195"/>
                <a:gd name="connsiteX5" fmla="*/ 209501 w 549636"/>
                <a:gd name="connsiteY5" fmla="*/ 608698 h 637195"/>
                <a:gd name="connsiteX6" fmla="*/ 120225 w 549636"/>
                <a:gd name="connsiteY6" fmla="*/ 603287 h 637195"/>
                <a:gd name="connsiteX7" fmla="*/ 101288 w 549636"/>
                <a:gd name="connsiteY7" fmla="*/ 600582 h 637195"/>
                <a:gd name="connsiteX8" fmla="*/ 79646 w 549636"/>
                <a:gd name="connsiteY8" fmla="*/ 597877 h 637195"/>
                <a:gd name="connsiteX9" fmla="*/ 68824 w 549636"/>
                <a:gd name="connsiteY9" fmla="*/ 595171 h 637195"/>
                <a:gd name="connsiteX10" fmla="*/ 41771 w 549636"/>
                <a:gd name="connsiteY10" fmla="*/ 589761 h 637195"/>
                <a:gd name="connsiteX11" fmla="*/ 30950 w 549636"/>
                <a:gd name="connsiteY11" fmla="*/ 581645 h 637195"/>
                <a:gd name="connsiteX12" fmla="*/ 28244 w 549636"/>
                <a:gd name="connsiteY12" fmla="*/ 573529 h 637195"/>
                <a:gd name="connsiteX13" fmla="*/ 30950 w 549636"/>
                <a:gd name="connsiteY13" fmla="*/ 546476 h 637195"/>
                <a:gd name="connsiteX14" fmla="*/ 47182 w 549636"/>
                <a:gd name="connsiteY14" fmla="*/ 541065 h 637195"/>
                <a:gd name="connsiteX15" fmla="*/ 98583 w 549636"/>
                <a:gd name="connsiteY15" fmla="*/ 538360 h 637195"/>
                <a:gd name="connsiteX16" fmla="*/ 120225 w 549636"/>
                <a:gd name="connsiteY16" fmla="*/ 532949 h 637195"/>
                <a:gd name="connsiteX17" fmla="*/ 141868 w 549636"/>
                <a:gd name="connsiteY17" fmla="*/ 527538 h 637195"/>
                <a:gd name="connsiteX18" fmla="*/ 160805 w 549636"/>
                <a:gd name="connsiteY18" fmla="*/ 519422 h 637195"/>
                <a:gd name="connsiteX19" fmla="*/ 204090 w 549636"/>
                <a:gd name="connsiteY19" fmla="*/ 514012 h 637195"/>
                <a:gd name="connsiteX20" fmla="*/ 187859 w 549636"/>
                <a:gd name="connsiteY20" fmla="*/ 503190 h 637195"/>
                <a:gd name="connsiteX21" fmla="*/ 179743 w 549636"/>
                <a:gd name="connsiteY21" fmla="*/ 497780 h 637195"/>
                <a:gd name="connsiteX22" fmla="*/ 171627 w 549636"/>
                <a:gd name="connsiteY22" fmla="*/ 495074 h 637195"/>
                <a:gd name="connsiteX23" fmla="*/ 144573 w 549636"/>
                <a:gd name="connsiteY23" fmla="*/ 497780 h 637195"/>
                <a:gd name="connsiteX24" fmla="*/ 136457 w 549636"/>
                <a:gd name="connsiteY24" fmla="*/ 503190 h 637195"/>
                <a:gd name="connsiteX25" fmla="*/ 114815 w 549636"/>
                <a:gd name="connsiteY25" fmla="*/ 505896 h 637195"/>
                <a:gd name="connsiteX26" fmla="*/ 98583 w 549636"/>
                <a:gd name="connsiteY26" fmla="*/ 508601 h 637195"/>
                <a:gd name="connsiteX27" fmla="*/ 90467 w 549636"/>
                <a:gd name="connsiteY27" fmla="*/ 511306 h 637195"/>
                <a:gd name="connsiteX28" fmla="*/ 55298 w 549636"/>
                <a:gd name="connsiteY28" fmla="*/ 516717 h 637195"/>
                <a:gd name="connsiteX29" fmla="*/ 33655 w 549636"/>
                <a:gd name="connsiteY29" fmla="*/ 514012 h 637195"/>
                <a:gd name="connsiteX30" fmla="*/ 30950 w 549636"/>
                <a:gd name="connsiteY30" fmla="*/ 503190 h 637195"/>
                <a:gd name="connsiteX31" fmla="*/ 28244 w 549636"/>
                <a:gd name="connsiteY31" fmla="*/ 465316 h 637195"/>
                <a:gd name="connsiteX32" fmla="*/ 25539 w 549636"/>
                <a:gd name="connsiteY32" fmla="*/ 440968 h 637195"/>
                <a:gd name="connsiteX33" fmla="*/ 63414 w 549636"/>
                <a:gd name="connsiteY33" fmla="*/ 438263 h 637195"/>
                <a:gd name="connsiteX34" fmla="*/ 71530 w 549636"/>
                <a:gd name="connsiteY34" fmla="*/ 446379 h 637195"/>
                <a:gd name="connsiteX35" fmla="*/ 101288 w 549636"/>
                <a:gd name="connsiteY35" fmla="*/ 459905 h 637195"/>
                <a:gd name="connsiteX36" fmla="*/ 114815 w 549636"/>
                <a:gd name="connsiteY36" fmla="*/ 462611 h 637195"/>
                <a:gd name="connsiteX37" fmla="*/ 117520 w 549636"/>
                <a:gd name="connsiteY37" fmla="*/ 451789 h 637195"/>
                <a:gd name="connsiteX38" fmla="*/ 112109 w 549636"/>
                <a:gd name="connsiteY38" fmla="*/ 443673 h 637195"/>
                <a:gd name="connsiteX39" fmla="*/ 109404 w 549636"/>
                <a:gd name="connsiteY39" fmla="*/ 435557 h 637195"/>
                <a:gd name="connsiteX40" fmla="*/ 93172 w 549636"/>
                <a:gd name="connsiteY40" fmla="*/ 424736 h 637195"/>
                <a:gd name="connsiteX41" fmla="*/ 82351 w 549636"/>
                <a:gd name="connsiteY41" fmla="*/ 416620 h 637195"/>
                <a:gd name="connsiteX42" fmla="*/ 60708 w 549636"/>
                <a:gd name="connsiteY42" fmla="*/ 408504 h 637195"/>
                <a:gd name="connsiteX43" fmla="*/ 41771 w 549636"/>
                <a:gd name="connsiteY43" fmla="*/ 405799 h 637195"/>
                <a:gd name="connsiteX44" fmla="*/ 33655 w 549636"/>
                <a:gd name="connsiteY44" fmla="*/ 400388 h 637195"/>
                <a:gd name="connsiteX45" fmla="*/ 33655 w 549636"/>
                <a:gd name="connsiteY45" fmla="*/ 362513 h 637195"/>
                <a:gd name="connsiteX46" fmla="*/ 44476 w 549636"/>
                <a:gd name="connsiteY46" fmla="*/ 359808 h 637195"/>
                <a:gd name="connsiteX47" fmla="*/ 60708 w 549636"/>
                <a:gd name="connsiteY47" fmla="*/ 357103 h 637195"/>
                <a:gd name="connsiteX48" fmla="*/ 133752 w 549636"/>
                <a:gd name="connsiteY48" fmla="*/ 359808 h 637195"/>
                <a:gd name="connsiteX49" fmla="*/ 177037 w 549636"/>
                <a:gd name="connsiteY49" fmla="*/ 365219 h 637195"/>
                <a:gd name="connsiteX50" fmla="*/ 187859 w 549636"/>
                <a:gd name="connsiteY50" fmla="*/ 367924 h 637195"/>
                <a:gd name="connsiteX51" fmla="*/ 206796 w 549636"/>
                <a:gd name="connsiteY51" fmla="*/ 370629 h 637195"/>
                <a:gd name="connsiteX52" fmla="*/ 214912 w 549636"/>
                <a:gd name="connsiteY52" fmla="*/ 373335 h 637195"/>
                <a:gd name="connsiteX53" fmla="*/ 212206 w 549636"/>
                <a:gd name="connsiteY53" fmla="*/ 365219 h 637195"/>
                <a:gd name="connsiteX54" fmla="*/ 209501 w 549636"/>
                <a:gd name="connsiteY54" fmla="*/ 351692 h 637195"/>
                <a:gd name="connsiteX55" fmla="*/ 193269 w 549636"/>
                <a:gd name="connsiteY55" fmla="*/ 340871 h 637195"/>
                <a:gd name="connsiteX56" fmla="*/ 177037 w 549636"/>
                <a:gd name="connsiteY56" fmla="*/ 335460 h 637195"/>
                <a:gd name="connsiteX57" fmla="*/ 168921 w 549636"/>
                <a:gd name="connsiteY57" fmla="*/ 327344 h 637195"/>
                <a:gd name="connsiteX58" fmla="*/ 149984 w 549636"/>
                <a:gd name="connsiteY58" fmla="*/ 324639 h 637195"/>
                <a:gd name="connsiteX59" fmla="*/ 141868 w 549636"/>
                <a:gd name="connsiteY59" fmla="*/ 321934 h 637195"/>
                <a:gd name="connsiteX60" fmla="*/ 93172 w 549636"/>
                <a:gd name="connsiteY60" fmla="*/ 319228 h 637195"/>
                <a:gd name="connsiteX61" fmla="*/ 25539 w 549636"/>
                <a:gd name="connsiteY61" fmla="*/ 313818 h 637195"/>
                <a:gd name="connsiteX62" fmla="*/ 22834 w 549636"/>
                <a:gd name="connsiteY62" fmla="*/ 275943 h 637195"/>
                <a:gd name="connsiteX63" fmla="*/ 17423 w 549636"/>
                <a:gd name="connsiteY63" fmla="*/ 267827 h 637195"/>
                <a:gd name="connsiteX64" fmla="*/ 14718 w 549636"/>
                <a:gd name="connsiteY64" fmla="*/ 243479 h 637195"/>
                <a:gd name="connsiteX65" fmla="*/ 20128 w 549636"/>
                <a:gd name="connsiteY65" fmla="*/ 235363 h 637195"/>
                <a:gd name="connsiteX66" fmla="*/ 39066 w 549636"/>
                <a:gd name="connsiteY66" fmla="*/ 229953 h 637195"/>
                <a:gd name="connsiteX67" fmla="*/ 93172 w 549636"/>
                <a:gd name="connsiteY67" fmla="*/ 232658 h 637195"/>
                <a:gd name="connsiteX68" fmla="*/ 112109 w 549636"/>
                <a:gd name="connsiteY68" fmla="*/ 243479 h 637195"/>
                <a:gd name="connsiteX69" fmla="*/ 133752 w 549636"/>
                <a:gd name="connsiteY69" fmla="*/ 257006 h 637195"/>
                <a:gd name="connsiteX70" fmla="*/ 160805 w 549636"/>
                <a:gd name="connsiteY70" fmla="*/ 246184 h 637195"/>
                <a:gd name="connsiteX71" fmla="*/ 163511 w 549636"/>
                <a:gd name="connsiteY71" fmla="*/ 238069 h 637195"/>
                <a:gd name="connsiteX72" fmla="*/ 158100 w 549636"/>
                <a:gd name="connsiteY72" fmla="*/ 229953 h 637195"/>
                <a:gd name="connsiteX73" fmla="*/ 141868 w 549636"/>
                <a:gd name="connsiteY73" fmla="*/ 219131 h 637195"/>
                <a:gd name="connsiteX74" fmla="*/ 133752 w 549636"/>
                <a:gd name="connsiteY74" fmla="*/ 213721 h 637195"/>
                <a:gd name="connsiteX75" fmla="*/ 122931 w 549636"/>
                <a:gd name="connsiteY75" fmla="*/ 211015 h 637195"/>
                <a:gd name="connsiteX76" fmla="*/ 114815 w 549636"/>
                <a:gd name="connsiteY76" fmla="*/ 205605 h 637195"/>
                <a:gd name="connsiteX77" fmla="*/ 106699 w 549636"/>
                <a:gd name="connsiteY77" fmla="*/ 197489 h 637195"/>
                <a:gd name="connsiteX78" fmla="*/ 98583 w 549636"/>
                <a:gd name="connsiteY78" fmla="*/ 194783 h 637195"/>
                <a:gd name="connsiteX79" fmla="*/ 90467 w 549636"/>
                <a:gd name="connsiteY79" fmla="*/ 189373 h 637195"/>
                <a:gd name="connsiteX80" fmla="*/ 68824 w 549636"/>
                <a:gd name="connsiteY80" fmla="*/ 178551 h 637195"/>
                <a:gd name="connsiteX81" fmla="*/ 49887 w 549636"/>
                <a:gd name="connsiteY81" fmla="*/ 181257 h 637195"/>
                <a:gd name="connsiteX82" fmla="*/ 33655 w 549636"/>
                <a:gd name="connsiteY82" fmla="*/ 189373 h 637195"/>
                <a:gd name="connsiteX83" fmla="*/ 20128 w 549636"/>
                <a:gd name="connsiteY83" fmla="*/ 192078 h 637195"/>
                <a:gd name="connsiteX84" fmla="*/ 3896 w 549636"/>
                <a:gd name="connsiteY84" fmla="*/ 197489 h 637195"/>
                <a:gd name="connsiteX85" fmla="*/ 3896 w 549636"/>
                <a:gd name="connsiteY85" fmla="*/ 159614 h 637195"/>
                <a:gd name="connsiteX86" fmla="*/ 14718 w 549636"/>
                <a:gd name="connsiteY86" fmla="*/ 154203 h 637195"/>
                <a:gd name="connsiteX87" fmla="*/ 30950 w 549636"/>
                <a:gd name="connsiteY87" fmla="*/ 143382 h 637195"/>
                <a:gd name="connsiteX88" fmla="*/ 47182 w 549636"/>
                <a:gd name="connsiteY88" fmla="*/ 129855 h 637195"/>
                <a:gd name="connsiteX89" fmla="*/ 55298 w 549636"/>
                <a:gd name="connsiteY89" fmla="*/ 127150 h 637195"/>
                <a:gd name="connsiteX90" fmla="*/ 63414 w 549636"/>
                <a:gd name="connsiteY90" fmla="*/ 108213 h 637195"/>
                <a:gd name="connsiteX91" fmla="*/ 68824 w 549636"/>
                <a:gd name="connsiteY91" fmla="*/ 89276 h 637195"/>
                <a:gd name="connsiteX92" fmla="*/ 74235 w 549636"/>
                <a:gd name="connsiteY92" fmla="*/ 73044 h 637195"/>
                <a:gd name="connsiteX93" fmla="*/ 76940 w 549636"/>
                <a:gd name="connsiteY93" fmla="*/ 64928 h 637195"/>
                <a:gd name="connsiteX94" fmla="*/ 128341 w 549636"/>
                <a:gd name="connsiteY94" fmla="*/ 59517 h 637195"/>
                <a:gd name="connsiteX95" fmla="*/ 147279 w 549636"/>
                <a:gd name="connsiteY95" fmla="*/ 48696 h 637195"/>
                <a:gd name="connsiteX96" fmla="*/ 158100 w 549636"/>
                <a:gd name="connsiteY96" fmla="*/ 43285 h 637195"/>
                <a:gd name="connsiteX97" fmla="*/ 193269 w 549636"/>
                <a:gd name="connsiteY97" fmla="*/ 37874 h 637195"/>
                <a:gd name="connsiteX98" fmla="*/ 212206 w 549636"/>
                <a:gd name="connsiteY98" fmla="*/ 29758 h 637195"/>
                <a:gd name="connsiteX99" fmla="*/ 220322 w 549636"/>
                <a:gd name="connsiteY99" fmla="*/ 32464 h 637195"/>
                <a:gd name="connsiteX100" fmla="*/ 228438 w 549636"/>
                <a:gd name="connsiteY100" fmla="*/ 29758 h 637195"/>
                <a:gd name="connsiteX101" fmla="*/ 269018 w 549636"/>
                <a:gd name="connsiteY101" fmla="*/ 24348 h 637195"/>
                <a:gd name="connsiteX102" fmla="*/ 279840 w 549636"/>
                <a:gd name="connsiteY102" fmla="*/ 16232 h 637195"/>
                <a:gd name="connsiteX103" fmla="*/ 282545 w 549636"/>
                <a:gd name="connsiteY103" fmla="*/ 8116 h 637195"/>
                <a:gd name="connsiteX104" fmla="*/ 296072 w 549636"/>
                <a:gd name="connsiteY104" fmla="*/ 0 h 637195"/>
                <a:gd name="connsiteX105" fmla="*/ 328535 w 549636"/>
                <a:gd name="connsiteY105" fmla="*/ 24348 h 637195"/>
                <a:gd name="connsiteX106" fmla="*/ 339357 w 549636"/>
                <a:gd name="connsiteY106" fmla="*/ 29758 h 637195"/>
                <a:gd name="connsiteX107" fmla="*/ 355589 w 549636"/>
                <a:gd name="connsiteY107" fmla="*/ 35169 h 637195"/>
                <a:gd name="connsiteX108" fmla="*/ 366410 w 549636"/>
                <a:gd name="connsiteY108" fmla="*/ 48696 h 637195"/>
                <a:gd name="connsiteX109" fmla="*/ 371821 w 549636"/>
                <a:gd name="connsiteY109" fmla="*/ 59517 h 637195"/>
                <a:gd name="connsiteX110" fmla="*/ 369115 w 549636"/>
                <a:gd name="connsiteY110" fmla="*/ 173141 h 637195"/>
                <a:gd name="connsiteX111" fmla="*/ 358294 w 549636"/>
                <a:gd name="connsiteY111" fmla="*/ 181257 h 637195"/>
                <a:gd name="connsiteX112" fmla="*/ 336651 w 549636"/>
                <a:gd name="connsiteY112" fmla="*/ 183962 h 637195"/>
                <a:gd name="connsiteX113" fmla="*/ 393463 w 549636"/>
                <a:gd name="connsiteY113" fmla="*/ 211015 h 637195"/>
                <a:gd name="connsiteX114" fmla="*/ 412401 w 549636"/>
                <a:gd name="connsiteY114" fmla="*/ 219131 h 637195"/>
                <a:gd name="connsiteX115" fmla="*/ 428633 w 549636"/>
                <a:gd name="connsiteY115" fmla="*/ 229953 h 637195"/>
                <a:gd name="connsiteX116" fmla="*/ 439454 w 549636"/>
                <a:gd name="connsiteY116" fmla="*/ 238069 h 637195"/>
                <a:gd name="connsiteX117" fmla="*/ 474623 w 549636"/>
                <a:gd name="connsiteY117" fmla="*/ 251595 h 637195"/>
                <a:gd name="connsiteX118" fmla="*/ 498971 w 549636"/>
                <a:gd name="connsiteY118" fmla="*/ 262416 h 637195"/>
                <a:gd name="connsiteX119" fmla="*/ 485444 w 549636"/>
                <a:gd name="connsiteY119" fmla="*/ 284059 h 637195"/>
                <a:gd name="connsiteX120" fmla="*/ 474623 w 549636"/>
                <a:gd name="connsiteY120" fmla="*/ 302996 h 637195"/>
                <a:gd name="connsiteX121" fmla="*/ 455686 w 549636"/>
                <a:gd name="connsiteY121" fmla="*/ 308407 h 637195"/>
                <a:gd name="connsiteX122" fmla="*/ 444864 w 549636"/>
                <a:gd name="connsiteY122" fmla="*/ 313818 h 637195"/>
                <a:gd name="connsiteX123" fmla="*/ 428633 w 549636"/>
                <a:gd name="connsiteY123" fmla="*/ 319228 h 637195"/>
                <a:gd name="connsiteX124" fmla="*/ 417811 w 549636"/>
                <a:gd name="connsiteY124" fmla="*/ 335460 h 637195"/>
                <a:gd name="connsiteX125" fmla="*/ 412401 w 549636"/>
                <a:gd name="connsiteY125" fmla="*/ 343576 h 637195"/>
                <a:gd name="connsiteX126" fmla="*/ 404285 w 549636"/>
                <a:gd name="connsiteY126" fmla="*/ 351692 h 637195"/>
                <a:gd name="connsiteX127" fmla="*/ 396169 w 549636"/>
                <a:gd name="connsiteY127" fmla="*/ 354397 h 637195"/>
                <a:gd name="connsiteX128" fmla="*/ 409695 w 549636"/>
                <a:gd name="connsiteY128" fmla="*/ 351692 h 637195"/>
                <a:gd name="connsiteX129" fmla="*/ 452980 w 549636"/>
                <a:gd name="connsiteY129" fmla="*/ 362513 h 637195"/>
                <a:gd name="connsiteX130" fmla="*/ 455686 w 549636"/>
                <a:gd name="connsiteY130" fmla="*/ 378745 h 637195"/>
                <a:gd name="connsiteX131" fmla="*/ 471918 w 549636"/>
                <a:gd name="connsiteY131" fmla="*/ 384156 h 637195"/>
                <a:gd name="connsiteX132" fmla="*/ 482739 w 549636"/>
                <a:gd name="connsiteY132" fmla="*/ 386861 h 637195"/>
                <a:gd name="connsiteX133" fmla="*/ 498971 w 549636"/>
                <a:gd name="connsiteY133" fmla="*/ 389567 h 637195"/>
                <a:gd name="connsiteX134" fmla="*/ 507087 w 549636"/>
                <a:gd name="connsiteY134" fmla="*/ 392272 h 637195"/>
                <a:gd name="connsiteX135" fmla="*/ 517908 w 549636"/>
                <a:gd name="connsiteY135" fmla="*/ 400388 h 637195"/>
                <a:gd name="connsiteX136" fmla="*/ 528730 w 549636"/>
                <a:gd name="connsiteY136" fmla="*/ 432852 h 637195"/>
                <a:gd name="connsiteX137" fmla="*/ 534140 w 549636"/>
                <a:gd name="connsiteY137" fmla="*/ 451789 h 637195"/>
                <a:gd name="connsiteX138" fmla="*/ 536846 w 549636"/>
                <a:gd name="connsiteY138" fmla="*/ 484253 h 637195"/>
                <a:gd name="connsiteX139" fmla="*/ 544962 w 549636"/>
                <a:gd name="connsiteY139" fmla="*/ 532949 h 637195"/>
                <a:gd name="connsiteX140" fmla="*/ 544962 w 549636"/>
                <a:gd name="connsiteY140" fmla="*/ 584350 h 637195"/>
                <a:gd name="connsiteX141" fmla="*/ 534140 w 549636"/>
                <a:gd name="connsiteY141" fmla="*/ 589761 h 637195"/>
                <a:gd name="connsiteX142" fmla="*/ 520614 w 549636"/>
                <a:gd name="connsiteY142" fmla="*/ 595171 h 637195"/>
                <a:gd name="connsiteX143" fmla="*/ 509792 w 549636"/>
                <a:gd name="connsiteY143" fmla="*/ 592466 h 637195"/>
                <a:gd name="connsiteX144" fmla="*/ 496266 w 549636"/>
                <a:gd name="connsiteY144" fmla="*/ 589761 h 637195"/>
                <a:gd name="connsiteX145" fmla="*/ 471918 w 549636"/>
                <a:gd name="connsiteY145" fmla="*/ 578940 h 637195"/>
                <a:gd name="connsiteX146" fmla="*/ 455686 w 549636"/>
                <a:gd name="connsiteY146" fmla="*/ 568118 h 637195"/>
                <a:gd name="connsiteX147" fmla="*/ 436748 w 549636"/>
                <a:gd name="connsiteY147" fmla="*/ 554592 h 637195"/>
                <a:gd name="connsiteX148" fmla="*/ 423222 w 549636"/>
                <a:gd name="connsiteY148" fmla="*/ 541065 h 637195"/>
                <a:gd name="connsiteX149" fmla="*/ 406990 w 549636"/>
                <a:gd name="connsiteY149" fmla="*/ 530244 h 637195"/>
                <a:gd name="connsiteX150" fmla="*/ 390758 w 549636"/>
                <a:gd name="connsiteY150" fmla="*/ 516717 h 637195"/>
                <a:gd name="connsiteX151" fmla="*/ 388053 w 549636"/>
                <a:gd name="connsiteY151" fmla="*/ 505896 h 637195"/>
                <a:gd name="connsiteX152" fmla="*/ 385347 w 549636"/>
                <a:gd name="connsiteY152" fmla="*/ 497780 h 637195"/>
                <a:gd name="connsiteX153" fmla="*/ 385347 w 549636"/>
                <a:gd name="connsiteY153" fmla="*/ 359808 h 637195"/>
                <a:gd name="connsiteX154" fmla="*/ 382642 w 549636"/>
                <a:gd name="connsiteY154" fmla="*/ 351692 h 637195"/>
                <a:gd name="connsiteX155" fmla="*/ 377231 w 549636"/>
                <a:gd name="connsiteY155" fmla="*/ 332755 h 637195"/>
                <a:gd name="connsiteX156" fmla="*/ 347473 w 549636"/>
                <a:gd name="connsiteY156" fmla="*/ 335460 h 637195"/>
                <a:gd name="connsiteX157" fmla="*/ 339357 w 549636"/>
                <a:gd name="connsiteY157" fmla="*/ 338166 h 637195"/>
                <a:gd name="connsiteX158" fmla="*/ 333946 w 549636"/>
                <a:gd name="connsiteY158" fmla="*/ 346282 h 637195"/>
                <a:gd name="connsiteX159" fmla="*/ 325830 w 549636"/>
                <a:gd name="connsiteY159" fmla="*/ 432852 h 637195"/>
                <a:gd name="connsiteX160" fmla="*/ 323125 w 549636"/>
                <a:gd name="connsiteY160" fmla="*/ 440968 h 637195"/>
                <a:gd name="connsiteX161" fmla="*/ 320419 w 549636"/>
                <a:gd name="connsiteY161" fmla="*/ 478842 h 637195"/>
                <a:gd name="connsiteX162" fmla="*/ 317714 w 549636"/>
                <a:gd name="connsiteY162" fmla="*/ 495074 h 637195"/>
                <a:gd name="connsiteX163" fmla="*/ 320419 w 549636"/>
                <a:gd name="connsiteY163" fmla="*/ 587055 h 637195"/>
                <a:gd name="connsiteX164" fmla="*/ 317714 w 549636"/>
                <a:gd name="connsiteY164" fmla="*/ 635751 h 637195"/>
                <a:gd name="connsiteX165" fmla="*/ 301482 w 549636"/>
                <a:gd name="connsiteY165" fmla="*/ 630341 h 637195"/>
                <a:gd name="connsiteX166" fmla="*/ 304188 w 549636"/>
                <a:gd name="connsiteY166" fmla="*/ 630341 h 6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549636" h="637195">
                  <a:moveTo>
                    <a:pt x="304188" y="630341"/>
                  </a:moveTo>
                  <a:cubicBezTo>
                    <a:pt x="283972" y="622254"/>
                    <a:pt x="297714" y="626799"/>
                    <a:pt x="277134" y="622225"/>
                  </a:cubicBezTo>
                  <a:cubicBezTo>
                    <a:pt x="273504" y="621418"/>
                    <a:pt x="270008" y="619930"/>
                    <a:pt x="266313" y="619519"/>
                  </a:cubicBezTo>
                  <a:cubicBezTo>
                    <a:pt x="253733" y="618121"/>
                    <a:pt x="241063" y="617716"/>
                    <a:pt x="228438" y="616814"/>
                  </a:cubicBezTo>
                  <a:cubicBezTo>
                    <a:pt x="224831" y="615010"/>
                    <a:pt x="221324" y="612992"/>
                    <a:pt x="217617" y="611403"/>
                  </a:cubicBezTo>
                  <a:cubicBezTo>
                    <a:pt x="214996" y="610280"/>
                    <a:pt x="212243" y="609481"/>
                    <a:pt x="209501" y="608698"/>
                  </a:cubicBezTo>
                  <a:cubicBezTo>
                    <a:pt x="178441" y="599825"/>
                    <a:pt x="166172" y="604872"/>
                    <a:pt x="120225" y="603287"/>
                  </a:cubicBezTo>
                  <a:lnTo>
                    <a:pt x="101288" y="600582"/>
                  </a:lnTo>
                  <a:cubicBezTo>
                    <a:pt x="94082" y="599621"/>
                    <a:pt x="86817" y="599072"/>
                    <a:pt x="79646" y="597877"/>
                  </a:cubicBezTo>
                  <a:cubicBezTo>
                    <a:pt x="75978" y="597266"/>
                    <a:pt x="72470" y="595900"/>
                    <a:pt x="68824" y="595171"/>
                  </a:cubicBezTo>
                  <a:cubicBezTo>
                    <a:pt x="35639" y="588534"/>
                    <a:pt x="66919" y="596047"/>
                    <a:pt x="41771" y="589761"/>
                  </a:cubicBezTo>
                  <a:cubicBezTo>
                    <a:pt x="38164" y="587056"/>
                    <a:pt x="33837" y="585109"/>
                    <a:pt x="30950" y="581645"/>
                  </a:cubicBezTo>
                  <a:cubicBezTo>
                    <a:pt x="29124" y="579454"/>
                    <a:pt x="28244" y="576381"/>
                    <a:pt x="28244" y="573529"/>
                  </a:cubicBezTo>
                  <a:cubicBezTo>
                    <a:pt x="28244" y="564466"/>
                    <a:pt x="26383" y="554304"/>
                    <a:pt x="30950" y="546476"/>
                  </a:cubicBezTo>
                  <a:cubicBezTo>
                    <a:pt x="33824" y="541550"/>
                    <a:pt x="41487" y="541365"/>
                    <a:pt x="47182" y="541065"/>
                  </a:cubicBezTo>
                  <a:lnTo>
                    <a:pt x="98583" y="538360"/>
                  </a:lnTo>
                  <a:cubicBezTo>
                    <a:pt x="131676" y="531740"/>
                    <a:pt x="97346" y="539189"/>
                    <a:pt x="120225" y="532949"/>
                  </a:cubicBezTo>
                  <a:cubicBezTo>
                    <a:pt x="127399" y="530992"/>
                    <a:pt x="135217" y="530863"/>
                    <a:pt x="141868" y="527538"/>
                  </a:cubicBezTo>
                  <a:cubicBezTo>
                    <a:pt x="148479" y="524233"/>
                    <a:pt x="153644" y="521013"/>
                    <a:pt x="160805" y="519422"/>
                  </a:cubicBezTo>
                  <a:cubicBezTo>
                    <a:pt x="174530" y="516372"/>
                    <a:pt x="190490" y="515372"/>
                    <a:pt x="204090" y="514012"/>
                  </a:cubicBezTo>
                  <a:lnTo>
                    <a:pt x="187859" y="503190"/>
                  </a:lnTo>
                  <a:cubicBezTo>
                    <a:pt x="185154" y="501386"/>
                    <a:pt x="182827" y="498808"/>
                    <a:pt x="179743" y="497780"/>
                  </a:cubicBezTo>
                  <a:lnTo>
                    <a:pt x="171627" y="495074"/>
                  </a:lnTo>
                  <a:cubicBezTo>
                    <a:pt x="162609" y="495976"/>
                    <a:pt x="153404" y="495742"/>
                    <a:pt x="144573" y="497780"/>
                  </a:cubicBezTo>
                  <a:cubicBezTo>
                    <a:pt x="141405" y="498511"/>
                    <a:pt x="139594" y="502335"/>
                    <a:pt x="136457" y="503190"/>
                  </a:cubicBezTo>
                  <a:cubicBezTo>
                    <a:pt x="129443" y="505103"/>
                    <a:pt x="122012" y="504868"/>
                    <a:pt x="114815" y="505896"/>
                  </a:cubicBezTo>
                  <a:cubicBezTo>
                    <a:pt x="109385" y="506672"/>
                    <a:pt x="103938" y="507411"/>
                    <a:pt x="98583" y="508601"/>
                  </a:cubicBezTo>
                  <a:cubicBezTo>
                    <a:pt x="95799" y="509220"/>
                    <a:pt x="93251" y="510687"/>
                    <a:pt x="90467" y="511306"/>
                  </a:cubicBezTo>
                  <a:cubicBezTo>
                    <a:pt x="83697" y="512811"/>
                    <a:pt x="61355" y="515852"/>
                    <a:pt x="55298" y="516717"/>
                  </a:cubicBezTo>
                  <a:cubicBezTo>
                    <a:pt x="48084" y="515815"/>
                    <a:pt x="40010" y="517543"/>
                    <a:pt x="33655" y="514012"/>
                  </a:cubicBezTo>
                  <a:cubicBezTo>
                    <a:pt x="30405" y="512206"/>
                    <a:pt x="31361" y="506886"/>
                    <a:pt x="30950" y="503190"/>
                  </a:cubicBezTo>
                  <a:cubicBezTo>
                    <a:pt x="29552" y="490611"/>
                    <a:pt x="29341" y="477925"/>
                    <a:pt x="28244" y="465316"/>
                  </a:cubicBezTo>
                  <a:cubicBezTo>
                    <a:pt x="27537" y="457181"/>
                    <a:pt x="26441" y="449084"/>
                    <a:pt x="25539" y="440968"/>
                  </a:cubicBezTo>
                  <a:cubicBezTo>
                    <a:pt x="31557" y="422912"/>
                    <a:pt x="27245" y="426960"/>
                    <a:pt x="63414" y="438263"/>
                  </a:cubicBezTo>
                  <a:cubicBezTo>
                    <a:pt x="67066" y="439404"/>
                    <a:pt x="68302" y="444325"/>
                    <a:pt x="71530" y="446379"/>
                  </a:cubicBezTo>
                  <a:cubicBezTo>
                    <a:pt x="77571" y="450223"/>
                    <a:pt x="91938" y="457567"/>
                    <a:pt x="101288" y="459905"/>
                  </a:cubicBezTo>
                  <a:cubicBezTo>
                    <a:pt x="105749" y="461020"/>
                    <a:pt x="110306" y="461709"/>
                    <a:pt x="114815" y="462611"/>
                  </a:cubicBezTo>
                  <a:cubicBezTo>
                    <a:pt x="115717" y="459004"/>
                    <a:pt x="118046" y="455470"/>
                    <a:pt x="117520" y="451789"/>
                  </a:cubicBezTo>
                  <a:cubicBezTo>
                    <a:pt x="117060" y="448570"/>
                    <a:pt x="113563" y="446581"/>
                    <a:pt x="112109" y="443673"/>
                  </a:cubicBezTo>
                  <a:cubicBezTo>
                    <a:pt x="110834" y="441122"/>
                    <a:pt x="111420" y="437573"/>
                    <a:pt x="109404" y="435557"/>
                  </a:cubicBezTo>
                  <a:cubicBezTo>
                    <a:pt x="104806" y="430959"/>
                    <a:pt x="98374" y="428638"/>
                    <a:pt x="93172" y="424736"/>
                  </a:cubicBezTo>
                  <a:cubicBezTo>
                    <a:pt x="89565" y="422031"/>
                    <a:pt x="86292" y="418810"/>
                    <a:pt x="82351" y="416620"/>
                  </a:cubicBezTo>
                  <a:cubicBezTo>
                    <a:pt x="81375" y="416078"/>
                    <a:pt x="64506" y="409264"/>
                    <a:pt x="60708" y="408504"/>
                  </a:cubicBezTo>
                  <a:cubicBezTo>
                    <a:pt x="54455" y="407254"/>
                    <a:pt x="48083" y="406701"/>
                    <a:pt x="41771" y="405799"/>
                  </a:cubicBezTo>
                  <a:cubicBezTo>
                    <a:pt x="39066" y="403995"/>
                    <a:pt x="35686" y="402927"/>
                    <a:pt x="33655" y="400388"/>
                  </a:cubicBezTo>
                  <a:cubicBezTo>
                    <a:pt x="26992" y="392059"/>
                    <a:pt x="33515" y="362849"/>
                    <a:pt x="33655" y="362513"/>
                  </a:cubicBezTo>
                  <a:cubicBezTo>
                    <a:pt x="35085" y="359081"/>
                    <a:pt x="40830" y="360537"/>
                    <a:pt x="44476" y="359808"/>
                  </a:cubicBezTo>
                  <a:cubicBezTo>
                    <a:pt x="49855" y="358732"/>
                    <a:pt x="55297" y="358005"/>
                    <a:pt x="60708" y="357103"/>
                  </a:cubicBezTo>
                  <a:lnTo>
                    <a:pt x="133752" y="359808"/>
                  </a:lnTo>
                  <a:cubicBezTo>
                    <a:pt x="140271" y="360170"/>
                    <a:pt x="168887" y="363737"/>
                    <a:pt x="177037" y="365219"/>
                  </a:cubicBezTo>
                  <a:cubicBezTo>
                    <a:pt x="180695" y="365884"/>
                    <a:pt x="184201" y="367259"/>
                    <a:pt x="187859" y="367924"/>
                  </a:cubicBezTo>
                  <a:cubicBezTo>
                    <a:pt x="194133" y="369064"/>
                    <a:pt x="200484" y="369727"/>
                    <a:pt x="206796" y="370629"/>
                  </a:cubicBezTo>
                  <a:cubicBezTo>
                    <a:pt x="209501" y="371531"/>
                    <a:pt x="212896" y="375351"/>
                    <a:pt x="214912" y="373335"/>
                  </a:cubicBezTo>
                  <a:cubicBezTo>
                    <a:pt x="216928" y="371319"/>
                    <a:pt x="212898" y="367986"/>
                    <a:pt x="212206" y="365219"/>
                  </a:cubicBezTo>
                  <a:cubicBezTo>
                    <a:pt x="211091" y="360758"/>
                    <a:pt x="212324" y="355322"/>
                    <a:pt x="209501" y="351692"/>
                  </a:cubicBezTo>
                  <a:cubicBezTo>
                    <a:pt x="205509" y="346559"/>
                    <a:pt x="199438" y="342927"/>
                    <a:pt x="193269" y="340871"/>
                  </a:cubicBezTo>
                  <a:lnTo>
                    <a:pt x="177037" y="335460"/>
                  </a:lnTo>
                  <a:cubicBezTo>
                    <a:pt x="174332" y="332755"/>
                    <a:pt x="172473" y="328765"/>
                    <a:pt x="168921" y="327344"/>
                  </a:cubicBezTo>
                  <a:cubicBezTo>
                    <a:pt x="163001" y="324976"/>
                    <a:pt x="156237" y="325889"/>
                    <a:pt x="149984" y="324639"/>
                  </a:cubicBezTo>
                  <a:cubicBezTo>
                    <a:pt x="147188" y="324080"/>
                    <a:pt x="144707" y="322204"/>
                    <a:pt x="141868" y="321934"/>
                  </a:cubicBezTo>
                  <a:cubicBezTo>
                    <a:pt x="125684" y="320393"/>
                    <a:pt x="109401" y="320183"/>
                    <a:pt x="93172" y="319228"/>
                  </a:cubicBezTo>
                  <a:cubicBezTo>
                    <a:pt x="45344" y="316414"/>
                    <a:pt x="62218" y="317893"/>
                    <a:pt x="25539" y="313818"/>
                  </a:cubicBezTo>
                  <a:cubicBezTo>
                    <a:pt x="24637" y="301193"/>
                    <a:pt x="25034" y="288408"/>
                    <a:pt x="22834" y="275943"/>
                  </a:cubicBezTo>
                  <a:cubicBezTo>
                    <a:pt x="22269" y="272741"/>
                    <a:pt x="18212" y="270981"/>
                    <a:pt x="17423" y="267827"/>
                  </a:cubicBezTo>
                  <a:cubicBezTo>
                    <a:pt x="15442" y="259905"/>
                    <a:pt x="15620" y="251595"/>
                    <a:pt x="14718" y="243479"/>
                  </a:cubicBezTo>
                  <a:cubicBezTo>
                    <a:pt x="16521" y="240774"/>
                    <a:pt x="17589" y="237394"/>
                    <a:pt x="20128" y="235363"/>
                  </a:cubicBezTo>
                  <a:cubicBezTo>
                    <a:pt x="21892" y="233952"/>
                    <a:pt x="38360" y="230130"/>
                    <a:pt x="39066" y="229953"/>
                  </a:cubicBezTo>
                  <a:cubicBezTo>
                    <a:pt x="57101" y="230855"/>
                    <a:pt x="75254" y="230418"/>
                    <a:pt x="93172" y="232658"/>
                  </a:cubicBezTo>
                  <a:cubicBezTo>
                    <a:pt x="98401" y="233312"/>
                    <a:pt x="107490" y="240840"/>
                    <a:pt x="112109" y="243479"/>
                  </a:cubicBezTo>
                  <a:cubicBezTo>
                    <a:pt x="132901" y="255359"/>
                    <a:pt x="113068" y="241492"/>
                    <a:pt x="133752" y="257006"/>
                  </a:cubicBezTo>
                  <a:cubicBezTo>
                    <a:pt x="152993" y="254600"/>
                    <a:pt x="153879" y="260035"/>
                    <a:pt x="160805" y="246184"/>
                  </a:cubicBezTo>
                  <a:cubicBezTo>
                    <a:pt x="162080" y="243634"/>
                    <a:pt x="162609" y="240774"/>
                    <a:pt x="163511" y="238069"/>
                  </a:cubicBezTo>
                  <a:cubicBezTo>
                    <a:pt x="161707" y="235364"/>
                    <a:pt x="160547" y="232094"/>
                    <a:pt x="158100" y="229953"/>
                  </a:cubicBezTo>
                  <a:cubicBezTo>
                    <a:pt x="153206" y="225671"/>
                    <a:pt x="147279" y="222738"/>
                    <a:pt x="141868" y="219131"/>
                  </a:cubicBezTo>
                  <a:cubicBezTo>
                    <a:pt x="139163" y="217328"/>
                    <a:pt x="136906" y="214510"/>
                    <a:pt x="133752" y="213721"/>
                  </a:cubicBezTo>
                  <a:lnTo>
                    <a:pt x="122931" y="211015"/>
                  </a:lnTo>
                  <a:cubicBezTo>
                    <a:pt x="120226" y="209212"/>
                    <a:pt x="117313" y="207686"/>
                    <a:pt x="114815" y="205605"/>
                  </a:cubicBezTo>
                  <a:cubicBezTo>
                    <a:pt x="111876" y="203156"/>
                    <a:pt x="109882" y="199611"/>
                    <a:pt x="106699" y="197489"/>
                  </a:cubicBezTo>
                  <a:cubicBezTo>
                    <a:pt x="104326" y="195907"/>
                    <a:pt x="101134" y="196058"/>
                    <a:pt x="98583" y="194783"/>
                  </a:cubicBezTo>
                  <a:cubicBezTo>
                    <a:pt x="95675" y="193329"/>
                    <a:pt x="93321" y="190930"/>
                    <a:pt x="90467" y="189373"/>
                  </a:cubicBezTo>
                  <a:cubicBezTo>
                    <a:pt x="83386" y="185511"/>
                    <a:pt x="68824" y="178551"/>
                    <a:pt x="68824" y="178551"/>
                  </a:cubicBezTo>
                  <a:cubicBezTo>
                    <a:pt x="62512" y="179453"/>
                    <a:pt x="56140" y="180006"/>
                    <a:pt x="49887" y="181257"/>
                  </a:cubicBezTo>
                  <a:cubicBezTo>
                    <a:pt x="31882" y="184858"/>
                    <a:pt x="51902" y="182530"/>
                    <a:pt x="33655" y="189373"/>
                  </a:cubicBezTo>
                  <a:cubicBezTo>
                    <a:pt x="29349" y="190988"/>
                    <a:pt x="24564" y="190868"/>
                    <a:pt x="20128" y="192078"/>
                  </a:cubicBezTo>
                  <a:cubicBezTo>
                    <a:pt x="14626" y="193579"/>
                    <a:pt x="3896" y="197489"/>
                    <a:pt x="3896" y="197489"/>
                  </a:cubicBezTo>
                  <a:cubicBezTo>
                    <a:pt x="492" y="183869"/>
                    <a:pt x="-2831" y="175757"/>
                    <a:pt x="3896" y="159614"/>
                  </a:cubicBezTo>
                  <a:cubicBezTo>
                    <a:pt x="5447" y="155891"/>
                    <a:pt x="11436" y="156547"/>
                    <a:pt x="14718" y="154203"/>
                  </a:cubicBezTo>
                  <a:cubicBezTo>
                    <a:pt x="32449" y="141538"/>
                    <a:pt x="13541" y="149184"/>
                    <a:pt x="30950" y="143382"/>
                  </a:cubicBezTo>
                  <a:cubicBezTo>
                    <a:pt x="36932" y="137400"/>
                    <a:pt x="39650" y="133621"/>
                    <a:pt x="47182" y="129855"/>
                  </a:cubicBezTo>
                  <a:cubicBezTo>
                    <a:pt x="49733" y="128580"/>
                    <a:pt x="52593" y="128052"/>
                    <a:pt x="55298" y="127150"/>
                  </a:cubicBezTo>
                  <a:cubicBezTo>
                    <a:pt x="61642" y="108117"/>
                    <a:pt x="53385" y="131613"/>
                    <a:pt x="63414" y="108213"/>
                  </a:cubicBezTo>
                  <a:cubicBezTo>
                    <a:pt x="66444" y="101144"/>
                    <a:pt x="66537" y="96900"/>
                    <a:pt x="68824" y="89276"/>
                  </a:cubicBezTo>
                  <a:cubicBezTo>
                    <a:pt x="70463" y="83813"/>
                    <a:pt x="72431" y="78455"/>
                    <a:pt x="74235" y="73044"/>
                  </a:cubicBezTo>
                  <a:cubicBezTo>
                    <a:pt x="75137" y="70339"/>
                    <a:pt x="74098" y="65165"/>
                    <a:pt x="76940" y="64928"/>
                  </a:cubicBezTo>
                  <a:cubicBezTo>
                    <a:pt x="115758" y="61692"/>
                    <a:pt x="98654" y="63758"/>
                    <a:pt x="128341" y="59517"/>
                  </a:cubicBezTo>
                  <a:cubicBezTo>
                    <a:pt x="142078" y="45780"/>
                    <a:pt x="129838" y="55236"/>
                    <a:pt x="147279" y="48696"/>
                  </a:cubicBezTo>
                  <a:cubicBezTo>
                    <a:pt x="151055" y="47280"/>
                    <a:pt x="154324" y="44701"/>
                    <a:pt x="158100" y="43285"/>
                  </a:cubicBezTo>
                  <a:cubicBezTo>
                    <a:pt x="167962" y="39587"/>
                    <a:pt x="184732" y="38823"/>
                    <a:pt x="193269" y="37874"/>
                  </a:cubicBezTo>
                  <a:cubicBezTo>
                    <a:pt x="195379" y="36819"/>
                    <a:pt x="208228" y="29758"/>
                    <a:pt x="212206" y="29758"/>
                  </a:cubicBezTo>
                  <a:cubicBezTo>
                    <a:pt x="215058" y="29758"/>
                    <a:pt x="217617" y="31562"/>
                    <a:pt x="220322" y="32464"/>
                  </a:cubicBezTo>
                  <a:cubicBezTo>
                    <a:pt x="223027" y="31562"/>
                    <a:pt x="225654" y="30377"/>
                    <a:pt x="228438" y="29758"/>
                  </a:cubicBezTo>
                  <a:cubicBezTo>
                    <a:pt x="240577" y="27060"/>
                    <a:pt x="257303" y="25650"/>
                    <a:pt x="269018" y="24348"/>
                  </a:cubicBezTo>
                  <a:cubicBezTo>
                    <a:pt x="272625" y="21643"/>
                    <a:pt x="276953" y="19696"/>
                    <a:pt x="279840" y="16232"/>
                  </a:cubicBezTo>
                  <a:cubicBezTo>
                    <a:pt x="281666" y="14041"/>
                    <a:pt x="280529" y="10132"/>
                    <a:pt x="282545" y="8116"/>
                  </a:cubicBezTo>
                  <a:cubicBezTo>
                    <a:pt x="286263" y="4398"/>
                    <a:pt x="291563" y="2705"/>
                    <a:pt x="296072" y="0"/>
                  </a:cubicBezTo>
                  <a:cubicBezTo>
                    <a:pt x="321647" y="25575"/>
                    <a:pt x="304978" y="13878"/>
                    <a:pt x="328535" y="24348"/>
                  </a:cubicBezTo>
                  <a:cubicBezTo>
                    <a:pt x="332220" y="25986"/>
                    <a:pt x="335612" y="28260"/>
                    <a:pt x="339357" y="29758"/>
                  </a:cubicBezTo>
                  <a:cubicBezTo>
                    <a:pt x="344652" y="31876"/>
                    <a:pt x="355589" y="35169"/>
                    <a:pt x="355589" y="35169"/>
                  </a:cubicBezTo>
                  <a:cubicBezTo>
                    <a:pt x="362047" y="54545"/>
                    <a:pt x="352815" y="32382"/>
                    <a:pt x="366410" y="48696"/>
                  </a:cubicBezTo>
                  <a:cubicBezTo>
                    <a:pt x="368992" y="51794"/>
                    <a:pt x="370017" y="55910"/>
                    <a:pt x="371821" y="59517"/>
                  </a:cubicBezTo>
                  <a:cubicBezTo>
                    <a:pt x="370919" y="97392"/>
                    <a:pt x="373299" y="135487"/>
                    <a:pt x="369115" y="173141"/>
                  </a:cubicBezTo>
                  <a:cubicBezTo>
                    <a:pt x="368617" y="177622"/>
                    <a:pt x="362571" y="179831"/>
                    <a:pt x="358294" y="181257"/>
                  </a:cubicBezTo>
                  <a:cubicBezTo>
                    <a:pt x="351397" y="183556"/>
                    <a:pt x="343865" y="183060"/>
                    <a:pt x="336651" y="183962"/>
                  </a:cubicBezTo>
                  <a:cubicBezTo>
                    <a:pt x="398495" y="214884"/>
                    <a:pt x="342323" y="187412"/>
                    <a:pt x="393463" y="211015"/>
                  </a:cubicBezTo>
                  <a:cubicBezTo>
                    <a:pt x="410847" y="219038"/>
                    <a:pt x="397622" y="214205"/>
                    <a:pt x="412401" y="219131"/>
                  </a:cubicBezTo>
                  <a:cubicBezTo>
                    <a:pt x="417812" y="222738"/>
                    <a:pt x="423431" y="226051"/>
                    <a:pt x="428633" y="229953"/>
                  </a:cubicBezTo>
                  <a:cubicBezTo>
                    <a:pt x="432240" y="232658"/>
                    <a:pt x="435374" y="236149"/>
                    <a:pt x="439454" y="238069"/>
                  </a:cubicBezTo>
                  <a:cubicBezTo>
                    <a:pt x="450819" y="243417"/>
                    <a:pt x="463389" y="245978"/>
                    <a:pt x="474623" y="251595"/>
                  </a:cubicBezTo>
                  <a:cubicBezTo>
                    <a:pt x="489787" y="259178"/>
                    <a:pt x="481700" y="255508"/>
                    <a:pt x="498971" y="262416"/>
                  </a:cubicBezTo>
                  <a:cubicBezTo>
                    <a:pt x="493333" y="270873"/>
                    <a:pt x="490883" y="274268"/>
                    <a:pt x="485444" y="284059"/>
                  </a:cubicBezTo>
                  <a:cubicBezTo>
                    <a:pt x="483845" y="286937"/>
                    <a:pt x="478026" y="300274"/>
                    <a:pt x="474623" y="302996"/>
                  </a:cubicBezTo>
                  <a:cubicBezTo>
                    <a:pt x="472857" y="304409"/>
                    <a:pt x="456396" y="308229"/>
                    <a:pt x="455686" y="308407"/>
                  </a:cubicBezTo>
                  <a:cubicBezTo>
                    <a:pt x="452079" y="310211"/>
                    <a:pt x="448609" y="312320"/>
                    <a:pt x="444864" y="313818"/>
                  </a:cubicBezTo>
                  <a:cubicBezTo>
                    <a:pt x="439569" y="315936"/>
                    <a:pt x="428633" y="319228"/>
                    <a:pt x="428633" y="319228"/>
                  </a:cubicBezTo>
                  <a:lnTo>
                    <a:pt x="417811" y="335460"/>
                  </a:lnTo>
                  <a:cubicBezTo>
                    <a:pt x="416008" y="338165"/>
                    <a:pt x="414700" y="341277"/>
                    <a:pt x="412401" y="343576"/>
                  </a:cubicBezTo>
                  <a:cubicBezTo>
                    <a:pt x="409696" y="346281"/>
                    <a:pt x="407468" y="349570"/>
                    <a:pt x="404285" y="351692"/>
                  </a:cubicBezTo>
                  <a:cubicBezTo>
                    <a:pt x="401912" y="353274"/>
                    <a:pt x="393317" y="354397"/>
                    <a:pt x="396169" y="354397"/>
                  </a:cubicBezTo>
                  <a:cubicBezTo>
                    <a:pt x="400767" y="354397"/>
                    <a:pt x="405186" y="352594"/>
                    <a:pt x="409695" y="351692"/>
                  </a:cubicBezTo>
                  <a:cubicBezTo>
                    <a:pt x="426031" y="352859"/>
                    <a:pt x="446916" y="344320"/>
                    <a:pt x="452980" y="362513"/>
                  </a:cubicBezTo>
                  <a:cubicBezTo>
                    <a:pt x="454715" y="367717"/>
                    <a:pt x="452074" y="374617"/>
                    <a:pt x="455686" y="378745"/>
                  </a:cubicBezTo>
                  <a:cubicBezTo>
                    <a:pt x="459442" y="383037"/>
                    <a:pt x="466385" y="382773"/>
                    <a:pt x="471918" y="384156"/>
                  </a:cubicBezTo>
                  <a:cubicBezTo>
                    <a:pt x="475525" y="385058"/>
                    <a:pt x="479093" y="386132"/>
                    <a:pt x="482739" y="386861"/>
                  </a:cubicBezTo>
                  <a:cubicBezTo>
                    <a:pt x="488118" y="387937"/>
                    <a:pt x="493616" y="388377"/>
                    <a:pt x="498971" y="389567"/>
                  </a:cubicBezTo>
                  <a:cubicBezTo>
                    <a:pt x="501755" y="390186"/>
                    <a:pt x="504382" y="391370"/>
                    <a:pt x="507087" y="392272"/>
                  </a:cubicBezTo>
                  <a:cubicBezTo>
                    <a:pt x="510694" y="394977"/>
                    <a:pt x="515140" y="396829"/>
                    <a:pt x="517908" y="400388"/>
                  </a:cubicBezTo>
                  <a:cubicBezTo>
                    <a:pt x="527542" y="412775"/>
                    <a:pt x="525877" y="418588"/>
                    <a:pt x="528730" y="432852"/>
                  </a:cubicBezTo>
                  <a:cubicBezTo>
                    <a:pt x="530429" y="441346"/>
                    <a:pt x="531561" y="444052"/>
                    <a:pt x="534140" y="451789"/>
                  </a:cubicBezTo>
                  <a:cubicBezTo>
                    <a:pt x="535042" y="462610"/>
                    <a:pt x="536013" y="473426"/>
                    <a:pt x="536846" y="484253"/>
                  </a:cubicBezTo>
                  <a:cubicBezTo>
                    <a:pt x="540111" y="526696"/>
                    <a:pt x="533803" y="510634"/>
                    <a:pt x="544962" y="532949"/>
                  </a:cubicBezTo>
                  <a:cubicBezTo>
                    <a:pt x="549685" y="551844"/>
                    <a:pt x="552543" y="558576"/>
                    <a:pt x="544962" y="584350"/>
                  </a:cubicBezTo>
                  <a:cubicBezTo>
                    <a:pt x="543824" y="588219"/>
                    <a:pt x="537826" y="588123"/>
                    <a:pt x="534140" y="589761"/>
                  </a:cubicBezTo>
                  <a:cubicBezTo>
                    <a:pt x="529703" y="591733"/>
                    <a:pt x="525123" y="593368"/>
                    <a:pt x="520614" y="595171"/>
                  </a:cubicBezTo>
                  <a:cubicBezTo>
                    <a:pt x="517007" y="594269"/>
                    <a:pt x="513422" y="593273"/>
                    <a:pt x="509792" y="592466"/>
                  </a:cubicBezTo>
                  <a:cubicBezTo>
                    <a:pt x="505304" y="591469"/>
                    <a:pt x="500670" y="591082"/>
                    <a:pt x="496266" y="589761"/>
                  </a:cubicBezTo>
                  <a:cubicBezTo>
                    <a:pt x="490843" y="588134"/>
                    <a:pt x="477244" y="582136"/>
                    <a:pt x="471918" y="578940"/>
                  </a:cubicBezTo>
                  <a:cubicBezTo>
                    <a:pt x="466342" y="575594"/>
                    <a:pt x="460284" y="572716"/>
                    <a:pt x="455686" y="568118"/>
                  </a:cubicBezTo>
                  <a:cubicBezTo>
                    <a:pt x="442847" y="555281"/>
                    <a:pt x="449704" y="558910"/>
                    <a:pt x="436748" y="554592"/>
                  </a:cubicBezTo>
                  <a:cubicBezTo>
                    <a:pt x="426830" y="539714"/>
                    <a:pt x="436747" y="552337"/>
                    <a:pt x="423222" y="541065"/>
                  </a:cubicBezTo>
                  <a:cubicBezTo>
                    <a:pt x="409713" y="529807"/>
                    <a:pt x="421252" y="534998"/>
                    <a:pt x="406990" y="530244"/>
                  </a:cubicBezTo>
                  <a:cubicBezTo>
                    <a:pt x="401819" y="526796"/>
                    <a:pt x="393962" y="522325"/>
                    <a:pt x="390758" y="516717"/>
                  </a:cubicBezTo>
                  <a:cubicBezTo>
                    <a:pt x="388913" y="513489"/>
                    <a:pt x="389074" y="509471"/>
                    <a:pt x="388053" y="505896"/>
                  </a:cubicBezTo>
                  <a:cubicBezTo>
                    <a:pt x="387270" y="503154"/>
                    <a:pt x="386249" y="500485"/>
                    <a:pt x="385347" y="497780"/>
                  </a:cubicBezTo>
                  <a:cubicBezTo>
                    <a:pt x="388108" y="431526"/>
                    <a:pt x="389934" y="428608"/>
                    <a:pt x="385347" y="359808"/>
                  </a:cubicBezTo>
                  <a:cubicBezTo>
                    <a:pt x="385157" y="356963"/>
                    <a:pt x="383461" y="354423"/>
                    <a:pt x="382642" y="351692"/>
                  </a:cubicBezTo>
                  <a:cubicBezTo>
                    <a:pt x="380756" y="345404"/>
                    <a:pt x="379035" y="339067"/>
                    <a:pt x="377231" y="332755"/>
                  </a:cubicBezTo>
                  <a:cubicBezTo>
                    <a:pt x="367312" y="333657"/>
                    <a:pt x="357333" y="334051"/>
                    <a:pt x="347473" y="335460"/>
                  </a:cubicBezTo>
                  <a:cubicBezTo>
                    <a:pt x="344650" y="335863"/>
                    <a:pt x="341584" y="336384"/>
                    <a:pt x="339357" y="338166"/>
                  </a:cubicBezTo>
                  <a:cubicBezTo>
                    <a:pt x="336818" y="340197"/>
                    <a:pt x="335750" y="343577"/>
                    <a:pt x="333946" y="346282"/>
                  </a:cubicBezTo>
                  <a:cubicBezTo>
                    <a:pt x="322647" y="380180"/>
                    <a:pt x="334240" y="343144"/>
                    <a:pt x="325830" y="432852"/>
                  </a:cubicBezTo>
                  <a:cubicBezTo>
                    <a:pt x="325564" y="435691"/>
                    <a:pt x="324027" y="438263"/>
                    <a:pt x="323125" y="440968"/>
                  </a:cubicBezTo>
                  <a:cubicBezTo>
                    <a:pt x="322223" y="453593"/>
                    <a:pt x="321678" y="466248"/>
                    <a:pt x="320419" y="478842"/>
                  </a:cubicBezTo>
                  <a:cubicBezTo>
                    <a:pt x="319873" y="484300"/>
                    <a:pt x="317714" y="489589"/>
                    <a:pt x="317714" y="495074"/>
                  </a:cubicBezTo>
                  <a:cubicBezTo>
                    <a:pt x="317714" y="525748"/>
                    <a:pt x="319517" y="556395"/>
                    <a:pt x="320419" y="587055"/>
                  </a:cubicBezTo>
                  <a:cubicBezTo>
                    <a:pt x="319517" y="603287"/>
                    <a:pt x="324230" y="620857"/>
                    <a:pt x="317714" y="635751"/>
                  </a:cubicBezTo>
                  <a:cubicBezTo>
                    <a:pt x="315428" y="640976"/>
                    <a:pt x="307185" y="630341"/>
                    <a:pt x="301482" y="630341"/>
                  </a:cubicBezTo>
                  <a:lnTo>
                    <a:pt x="304188" y="63034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Freeform 4108"/>
            <p:cNvSpPr/>
            <p:nvPr/>
          </p:nvSpPr>
          <p:spPr>
            <a:xfrm>
              <a:off x="6078827" y="247635"/>
              <a:ext cx="770321" cy="1228963"/>
            </a:xfrm>
            <a:custGeom>
              <a:avLst/>
              <a:gdLst>
                <a:gd name="connsiteX0" fmla="*/ 62843 w 770321"/>
                <a:gd name="connsiteY0" fmla="*/ 1223745 h 1228963"/>
                <a:gd name="connsiteX1" fmla="*/ 223682 w 770321"/>
                <a:gd name="connsiteY1" fmla="*/ 1214809 h 1228963"/>
                <a:gd name="connsiteX2" fmla="*/ 292188 w 770321"/>
                <a:gd name="connsiteY2" fmla="*/ 1125454 h 1228963"/>
                <a:gd name="connsiteX3" fmla="*/ 351758 w 770321"/>
                <a:gd name="connsiteY3" fmla="*/ 1056949 h 1228963"/>
                <a:gd name="connsiteX4" fmla="*/ 360694 w 770321"/>
                <a:gd name="connsiteY4" fmla="*/ 1048013 h 1228963"/>
                <a:gd name="connsiteX5" fmla="*/ 351758 w 770321"/>
                <a:gd name="connsiteY5" fmla="*/ 1000357 h 1228963"/>
                <a:gd name="connsiteX6" fmla="*/ 351758 w 770321"/>
                <a:gd name="connsiteY6" fmla="*/ 958658 h 1228963"/>
                <a:gd name="connsiteX7" fmla="*/ 256446 w 770321"/>
                <a:gd name="connsiteY7" fmla="*/ 1024185 h 1228963"/>
                <a:gd name="connsiteX8" fmla="*/ 235596 w 770321"/>
                <a:gd name="connsiteY8" fmla="*/ 1012271 h 1228963"/>
                <a:gd name="connsiteX9" fmla="*/ 247510 w 770321"/>
                <a:gd name="connsiteY9" fmla="*/ 976529 h 1228963"/>
                <a:gd name="connsiteX10" fmla="*/ 256446 w 770321"/>
                <a:gd name="connsiteY10" fmla="*/ 985465 h 1228963"/>
                <a:gd name="connsiteX11" fmla="*/ 304102 w 770321"/>
                <a:gd name="connsiteY11" fmla="*/ 928873 h 1228963"/>
                <a:gd name="connsiteX12" fmla="*/ 348780 w 770321"/>
                <a:gd name="connsiteY12" fmla="*/ 919938 h 1228963"/>
                <a:gd name="connsiteX13" fmla="*/ 354737 w 770321"/>
                <a:gd name="connsiteY13" fmla="*/ 866325 h 1228963"/>
                <a:gd name="connsiteX14" fmla="*/ 324952 w 770321"/>
                <a:gd name="connsiteY14" fmla="*/ 884196 h 1228963"/>
                <a:gd name="connsiteX15" fmla="*/ 289209 w 770321"/>
                <a:gd name="connsiteY15" fmla="*/ 893131 h 1228963"/>
                <a:gd name="connsiteX16" fmla="*/ 274317 w 770321"/>
                <a:gd name="connsiteY16" fmla="*/ 902067 h 1228963"/>
                <a:gd name="connsiteX17" fmla="*/ 268360 w 770321"/>
                <a:gd name="connsiteY17" fmla="*/ 881217 h 1228963"/>
                <a:gd name="connsiteX18" fmla="*/ 336866 w 770321"/>
                <a:gd name="connsiteY18" fmla="*/ 821647 h 1228963"/>
                <a:gd name="connsiteX19" fmla="*/ 357715 w 770321"/>
                <a:gd name="connsiteY19" fmla="*/ 809733 h 1228963"/>
                <a:gd name="connsiteX20" fmla="*/ 259424 w 770321"/>
                <a:gd name="connsiteY20" fmla="*/ 872282 h 1228963"/>
                <a:gd name="connsiteX21" fmla="*/ 238575 w 770321"/>
                <a:gd name="connsiteY21" fmla="*/ 866325 h 1228963"/>
                <a:gd name="connsiteX22" fmla="*/ 232618 w 770321"/>
                <a:gd name="connsiteY22" fmla="*/ 830583 h 1228963"/>
                <a:gd name="connsiteX23" fmla="*/ 289209 w 770321"/>
                <a:gd name="connsiteY23" fmla="*/ 794841 h 1228963"/>
                <a:gd name="connsiteX24" fmla="*/ 348780 w 770321"/>
                <a:gd name="connsiteY24" fmla="*/ 765056 h 1228963"/>
                <a:gd name="connsiteX25" fmla="*/ 348780 w 770321"/>
                <a:gd name="connsiteY25" fmla="*/ 782927 h 1228963"/>
                <a:gd name="connsiteX26" fmla="*/ 345801 w 770321"/>
                <a:gd name="connsiteY26" fmla="*/ 741228 h 1228963"/>
                <a:gd name="connsiteX27" fmla="*/ 345801 w 770321"/>
                <a:gd name="connsiteY27" fmla="*/ 708464 h 1228963"/>
                <a:gd name="connsiteX28" fmla="*/ 342823 w 770321"/>
                <a:gd name="connsiteY28" fmla="*/ 690593 h 1228963"/>
                <a:gd name="connsiteX29" fmla="*/ 336866 w 770321"/>
                <a:gd name="connsiteY29" fmla="*/ 660808 h 1228963"/>
                <a:gd name="connsiteX30" fmla="*/ 286231 w 770321"/>
                <a:gd name="connsiteY30" fmla="*/ 672722 h 1228963"/>
                <a:gd name="connsiteX31" fmla="*/ 241553 w 770321"/>
                <a:gd name="connsiteY31" fmla="*/ 708464 h 1228963"/>
                <a:gd name="connsiteX32" fmla="*/ 211768 w 770321"/>
                <a:gd name="connsiteY32" fmla="*/ 732292 h 1228963"/>
                <a:gd name="connsiteX33" fmla="*/ 190919 w 770321"/>
                <a:gd name="connsiteY33" fmla="*/ 747185 h 1228963"/>
                <a:gd name="connsiteX34" fmla="*/ 155177 w 770321"/>
                <a:gd name="connsiteY34" fmla="*/ 744206 h 1228963"/>
                <a:gd name="connsiteX35" fmla="*/ 122413 w 770321"/>
                <a:gd name="connsiteY35" fmla="*/ 762077 h 1228963"/>
                <a:gd name="connsiteX36" fmla="*/ 80714 w 770321"/>
                <a:gd name="connsiteY36" fmla="*/ 794841 h 1228963"/>
                <a:gd name="connsiteX37" fmla="*/ 128370 w 770321"/>
                <a:gd name="connsiteY37" fmla="*/ 720378 h 1228963"/>
                <a:gd name="connsiteX38" fmla="*/ 193897 w 770321"/>
                <a:gd name="connsiteY38" fmla="*/ 690593 h 1228963"/>
                <a:gd name="connsiteX39" fmla="*/ 232618 w 770321"/>
                <a:gd name="connsiteY39" fmla="*/ 660808 h 1228963"/>
                <a:gd name="connsiteX40" fmla="*/ 241553 w 770321"/>
                <a:gd name="connsiteY40" fmla="*/ 675701 h 1228963"/>
                <a:gd name="connsiteX41" fmla="*/ 274317 w 770321"/>
                <a:gd name="connsiteY41" fmla="*/ 631023 h 1228963"/>
                <a:gd name="connsiteX42" fmla="*/ 301123 w 770321"/>
                <a:gd name="connsiteY42" fmla="*/ 622087 h 1228963"/>
                <a:gd name="connsiteX43" fmla="*/ 333887 w 770321"/>
                <a:gd name="connsiteY43" fmla="*/ 625066 h 1228963"/>
                <a:gd name="connsiteX44" fmla="*/ 336866 w 770321"/>
                <a:gd name="connsiteY44" fmla="*/ 583367 h 1228963"/>
                <a:gd name="connsiteX45" fmla="*/ 283252 w 770321"/>
                <a:gd name="connsiteY45" fmla="*/ 571453 h 1228963"/>
                <a:gd name="connsiteX46" fmla="*/ 220704 w 770321"/>
                <a:gd name="connsiteY46" fmla="*/ 586345 h 1228963"/>
                <a:gd name="connsiteX47" fmla="*/ 187940 w 770321"/>
                <a:gd name="connsiteY47" fmla="*/ 607195 h 1228963"/>
                <a:gd name="connsiteX48" fmla="*/ 158155 w 770321"/>
                <a:gd name="connsiteY48" fmla="*/ 613152 h 1228963"/>
                <a:gd name="connsiteX49" fmla="*/ 167091 w 770321"/>
                <a:gd name="connsiteY49" fmla="*/ 580388 h 1228963"/>
                <a:gd name="connsiteX50" fmla="*/ 202833 w 770321"/>
                <a:gd name="connsiteY50" fmla="*/ 547625 h 1228963"/>
                <a:gd name="connsiteX51" fmla="*/ 265381 w 770321"/>
                <a:gd name="connsiteY51" fmla="*/ 532732 h 1228963"/>
                <a:gd name="connsiteX52" fmla="*/ 316016 w 770321"/>
                <a:gd name="connsiteY52" fmla="*/ 538689 h 1228963"/>
                <a:gd name="connsiteX53" fmla="*/ 333887 w 770321"/>
                <a:gd name="connsiteY53" fmla="*/ 529754 h 1228963"/>
                <a:gd name="connsiteX54" fmla="*/ 316016 w 770321"/>
                <a:gd name="connsiteY54" fmla="*/ 520818 h 1228963"/>
                <a:gd name="connsiteX55" fmla="*/ 271338 w 770321"/>
                <a:gd name="connsiteY55" fmla="*/ 485076 h 1228963"/>
                <a:gd name="connsiteX56" fmla="*/ 321973 w 770321"/>
                <a:gd name="connsiteY56" fmla="*/ 494012 h 1228963"/>
                <a:gd name="connsiteX57" fmla="*/ 336866 w 770321"/>
                <a:gd name="connsiteY57" fmla="*/ 494012 h 1228963"/>
                <a:gd name="connsiteX58" fmla="*/ 327930 w 770321"/>
                <a:gd name="connsiteY58" fmla="*/ 470184 h 1228963"/>
                <a:gd name="connsiteX59" fmla="*/ 307080 w 770321"/>
                <a:gd name="connsiteY59" fmla="*/ 461248 h 1228963"/>
                <a:gd name="connsiteX60" fmla="*/ 292188 w 770321"/>
                <a:gd name="connsiteY60" fmla="*/ 437420 h 1228963"/>
                <a:gd name="connsiteX61" fmla="*/ 268360 w 770321"/>
                <a:gd name="connsiteY61" fmla="*/ 416571 h 1228963"/>
                <a:gd name="connsiteX62" fmla="*/ 271338 w 770321"/>
                <a:gd name="connsiteY62" fmla="*/ 386786 h 1228963"/>
                <a:gd name="connsiteX63" fmla="*/ 310059 w 770321"/>
                <a:gd name="connsiteY63" fmla="*/ 404657 h 1228963"/>
                <a:gd name="connsiteX64" fmla="*/ 333887 w 770321"/>
                <a:gd name="connsiteY64" fmla="*/ 416571 h 1228963"/>
                <a:gd name="connsiteX65" fmla="*/ 330909 w 770321"/>
                <a:gd name="connsiteY65" fmla="*/ 377850 h 1228963"/>
                <a:gd name="connsiteX66" fmla="*/ 307080 w 770321"/>
                <a:gd name="connsiteY66" fmla="*/ 351044 h 1228963"/>
                <a:gd name="connsiteX67" fmla="*/ 307080 w 770321"/>
                <a:gd name="connsiteY67" fmla="*/ 324237 h 1228963"/>
                <a:gd name="connsiteX68" fmla="*/ 339844 w 770321"/>
                <a:gd name="connsiteY68" fmla="*/ 330194 h 1228963"/>
                <a:gd name="connsiteX69" fmla="*/ 402393 w 770321"/>
                <a:gd name="connsiteY69" fmla="*/ 270624 h 1228963"/>
                <a:gd name="connsiteX70" fmla="*/ 423242 w 770321"/>
                <a:gd name="connsiteY70" fmla="*/ 270624 h 1228963"/>
                <a:gd name="connsiteX71" fmla="*/ 426221 w 770321"/>
                <a:gd name="connsiteY71" fmla="*/ 285517 h 1228963"/>
                <a:gd name="connsiteX72" fmla="*/ 372608 w 770321"/>
                <a:gd name="connsiteY72" fmla="*/ 362958 h 1228963"/>
                <a:gd name="connsiteX73" fmla="*/ 375586 w 770321"/>
                <a:gd name="connsiteY73" fmla="*/ 386786 h 1228963"/>
                <a:gd name="connsiteX74" fmla="*/ 369629 w 770321"/>
                <a:gd name="connsiteY74" fmla="*/ 401678 h 1228963"/>
                <a:gd name="connsiteX75" fmla="*/ 444092 w 770321"/>
                <a:gd name="connsiteY75" fmla="*/ 377850 h 1228963"/>
                <a:gd name="connsiteX76" fmla="*/ 485791 w 770321"/>
                <a:gd name="connsiteY76" fmla="*/ 377850 h 1228963"/>
                <a:gd name="connsiteX77" fmla="*/ 485791 w 770321"/>
                <a:gd name="connsiteY77" fmla="*/ 392743 h 1228963"/>
                <a:gd name="connsiteX78" fmla="*/ 429199 w 770321"/>
                <a:gd name="connsiteY78" fmla="*/ 410614 h 1228963"/>
                <a:gd name="connsiteX79" fmla="*/ 378565 w 770321"/>
                <a:gd name="connsiteY79" fmla="*/ 416571 h 1228963"/>
                <a:gd name="connsiteX80" fmla="*/ 378565 w 770321"/>
                <a:gd name="connsiteY80" fmla="*/ 443377 h 1228963"/>
                <a:gd name="connsiteX81" fmla="*/ 435156 w 770321"/>
                <a:gd name="connsiteY81" fmla="*/ 413592 h 1228963"/>
                <a:gd name="connsiteX82" fmla="*/ 447070 w 770321"/>
                <a:gd name="connsiteY82" fmla="*/ 431463 h 1228963"/>
                <a:gd name="connsiteX83" fmla="*/ 435156 w 770321"/>
                <a:gd name="connsiteY83" fmla="*/ 461248 h 1228963"/>
                <a:gd name="connsiteX84" fmla="*/ 384522 w 770321"/>
                <a:gd name="connsiteY84" fmla="*/ 488055 h 1228963"/>
                <a:gd name="connsiteX85" fmla="*/ 390479 w 770321"/>
                <a:gd name="connsiteY85" fmla="*/ 514861 h 1228963"/>
                <a:gd name="connsiteX86" fmla="*/ 527490 w 770321"/>
                <a:gd name="connsiteY86" fmla="*/ 455291 h 1228963"/>
                <a:gd name="connsiteX87" fmla="*/ 530468 w 770321"/>
                <a:gd name="connsiteY87" fmla="*/ 488055 h 1228963"/>
                <a:gd name="connsiteX88" fmla="*/ 518554 w 770321"/>
                <a:gd name="connsiteY88" fmla="*/ 523797 h 1228963"/>
                <a:gd name="connsiteX89" fmla="*/ 458984 w 770321"/>
                <a:gd name="connsiteY89" fmla="*/ 517840 h 1228963"/>
                <a:gd name="connsiteX90" fmla="*/ 387500 w 770321"/>
                <a:gd name="connsiteY90" fmla="*/ 550603 h 1228963"/>
                <a:gd name="connsiteX91" fmla="*/ 396436 w 770321"/>
                <a:gd name="connsiteY91" fmla="*/ 595281 h 1228963"/>
                <a:gd name="connsiteX92" fmla="*/ 429199 w 770321"/>
                <a:gd name="connsiteY92" fmla="*/ 571453 h 1228963"/>
                <a:gd name="connsiteX93" fmla="*/ 479834 w 770321"/>
                <a:gd name="connsiteY93" fmla="*/ 571453 h 1228963"/>
                <a:gd name="connsiteX94" fmla="*/ 527490 w 770321"/>
                <a:gd name="connsiteY94" fmla="*/ 559539 h 1228963"/>
                <a:gd name="connsiteX95" fmla="*/ 554296 w 770321"/>
                <a:gd name="connsiteY95" fmla="*/ 535711 h 1228963"/>
                <a:gd name="connsiteX96" fmla="*/ 593017 w 770321"/>
                <a:gd name="connsiteY96" fmla="*/ 538689 h 1228963"/>
                <a:gd name="connsiteX97" fmla="*/ 593017 w 770321"/>
                <a:gd name="connsiteY97" fmla="*/ 550603 h 1228963"/>
                <a:gd name="connsiteX98" fmla="*/ 554296 w 770321"/>
                <a:gd name="connsiteY98" fmla="*/ 577410 h 1228963"/>
                <a:gd name="connsiteX99" fmla="*/ 491748 w 770321"/>
                <a:gd name="connsiteY99" fmla="*/ 601238 h 1228963"/>
                <a:gd name="connsiteX100" fmla="*/ 441113 w 770321"/>
                <a:gd name="connsiteY100" fmla="*/ 604216 h 1228963"/>
                <a:gd name="connsiteX101" fmla="*/ 414307 w 770321"/>
                <a:gd name="connsiteY101" fmla="*/ 619109 h 1228963"/>
                <a:gd name="connsiteX102" fmla="*/ 399414 w 770321"/>
                <a:gd name="connsiteY102" fmla="*/ 634001 h 1228963"/>
                <a:gd name="connsiteX103" fmla="*/ 399414 w 770321"/>
                <a:gd name="connsiteY103" fmla="*/ 678679 h 1228963"/>
                <a:gd name="connsiteX104" fmla="*/ 405371 w 770321"/>
                <a:gd name="connsiteY104" fmla="*/ 714421 h 1228963"/>
                <a:gd name="connsiteX105" fmla="*/ 444092 w 770321"/>
                <a:gd name="connsiteY105" fmla="*/ 648894 h 1228963"/>
                <a:gd name="connsiteX106" fmla="*/ 458984 w 770321"/>
                <a:gd name="connsiteY106" fmla="*/ 622087 h 1228963"/>
                <a:gd name="connsiteX107" fmla="*/ 524511 w 770321"/>
                <a:gd name="connsiteY107" fmla="*/ 622087 h 1228963"/>
                <a:gd name="connsiteX108" fmla="*/ 566210 w 770321"/>
                <a:gd name="connsiteY108" fmla="*/ 628044 h 1228963"/>
                <a:gd name="connsiteX109" fmla="*/ 640673 w 770321"/>
                <a:gd name="connsiteY109" fmla="*/ 648894 h 1228963"/>
                <a:gd name="connsiteX110" fmla="*/ 694286 w 770321"/>
                <a:gd name="connsiteY110" fmla="*/ 636980 h 1228963"/>
                <a:gd name="connsiteX111" fmla="*/ 759813 w 770321"/>
                <a:gd name="connsiteY111" fmla="*/ 604216 h 1228963"/>
                <a:gd name="connsiteX112" fmla="*/ 765770 w 770321"/>
                <a:gd name="connsiteY112" fmla="*/ 559539 h 1228963"/>
                <a:gd name="connsiteX113" fmla="*/ 715135 w 770321"/>
                <a:gd name="connsiteY113" fmla="*/ 345087 h 1228963"/>
                <a:gd name="connsiteX114" fmla="*/ 598974 w 770321"/>
                <a:gd name="connsiteY114" fmla="*/ 217011 h 1228963"/>
                <a:gd name="connsiteX115" fmla="*/ 447070 w 770321"/>
                <a:gd name="connsiteY115" fmla="*/ 80000 h 1228963"/>
                <a:gd name="connsiteX116" fmla="*/ 333887 w 770321"/>
                <a:gd name="connsiteY116" fmla="*/ 2559 h 1228963"/>
                <a:gd name="connsiteX117" fmla="*/ 214747 w 770321"/>
                <a:gd name="connsiteY117" fmla="*/ 44258 h 1228963"/>
                <a:gd name="connsiteX118" fmla="*/ 110499 w 770321"/>
                <a:gd name="connsiteY118" fmla="*/ 282538 h 1228963"/>
                <a:gd name="connsiteX119" fmla="*/ 56886 w 770321"/>
                <a:gd name="connsiteY119" fmla="*/ 491033 h 1228963"/>
                <a:gd name="connsiteX120" fmla="*/ 3273 w 770321"/>
                <a:gd name="connsiteY120" fmla="*/ 702507 h 1228963"/>
                <a:gd name="connsiteX121" fmla="*/ 6252 w 770321"/>
                <a:gd name="connsiteY121" fmla="*/ 928873 h 1228963"/>
                <a:gd name="connsiteX122" fmla="*/ 9230 w 770321"/>
                <a:gd name="connsiteY122" fmla="*/ 1071841 h 1228963"/>
                <a:gd name="connsiteX123" fmla="*/ 18166 w 770321"/>
                <a:gd name="connsiteY123" fmla="*/ 1164175 h 1228963"/>
                <a:gd name="connsiteX124" fmla="*/ 62843 w 770321"/>
                <a:gd name="connsiteY124" fmla="*/ 1223745 h 122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770321" h="1228963">
                  <a:moveTo>
                    <a:pt x="62843" y="1223745"/>
                  </a:moveTo>
                  <a:cubicBezTo>
                    <a:pt x="97096" y="1232184"/>
                    <a:pt x="185458" y="1231191"/>
                    <a:pt x="223682" y="1214809"/>
                  </a:cubicBezTo>
                  <a:cubicBezTo>
                    <a:pt x="261906" y="1198427"/>
                    <a:pt x="270842" y="1151764"/>
                    <a:pt x="292188" y="1125454"/>
                  </a:cubicBezTo>
                  <a:cubicBezTo>
                    <a:pt x="313534" y="1099144"/>
                    <a:pt x="340340" y="1069856"/>
                    <a:pt x="351758" y="1056949"/>
                  </a:cubicBezTo>
                  <a:cubicBezTo>
                    <a:pt x="363176" y="1044042"/>
                    <a:pt x="360694" y="1057445"/>
                    <a:pt x="360694" y="1048013"/>
                  </a:cubicBezTo>
                  <a:cubicBezTo>
                    <a:pt x="360694" y="1038581"/>
                    <a:pt x="353247" y="1015249"/>
                    <a:pt x="351758" y="1000357"/>
                  </a:cubicBezTo>
                  <a:cubicBezTo>
                    <a:pt x="350269" y="985465"/>
                    <a:pt x="367643" y="954687"/>
                    <a:pt x="351758" y="958658"/>
                  </a:cubicBezTo>
                  <a:cubicBezTo>
                    <a:pt x="335873" y="962629"/>
                    <a:pt x="275806" y="1015250"/>
                    <a:pt x="256446" y="1024185"/>
                  </a:cubicBezTo>
                  <a:cubicBezTo>
                    <a:pt x="237086" y="1033120"/>
                    <a:pt x="237085" y="1020214"/>
                    <a:pt x="235596" y="1012271"/>
                  </a:cubicBezTo>
                  <a:cubicBezTo>
                    <a:pt x="234107" y="1004328"/>
                    <a:pt x="244035" y="980997"/>
                    <a:pt x="247510" y="976529"/>
                  </a:cubicBezTo>
                  <a:cubicBezTo>
                    <a:pt x="250985" y="972061"/>
                    <a:pt x="247014" y="993408"/>
                    <a:pt x="256446" y="985465"/>
                  </a:cubicBezTo>
                  <a:cubicBezTo>
                    <a:pt x="265878" y="977522"/>
                    <a:pt x="288713" y="939794"/>
                    <a:pt x="304102" y="928873"/>
                  </a:cubicBezTo>
                  <a:cubicBezTo>
                    <a:pt x="319491" y="917952"/>
                    <a:pt x="340341" y="930363"/>
                    <a:pt x="348780" y="919938"/>
                  </a:cubicBezTo>
                  <a:cubicBezTo>
                    <a:pt x="357219" y="909513"/>
                    <a:pt x="358708" y="872282"/>
                    <a:pt x="354737" y="866325"/>
                  </a:cubicBezTo>
                  <a:cubicBezTo>
                    <a:pt x="350766" y="860368"/>
                    <a:pt x="335873" y="879728"/>
                    <a:pt x="324952" y="884196"/>
                  </a:cubicBezTo>
                  <a:cubicBezTo>
                    <a:pt x="314031" y="888664"/>
                    <a:pt x="297648" y="890152"/>
                    <a:pt x="289209" y="893131"/>
                  </a:cubicBezTo>
                  <a:cubicBezTo>
                    <a:pt x="280770" y="896110"/>
                    <a:pt x="277792" y="904053"/>
                    <a:pt x="274317" y="902067"/>
                  </a:cubicBezTo>
                  <a:cubicBezTo>
                    <a:pt x="270842" y="900081"/>
                    <a:pt x="257935" y="894620"/>
                    <a:pt x="268360" y="881217"/>
                  </a:cubicBezTo>
                  <a:cubicBezTo>
                    <a:pt x="278785" y="867814"/>
                    <a:pt x="321974" y="833561"/>
                    <a:pt x="336866" y="821647"/>
                  </a:cubicBezTo>
                  <a:cubicBezTo>
                    <a:pt x="351759" y="809733"/>
                    <a:pt x="370622" y="801294"/>
                    <a:pt x="357715" y="809733"/>
                  </a:cubicBezTo>
                  <a:cubicBezTo>
                    <a:pt x="344808" y="818172"/>
                    <a:pt x="279281" y="862850"/>
                    <a:pt x="259424" y="872282"/>
                  </a:cubicBezTo>
                  <a:cubicBezTo>
                    <a:pt x="239567" y="881714"/>
                    <a:pt x="243043" y="873275"/>
                    <a:pt x="238575" y="866325"/>
                  </a:cubicBezTo>
                  <a:cubicBezTo>
                    <a:pt x="234107" y="859375"/>
                    <a:pt x="224179" y="842497"/>
                    <a:pt x="232618" y="830583"/>
                  </a:cubicBezTo>
                  <a:cubicBezTo>
                    <a:pt x="241057" y="818669"/>
                    <a:pt x="269849" y="805762"/>
                    <a:pt x="289209" y="794841"/>
                  </a:cubicBezTo>
                  <a:cubicBezTo>
                    <a:pt x="308569" y="783920"/>
                    <a:pt x="338852" y="767042"/>
                    <a:pt x="348780" y="765056"/>
                  </a:cubicBezTo>
                  <a:cubicBezTo>
                    <a:pt x="358708" y="763070"/>
                    <a:pt x="349277" y="786898"/>
                    <a:pt x="348780" y="782927"/>
                  </a:cubicBezTo>
                  <a:cubicBezTo>
                    <a:pt x="348284" y="778956"/>
                    <a:pt x="346297" y="753638"/>
                    <a:pt x="345801" y="741228"/>
                  </a:cubicBezTo>
                  <a:cubicBezTo>
                    <a:pt x="345305" y="728818"/>
                    <a:pt x="346297" y="716903"/>
                    <a:pt x="345801" y="708464"/>
                  </a:cubicBezTo>
                  <a:cubicBezTo>
                    <a:pt x="345305" y="700025"/>
                    <a:pt x="344312" y="698536"/>
                    <a:pt x="342823" y="690593"/>
                  </a:cubicBezTo>
                  <a:cubicBezTo>
                    <a:pt x="341334" y="682650"/>
                    <a:pt x="346298" y="663786"/>
                    <a:pt x="336866" y="660808"/>
                  </a:cubicBezTo>
                  <a:cubicBezTo>
                    <a:pt x="327434" y="657830"/>
                    <a:pt x="302117" y="664779"/>
                    <a:pt x="286231" y="672722"/>
                  </a:cubicBezTo>
                  <a:cubicBezTo>
                    <a:pt x="270346" y="680665"/>
                    <a:pt x="241553" y="708464"/>
                    <a:pt x="241553" y="708464"/>
                  </a:cubicBezTo>
                  <a:cubicBezTo>
                    <a:pt x="229143" y="718392"/>
                    <a:pt x="220207" y="725838"/>
                    <a:pt x="211768" y="732292"/>
                  </a:cubicBezTo>
                  <a:cubicBezTo>
                    <a:pt x="203329" y="738745"/>
                    <a:pt x="200351" y="745199"/>
                    <a:pt x="190919" y="747185"/>
                  </a:cubicBezTo>
                  <a:cubicBezTo>
                    <a:pt x="181487" y="749171"/>
                    <a:pt x="166595" y="741724"/>
                    <a:pt x="155177" y="744206"/>
                  </a:cubicBezTo>
                  <a:cubicBezTo>
                    <a:pt x="143759" y="746688"/>
                    <a:pt x="134823" y="753638"/>
                    <a:pt x="122413" y="762077"/>
                  </a:cubicBezTo>
                  <a:cubicBezTo>
                    <a:pt x="110003" y="770516"/>
                    <a:pt x="79721" y="801791"/>
                    <a:pt x="80714" y="794841"/>
                  </a:cubicBezTo>
                  <a:cubicBezTo>
                    <a:pt x="81707" y="787891"/>
                    <a:pt x="109506" y="737752"/>
                    <a:pt x="128370" y="720378"/>
                  </a:cubicBezTo>
                  <a:cubicBezTo>
                    <a:pt x="147234" y="703004"/>
                    <a:pt x="176522" y="700521"/>
                    <a:pt x="193897" y="690593"/>
                  </a:cubicBezTo>
                  <a:cubicBezTo>
                    <a:pt x="211272" y="680665"/>
                    <a:pt x="224676" y="663290"/>
                    <a:pt x="232618" y="660808"/>
                  </a:cubicBezTo>
                  <a:cubicBezTo>
                    <a:pt x="240560" y="658326"/>
                    <a:pt x="234603" y="680665"/>
                    <a:pt x="241553" y="675701"/>
                  </a:cubicBezTo>
                  <a:cubicBezTo>
                    <a:pt x="248503" y="670737"/>
                    <a:pt x="264389" y="639959"/>
                    <a:pt x="274317" y="631023"/>
                  </a:cubicBezTo>
                  <a:cubicBezTo>
                    <a:pt x="284245" y="622087"/>
                    <a:pt x="291195" y="623080"/>
                    <a:pt x="301123" y="622087"/>
                  </a:cubicBezTo>
                  <a:cubicBezTo>
                    <a:pt x="311051" y="621094"/>
                    <a:pt x="327930" y="631519"/>
                    <a:pt x="333887" y="625066"/>
                  </a:cubicBezTo>
                  <a:cubicBezTo>
                    <a:pt x="339844" y="618613"/>
                    <a:pt x="345305" y="592302"/>
                    <a:pt x="336866" y="583367"/>
                  </a:cubicBezTo>
                  <a:cubicBezTo>
                    <a:pt x="328427" y="574432"/>
                    <a:pt x="302612" y="570957"/>
                    <a:pt x="283252" y="571453"/>
                  </a:cubicBezTo>
                  <a:cubicBezTo>
                    <a:pt x="263892" y="571949"/>
                    <a:pt x="236589" y="580388"/>
                    <a:pt x="220704" y="586345"/>
                  </a:cubicBezTo>
                  <a:cubicBezTo>
                    <a:pt x="204819" y="592302"/>
                    <a:pt x="198365" y="602727"/>
                    <a:pt x="187940" y="607195"/>
                  </a:cubicBezTo>
                  <a:cubicBezTo>
                    <a:pt x="177515" y="611663"/>
                    <a:pt x="161630" y="617620"/>
                    <a:pt x="158155" y="613152"/>
                  </a:cubicBezTo>
                  <a:cubicBezTo>
                    <a:pt x="154680" y="608684"/>
                    <a:pt x="159645" y="591309"/>
                    <a:pt x="167091" y="580388"/>
                  </a:cubicBezTo>
                  <a:cubicBezTo>
                    <a:pt x="174537" y="569467"/>
                    <a:pt x="186451" y="555568"/>
                    <a:pt x="202833" y="547625"/>
                  </a:cubicBezTo>
                  <a:cubicBezTo>
                    <a:pt x="219215" y="539682"/>
                    <a:pt x="246517" y="534221"/>
                    <a:pt x="265381" y="532732"/>
                  </a:cubicBezTo>
                  <a:cubicBezTo>
                    <a:pt x="284245" y="531243"/>
                    <a:pt x="304598" y="539185"/>
                    <a:pt x="316016" y="538689"/>
                  </a:cubicBezTo>
                  <a:cubicBezTo>
                    <a:pt x="327434" y="538193"/>
                    <a:pt x="333887" y="532732"/>
                    <a:pt x="333887" y="529754"/>
                  </a:cubicBezTo>
                  <a:cubicBezTo>
                    <a:pt x="333887" y="526776"/>
                    <a:pt x="326441" y="528264"/>
                    <a:pt x="316016" y="520818"/>
                  </a:cubicBezTo>
                  <a:cubicBezTo>
                    <a:pt x="305591" y="513372"/>
                    <a:pt x="270345" y="489544"/>
                    <a:pt x="271338" y="485076"/>
                  </a:cubicBezTo>
                  <a:cubicBezTo>
                    <a:pt x="272331" y="480608"/>
                    <a:pt x="311052" y="492523"/>
                    <a:pt x="321973" y="494012"/>
                  </a:cubicBezTo>
                  <a:cubicBezTo>
                    <a:pt x="332894" y="495501"/>
                    <a:pt x="335873" y="497983"/>
                    <a:pt x="336866" y="494012"/>
                  </a:cubicBezTo>
                  <a:cubicBezTo>
                    <a:pt x="337859" y="490041"/>
                    <a:pt x="332894" y="475645"/>
                    <a:pt x="327930" y="470184"/>
                  </a:cubicBezTo>
                  <a:cubicBezTo>
                    <a:pt x="322966" y="464723"/>
                    <a:pt x="313037" y="466709"/>
                    <a:pt x="307080" y="461248"/>
                  </a:cubicBezTo>
                  <a:cubicBezTo>
                    <a:pt x="301123" y="455787"/>
                    <a:pt x="298641" y="444866"/>
                    <a:pt x="292188" y="437420"/>
                  </a:cubicBezTo>
                  <a:cubicBezTo>
                    <a:pt x="285735" y="429974"/>
                    <a:pt x="271835" y="425010"/>
                    <a:pt x="268360" y="416571"/>
                  </a:cubicBezTo>
                  <a:cubicBezTo>
                    <a:pt x="264885" y="408132"/>
                    <a:pt x="264388" y="388772"/>
                    <a:pt x="271338" y="386786"/>
                  </a:cubicBezTo>
                  <a:cubicBezTo>
                    <a:pt x="278288" y="384800"/>
                    <a:pt x="299634" y="399693"/>
                    <a:pt x="310059" y="404657"/>
                  </a:cubicBezTo>
                  <a:cubicBezTo>
                    <a:pt x="320484" y="409621"/>
                    <a:pt x="330412" y="421039"/>
                    <a:pt x="333887" y="416571"/>
                  </a:cubicBezTo>
                  <a:cubicBezTo>
                    <a:pt x="337362" y="412103"/>
                    <a:pt x="335377" y="388771"/>
                    <a:pt x="330909" y="377850"/>
                  </a:cubicBezTo>
                  <a:cubicBezTo>
                    <a:pt x="326441" y="366929"/>
                    <a:pt x="311051" y="359979"/>
                    <a:pt x="307080" y="351044"/>
                  </a:cubicBezTo>
                  <a:cubicBezTo>
                    <a:pt x="303109" y="342109"/>
                    <a:pt x="301619" y="327712"/>
                    <a:pt x="307080" y="324237"/>
                  </a:cubicBezTo>
                  <a:cubicBezTo>
                    <a:pt x="312541" y="320762"/>
                    <a:pt x="323959" y="339129"/>
                    <a:pt x="339844" y="330194"/>
                  </a:cubicBezTo>
                  <a:cubicBezTo>
                    <a:pt x="355729" y="321259"/>
                    <a:pt x="388493" y="280552"/>
                    <a:pt x="402393" y="270624"/>
                  </a:cubicBezTo>
                  <a:cubicBezTo>
                    <a:pt x="416293" y="260696"/>
                    <a:pt x="419271" y="268142"/>
                    <a:pt x="423242" y="270624"/>
                  </a:cubicBezTo>
                  <a:cubicBezTo>
                    <a:pt x="427213" y="273106"/>
                    <a:pt x="434660" y="270128"/>
                    <a:pt x="426221" y="285517"/>
                  </a:cubicBezTo>
                  <a:cubicBezTo>
                    <a:pt x="417782" y="300906"/>
                    <a:pt x="381047" y="346080"/>
                    <a:pt x="372608" y="362958"/>
                  </a:cubicBezTo>
                  <a:cubicBezTo>
                    <a:pt x="364169" y="379836"/>
                    <a:pt x="376083" y="380333"/>
                    <a:pt x="375586" y="386786"/>
                  </a:cubicBezTo>
                  <a:cubicBezTo>
                    <a:pt x="375090" y="393239"/>
                    <a:pt x="358211" y="403167"/>
                    <a:pt x="369629" y="401678"/>
                  </a:cubicBezTo>
                  <a:cubicBezTo>
                    <a:pt x="381047" y="400189"/>
                    <a:pt x="424732" y="381821"/>
                    <a:pt x="444092" y="377850"/>
                  </a:cubicBezTo>
                  <a:cubicBezTo>
                    <a:pt x="463452" y="373879"/>
                    <a:pt x="478841" y="375368"/>
                    <a:pt x="485791" y="377850"/>
                  </a:cubicBezTo>
                  <a:cubicBezTo>
                    <a:pt x="492741" y="380332"/>
                    <a:pt x="495223" y="387282"/>
                    <a:pt x="485791" y="392743"/>
                  </a:cubicBezTo>
                  <a:cubicBezTo>
                    <a:pt x="476359" y="398204"/>
                    <a:pt x="447070" y="406643"/>
                    <a:pt x="429199" y="410614"/>
                  </a:cubicBezTo>
                  <a:cubicBezTo>
                    <a:pt x="411328" y="414585"/>
                    <a:pt x="387004" y="411110"/>
                    <a:pt x="378565" y="416571"/>
                  </a:cubicBezTo>
                  <a:cubicBezTo>
                    <a:pt x="370126" y="422031"/>
                    <a:pt x="369133" y="443873"/>
                    <a:pt x="378565" y="443377"/>
                  </a:cubicBezTo>
                  <a:cubicBezTo>
                    <a:pt x="387997" y="442881"/>
                    <a:pt x="423739" y="415578"/>
                    <a:pt x="435156" y="413592"/>
                  </a:cubicBezTo>
                  <a:cubicBezTo>
                    <a:pt x="446573" y="411606"/>
                    <a:pt x="447070" y="423520"/>
                    <a:pt x="447070" y="431463"/>
                  </a:cubicBezTo>
                  <a:cubicBezTo>
                    <a:pt x="447070" y="439406"/>
                    <a:pt x="445581" y="451816"/>
                    <a:pt x="435156" y="461248"/>
                  </a:cubicBezTo>
                  <a:cubicBezTo>
                    <a:pt x="424731" y="470680"/>
                    <a:pt x="391968" y="479119"/>
                    <a:pt x="384522" y="488055"/>
                  </a:cubicBezTo>
                  <a:cubicBezTo>
                    <a:pt x="377076" y="496990"/>
                    <a:pt x="366651" y="520322"/>
                    <a:pt x="390479" y="514861"/>
                  </a:cubicBezTo>
                  <a:cubicBezTo>
                    <a:pt x="414307" y="509400"/>
                    <a:pt x="504158" y="459759"/>
                    <a:pt x="527490" y="455291"/>
                  </a:cubicBezTo>
                  <a:cubicBezTo>
                    <a:pt x="550822" y="450823"/>
                    <a:pt x="531957" y="476637"/>
                    <a:pt x="530468" y="488055"/>
                  </a:cubicBezTo>
                  <a:cubicBezTo>
                    <a:pt x="528979" y="499473"/>
                    <a:pt x="530468" y="518833"/>
                    <a:pt x="518554" y="523797"/>
                  </a:cubicBezTo>
                  <a:cubicBezTo>
                    <a:pt x="506640" y="528761"/>
                    <a:pt x="480826" y="513372"/>
                    <a:pt x="458984" y="517840"/>
                  </a:cubicBezTo>
                  <a:cubicBezTo>
                    <a:pt x="437142" y="522308"/>
                    <a:pt x="397925" y="537696"/>
                    <a:pt x="387500" y="550603"/>
                  </a:cubicBezTo>
                  <a:cubicBezTo>
                    <a:pt x="377075" y="563510"/>
                    <a:pt x="389486" y="591806"/>
                    <a:pt x="396436" y="595281"/>
                  </a:cubicBezTo>
                  <a:cubicBezTo>
                    <a:pt x="403386" y="598756"/>
                    <a:pt x="415299" y="575424"/>
                    <a:pt x="429199" y="571453"/>
                  </a:cubicBezTo>
                  <a:cubicBezTo>
                    <a:pt x="443099" y="567482"/>
                    <a:pt x="463452" y="573439"/>
                    <a:pt x="479834" y="571453"/>
                  </a:cubicBezTo>
                  <a:cubicBezTo>
                    <a:pt x="496216" y="569467"/>
                    <a:pt x="515080" y="565496"/>
                    <a:pt x="527490" y="559539"/>
                  </a:cubicBezTo>
                  <a:cubicBezTo>
                    <a:pt x="539900" y="553582"/>
                    <a:pt x="543375" y="539186"/>
                    <a:pt x="554296" y="535711"/>
                  </a:cubicBezTo>
                  <a:cubicBezTo>
                    <a:pt x="565217" y="532236"/>
                    <a:pt x="586564" y="536207"/>
                    <a:pt x="593017" y="538689"/>
                  </a:cubicBezTo>
                  <a:cubicBezTo>
                    <a:pt x="599470" y="541171"/>
                    <a:pt x="599470" y="544150"/>
                    <a:pt x="593017" y="550603"/>
                  </a:cubicBezTo>
                  <a:cubicBezTo>
                    <a:pt x="586564" y="557056"/>
                    <a:pt x="571174" y="568971"/>
                    <a:pt x="554296" y="577410"/>
                  </a:cubicBezTo>
                  <a:cubicBezTo>
                    <a:pt x="537418" y="585849"/>
                    <a:pt x="510612" y="596770"/>
                    <a:pt x="491748" y="601238"/>
                  </a:cubicBezTo>
                  <a:cubicBezTo>
                    <a:pt x="472884" y="605706"/>
                    <a:pt x="454020" y="601238"/>
                    <a:pt x="441113" y="604216"/>
                  </a:cubicBezTo>
                  <a:cubicBezTo>
                    <a:pt x="428206" y="607194"/>
                    <a:pt x="421257" y="614145"/>
                    <a:pt x="414307" y="619109"/>
                  </a:cubicBezTo>
                  <a:cubicBezTo>
                    <a:pt x="407357" y="624073"/>
                    <a:pt x="401896" y="624073"/>
                    <a:pt x="399414" y="634001"/>
                  </a:cubicBezTo>
                  <a:cubicBezTo>
                    <a:pt x="396932" y="643929"/>
                    <a:pt x="398421" y="665276"/>
                    <a:pt x="399414" y="678679"/>
                  </a:cubicBezTo>
                  <a:cubicBezTo>
                    <a:pt x="400407" y="692082"/>
                    <a:pt x="397925" y="719385"/>
                    <a:pt x="405371" y="714421"/>
                  </a:cubicBezTo>
                  <a:cubicBezTo>
                    <a:pt x="412817" y="709457"/>
                    <a:pt x="435157" y="664283"/>
                    <a:pt x="444092" y="648894"/>
                  </a:cubicBezTo>
                  <a:cubicBezTo>
                    <a:pt x="453027" y="633505"/>
                    <a:pt x="445581" y="626555"/>
                    <a:pt x="458984" y="622087"/>
                  </a:cubicBezTo>
                  <a:cubicBezTo>
                    <a:pt x="472387" y="617619"/>
                    <a:pt x="506640" y="621094"/>
                    <a:pt x="524511" y="622087"/>
                  </a:cubicBezTo>
                  <a:cubicBezTo>
                    <a:pt x="542382" y="623080"/>
                    <a:pt x="546850" y="623576"/>
                    <a:pt x="566210" y="628044"/>
                  </a:cubicBezTo>
                  <a:cubicBezTo>
                    <a:pt x="585570" y="632512"/>
                    <a:pt x="619327" y="647405"/>
                    <a:pt x="640673" y="648894"/>
                  </a:cubicBezTo>
                  <a:cubicBezTo>
                    <a:pt x="662019" y="650383"/>
                    <a:pt x="674429" y="644426"/>
                    <a:pt x="694286" y="636980"/>
                  </a:cubicBezTo>
                  <a:cubicBezTo>
                    <a:pt x="714143" y="629534"/>
                    <a:pt x="747899" y="617123"/>
                    <a:pt x="759813" y="604216"/>
                  </a:cubicBezTo>
                  <a:cubicBezTo>
                    <a:pt x="771727" y="591309"/>
                    <a:pt x="773216" y="602727"/>
                    <a:pt x="765770" y="559539"/>
                  </a:cubicBezTo>
                  <a:cubicBezTo>
                    <a:pt x="758324" y="516351"/>
                    <a:pt x="742934" y="402175"/>
                    <a:pt x="715135" y="345087"/>
                  </a:cubicBezTo>
                  <a:cubicBezTo>
                    <a:pt x="687336" y="287999"/>
                    <a:pt x="643651" y="261192"/>
                    <a:pt x="598974" y="217011"/>
                  </a:cubicBezTo>
                  <a:cubicBezTo>
                    <a:pt x="554297" y="172830"/>
                    <a:pt x="491251" y="115742"/>
                    <a:pt x="447070" y="80000"/>
                  </a:cubicBezTo>
                  <a:cubicBezTo>
                    <a:pt x="402889" y="44258"/>
                    <a:pt x="372607" y="8516"/>
                    <a:pt x="333887" y="2559"/>
                  </a:cubicBezTo>
                  <a:cubicBezTo>
                    <a:pt x="295167" y="-3398"/>
                    <a:pt x="251978" y="-2405"/>
                    <a:pt x="214747" y="44258"/>
                  </a:cubicBezTo>
                  <a:cubicBezTo>
                    <a:pt x="177516" y="90921"/>
                    <a:pt x="136809" y="208075"/>
                    <a:pt x="110499" y="282538"/>
                  </a:cubicBezTo>
                  <a:cubicBezTo>
                    <a:pt x="84189" y="357000"/>
                    <a:pt x="74757" y="421038"/>
                    <a:pt x="56886" y="491033"/>
                  </a:cubicBezTo>
                  <a:cubicBezTo>
                    <a:pt x="39015" y="561028"/>
                    <a:pt x="11712" y="629534"/>
                    <a:pt x="3273" y="702507"/>
                  </a:cubicBezTo>
                  <a:cubicBezTo>
                    <a:pt x="-5166" y="775480"/>
                    <a:pt x="5259" y="867317"/>
                    <a:pt x="6252" y="928873"/>
                  </a:cubicBezTo>
                  <a:cubicBezTo>
                    <a:pt x="7245" y="990429"/>
                    <a:pt x="7244" y="1032624"/>
                    <a:pt x="9230" y="1071841"/>
                  </a:cubicBezTo>
                  <a:cubicBezTo>
                    <a:pt x="11216" y="1111058"/>
                    <a:pt x="15187" y="1140347"/>
                    <a:pt x="18166" y="1164175"/>
                  </a:cubicBezTo>
                  <a:cubicBezTo>
                    <a:pt x="21144" y="1188003"/>
                    <a:pt x="28590" y="1215306"/>
                    <a:pt x="62843" y="1223745"/>
                  </a:cubicBezTo>
                  <a:close/>
                </a:path>
              </a:pathLst>
            </a:cu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5" name="TextBox 264"/>
          <p:cNvSpPr txBox="1"/>
          <p:nvPr/>
        </p:nvSpPr>
        <p:spPr>
          <a:xfrm>
            <a:off x="346902" y="2139260"/>
            <a:ext cx="2529347" cy="830997"/>
          </a:xfrm>
          <a:prstGeom prst="rect">
            <a:avLst/>
          </a:prstGeom>
          <a:noFill/>
        </p:spPr>
        <p:txBody>
          <a:bodyPr wrap="none" rtlCol="0">
            <a:spAutoFit/>
          </a:bodyPr>
          <a:lstStyle/>
          <a:p>
            <a:pPr algn="ctr"/>
            <a:r>
              <a:rPr lang="en-US" sz="1600" dirty="0" smtClean="0"/>
              <a:t>Frequent low-severity fire </a:t>
            </a:r>
          </a:p>
          <a:p>
            <a:pPr algn="ctr"/>
            <a:r>
              <a:rPr lang="en-US" sz="1600" dirty="0" smtClean="0"/>
              <a:t>led to open ponderosa pine </a:t>
            </a:r>
          </a:p>
          <a:p>
            <a:pPr algn="ctr"/>
            <a:r>
              <a:rPr lang="en-US" sz="1600" dirty="0" smtClean="0"/>
              <a:t>dominated forests</a:t>
            </a:r>
          </a:p>
        </p:txBody>
      </p:sp>
      <p:sp>
        <p:nvSpPr>
          <p:cNvPr id="266" name="TextBox 265"/>
          <p:cNvSpPr txBox="1"/>
          <p:nvPr/>
        </p:nvSpPr>
        <p:spPr>
          <a:xfrm>
            <a:off x="3204492" y="2140803"/>
            <a:ext cx="2662908" cy="830997"/>
          </a:xfrm>
          <a:prstGeom prst="rect">
            <a:avLst/>
          </a:prstGeom>
          <a:noFill/>
        </p:spPr>
        <p:txBody>
          <a:bodyPr wrap="none" rtlCol="0">
            <a:spAutoFit/>
          </a:bodyPr>
          <a:lstStyle/>
          <a:p>
            <a:pPr algn="ctr"/>
            <a:r>
              <a:rPr lang="en-US" sz="1600" dirty="0" smtClean="0"/>
              <a:t>Fire suppression allowed </a:t>
            </a:r>
          </a:p>
          <a:p>
            <a:pPr algn="ctr"/>
            <a:r>
              <a:rPr lang="en-US" sz="1600" dirty="0" smtClean="0"/>
              <a:t>seedlings of pine and more </a:t>
            </a:r>
          </a:p>
          <a:p>
            <a:pPr algn="ctr"/>
            <a:r>
              <a:rPr lang="en-US" sz="1600" dirty="0" smtClean="0"/>
              <a:t>mesophytic species to survive</a:t>
            </a:r>
          </a:p>
        </p:txBody>
      </p:sp>
      <p:sp>
        <p:nvSpPr>
          <p:cNvPr id="267" name="TextBox 266"/>
          <p:cNvSpPr txBox="1"/>
          <p:nvPr/>
        </p:nvSpPr>
        <p:spPr>
          <a:xfrm>
            <a:off x="6248400" y="2139260"/>
            <a:ext cx="2584723" cy="830997"/>
          </a:xfrm>
          <a:prstGeom prst="rect">
            <a:avLst/>
          </a:prstGeom>
          <a:noFill/>
        </p:spPr>
        <p:txBody>
          <a:bodyPr wrap="square" rtlCol="0">
            <a:spAutoFit/>
          </a:bodyPr>
          <a:lstStyle/>
          <a:p>
            <a:pPr algn="ctr"/>
            <a:r>
              <a:rPr lang="en-US" sz="1600" dirty="0" smtClean="0"/>
              <a:t>Accumulated dead and live (ladder) fuels greatly increased severe fire hazard</a:t>
            </a:r>
          </a:p>
        </p:txBody>
      </p:sp>
      <p:sp>
        <p:nvSpPr>
          <p:cNvPr id="268" name="TextBox 267"/>
          <p:cNvSpPr txBox="1"/>
          <p:nvPr/>
        </p:nvSpPr>
        <p:spPr>
          <a:xfrm>
            <a:off x="152400" y="99536"/>
            <a:ext cx="8515793" cy="738664"/>
          </a:xfrm>
          <a:prstGeom prst="rect">
            <a:avLst/>
          </a:prstGeom>
          <a:noFill/>
        </p:spPr>
        <p:txBody>
          <a:bodyPr wrap="none" rtlCol="0">
            <a:spAutoFit/>
          </a:bodyPr>
          <a:lstStyle/>
          <a:p>
            <a:r>
              <a:rPr lang="en-US" sz="2400" b="1" dirty="0"/>
              <a:t>What is a resilient landscape?</a:t>
            </a:r>
          </a:p>
          <a:p>
            <a:r>
              <a:rPr lang="en-US" dirty="0" smtClean="0"/>
              <a:t>Environmental </a:t>
            </a:r>
            <a:r>
              <a:rPr lang="en-US" dirty="0"/>
              <a:t>aspects </a:t>
            </a:r>
            <a:r>
              <a:rPr lang="en-US" dirty="0" smtClean="0"/>
              <a:t>– Measuring resilience with vegetation composition </a:t>
            </a:r>
            <a:r>
              <a:rPr lang="en-US" dirty="0"/>
              <a:t>and </a:t>
            </a:r>
            <a:r>
              <a:rPr lang="en-US" dirty="0" smtClean="0"/>
              <a:t>structure</a:t>
            </a:r>
            <a:endParaRPr lang="en-US" dirty="0"/>
          </a:p>
        </p:txBody>
      </p:sp>
      <p:sp>
        <p:nvSpPr>
          <p:cNvPr id="269" name="TextBox 268"/>
          <p:cNvSpPr txBox="1"/>
          <p:nvPr/>
        </p:nvSpPr>
        <p:spPr>
          <a:xfrm>
            <a:off x="287985" y="980182"/>
            <a:ext cx="8680839" cy="1077218"/>
          </a:xfrm>
          <a:prstGeom prst="rect">
            <a:avLst/>
          </a:prstGeom>
          <a:noFill/>
        </p:spPr>
        <p:txBody>
          <a:bodyPr wrap="none" rtlCol="0">
            <a:spAutoFit/>
          </a:bodyPr>
          <a:lstStyle/>
          <a:p>
            <a:pPr algn="ctr"/>
            <a:r>
              <a:rPr lang="en-US" sz="3200" dirty="0" smtClean="0">
                <a:solidFill>
                  <a:schemeClr val="tx1">
                    <a:lumMod val="50000"/>
                    <a:lumOff val="50000"/>
                  </a:schemeClr>
                </a:solidFill>
              </a:rPr>
              <a:t>Broad-scale mesophication</a:t>
            </a:r>
          </a:p>
          <a:p>
            <a:pPr algn="ctr"/>
            <a:r>
              <a:rPr lang="en-US" sz="3200" dirty="0" smtClean="0">
                <a:solidFill>
                  <a:schemeClr val="tx1">
                    <a:lumMod val="50000"/>
                    <a:lumOff val="50000"/>
                  </a:schemeClr>
                </a:solidFill>
              </a:rPr>
              <a:t>and increased severe fire hazard in the inland West</a:t>
            </a:r>
          </a:p>
        </p:txBody>
      </p:sp>
    </p:spTree>
    <p:extLst>
      <p:ext uri="{BB962C8B-B14F-4D97-AF65-F5344CB8AC3E}">
        <p14:creationId xmlns:p14="http://schemas.microsoft.com/office/powerpoint/2010/main" val="4723221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TextBox 264"/>
          <p:cNvSpPr txBox="1"/>
          <p:nvPr/>
        </p:nvSpPr>
        <p:spPr>
          <a:xfrm>
            <a:off x="228600" y="1143000"/>
            <a:ext cx="2819400" cy="1077218"/>
          </a:xfrm>
          <a:prstGeom prst="rect">
            <a:avLst/>
          </a:prstGeom>
          <a:noFill/>
        </p:spPr>
        <p:txBody>
          <a:bodyPr wrap="square" rtlCol="0">
            <a:spAutoFit/>
          </a:bodyPr>
          <a:lstStyle/>
          <a:p>
            <a:pPr algn="ctr"/>
            <a:r>
              <a:rPr lang="en-US" sz="1600" dirty="0" smtClean="0"/>
              <a:t>A regime of frequent, generally low-severity fire keeps pine-dominated forests open and uneven aged.</a:t>
            </a:r>
          </a:p>
        </p:txBody>
      </p:sp>
      <p:sp>
        <p:nvSpPr>
          <p:cNvPr id="266" name="TextBox 265"/>
          <p:cNvSpPr txBox="1"/>
          <p:nvPr/>
        </p:nvSpPr>
        <p:spPr>
          <a:xfrm>
            <a:off x="2872672" y="1143000"/>
            <a:ext cx="3175616" cy="1077218"/>
          </a:xfrm>
          <a:prstGeom prst="rect">
            <a:avLst/>
          </a:prstGeom>
          <a:noFill/>
        </p:spPr>
        <p:txBody>
          <a:bodyPr wrap="square" rtlCol="0">
            <a:spAutoFit/>
          </a:bodyPr>
          <a:lstStyle/>
          <a:p>
            <a:pPr algn="ctr"/>
            <a:r>
              <a:rPr lang="en-US" sz="1600" dirty="0" smtClean="0"/>
              <a:t>Successful fire exclusion allows</a:t>
            </a:r>
          </a:p>
          <a:p>
            <a:pPr algn="ctr"/>
            <a:r>
              <a:rPr lang="en-US" sz="1600" dirty="0" smtClean="0"/>
              <a:t>more pine seedlings and meso-phytic species to survive. Even with logging, canopies begin to close.</a:t>
            </a:r>
          </a:p>
        </p:txBody>
      </p:sp>
      <p:sp>
        <p:nvSpPr>
          <p:cNvPr id="267" name="TextBox 266"/>
          <p:cNvSpPr txBox="1"/>
          <p:nvPr/>
        </p:nvSpPr>
        <p:spPr>
          <a:xfrm>
            <a:off x="5866144" y="1143000"/>
            <a:ext cx="3049256" cy="1077218"/>
          </a:xfrm>
          <a:prstGeom prst="rect">
            <a:avLst/>
          </a:prstGeom>
          <a:noFill/>
        </p:spPr>
        <p:txBody>
          <a:bodyPr wrap="square" rtlCol="0">
            <a:spAutoFit/>
          </a:bodyPr>
          <a:lstStyle/>
          <a:p>
            <a:pPr algn="ctr"/>
            <a:r>
              <a:rPr lang="en-US" sz="1600" dirty="0" smtClean="0"/>
              <a:t>Now unsuccessful, fire exclusion puts dense stands with heavy fuels at high risk of lethal burns</a:t>
            </a:r>
          </a:p>
          <a:p>
            <a:pPr algn="ctr"/>
            <a:r>
              <a:rPr lang="en-US" sz="1600" dirty="0" smtClean="0"/>
              <a:t>of large extent.</a:t>
            </a:r>
          </a:p>
        </p:txBody>
      </p:sp>
      <p:sp>
        <p:nvSpPr>
          <p:cNvPr id="268" name="TextBox 267"/>
          <p:cNvSpPr txBox="1"/>
          <p:nvPr/>
        </p:nvSpPr>
        <p:spPr>
          <a:xfrm>
            <a:off x="293591" y="228600"/>
            <a:ext cx="8774209" cy="830997"/>
          </a:xfrm>
          <a:prstGeom prst="rect">
            <a:avLst/>
          </a:prstGeom>
          <a:noFill/>
        </p:spPr>
        <p:txBody>
          <a:bodyPr wrap="square" rtlCol="0">
            <a:spAutoFit/>
          </a:bodyPr>
          <a:lstStyle/>
          <a:p>
            <a:r>
              <a:rPr lang="en-US" sz="2400" b="1" dirty="0" smtClean="0"/>
              <a:t>Broad-scale loss of resilience from densification or </a:t>
            </a:r>
            <a:r>
              <a:rPr lang="en-US" sz="2400" b="1" dirty="0"/>
              <a:t>mesophication </a:t>
            </a:r>
            <a:r>
              <a:rPr lang="en-US" sz="2400" b="1" dirty="0" smtClean="0"/>
              <a:t>of Ponderosa Pine forests of the Interior West</a:t>
            </a:r>
            <a:endParaRPr lang="en-US" sz="2400" b="1" dirty="0"/>
          </a:p>
        </p:txBody>
      </p:sp>
      <p:pic>
        <p:nvPicPr>
          <p:cNvPr id="125" name="Picture 124"/>
          <p:cNvPicPr>
            <a:picLocks noChangeAspect="1"/>
          </p:cNvPicPr>
          <p:nvPr/>
        </p:nvPicPr>
        <p:blipFill rotWithShape="1">
          <a:blip r:embed="rId2" cstate="print">
            <a:extLst>
              <a:ext uri="{28A0092B-C50C-407E-A947-70E740481C1C}">
                <a14:useLocalDpi xmlns:a14="http://schemas.microsoft.com/office/drawing/2010/main" val="0"/>
              </a:ext>
            </a:extLst>
          </a:blip>
          <a:srcRect t="6514" b="9577"/>
          <a:stretch/>
        </p:blipFill>
        <p:spPr>
          <a:xfrm>
            <a:off x="4705197" y="4577166"/>
            <a:ext cx="4134003" cy="2092384"/>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35664" r="16982" b="7284"/>
          <a:stretch/>
        </p:blipFill>
        <p:spPr>
          <a:xfrm>
            <a:off x="228600" y="4556502"/>
            <a:ext cx="4099666" cy="2113048"/>
          </a:xfrm>
          <a:prstGeom prst="rect">
            <a:avLst/>
          </a:prstGeom>
          <a:ln>
            <a:solidFill>
              <a:schemeClr val="tx1"/>
            </a:solidFill>
          </a:ln>
          <a:effectLst>
            <a:outerShdw blurRad="50800" dist="38100" dir="2700000" algn="tl" rotWithShape="0">
              <a:prstClr val="black">
                <a:alpha val="40000"/>
              </a:prstClr>
            </a:outerShdw>
          </a:effectLst>
        </p:spPr>
      </p:pic>
      <p:grpSp>
        <p:nvGrpSpPr>
          <p:cNvPr id="9" name="Group 8"/>
          <p:cNvGrpSpPr/>
          <p:nvPr/>
        </p:nvGrpSpPr>
        <p:grpSpPr>
          <a:xfrm>
            <a:off x="385497" y="2059999"/>
            <a:ext cx="8394677" cy="2333592"/>
            <a:chOff x="385497" y="2059999"/>
            <a:chExt cx="8394677" cy="2333592"/>
          </a:xfrm>
        </p:grpSpPr>
        <p:pic>
          <p:nvPicPr>
            <p:cNvPr id="168" name="Picture 2"/>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8001000" y="2438401"/>
              <a:ext cx="308812" cy="1138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 name="Picture 2"/>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730115" y="2255166"/>
              <a:ext cx="688102" cy="1453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385497" y="2059999"/>
              <a:ext cx="8394677" cy="2333592"/>
              <a:chOff x="385497" y="2059999"/>
              <a:chExt cx="8394677" cy="2333592"/>
            </a:xfrm>
          </p:grpSpPr>
          <p:sp>
            <p:nvSpPr>
              <p:cNvPr id="127" name="TextBox 126"/>
              <p:cNvSpPr txBox="1"/>
              <p:nvPr/>
            </p:nvSpPr>
            <p:spPr>
              <a:xfrm>
                <a:off x="685800" y="4024259"/>
                <a:ext cx="2126584" cy="369332"/>
              </a:xfrm>
              <a:prstGeom prst="rect">
                <a:avLst/>
              </a:prstGeom>
              <a:solidFill>
                <a:schemeClr val="bg1"/>
              </a:solidFill>
            </p:spPr>
            <p:txBody>
              <a:bodyPr wrap="square" rtlCol="0">
                <a:spAutoFit/>
              </a:bodyPr>
              <a:lstStyle/>
              <a:p>
                <a:pPr algn="ctr"/>
                <a:r>
                  <a:rPr lang="en-US" b="1" dirty="0" smtClean="0"/>
                  <a:t>Pre-fire exclusion</a:t>
                </a:r>
                <a:endParaRPr lang="en-US" b="1" dirty="0"/>
              </a:p>
            </p:txBody>
          </p:sp>
          <p:sp>
            <p:nvSpPr>
              <p:cNvPr id="134" name="TextBox 133"/>
              <p:cNvSpPr txBox="1"/>
              <p:nvPr/>
            </p:nvSpPr>
            <p:spPr>
              <a:xfrm>
                <a:off x="3048001" y="4024259"/>
                <a:ext cx="2590799" cy="369332"/>
              </a:xfrm>
              <a:prstGeom prst="rect">
                <a:avLst/>
              </a:prstGeom>
              <a:solidFill>
                <a:schemeClr val="bg1"/>
              </a:solidFill>
            </p:spPr>
            <p:txBody>
              <a:bodyPr wrap="square" rtlCol="0">
                <a:spAutoFit/>
              </a:bodyPr>
              <a:lstStyle/>
              <a:p>
                <a:pPr algn="ctr"/>
                <a:r>
                  <a:rPr lang="en-US" b="1" dirty="0" smtClean="0"/>
                  <a:t>Mid 1900s</a:t>
                </a:r>
                <a:endParaRPr lang="en-US" b="1" dirty="0"/>
              </a:p>
            </p:txBody>
          </p:sp>
          <p:sp>
            <p:nvSpPr>
              <p:cNvPr id="135" name="TextBox 134"/>
              <p:cNvSpPr txBox="1"/>
              <p:nvPr/>
            </p:nvSpPr>
            <p:spPr>
              <a:xfrm>
                <a:off x="6368769" y="4024259"/>
                <a:ext cx="1712980" cy="369332"/>
              </a:xfrm>
              <a:prstGeom prst="rect">
                <a:avLst/>
              </a:prstGeom>
              <a:solidFill>
                <a:schemeClr val="bg1"/>
              </a:solidFill>
            </p:spPr>
            <p:txBody>
              <a:bodyPr wrap="square" rtlCol="0">
                <a:spAutoFit/>
              </a:bodyPr>
              <a:lstStyle/>
              <a:p>
                <a:pPr algn="ctr"/>
                <a:r>
                  <a:rPr lang="en-US" b="1" dirty="0" smtClean="0"/>
                  <a:t>2000</a:t>
                </a:r>
                <a:endParaRPr lang="en-US" b="1" dirty="0"/>
              </a:p>
            </p:txBody>
          </p:sp>
          <p:grpSp>
            <p:nvGrpSpPr>
              <p:cNvPr id="6" name="Group 5"/>
              <p:cNvGrpSpPr/>
              <p:nvPr/>
            </p:nvGrpSpPr>
            <p:grpSpPr>
              <a:xfrm>
                <a:off x="385497" y="2218244"/>
                <a:ext cx="2676414" cy="1539935"/>
                <a:chOff x="192157" y="2625253"/>
                <a:chExt cx="2676414" cy="1539935"/>
              </a:xfrm>
            </p:grpSpPr>
            <p:pic>
              <p:nvPicPr>
                <p:cNvPr id="29" name="Picture 2"/>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92157" y="2627226"/>
                  <a:ext cx="818433" cy="153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416165" y="2711729"/>
                  <a:ext cx="688102" cy="1453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1428135" y="3145273"/>
                  <a:ext cx="475240" cy="872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rot="162131">
                  <a:off x="2066216" y="2625253"/>
                  <a:ext cx="802355" cy="1511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2"/>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31739" y="3654684"/>
                  <a:ext cx="15440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7" name="Freeform 4096"/>
                <p:cNvSpPr/>
                <p:nvPr/>
              </p:nvSpPr>
              <p:spPr>
                <a:xfrm flipH="1">
                  <a:off x="1075709" y="3989205"/>
                  <a:ext cx="18343" cy="70318"/>
                </a:xfrm>
                <a:custGeom>
                  <a:avLst/>
                  <a:gdLst>
                    <a:gd name="connsiteX0" fmla="*/ 457200 w 457200"/>
                    <a:gd name="connsiteY0" fmla="*/ 661307 h 661307"/>
                    <a:gd name="connsiteX1" fmla="*/ 424543 w 457200"/>
                    <a:gd name="connsiteY1" fmla="*/ 506186 h 661307"/>
                    <a:gd name="connsiteX2" fmla="*/ 367393 w 457200"/>
                    <a:gd name="connsiteY2" fmla="*/ 391886 h 661307"/>
                    <a:gd name="connsiteX3" fmla="*/ 326571 w 457200"/>
                    <a:gd name="connsiteY3" fmla="*/ 293914 h 661307"/>
                    <a:gd name="connsiteX4" fmla="*/ 155121 w 457200"/>
                    <a:gd name="connsiteY4" fmla="*/ 122464 h 661307"/>
                    <a:gd name="connsiteX5" fmla="*/ 89807 w 457200"/>
                    <a:gd name="connsiteY5" fmla="*/ 65314 h 661307"/>
                    <a:gd name="connsiteX6" fmla="*/ 24493 w 457200"/>
                    <a:gd name="connsiteY6" fmla="*/ 16329 h 661307"/>
                    <a:gd name="connsiteX7" fmla="*/ 0 w 457200"/>
                    <a:gd name="connsiteY7" fmla="*/ 0 h 66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661307">
                      <a:moveTo>
                        <a:pt x="457200" y="661307"/>
                      </a:moveTo>
                      <a:cubicBezTo>
                        <a:pt x="449434" y="614713"/>
                        <a:pt x="438790" y="544652"/>
                        <a:pt x="424543" y="506186"/>
                      </a:cubicBezTo>
                      <a:cubicBezTo>
                        <a:pt x="409749" y="466241"/>
                        <a:pt x="385244" y="430562"/>
                        <a:pt x="367393" y="391886"/>
                      </a:cubicBezTo>
                      <a:cubicBezTo>
                        <a:pt x="352567" y="359763"/>
                        <a:pt x="348466" y="321704"/>
                        <a:pt x="326571" y="293914"/>
                      </a:cubicBezTo>
                      <a:cubicBezTo>
                        <a:pt x="276552" y="230429"/>
                        <a:pt x="215946" y="175686"/>
                        <a:pt x="155121" y="122464"/>
                      </a:cubicBezTo>
                      <a:cubicBezTo>
                        <a:pt x="133350" y="103414"/>
                        <a:pt x="112259" y="83556"/>
                        <a:pt x="89807" y="65314"/>
                      </a:cubicBezTo>
                      <a:cubicBezTo>
                        <a:pt x="68686" y="48153"/>
                        <a:pt x="46502" y="32336"/>
                        <a:pt x="24493" y="16329"/>
                      </a:cubicBezTo>
                      <a:cubicBezTo>
                        <a:pt x="16557" y="10558"/>
                        <a:pt x="0" y="0"/>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0" name="Freeform 4099"/>
                <p:cNvSpPr/>
                <p:nvPr/>
              </p:nvSpPr>
              <p:spPr>
                <a:xfrm flipH="1">
                  <a:off x="1162839" y="3997886"/>
                  <a:ext cx="17196" cy="66845"/>
                </a:xfrm>
                <a:custGeom>
                  <a:avLst/>
                  <a:gdLst>
                    <a:gd name="connsiteX0" fmla="*/ 130628 w 138793"/>
                    <a:gd name="connsiteY0" fmla="*/ 628650 h 628650"/>
                    <a:gd name="connsiteX1" fmla="*/ 138793 w 138793"/>
                    <a:gd name="connsiteY1" fmla="*/ 579664 h 628650"/>
                    <a:gd name="connsiteX2" fmla="*/ 130628 w 138793"/>
                    <a:gd name="connsiteY2" fmla="*/ 212271 h 628650"/>
                    <a:gd name="connsiteX3" fmla="*/ 122464 w 138793"/>
                    <a:gd name="connsiteY3" fmla="*/ 163286 h 628650"/>
                    <a:gd name="connsiteX4" fmla="*/ 97971 w 138793"/>
                    <a:gd name="connsiteY4" fmla="*/ 114300 h 628650"/>
                    <a:gd name="connsiteX5" fmla="*/ 65314 w 138793"/>
                    <a:gd name="connsiteY5" fmla="*/ 48986 h 628650"/>
                    <a:gd name="connsiteX6" fmla="*/ 8164 w 138793"/>
                    <a:gd name="connsiteY6" fmla="*/ 8164 h 628650"/>
                    <a:gd name="connsiteX7" fmla="*/ 0 w 138793"/>
                    <a:gd name="connsiteY7"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793" h="628650">
                      <a:moveTo>
                        <a:pt x="130628" y="628650"/>
                      </a:moveTo>
                      <a:cubicBezTo>
                        <a:pt x="133350" y="612321"/>
                        <a:pt x="138793" y="596218"/>
                        <a:pt x="138793" y="579664"/>
                      </a:cubicBezTo>
                      <a:cubicBezTo>
                        <a:pt x="138793" y="457169"/>
                        <a:pt x="135428" y="334671"/>
                        <a:pt x="130628" y="212271"/>
                      </a:cubicBezTo>
                      <a:cubicBezTo>
                        <a:pt x="129979" y="195730"/>
                        <a:pt x="127699" y="178990"/>
                        <a:pt x="122464" y="163286"/>
                      </a:cubicBezTo>
                      <a:cubicBezTo>
                        <a:pt x="116691" y="145967"/>
                        <a:pt x="105385" y="130983"/>
                        <a:pt x="97971" y="114300"/>
                      </a:cubicBezTo>
                      <a:cubicBezTo>
                        <a:pt x="83279" y="81242"/>
                        <a:pt x="97020" y="85221"/>
                        <a:pt x="65314" y="48986"/>
                      </a:cubicBezTo>
                      <a:cubicBezTo>
                        <a:pt x="54779" y="36946"/>
                        <a:pt x="22365" y="18815"/>
                        <a:pt x="8164" y="8164"/>
                      </a:cubicBezTo>
                      <a:cubicBezTo>
                        <a:pt x="5085" y="5855"/>
                        <a:pt x="2721" y="2721"/>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1" name="Freeform 4100"/>
                <p:cNvSpPr/>
                <p:nvPr/>
              </p:nvSpPr>
              <p:spPr>
                <a:xfrm flipH="1">
                  <a:off x="1236540" y="4000490"/>
                  <a:ext cx="17196" cy="67713"/>
                </a:xfrm>
                <a:custGeom>
                  <a:avLst/>
                  <a:gdLst>
                    <a:gd name="connsiteX0" fmla="*/ 81642 w 81642"/>
                    <a:gd name="connsiteY0" fmla="*/ 636815 h 636815"/>
                    <a:gd name="connsiteX1" fmla="*/ 57150 w 81642"/>
                    <a:gd name="connsiteY1" fmla="*/ 432707 h 636815"/>
                    <a:gd name="connsiteX2" fmla="*/ 24492 w 81642"/>
                    <a:gd name="connsiteY2" fmla="*/ 310243 h 636815"/>
                    <a:gd name="connsiteX3" fmla="*/ 0 w 81642"/>
                    <a:gd name="connsiteY3" fmla="*/ 146957 h 636815"/>
                    <a:gd name="connsiteX4" fmla="*/ 16328 w 81642"/>
                    <a:gd name="connsiteY4" fmla="*/ 57150 h 636815"/>
                    <a:gd name="connsiteX5" fmla="*/ 24492 w 81642"/>
                    <a:gd name="connsiteY5" fmla="*/ 32657 h 636815"/>
                    <a:gd name="connsiteX6" fmla="*/ 48985 w 81642"/>
                    <a:gd name="connsiteY6" fmla="*/ 24493 h 636815"/>
                    <a:gd name="connsiteX7" fmla="*/ 65314 w 81642"/>
                    <a:gd name="connsiteY7" fmla="*/ 0 h 6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42" h="636815">
                      <a:moveTo>
                        <a:pt x="81642" y="636815"/>
                      </a:moveTo>
                      <a:cubicBezTo>
                        <a:pt x="73478" y="568779"/>
                        <a:pt x="68962" y="500205"/>
                        <a:pt x="57150" y="432707"/>
                      </a:cubicBezTo>
                      <a:cubicBezTo>
                        <a:pt x="49867" y="391092"/>
                        <a:pt x="32185" y="351785"/>
                        <a:pt x="24492" y="310243"/>
                      </a:cubicBezTo>
                      <a:cubicBezTo>
                        <a:pt x="-32821" y="756"/>
                        <a:pt x="56658" y="373598"/>
                        <a:pt x="0" y="146957"/>
                      </a:cubicBezTo>
                      <a:cubicBezTo>
                        <a:pt x="3639" y="125122"/>
                        <a:pt x="10623" y="79969"/>
                        <a:pt x="16328" y="57150"/>
                      </a:cubicBezTo>
                      <a:cubicBezTo>
                        <a:pt x="18415" y="48801"/>
                        <a:pt x="18407" y="38742"/>
                        <a:pt x="24492" y="32657"/>
                      </a:cubicBezTo>
                      <a:cubicBezTo>
                        <a:pt x="30577" y="26572"/>
                        <a:pt x="40821" y="27214"/>
                        <a:pt x="48985" y="24493"/>
                      </a:cubicBezTo>
                      <a:lnTo>
                        <a:pt x="65314"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2" name="Freeform 4101"/>
                <p:cNvSpPr/>
                <p:nvPr/>
              </p:nvSpPr>
              <p:spPr>
                <a:xfrm flipH="1">
                  <a:off x="1273390" y="3986600"/>
                  <a:ext cx="17196" cy="72922"/>
                </a:xfrm>
                <a:custGeom>
                  <a:avLst/>
                  <a:gdLst>
                    <a:gd name="connsiteX0" fmla="*/ 66386 w 66386"/>
                    <a:gd name="connsiteY0" fmla="*/ 685800 h 685800"/>
                    <a:gd name="connsiteX1" fmla="*/ 33728 w 66386"/>
                    <a:gd name="connsiteY1" fmla="*/ 375557 h 685800"/>
                    <a:gd name="connsiteX2" fmla="*/ 25564 w 66386"/>
                    <a:gd name="connsiteY2" fmla="*/ 334736 h 685800"/>
                    <a:gd name="connsiteX3" fmla="*/ 1071 w 66386"/>
                    <a:gd name="connsiteY3" fmla="*/ 253093 h 685800"/>
                    <a:gd name="connsiteX4" fmla="*/ 1071 w 663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86" h="685800">
                      <a:moveTo>
                        <a:pt x="66386" y="685800"/>
                      </a:moveTo>
                      <a:cubicBezTo>
                        <a:pt x="58538" y="536692"/>
                        <a:pt x="63195" y="522894"/>
                        <a:pt x="33728" y="375557"/>
                      </a:cubicBezTo>
                      <a:cubicBezTo>
                        <a:pt x="31007" y="361950"/>
                        <a:pt x="29215" y="348124"/>
                        <a:pt x="25564" y="334736"/>
                      </a:cubicBezTo>
                      <a:cubicBezTo>
                        <a:pt x="23992" y="328973"/>
                        <a:pt x="1478" y="267330"/>
                        <a:pt x="1071" y="253093"/>
                      </a:cubicBezTo>
                      <a:cubicBezTo>
                        <a:pt x="-1339" y="168763"/>
                        <a:pt x="1071" y="84364"/>
                        <a:pt x="1071"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flipH="1">
                  <a:off x="1306549" y="4001358"/>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flipH="1">
                  <a:off x="1137747" y="3990362"/>
                  <a:ext cx="18343" cy="70318"/>
                </a:xfrm>
                <a:custGeom>
                  <a:avLst/>
                  <a:gdLst>
                    <a:gd name="connsiteX0" fmla="*/ 457200 w 457200"/>
                    <a:gd name="connsiteY0" fmla="*/ 661307 h 661307"/>
                    <a:gd name="connsiteX1" fmla="*/ 424543 w 457200"/>
                    <a:gd name="connsiteY1" fmla="*/ 506186 h 661307"/>
                    <a:gd name="connsiteX2" fmla="*/ 367393 w 457200"/>
                    <a:gd name="connsiteY2" fmla="*/ 391886 h 661307"/>
                    <a:gd name="connsiteX3" fmla="*/ 326571 w 457200"/>
                    <a:gd name="connsiteY3" fmla="*/ 293914 h 661307"/>
                    <a:gd name="connsiteX4" fmla="*/ 155121 w 457200"/>
                    <a:gd name="connsiteY4" fmla="*/ 122464 h 661307"/>
                    <a:gd name="connsiteX5" fmla="*/ 89807 w 457200"/>
                    <a:gd name="connsiteY5" fmla="*/ 65314 h 661307"/>
                    <a:gd name="connsiteX6" fmla="*/ 24493 w 457200"/>
                    <a:gd name="connsiteY6" fmla="*/ 16329 h 661307"/>
                    <a:gd name="connsiteX7" fmla="*/ 0 w 457200"/>
                    <a:gd name="connsiteY7" fmla="*/ 0 h 66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661307">
                      <a:moveTo>
                        <a:pt x="457200" y="661307"/>
                      </a:moveTo>
                      <a:cubicBezTo>
                        <a:pt x="449434" y="614713"/>
                        <a:pt x="438790" y="544652"/>
                        <a:pt x="424543" y="506186"/>
                      </a:cubicBezTo>
                      <a:cubicBezTo>
                        <a:pt x="409749" y="466241"/>
                        <a:pt x="385244" y="430562"/>
                        <a:pt x="367393" y="391886"/>
                      </a:cubicBezTo>
                      <a:cubicBezTo>
                        <a:pt x="352567" y="359763"/>
                        <a:pt x="348466" y="321704"/>
                        <a:pt x="326571" y="293914"/>
                      </a:cubicBezTo>
                      <a:cubicBezTo>
                        <a:pt x="276552" y="230429"/>
                        <a:pt x="215946" y="175686"/>
                        <a:pt x="155121" y="122464"/>
                      </a:cubicBezTo>
                      <a:cubicBezTo>
                        <a:pt x="133350" y="103414"/>
                        <a:pt x="112259" y="83556"/>
                        <a:pt x="89807" y="65314"/>
                      </a:cubicBezTo>
                      <a:cubicBezTo>
                        <a:pt x="68686" y="48153"/>
                        <a:pt x="46502" y="32336"/>
                        <a:pt x="24493" y="16329"/>
                      </a:cubicBezTo>
                      <a:cubicBezTo>
                        <a:pt x="16557" y="10558"/>
                        <a:pt x="0" y="0"/>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flipH="1">
                  <a:off x="1335428" y="3999043"/>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flipH="1">
                  <a:off x="1224877" y="3999043"/>
                  <a:ext cx="17196" cy="66845"/>
                </a:xfrm>
                <a:custGeom>
                  <a:avLst/>
                  <a:gdLst>
                    <a:gd name="connsiteX0" fmla="*/ 130628 w 138793"/>
                    <a:gd name="connsiteY0" fmla="*/ 628650 h 628650"/>
                    <a:gd name="connsiteX1" fmla="*/ 138793 w 138793"/>
                    <a:gd name="connsiteY1" fmla="*/ 579664 h 628650"/>
                    <a:gd name="connsiteX2" fmla="*/ 130628 w 138793"/>
                    <a:gd name="connsiteY2" fmla="*/ 212271 h 628650"/>
                    <a:gd name="connsiteX3" fmla="*/ 122464 w 138793"/>
                    <a:gd name="connsiteY3" fmla="*/ 163286 h 628650"/>
                    <a:gd name="connsiteX4" fmla="*/ 97971 w 138793"/>
                    <a:gd name="connsiteY4" fmla="*/ 114300 h 628650"/>
                    <a:gd name="connsiteX5" fmla="*/ 65314 w 138793"/>
                    <a:gd name="connsiteY5" fmla="*/ 48986 h 628650"/>
                    <a:gd name="connsiteX6" fmla="*/ 8164 w 138793"/>
                    <a:gd name="connsiteY6" fmla="*/ 8164 h 628650"/>
                    <a:gd name="connsiteX7" fmla="*/ 0 w 138793"/>
                    <a:gd name="connsiteY7"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793" h="628650">
                      <a:moveTo>
                        <a:pt x="130628" y="628650"/>
                      </a:moveTo>
                      <a:cubicBezTo>
                        <a:pt x="133350" y="612321"/>
                        <a:pt x="138793" y="596218"/>
                        <a:pt x="138793" y="579664"/>
                      </a:cubicBezTo>
                      <a:cubicBezTo>
                        <a:pt x="138793" y="457169"/>
                        <a:pt x="135428" y="334671"/>
                        <a:pt x="130628" y="212271"/>
                      </a:cubicBezTo>
                      <a:cubicBezTo>
                        <a:pt x="129979" y="195730"/>
                        <a:pt x="127699" y="178990"/>
                        <a:pt x="122464" y="163286"/>
                      </a:cubicBezTo>
                      <a:cubicBezTo>
                        <a:pt x="116691" y="145967"/>
                        <a:pt x="105385" y="130983"/>
                        <a:pt x="97971" y="114300"/>
                      </a:cubicBezTo>
                      <a:cubicBezTo>
                        <a:pt x="83279" y="81242"/>
                        <a:pt x="97020" y="85221"/>
                        <a:pt x="65314" y="48986"/>
                      </a:cubicBezTo>
                      <a:cubicBezTo>
                        <a:pt x="54779" y="36946"/>
                        <a:pt x="22365" y="18815"/>
                        <a:pt x="8164" y="8164"/>
                      </a:cubicBezTo>
                      <a:cubicBezTo>
                        <a:pt x="5085" y="5855"/>
                        <a:pt x="2721" y="2721"/>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flipH="1">
                  <a:off x="1298578" y="4001648"/>
                  <a:ext cx="17196" cy="67713"/>
                </a:xfrm>
                <a:custGeom>
                  <a:avLst/>
                  <a:gdLst>
                    <a:gd name="connsiteX0" fmla="*/ 81642 w 81642"/>
                    <a:gd name="connsiteY0" fmla="*/ 636815 h 636815"/>
                    <a:gd name="connsiteX1" fmla="*/ 57150 w 81642"/>
                    <a:gd name="connsiteY1" fmla="*/ 432707 h 636815"/>
                    <a:gd name="connsiteX2" fmla="*/ 24492 w 81642"/>
                    <a:gd name="connsiteY2" fmla="*/ 310243 h 636815"/>
                    <a:gd name="connsiteX3" fmla="*/ 0 w 81642"/>
                    <a:gd name="connsiteY3" fmla="*/ 146957 h 636815"/>
                    <a:gd name="connsiteX4" fmla="*/ 16328 w 81642"/>
                    <a:gd name="connsiteY4" fmla="*/ 57150 h 636815"/>
                    <a:gd name="connsiteX5" fmla="*/ 24492 w 81642"/>
                    <a:gd name="connsiteY5" fmla="*/ 32657 h 636815"/>
                    <a:gd name="connsiteX6" fmla="*/ 48985 w 81642"/>
                    <a:gd name="connsiteY6" fmla="*/ 24493 h 636815"/>
                    <a:gd name="connsiteX7" fmla="*/ 65314 w 81642"/>
                    <a:gd name="connsiteY7" fmla="*/ 0 h 6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42" h="636815">
                      <a:moveTo>
                        <a:pt x="81642" y="636815"/>
                      </a:moveTo>
                      <a:cubicBezTo>
                        <a:pt x="73478" y="568779"/>
                        <a:pt x="68962" y="500205"/>
                        <a:pt x="57150" y="432707"/>
                      </a:cubicBezTo>
                      <a:cubicBezTo>
                        <a:pt x="49867" y="391092"/>
                        <a:pt x="32185" y="351785"/>
                        <a:pt x="24492" y="310243"/>
                      </a:cubicBezTo>
                      <a:cubicBezTo>
                        <a:pt x="-32821" y="756"/>
                        <a:pt x="56658" y="373598"/>
                        <a:pt x="0" y="146957"/>
                      </a:cubicBezTo>
                      <a:cubicBezTo>
                        <a:pt x="3639" y="125122"/>
                        <a:pt x="10623" y="79969"/>
                        <a:pt x="16328" y="57150"/>
                      </a:cubicBezTo>
                      <a:cubicBezTo>
                        <a:pt x="18415" y="48801"/>
                        <a:pt x="18407" y="38742"/>
                        <a:pt x="24492" y="32657"/>
                      </a:cubicBezTo>
                      <a:cubicBezTo>
                        <a:pt x="30577" y="26572"/>
                        <a:pt x="40821" y="27214"/>
                        <a:pt x="48985" y="24493"/>
                      </a:cubicBezTo>
                      <a:lnTo>
                        <a:pt x="65314"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flipH="1">
                  <a:off x="1335428" y="3987758"/>
                  <a:ext cx="17196" cy="72922"/>
                </a:xfrm>
                <a:custGeom>
                  <a:avLst/>
                  <a:gdLst>
                    <a:gd name="connsiteX0" fmla="*/ 66386 w 66386"/>
                    <a:gd name="connsiteY0" fmla="*/ 685800 h 685800"/>
                    <a:gd name="connsiteX1" fmla="*/ 33728 w 66386"/>
                    <a:gd name="connsiteY1" fmla="*/ 375557 h 685800"/>
                    <a:gd name="connsiteX2" fmla="*/ 25564 w 66386"/>
                    <a:gd name="connsiteY2" fmla="*/ 334736 h 685800"/>
                    <a:gd name="connsiteX3" fmla="*/ 1071 w 66386"/>
                    <a:gd name="connsiteY3" fmla="*/ 253093 h 685800"/>
                    <a:gd name="connsiteX4" fmla="*/ 1071 w 663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86" h="685800">
                      <a:moveTo>
                        <a:pt x="66386" y="685800"/>
                      </a:moveTo>
                      <a:cubicBezTo>
                        <a:pt x="58538" y="536692"/>
                        <a:pt x="63195" y="522894"/>
                        <a:pt x="33728" y="375557"/>
                      </a:cubicBezTo>
                      <a:cubicBezTo>
                        <a:pt x="31007" y="361950"/>
                        <a:pt x="29215" y="348124"/>
                        <a:pt x="25564" y="334736"/>
                      </a:cubicBezTo>
                      <a:cubicBezTo>
                        <a:pt x="23992" y="328973"/>
                        <a:pt x="1478" y="267330"/>
                        <a:pt x="1071" y="253093"/>
                      </a:cubicBezTo>
                      <a:cubicBezTo>
                        <a:pt x="-1339" y="168763"/>
                        <a:pt x="1071" y="84364"/>
                        <a:pt x="1071"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flipH="1">
                  <a:off x="1368587" y="4002516"/>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flipH="1">
                  <a:off x="1284124" y="3982839"/>
                  <a:ext cx="18343" cy="70318"/>
                </a:xfrm>
                <a:custGeom>
                  <a:avLst/>
                  <a:gdLst>
                    <a:gd name="connsiteX0" fmla="*/ 457200 w 457200"/>
                    <a:gd name="connsiteY0" fmla="*/ 661307 h 661307"/>
                    <a:gd name="connsiteX1" fmla="*/ 424543 w 457200"/>
                    <a:gd name="connsiteY1" fmla="*/ 506186 h 661307"/>
                    <a:gd name="connsiteX2" fmla="*/ 367393 w 457200"/>
                    <a:gd name="connsiteY2" fmla="*/ 391886 h 661307"/>
                    <a:gd name="connsiteX3" fmla="*/ 326571 w 457200"/>
                    <a:gd name="connsiteY3" fmla="*/ 293914 h 661307"/>
                    <a:gd name="connsiteX4" fmla="*/ 155121 w 457200"/>
                    <a:gd name="connsiteY4" fmla="*/ 122464 h 661307"/>
                    <a:gd name="connsiteX5" fmla="*/ 89807 w 457200"/>
                    <a:gd name="connsiteY5" fmla="*/ 65314 h 661307"/>
                    <a:gd name="connsiteX6" fmla="*/ 24493 w 457200"/>
                    <a:gd name="connsiteY6" fmla="*/ 16329 h 661307"/>
                    <a:gd name="connsiteX7" fmla="*/ 0 w 457200"/>
                    <a:gd name="connsiteY7" fmla="*/ 0 h 66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661307">
                      <a:moveTo>
                        <a:pt x="457200" y="661307"/>
                      </a:moveTo>
                      <a:cubicBezTo>
                        <a:pt x="449434" y="614713"/>
                        <a:pt x="438790" y="544652"/>
                        <a:pt x="424543" y="506186"/>
                      </a:cubicBezTo>
                      <a:cubicBezTo>
                        <a:pt x="409749" y="466241"/>
                        <a:pt x="385244" y="430562"/>
                        <a:pt x="367393" y="391886"/>
                      </a:cubicBezTo>
                      <a:cubicBezTo>
                        <a:pt x="352567" y="359763"/>
                        <a:pt x="348466" y="321704"/>
                        <a:pt x="326571" y="293914"/>
                      </a:cubicBezTo>
                      <a:cubicBezTo>
                        <a:pt x="276552" y="230429"/>
                        <a:pt x="215946" y="175686"/>
                        <a:pt x="155121" y="122464"/>
                      </a:cubicBezTo>
                      <a:cubicBezTo>
                        <a:pt x="133350" y="103414"/>
                        <a:pt x="112259" y="83556"/>
                        <a:pt x="89807" y="65314"/>
                      </a:cubicBezTo>
                      <a:cubicBezTo>
                        <a:pt x="68686" y="48153"/>
                        <a:pt x="46502" y="32336"/>
                        <a:pt x="24493" y="16329"/>
                      </a:cubicBezTo>
                      <a:cubicBezTo>
                        <a:pt x="16557" y="10558"/>
                        <a:pt x="0" y="0"/>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flipH="1">
                  <a:off x="1481806" y="3991520"/>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flipH="1">
                  <a:off x="1371255" y="3991520"/>
                  <a:ext cx="17196" cy="66845"/>
                </a:xfrm>
                <a:custGeom>
                  <a:avLst/>
                  <a:gdLst>
                    <a:gd name="connsiteX0" fmla="*/ 130628 w 138793"/>
                    <a:gd name="connsiteY0" fmla="*/ 628650 h 628650"/>
                    <a:gd name="connsiteX1" fmla="*/ 138793 w 138793"/>
                    <a:gd name="connsiteY1" fmla="*/ 579664 h 628650"/>
                    <a:gd name="connsiteX2" fmla="*/ 130628 w 138793"/>
                    <a:gd name="connsiteY2" fmla="*/ 212271 h 628650"/>
                    <a:gd name="connsiteX3" fmla="*/ 122464 w 138793"/>
                    <a:gd name="connsiteY3" fmla="*/ 163286 h 628650"/>
                    <a:gd name="connsiteX4" fmla="*/ 97971 w 138793"/>
                    <a:gd name="connsiteY4" fmla="*/ 114300 h 628650"/>
                    <a:gd name="connsiteX5" fmla="*/ 65314 w 138793"/>
                    <a:gd name="connsiteY5" fmla="*/ 48986 h 628650"/>
                    <a:gd name="connsiteX6" fmla="*/ 8164 w 138793"/>
                    <a:gd name="connsiteY6" fmla="*/ 8164 h 628650"/>
                    <a:gd name="connsiteX7" fmla="*/ 0 w 138793"/>
                    <a:gd name="connsiteY7"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793" h="628650">
                      <a:moveTo>
                        <a:pt x="130628" y="628650"/>
                      </a:moveTo>
                      <a:cubicBezTo>
                        <a:pt x="133350" y="612321"/>
                        <a:pt x="138793" y="596218"/>
                        <a:pt x="138793" y="579664"/>
                      </a:cubicBezTo>
                      <a:cubicBezTo>
                        <a:pt x="138793" y="457169"/>
                        <a:pt x="135428" y="334671"/>
                        <a:pt x="130628" y="212271"/>
                      </a:cubicBezTo>
                      <a:cubicBezTo>
                        <a:pt x="129979" y="195730"/>
                        <a:pt x="127699" y="178990"/>
                        <a:pt x="122464" y="163286"/>
                      </a:cubicBezTo>
                      <a:cubicBezTo>
                        <a:pt x="116691" y="145967"/>
                        <a:pt x="105385" y="130983"/>
                        <a:pt x="97971" y="114300"/>
                      </a:cubicBezTo>
                      <a:cubicBezTo>
                        <a:pt x="83279" y="81242"/>
                        <a:pt x="97020" y="85221"/>
                        <a:pt x="65314" y="48986"/>
                      </a:cubicBezTo>
                      <a:cubicBezTo>
                        <a:pt x="54779" y="36946"/>
                        <a:pt x="22365" y="18815"/>
                        <a:pt x="8164" y="8164"/>
                      </a:cubicBezTo>
                      <a:cubicBezTo>
                        <a:pt x="5085" y="5855"/>
                        <a:pt x="2721" y="2721"/>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p:cNvSpPr/>
                <p:nvPr/>
              </p:nvSpPr>
              <p:spPr>
                <a:xfrm flipH="1">
                  <a:off x="1444956" y="3994124"/>
                  <a:ext cx="17196" cy="67713"/>
                </a:xfrm>
                <a:custGeom>
                  <a:avLst/>
                  <a:gdLst>
                    <a:gd name="connsiteX0" fmla="*/ 81642 w 81642"/>
                    <a:gd name="connsiteY0" fmla="*/ 636815 h 636815"/>
                    <a:gd name="connsiteX1" fmla="*/ 57150 w 81642"/>
                    <a:gd name="connsiteY1" fmla="*/ 432707 h 636815"/>
                    <a:gd name="connsiteX2" fmla="*/ 24492 w 81642"/>
                    <a:gd name="connsiteY2" fmla="*/ 310243 h 636815"/>
                    <a:gd name="connsiteX3" fmla="*/ 0 w 81642"/>
                    <a:gd name="connsiteY3" fmla="*/ 146957 h 636815"/>
                    <a:gd name="connsiteX4" fmla="*/ 16328 w 81642"/>
                    <a:gd name="connsiteY4" fmla="*/ 57150 h 636815"/>
                    <a:gd name="connsiteX5" fmla="*/ 24492 w 81642"/>
                    <a:gd name="connsiteY5" fmla="*/ 32657 h 636815"/>
                    <a:gd name="connsiteX6" fmla="*/ 48985 w 81642"/>
                    <a:gd name="connsiteY6" fmla="*/ 24493 h 636815"/>
                    <a:gd name="connsiteX7" fmla="*/ 65314 w 81642"/>
                    <a:gd name="connsiteY7" fmla="*/ 0 h 6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42" h="636815">
                      <a:moveTo>
                        <a:pt x="81642" y="636815"/>
                      </a:moveTo>
                      <a:cubicBezTo>
                        <a:pt x="73478" y="568779"/>
                        <a:pt x="68962" y="500205"/>
                        <a:pt x="57150" y="432707"/>
                      </a:cubicBezTo>
                      <a:cubicBezTo>
                        <a:pt x="49867" y="391092"/>
                        <a:pt x="32185" y="351785"/>
                        <a:pt x="24492" y="310243"/>
                      </a:cubicBezTo>
                      <a:cubicBezTo>
                        <a:pt x="-32821" y="756"/>
                        <a:pt x="56658" y="373598"/>
                        <a:pt x="0" y="146957"/>
                      </a:cubicBezTo>
                      <a:cubicBezTo>
                        <a:pt x="3639" y="125122"/>
                        <a:pt x="10623" y="79969"/>
                        <a:pt x="16328" y="57150"/>
                      </a:cubicBezTo>
                      <a:cubicBezTo>
                        <a:pt x="18415" y="48801"/>
                        <a:pt x="18407" y="38742"/>
                        <a:pt x="24492" y="32657"/>
                      </a:cubicBezTo>
                      <a:cubicBezTo>
                        <a:pt x="30577" y="26572"/>
                        <a:pt x="40821" y="27214"/>
                        <a:pt x="48985" y="24493"/>
                      </a:cubicBezTo>
                      <a:lnTo>
                        <a:pt x="65314"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flipH="1">
                  <a:off x="1481806" y="3980234"/>
                  <a:ext cx="17196" cy="72922"/>
                </a:xfrm>
                <a:custGeom>
                  <a:avLst/>
                  <a:gdLst>
                    <a:gd name="connsiteX0" fmla="*/ 66386 w 66386"/>
                    <a:gd name="connsiteY0" fmla="*/ 685800 h 685800"/>
                    <a:gd name="connsiteX1" fmla="*/ 33728 w 66386"/>
                    <a:gd name="connsiteY1" fmla="*/ 375557 h 685800"/>
                    <a:gd name="connsiteX2" fmla="*/ 25564 w 66386"/>
                    <a:gd name="connsiteY2" fmla="*/ 334736 h 685800"/>
                    <a:gd name="connsiteX3" fmla="*/ 1071 w 66386"/>
                    <a:gd name="connsiteY3" fmla="*/ 253093 h 685800"/>
                    <a:gd name="connsiteX4" fmla="*/ 1071 w 663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86" h="685800">
                      <a:moveTo>
                        <a:pt x="66386" y="685800"/>
                      </a:moveTo>
                      <a:cubicBezTo>
                        <a:pt x="58538" y="536692"/>
                        <a:pt x="63195" y="522894"/>
                        <a:pt x="33728" y="375557"/>
                      </a:cubicBezTo>
                      <a:cubicBezTo>
                        <a:pt x="31007" y="361950"/>
                        <a:pt x="29215" y="348124"/>
                        <a:pt x="25564" y="334736"/>
                      </a:cubicBezTo>
                      <a:cubicBezTo>
                        <a:pt x="23992" y="328973"/>
                        <a:pt x="1478" y="267330"/>
                        <a:pt x="1071" y="253093"/>
                      </a:cubicBezTo>
                      <a:cubicBezTo>
                        <a:pt x="-1339" y="168763"/>
                        <a:pt x="1071" y="84364"/>
                        <a:pt x="1071"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flipH="1">
                  <a:off x="1514964" y="3994992"/>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flipH="1">
                  <a:off x="1472873" y="3995860"/>
                  <a:ext cx="18343" cy="70318"/>
                </a:xfrm>
                <a:custGeom>
                  <a:avLst/>
                  <a:gdLst>
                    <a:gd name="connsiteX0" fmla="*/ 457200 w 457200"/>
                    <a:gd name="connsiteY0" fmla="*/ 661307 h 661307"/>
                    <a:gd name="connsiteX1" fmla="*/ 424543 w 457200"/>
                    <a:gd name="connsiteY1" fmla="*/ 506186 h 661307"/>
                    <a:gd name="connsiteX2" fmla="*/ 367393 w 457200"/>
                    <a:gd name="connsiteY2" fmla="*/ 391886 h 661307"/>
                    <a:gd name="connsiteX3" fmla="*/ 326571 w 457200"/>
                    <a:gd name="connsiteY3" fmla="*/ 293914 h 661307"/>
                    <a:gd name="connsiteX4" fmla="*/ 155121 w 457200"/>
                    <a:gd name="connsiteY4" fmla="*/ 122464 h 661307"/>
                    <a:gd name="connsiteX5" fmla="*/ 89807 w 457200"/>
                    <a:gd name="connsiteY5" fmla="*/ 65314 h 661307"/>
                    <a:gd name="connsiteX6" fmla="*/ 24493 w 457200"/>
                    <a:gd name="connsiteY6" fmla="*/ 16329 h 661307"/>
                    <a:gd name="connsiteX7" fmla="*/ 0 w 457200"/>
                    <a:gd name="connsiteY7" fmla="*/ 0 h 66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661307">
                      <a:moveTo>
                        <a:pt x="457200" y="661307"/>
                      </a:moveTo>
                      <a:cubicBezTo>
                        <a:pt x="449434" y="614713"/>
                        <a:pt x="438790" y="544652"/>
                        <a:pt x="424543" y="506186"/>
                      </a:cubicBezTo>
                      <a:cubicBezTo>
                        <a:pt x="409749" y="466241"/>
                        <a:pt x="385244" y="430562"/>
                        <a:pt x="367393" y="391886"/>
                      </a:cubicBezTo>
                      <a:cubicBezTo>
                        <a:pt x="352567" y="359763"/>
                        <a:pt x="348466" y="321704"/>
                        <a:pt x="326571" y="293914"/>
                      </a:cubicBezTo>
                      <a:cubicBezTo>
                        <a:pt x="276552" y="230429"/>
                        <a:pt x="215946" y="175686"/>
                        <a:pt x="155121" y="122464"/>
                      </a:cubicBezTo>
                      <a:cubicBezTo>
                        <a:pt x="133350" y="103414"/>
                        <a:pt x="112259" y="83556"/>
                        <a:pt x="89807" y="65314"/>
                      </a:cubicBezTo>
                      <a:cubicBezTo>
                        <a:pt x="68686" y="48153"/>
                        <a:pt x="46502" y="32336"/>
                        <a:pt x="24493" y="16329"/>
                      </a:cubicBezTo>
                      <a:cubicBezTo>
                        <a:pt x="16557" y="10558"/>
                        <a:pt x="0" y="0"/>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flipH="1">
                  <a:off x="1527438" y="4000490"/>
                  <a:ext cx="17196" cy="66845"/>
                </a:xfrm>
                <a:custGeom>
                  <a:avLst/>
                  <a:gdLst>
                    <a:gd name="connsiteX0" fmla="*/ 130628 w 138793"/>
                    <a:gd name="connsiteY0" fmla="*/ 628650 h 628650"/>
                    <a:gd name="connsiteX1" fmla="*/ 138793 w 138793"/>
                    <a:gd name="connsiteY1" fmla="*/ 579664 h 628650"/>
                    <a:gd name="connsiteX2" fmla="*/ 130628 w 138793"/>
                    <a:gd name="connsiteY2" fmla="*/ 212271 h 628650"/>
                    <a:gd name="connsiteX3" fmla="*/ 122464 w 138793"/>
                    <a:gd name="connsiteY3" fmla="*/ 163286 h 628650"/>
                    <a:gd name="connsiteX4" fmla="*/ 97971 w 138793"/>
                    <a:gd name="connsiteY4" fmla="*/ 114300 h 628650"/>
                    <a:gd name="connsiteX5" fmla="*/ 65314 w 138793"/>
                    <a:gd name="connsiteY5" fmla="*/ 48986 h 628650"/>
                    <a:gd name="connsiteX6" fmla="*/ 8164 w 138793"/>
                    <a:gd name="connsiteY6" fmla="*/ 8164 h 628650"/>
                    <a:gd name="connsiteX7" fmla="*/ 0 w 138793"/>
                    <a:gd name="connsiteY7"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793" h="628650">
                      <a:moveTo>
                        <a:pt x="130628" y="628650"/>
                      </a:moveTo>
                      <a:cubicBezTo>
                        <a:pt x="133350" y="612321"/>
                        <a:pt x="138793" y="596218"/>
                        <a:pt x="138793" y="579664"/>
                      </a:cubicBezTo>
                      <a:cubicBezTo>
                        <a:pt x="138793" y="457169"/>
                        <a:pt x="135428" y="334671"/>
                        <a:pt x="130628" y="212271"/>
                      </a:cubicBezTo>
                      <a:cubicBezTo>
                        <a:pt x="129979" y="195730"/>
                        <a:pt x="127699" y="178990"/>
                        <a:pt x="122464" y="163286"/>
                      </a:cubicBezTo>
                      <a:cubicBezTo>
                        <a:pt x="116691" y="145967"/>
                        <a:pt x="105385" y="130983"/>
                        <a:pt x="97971" y="114300"/>
                      </a:cubicBezTo>
                      <a:cubicBezTo>
                        <a:pt x="83279" y="81242"/>
                        <a:pt x="97020" y="85221"/>
                        <a:pt x="65314" y="48986"/>
                      </a:cubicBezTo>
                      <a:cubicBezTo>
                        <a:pt x="54779" y="36946"/>
                        <a:pt x="22365" y="18815"/>
                        <a:pt x="8164" y="8164"/>
                      </a:cubicBezTo>
                      <a:cubicBezTo>
                        <a:pt x="5085" y="5855"/>
                        <a:pt x="2721" y="2721"/>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flipH="1">
                  <a:off x="1798266" y="3988047"/>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96"/>
                <p:cNvSpPr/>
                <p:nvPr/>
              </p:nvSpPr>
              <p:spPr>
                <a:xfrm flipH="1">
                  <a:off x="1761416" y="3990652"/>
                  <a:ext cx="17196" cy="67713"/>
                </a:xfrm>
                <a:custGeom>
                  <a:avLst/>
                  <a:gdLst>
                    <a:gd name="connsiteX0" fmla="*/ 81642 w 81642"/>
                    <a:gd name="connsiteY0" fmla="*/ 636815 h 636815"/>
                    <a:gd name="connsiteX1" fmla="*/ 57150 w 81642"/>
                    <a:gd name="connsiteY1" fmla="*/ 432707 h 636815"/>
                    <a:gd name="connsiteX2" fmla="*/ 24492 w 81642"/>
                    <a:gd name="connsiteY2" fmla="*/ 310243 h 636815"/>
                    <a:gd name="connsiteX3" fmla="*/ 0 w 81642"/>
                    <a:gd name="connsiteY3" fmla="*/ 146957 h 636815"/>
                    <a:gd name="connsiteX4" fmla="*/ 16328 w 81642"/>
                    <a:gd name="connsiteY4" fmla="*/ 57150 h 636815"/>
                    <a:gd name="connsiteX5" fmla="*/ 24492 w 81642"/>
                    <a:gd name="connsiteY5" fmla="*/ 32657 h 636815"/>
                    <a:gd name="connsiteX6" fmla="*/ 48985 w 81642"/>
                    <a:gd name="connsiteY6" fmla="*/ 24493 h 636815"/>
                    <a:gd name="connsiteX7" fmla="*/ 65314 w 81642"/>
                    <a:gd name="connsiteY7" fmla="*/ 0 h 6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42" h="636815">
                      <a:moveTo>
                        <a:pt x="81642" y="636815"/>
                      </a:moveTo>
                      <a:cubicBezTo>
                        <a:pt x="73478" y="568779"/>
                        <a:pt x="68962" y="500205"/>
                        <a:pt x="57150" y="432707"/>
                      </a:cubicBezTo>
                      <a:cubicBezTo>
                        <a:pt x="49867" y="391092"/>
                        <a:pt x="32185" y="351785"/>
                        <a:pt x="24492" y="310243"/>
                      </a:cubicBezTo>
                      <a:cubicBezTo>
                        <a:pt x="-32821" y="756"/>
                        <a:pt x="56658" y="373598"/>
                        <a:pt x="0" y="146957"/>
                      </a:cubicBezTo>
                      <a:cubicBezTo>
                        <a:pt x="3639" y="125122"/>
                        <a:pt x="10623" y="79969"/>
                        <a:pt x="16328" y="57150"/>
                      </a:cubicBezTo>
                      <a:cubicBezTo>
                        <a:pt x="18415" y="48801"/>
                        <a:pt x="18407" y="38742"/>
                        <a:pt x="24492" y="32657"/>
                      </a:cubicBezTo>
                      <a:cubicBezTo>
                        <a:pt x="30577" y="26572"/>
                        <a:pt x="40821" y="27214"/>
                        <a:pt x="48985" y="24493"/>
                      </a:cubicBezTo>
                      <a:lnTo>
                        <a:pt x="65314"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flipH="1">
                  <a:off x="1831425" y="3991520"/>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flipH="1">
                  <a:off x="1809364" y="3995860"/>
                  <a:ext cx="18343" cy="70318"/>
                </a:xfrm>
                <a:custGeom>
                  <a:avLst/>
                  <a:gdLst>
                    <a:gd name="connsiteX0" fmla="*/ 457200 w 457200"/>
                    <a:gd name="connsiteY0" fmla="*/ 661307 h 661307"/>
                    <a:gd name="connsiteX1" fmla="*/ 424543 w 457200"/>
                    <a:gd name="connsiteY1" fmla="*/ 506186 h 661307"/>
                    <a:gd name="connsiteX2" fmla="*/ 367393 w 457200"/>
                    <a:gd name="connsiteY2" fmla="*/ 391886 h 661307"/>
                    <a:gd name="connsiteX3" fmla="*/ 326571 w 457200"/>
                    <a:gd name="connsiteY3" fmla="*/ 293914 h 661307"/>
                    <a:gd name="connsiteX4" fmla="*/ 155121 w 457200"/>
                    <a:gd name="connsiteY4" fmla="*/ 122464 h 661307"/>
                    <a:gd name="connsiteX5" fmla="*/ 89807 w 457200"/>
                    <a:gd name="connsiteY5" fmla="*/ 65314 h 661307"/>
                    <a:gd name="connsiteX6" fmla="*/ 24493 w 457200"/>
                    <a:gd name="connsiteY6" fmla="*/ 16329 h 661307"/>
                    <a:gd name="connsiteX7" fmla="*/ 0 w 457200"/>
                    <a:gd name="connsiteY7" fmla="*/ 0 h 66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661307">
                      <a:moveTo>
                        <a:pt x="457200" y="661307"/>
                      </a:moveTo>
                      <a:cubicBezTo>
                        <a:pt x="449434" y="614713"/>
                        <a:pt x="438790" y="544652"/>
                        <a:pt x="424543" y="506186"/>
                      </a:cubicBezTo>
                      <a:cubicBezTo>
                        <a:pt x="409749" y="466241"/>
                        <a:pt x="385244" y="430562"/>
                        <a:pt x="367393" y="391886"/>
                      </a:cubicBezTo>
                      <a:cubicBezTo>
                        <a:pt x="352567" y="359763"/>
                        <a:pt x="348466" y="321704"/>
                        <a:pt x="326571" y="293914"/>
                      </a:cubicBezTo>
                      <a:cubicBezTo>
                        <a:pt x="276552" y="230429"/>
                        <a:pt x="215946" y="175686"/>
                        <a:pt x="155121" y="122464"/>
                      </a:cubicBezTo>
                      <a:cubicBezTo>
                        <a:pt x="133350" y="103414"/>
                        <a:pt x="112259" y="83556"/>
                        <a:pt x="89807" y="65314"/>
                      </a:cubicBezTo>
                      <a:cubicBezTo>
                        <a:pt x="68686" y="48153"/>
                        <a:pt x="46502" y="32336"/>
                        <a:pt x="24493" y="16329"/>
                      </a:cubicBezTo>
                      <a:cubicBezTo>
                        <a:pt x="16557" y="10558"/>
                        <a:pt x="0" y="0"/>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p:cNvSpPr/>
                <p:nvPr/>
              </p:nvSpPr>
              <p:spPr>
                <a:xfrm flipH="1">
                  <a:off x="2007045" y="4004542"/>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101"/>
                <p:cNvSpPr/>
                <p:nvPr/>
              </p:nvSpPr>
              <p:spPr>
                <a:xfrm flipH="1">
                  <a:off x="1896494" y="4004541"/>
                  <a:ext cx="17196" cy="66845"/>
                </a:xfrm>
                <a:custGeom>
                  <a:avLst/>
                  <a:gdLst>
                    <a:gd name="connsiteX0" fmla="*/ 130628 w 138793"/>
                    <a:gd name="connsiteY0" fmla="*/ 628650 h 628650"/>
                    <a:gd name="connsiteX1" fmla="*/ 138793 w 138793"/>
                    <a:gd name="connsiteY1" fmla="*/ 579664 h 628650"/>
                    <a:gd name="connsiteX2" fmla="*/ 130628 w 138793"/>
                    <a:gd name="connsiteY2" fmla="*/ 212271 h 628650"/>
                    <a:gd name="connsiteX3" fmla="*/ 122464 w 138793"/>
                    <a:gd name="connsiteY3" fmla="*/ 163286 h 628650"/>
                    <a:gd name="connsiteX4" fmla="*/ 97971 w 138793"/>
                    <a:gd name="connsiteY4" fmla="*/ 114300 h 628650"/>
                    <a:gd name="connsiteX5" fmla="*/ 65314 w 138793"/>
                    <a:gd name="connsiteY5" fmla="*/ 48986 h 628650"/>
                    <a:gd name="connsiteX6" fmla="*/ 8164 w 138793"/>
                    <a:gd name="connsiteY6" fmla="*/ 8164 h 628650"/>
                    <a:gd name="connsiteX7" fmla="*/ 0 w 138793"/>
                    <a:gd name="connsiteY7"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793" h="628650">
                      <a:moveTo>
                        <a:pt x="130628" y="628650"/>
                      </a:moveTo>
                      <a:cubicBezTo>
                        <a:pt x="133350" y="612321"/>
                        <a:pt x="138793" y="596218"/>
                        <a:pt x="138793" y="579664"/>
                      </a:cubicBezTo>
                      <a:cubicBezTo>
                        <a:pt x="138793" y="457169"/>
                        <a:pt x="135428" y="334671"/>
                        <a:pt x="130628" y="212271"/>
                      </a:cubicBezTo>
                      <a:cubicBezTo>
                        <a:pt x="129979" y="195730"/>
                        <a:pt x="127699" y="178990"/>
                        <a:pt x="122464" y="163286"/>
                      </a:cubicBezTo>
                      <a:cubicBezTo>
                        <a:pt x="116691" y="145967"/>
                        <a:pt x="105385" y="130983"/>
                        <a:pt x="97971" y="114300"/>
                      </a:cubicBezTo>
                      <a:cubicBezTo>
                        <a:pt x="83279" y="81242"/>
                        <a:pt x="97020" y="85221"/>
                        <a:pt x="65314" y="48986"/>
                      </a:cubicBezTo>
                      <a:cubicBezTo>
                        <a:pt x="54779" y="36946"/>
                        <a:pt x="22365" y="18815"/>
                        <a:pt x="8164" y="8164"/>
                      </a:cubicBezTo>
                      <a:cubicBezTo>
                        <a:pt x="5085" y="5855"/>
                        <a:pt x="2721" y="2721"/>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102"/>
                <p:cNvSpPr/>
                <p:nvPr/>
              </p:nvSpPr>
              <p:spPr>
                <a:xfrm flipH="1">
                  <a:off x="1970195" y="4007146"/>
                  <a:ext cx="17196" cy="67713"/>
                </a:xfrm>
                <a:custGeom>
                  <a:avLst/>
                  <a:gdLst>
                    <a:gd name="connsiteX0" fmla="*/ 81642 w 81642"/>
                    <a:gd name="connsiteY0" fmla="*/ 636815 h 636815"/>
                    <a:gd name="connsiteX1" fmla="*/ 57150 w 81642"/>
                    <a:gd name="connsiteY1" fmla="*/ 432707 h 636815"/>
                    <a:gd name="connsiteX2" fmla="*/ 24492 w 81642"/>
                    <a:gd name="connsiteY2" fmla="*/ 310243 h 636815"/>
                    <a:gd name="connsiteX3" fmla="*/ 0 w 81642"/>
                    <a:gd name="connsiteY3" fmla="*/ 146957 h 636815"/>
                    <a:gd name="connsiteX4" fmla="*/ 16328 w 81642"/>
                    <a:gd name="connsiteY4" fmla="*/ 57150 h 636815"/>
                    <a:gd name="connsiteX5" fmla="*/ 24492 w 81642"/>
                    <a:gd name="connsiteY5" fmla="*/ 32657 h 636815"/>
                    <a:gd name="connsiteX6" fmla="*/ 48985 w 81642"/>
                    <a:gd name="connsiteY6" fmla="*/ 24493 h 636815"/>
                    <a:gd name="connsiteX7" fmla="*/ 65314 w 81642"/>
                    <a:gd name="connsiteY7" fmla="*/ 0 h 6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42" h="636815">
                      <a:moveTo>
                        <a:pt x="81642" y="636815"/>
                      </a:moveTo>
                      <a:cubicBezTo>
                        <a:pt x="73478" y="568779"/>
                        <a:pt x="68962" y="500205"/>
                        <a:pt x="57150" y="432707"/>
                      </a:cubicBezTo>
                      <a:cubicBezTo>
                        <a:pt x="49867" y="391092"/>
                        <a:pt x="32185" y="351785"/>
                        <a:pt x="24492" y="310243"/>
                      </a:cubicBezTo>
                      <a:cubicBezTo>
                        <a:pt x="-32821" y="756"/>
                        <a:pt x="56658" y="373598"/>
                        <a:pt x="0" y="146957"/>
                      </a:cubicBezTo>
                      <a:cubicBezTo>
                        <a:pt x="3639" y="125122"/>
                        <a:pt x="10623" y="79969"/>
                        <a:pt x="16328" y="57150"/>
                      </a:cubicBezTo>
                      <a:cubicBezTo>
                        <a:pt x="18415" y="48801"/>
                        <a:pt x="18407" y="38742"/>
                        <a:pt x="24492" y="32657"/>
                      </a:cubicBezTo>
                      <a:cubicBezTo>
                        <a:pt x="30577" y="26572"/>
                        <a:pt x="40821" y="27214"/>
                        <a:pt x="48985" y="24493"/>
                      </a:cubicBezTo>
                      <a:lnTo>
                        <a:pt x="65314"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103"/>
                <p:cNvSpPr/>
                <p:nvPr/>
              </p:nvSpPr>
              <p:spPr>
                <a:xfrm flipH="1">
                  <a:off x="2007045" y="4020747"/>
                  <a:ext cx="17196" cy="72922"/>
                </a:xfrm>
                <a:custGeom>
                  <a:avLst/>
                  <a:gdLst>
                    <a:gd name="connsiteX0" fmla="*/ 66386 w 66386"/>
                    <a:gd name="connsiteY0" fmla="*/ 685800 h 685800"/>
                    <a:gd name="connsiteX1" fmla="*/ 33728 w 66386"/>
                    <a:gd name="connsiteY1" fmla="*/ 375557 h 685800"/>
                    <a:gd name="connsiteX2" fmla="*/ 25564 w 66386"/>
                    <a:gd name="connsiteY2" fmla="*/ 334736 h 685800"/>
                    <a:gd name="connsiteX3" fmla="*/ 1071 w 66386"/>
                    <a:gd name="connsiteY3" fmla="*/ 253093 h 685800"/>
                    <a:gd name="connsiteX4" fmla="*/ 1071 w 663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86" h="685800">
                      <a:moveTo>
                        <a:pt x="66386" y="685800"/>
                      </a:moveTo>
                      <a:cubicBezTo>
                        <a:pt x="58538" y="536692"/>
                        <a:pt x="63195" y="522894"/>
                        <a:pt x="33728" y="375557"/>
                      </a:cubicBezTo>
                      <a:cubicBezTo>
                        <a:pt x="31007" y="361950"/>
                        <a:pt x="29215" y="348124"/>
                        <a:pt x="25564" y="334736"/>
                      </a:cubicBezTo>
                      <a:cubicBezTo>
                        <a:pt x="23992" y="328973"/>
                        <a:pt x="1478" y="267330"/>
                        <a:pt x="1071" y="253093"/>
                      </a:cubicBezTo>
                      <a:cubicBezTo>
                        <a:pt x="-1339" y="168763"/>
                        <a:pt x="1071" y="84364"/>
                        <a:pt x="1071"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104"/>
                <p:cNvSpPr/>
                <p:nvPr/>
              </p:nvSpPr>
              <p:spPr>
                <a:xfrm flipH="1">
                  <a:off x="2040204" y="4008014"/>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144"/>
                <p:cNvSpPr/>
                <p:nvPr/>
              </p:nvSpPr>
              <p:spPr>
                <a:xfrm flipH="1">
                  <a:off x="1915018" y="4004676"/>
                  <a:ext cx="18343" cy="70318"/>
                </a:xfrm>
                <a:custGeom>
                  <a:avLst/>
                  <a:gdLst>
                    <a:gd name="connsiteX0" fmla="*/ 457200 w 457200"/>
                    <a:gd name="connsiteY0" fmla="*/ 661307 h 661307"/>
                    <a:gd name="connsiteX1" fmla="*/ 424543 w 457200"/>
                    <a:gd name="connsiteY1" fmla="*/ 506186 h 661307"/>
                    <a:gd name="connsiteX2" fmla="*/ 367393 w 457200"/>
                    <a:gd name="connsiteY2" fmla="*/ 391886 h 661307"/>
                    <a:gd name="connsiteX3" fmla="*/ 326571 w 457200"/>
                    <a:gd name="connsiteY3" fmla="*/ 293914 h 661307"/>
                    <a:gd name="connsiteX4" fmla="*/ 155121 w 457200"/>
                    <a:gd name="connsiteY4" fmla="*/ 122464 h 661307"/>
                    <a:gd name="connsiteX5" fmla="*/ 89807 w 457200"/>
                    <a:gd name="connsiteY5" fmla="*/ 65314 h 661307"/>
                    <a:gd name="connsiteX6" fmla="*/ 24493 w 457200"/>
                    <a:gd name="connsiteY6" fmla="*/ 16329 h 661307"/>
                    <a:gd name="connsiteX7" fmla="*/ 0 w 457200"/>
                    <a:gd name="connsiteY7" fmla="*/ 0 h 66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661307">
                      <a:moveTo>
                        <a:pt x="457200" y="661307"/>
                      </a:moveTo>
                      <a:cubicBezTo>
                        <a:pt x="449434" y="614713"/>
                        <a:pt x="438790" y="544652"/>
                        <a:pt x="424543" y="506186"/>
                      </a:cubicBezTo>
                      <a:cubicBezTo>
                        <a:pt x="409749" y="466241"/>
                        <a:pt x="385244" y="430562"/>
                        <a:pt x="367393" y="391886"/>
                      </a:cubicBezTo>
                      <a:cubicBezTo>
                        <a:pt x="352567" y="359763"/>
                        <a:pt x="348466" y="321704"/>
                        <a:pt x="326571" y="293914"/>
                      </a:cubicBezTo>
                      <a:cubicBezTo>
                        <a:pt x="276552" y="230429"/>
                        <a:pt x="215946" y="175686"/>
                        <a:pt x="155121" y="122464"/>
                      </a:cubicBezTo>
                      <a:cubicBezTo>
                        <a:pt x="133350" y="103414"/>
                        <a:pt x="112259" y="83556"/>
                        <a:pt x="89807" y="65314"/>
                      </a:cubicBezTo>
                      <a:cubicBezTo>
                        <a:pt x="68686" y="48153"/>
                        <a:pt x="46502" y="32336"/>
                        <a:pt x="24493" y="16329"/>
                      </a:cubicBezTo>
                      <a:cubicBezTo>
                        <a:pt x="16557" y="10558"/>
                        <a:pt x="0" y="0"/>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reeform 145"/>
                <p:cNvSpPr/>
                <p:nvPr/>
              </p:nvSpPr>
              <p:spPr>
                <a:xfrm flipH="1">
                  <a:off x="2112699" y="4013357"/>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reeform 146"/>
                <p:cNvSpPr/>
                <p:nvPr/>
              </p:nvSpPr>
              <p:spPr>
                <a:xfrm flipH="1">
                  <a:off x="2002148" y="4013357"/>
                  <a:ext cx="17196" cy="66845"/>
                </a:xfrm>
                <a:custGeom>
                  <a:avLst/>
                  <a:gdLst>
                    <a:gd name="connsiteX0" fmla="*/ 130628 w 138793"/>
                    <a:gd name="connsiteY0" fmla="*/ 628650 h 628650"/>
                    <a:gd name="connsiteX1" fmla="*/ 138793 w 138793"/>
                    <a:gd name="connsiteY1" fmla="*/ 579664 h 628650"/>
                    <a:gd name="connsiteX2" fmla="*/ 130628 w 138793"/>
                    <a:gd name="connsiteY2" fmla="*/ 212271 h 628650"/>
                    <a:gd name="connsiteX3" fmla="*/ 122464 w 138793"/>
                    <a:gd name="connsiteY3" fmla="*/ 163286 h 628650"/>
                    <a:gd name="connsiteX4" fmla="*/ 97971 w 138793"/>
                    <a:gd name="connsiteY4" fmla="*/ 114300 h 628650"/>
                    <a:gd name="connsiteX5" fmla="*/ 65314 w 138793"/>
                    <a:gd name="connsiteY5" fmla="*/ 48986 h 628650"/>
                    <a:gd name="connsiteX6" fmla="*/ 8164 w 138793"/>
                    <a:gd name="connsiteY6" fmla="*/ 8164 h 628650"/>
                    <a:gd name="connsiteX7" fmla="*/ 0 w 138793"/>
                    <a:gd name="connsiteY7"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793" h="628650">
                      <a:moveTo>
                        <a:pt x="130628" y="628650"/>
                      </a:moveTo>
                      <a:cubicBezTo>
                        <a:pt x="133350" y="612321"/>
                        <a:pt x="138793" y="596218"/>
                        <a:pt x="138793" y="579664"/>
                      </a:cubicBezTo>
                      <a:cubicBezTo>
                        <a:pt x="138793" y="457169"/>
                        <a:pt x="135428" y="334671"/>
                        <a:pt x="130628" y="212271"/>
                      </a:cubicBezTo>
                      <a:cubicBezTo>
                        <a:pt x="129979" y="195730"/>
                        <a:pt x="127699" y="178990"/>
                        <a:pt x="122464" y="163286"/>
                      </a:cubicBezTo>
                      <a:cubicBezTo>
                        <a:pt x="116691" y="145967"/>
                        <a:pt x="105385" y="130983"/>
                        <a:pt x="97971" y="114300"/>
                      </a:cubicBezTo>
                      <a:cubicBezTo>
                        <a:pt x="83279" y="81242"/>
                        <a:pt x="97020" y="85221"/>
                        <a:pt x="65314" y="48986"/>
                      </a:cubicBezTo>
                      <a:cubicBezTo>
                        <a:pt x="54779" y="36946"/>
                        <a:pt x="22365" y="18815"/>
                        <a:pt x="8164" y="8164"/>
                      </a:cubicBezTo>
                      <a:cubicBezTo>
                        <a:pt x="5085" y="5855"/>
                        <a:pt x="2721" y="2721"/>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reeform 147"/>
                <p:cNvSpPr/>
                <p:nvPr/>
              </p:nvSpPr>
              <p:spPr>
                <a:xfrm flipH="1">
                  <a:off x="2075849" y="4015961"/>
                  <a:ext cx="17196" cy="67713"/>
                </a:xfrm>
                <a:custGeom>
                  <a:avLst/>
                  <a:gdLst>
                    <a:gd name="connsiteX0" fmla="*/ 81642 w 81642"/>
                    <a:gd name="connsiteY0" fmla="*/ 636815 h 636815"/>
                    <a:gd name="connsiteX1" fmla="*/ 57150 w 81642"/>
                    <a:gd name="connsiteY1" fmla="*/ 432707 h 636815"/>
                    <a:gd name="connsiteX2" fmla="*/ 24492 w 81642"/>
                    <a:gd name="connsiteY2" fmla="*/ 310243 h 636815"/>
                    <a:gd name="connsiteX3" fmla="*/ 0 w 81642"/>
                    <a:gd name="connsiteY3" fmla="*/ 146957 h 636815"/>
                    <a:gd name="connsiteX4" fmla="*/ 16328 w 81642"/>
                    <a:gd name="connsiteY4" fmla="*/ 57150 h 636815"/>
                    <a:gd name="connsiteX5" fmla="*/ 24492 w 81642"/>
                    <a:gd name="connsiteY5" fmla="*/ 32657 h 636815"/>
                    <a:gd name="connsiteX6" fmla="*/ 48985 w 81642"/>
                    <a:gd name="connsiteY6" fmla="*/ 24493 h 636815"/>
                    <a:gd name="connsiteX7" fmla="*/ 65314 w 81642"/>
                    <a:gd name="connsiteY7" fmla="*/ 0 h 6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42" h="636815">
                      <a:moveTo>
                        <a:pt x="81642" y="636815"/>
                      </a:moveTo>
                      <a:cubicBezTo>
                        <a:pt x="73478" y="568779"/>
                        <a:pt x="68962" y="500205"/>
                        <a:pt x="57150" y="432707"/>
                      </a:cubicBezTo>
                      <a:cubicBezTo>
                        <a:pt x="49867" y="391092"/>
                        <a:pt x="32185" y="351785"/>
                        <a:pt x="24492" y="310243"/>
                      </a:cubicBezTo>
                      <a:cubicBezTo>
                        <a:pt x="-32821" y="756"/>
                        <a:pt x="56658" y="373598"/>
                        <a:pt x="0" y="146957"/>
                      </a:cubicBezTo>
                      <a:cubicBezTo>
                        <a:pt x="3639" y="125122"/>
                        <a:pt x="10623" y="79969"/>
                        <a:pt x="16328" y="57150"/>
                      </a:cubicBezTo>
                      <a:cubicBezTo>
                        <a:pt x="18415" y="48801"/>
                        <a:pt x="18407" y="38742"/>
                        <a:pt x="24492" y="32657"/>
                      </a:cubicBezTo>
                      <a:cubicBezTo>
                        <a:pt x="30577" y="26572"/>
                        <a:pt x="40821" y="27214"/>
                        <a:pt x="48985" y="24493"/>
                      </a:cubicBezTo>
                      <a:lnTo>
                        <a:pt x="65314"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reeform 148"/>
                <p:cNvSpPr/>
                <p:nvPr/>
              </p:nvSpPr>
              <p:spPr>
                <a:xfrm flipH="1">
                  <a:off x="2112699" y="4002071"/>
                  <a:ext cx="17196" cy="72922"/>
                </a:xfrm>
                <a:custGeom>
                  <a:avLst/>
                  <a:gdLst>
                    <a:gd name="connsiteX0" fmla="*/ 66386 w 66386"/>
                    <a:gd name="connsiteY0" fmla="*/ 685800 h 685800"/>
                    <a:gd name="connsiteX1" fmla="*/ 33728 w 66386"/>
                    <a:gd name="connsiteY1" fmla="*/ 375557 h 685800"/>
                    <a:gd name="connsiteX2" fmla="*/ 25564 w 66386"/>
                    <a:gd name="connsiteY2" fmla="*/ 334736 h 685800"/>
                    <a:gd name="connsiteX3" fmla="*/ 1071 w 66386"/>
                    <a:gd name="connsiteY3" fmla="*/ 253093 h 685800"/>
                    <a:gd name="connsiteX4" fmla="*/ 1071 w 663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86" h="685800">
                      <a:moveTo>
                        <a:pt x="66386" y="685800"/>
                      </a:moveTo>
                      <a:cubicBezTo>
                        <a:pt x="58538" y="536692"/>
                        <a:pt x="63195" y="522894"/>
                        <a:pt x="33728" y="375557"/>
                      </a:cubicBezTo>
                      <a:cubicBezTo>
                        <a:pt x="31007" y="361950"/>
                        <a:pt x="29215" y="348124"/>
                        <a:pt x="25564" y="334736"/>
                      </a:cubicBezTo>
                      <a:cubicBezTo>
                        <a:pt x="23992" y="328973"/>
                        <a:pt x="1478" y="267330"/>
                        <a:pt x="1071" y="253093"/>
                      </a:cubicBezTo>
                      <a:cubicBezTo>
                        <a:pt x="-1339" y="168763"/>
                        <a:pt x="1071" y="84364"/>
                        <a:pt x="1071"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reeform 149"/>
                <p:cNvSpPr/>
                <p:nvPr/>
              </p:nvSpPr>
              <p:spPr>
                <a:xfrm flipH="1">
                  <a:off x="2145858" y="4016829"/>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reeform 150"/>
                <p:cNvSpPr/>
                <p:nvPr/>
              </p:nvSpPr>
              <p:spPr>
                <a:xfrm flipH="1">
                  <a:off x="1977056" y="4005833"/>
                  <a:ext cx="18343" cy="70318"/>
                </a:xfrm>
                <a:custGeom>
                  <a:avLst/>
                  <a:gdLst>
                    <a:gd name="connsiteX0" fmla="*/ 457200 w 457200"/>
                    <a:gd name="connsiteY0" fmla="*/ 661307 h 661307"/>
                    <a:gd name="connsiteX1" fmla="*/ 424543 w 457200"/>
                    <a:gd name="connsiteY1" fmla="*/ 506186 h 661307"/>
                    <a:gd name="connsiteX2" fmla="*/ 367393 w 457200"/>
                    <a:gd name="connsiteY2" fmla="*/ 391886 h 661307"/>
                    <a:gd name="connsiteX3" fmla="*/ 326571 w 457200"/>
                    <a:gd name="connsiteY3" fmla="*/ 293914 h 661307"/>
                    <a:gd name="connsiteX4" fmla="*/ 155121 w 457200"/>
                    <a:gd name="connsiteY4" fmla="*/ 122464 h 661307"/>
                    <a:gd name="connsiteX5" fmla="*/ 89807 w 457200"/>
                    <a:gd name="connsiteY5" fmla="*/ 65314 h 661307"/>
                    <a:gd name="connsiteX6" fmla="*/ 24493 w 457200"/>
                    <a:gd name="connsiteY6" fmla="*/ 16329 h 661307"/>
                    <a:gd name="connsiteX7" fmla="*/ 0 w 457200"/>
                    <a:gd name="connsiteY7" fmla="*/ 0 h 66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661307">
                      <a:moveTo>
                        <a:pt x="457200" y="661307"/>
                      </a:moveTo>
                      <a:cubicBezTo>
                        <a:pt x="449434" y="614713"/>
                        <a:pt x="438790" y="544652"/>
                        <a:pt x="424543" y="506186"/>
                      </a:cubicBezTo>
                      <a:cubicBezTo>
                        <a:pt x="409749" y="466241"/>
                        <a:pt x="385244" y="430562"/>
                        <a:pt x="367393" y="391886"/>
                      </a:cubicBezTo>
                      <a:cubicBezTo>
                        <a:pt x="352567" y="359763"/>
                        <a:pt x="348466" y="321704"/>
                        <a:pt x="326571" y="293914"/>
                      </a:cubicBezTo>
                      <a:cubicBezTo>
                        <a:pt x="276552" y="230429"/>
                        <a:pt x="215946" y="175686"/>
                        <a:pt x="155121" y="122464"/>
                      </a:cubicBezTo>
                      <a:cubicBezTo>
                        <a:pt x="133350" y="103414"/>
                        <a:pt x="112259" y="83556"/>
                        <a:pt x="89807" y="65314"/>
                      </a:cubicBezTo>
                      <a:cubicBezTo>
                        <a:pt x="68686" y="48153"/>
                        <a:pt x="46502" y="32336"/>
                        <a:pt x="24493" y="16329"/>
                      </a:cubicBezTo>
                      <a:cubicBezTo>
                        <a:pt x="16557" y="10558"/>
                        <a:pt x="0" y="0"/>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Freeform 151"/>
                <p:cNvSpPr/>
                <p:nvPr/>
              </p:nvSpPr>
              <p:spPr>
                <a:xfrm flipH="1">
                  <a:off x="2174737" y="4014514"/>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Freeform 152"/>
                <p:cNvSpPr/>
                <p:nvPr/>
              </p:nvSpPr>
              <p:spPr>
                <a:xfrm flipH="1">
                  <a:off x="2064186" y="4014514"/>
                  <a:ext cx="17196" cy="66845"/>
                </a:xfrm>
                <a:custGeom>
                  <a:avLst/>
                  <a:gdLst>
                    <a:gd name="connsiteX0" fmla="*/ 130628 w 138793"/>
                    <a:gd name="connsiteY0" fmla="*/ 628650 h 628650"/>
                    <a:gd name="connsiteX1" fmla="*/ 138793 w 138793"/>
                    <a:gd name="connsiteY1" fmla="*/ 579664 h 628650"/>
                    <a:gd name="connsiteX2" fmla="*/ 130628 w 138793"/>
                    <a:gd name="connsiteY2" fmla="*/ 212271 h 628650"/>
                    <a:gd name="connsiteX3" fmla="*/ 122464 w 138793"/>
                    <a:gd name="connsiteY3" fmla="*/ 163286 h 628650"/>
                    <a:gd name="connsiteX4" fmla="*/ 97971 w 138793"/>
                    <a:gd name="connsiteY4" fmla="*/ 114300 h 628650"/>
                    <a:gd name="connsiteX5" fmla="*/ 65314 w 138793"/>
                    <a:gd name="connsiteY5" fmla="*/ 48986 h 628650"/>
                    <a:gd name="connsiteX6" fmla="*/ 8164 w 138793"/>
                    <a:gd name="connsiteY6" fmla="*/ 8164 h 628650"/>
                    <a:gd name="connsiteX7" fmla="*/ 0 w 138793"/>
                    <a:gd name="connsiteY7"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793" h="628650">
                      <a:moveTo>
                        <a:pt x="130628" y="628650"/>
                      </a:moveTo>
                      <a:cubicBezTo>
                        <a:pt x="133350" y="612321"/>
                        <a:pt x="138793" y="596218"/>
                        <a:pt x="138793" y="579664"/>
                      </a:cubicBezTo>
                      <a:cubicBezTo>
                        <a:pt x="138793" y="457169"/>
                        <a:pt x="135428" y="334671"/>
                        <a:pt x="130628" y="212271"/>
                      </a:cubicBezTo>
                      <a:cubicBezTo>
                        <a:pt x="129979" y="195730"/>
                        <a:pt x="127699" y="178990"/>
                        <a:pt x="122464" y="163286"/>
                      </a:cubicBezTo>
                      <a:cubicBezTo>
                        <a:pt x="116691" y="145967"/>
                        <a:pt x="105385" y="130983"/>
                        <a:pt x="97971" y="114300"/>
                      </a:cubicBezTo>
                      <a:cubicBezTo>
                        <a:pt x="83279" y="81242"/>
                        <a:pt x="97020" y="85221"/>
                        <a:pt x="65314" y="48986"/>
                      </a:cubicBezTo>
                      <a:cubicBezTo>
                        <a:pt x="54779" y="36946"/>
                        <a:pt x="22365" y="18815"/>
                        <a:pt x="8164" y="8164"/>
                      </a:cubicBezTo>
                      <a:cubicBezTo>
                        <a:pt x="5085" y="5855"/>
                        <a:pt x="2721" y="2721"/>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reeform 153"/>
                <p:cNvSpPr/>
                <p:nvPr/>
              </p:nvSpPr>
              <p:spPr>
                <a:xfrm flipH="1">
                  <a:off x="2137887" y="4017119"/>
                  <a:ext cx="17196" cy="67713"/>
                </a:xfrm>
                <a:custGeom>
                  <a:avLst/>
                  <a:gdLst>
                    <a:gd name="connsiteX0" fmla="*/ 81642 w 81642"/>
                    <a:gd name="connsiteY0" fmla="*/ 636815 h 636815"/>
                    <a:gd name="connsiteX1" fmla="*/ 57150 w 81642"/>
                    <a:gd name="connsiteY1" fmla="*/ 432707 h 636815"/>
                    <a:gd name="connsiteX2" fmla="*/ 24492 w 81642"/>
                    <a:gd name="connsiteY2" fmla="*/ 310243 h 636815"/>
                    <a:gd name="connsiteX3" fmla="*/ 0 w 81642"/>
                    <a:gd name="connsiteY3" fmla="*/ 146957 h 636815"/>
                    <a:gd name="connsiteX4" fmla="*/ 16328 w 81642"/>
                    <a:gd name="connsiteY4" fmla="*/ 57150 h 636815"/>
                    <a:gd name="connsiteX5" fmla="*/ 24492 w 81642"/>
                    <a:gd name="connsiteY5" fmla="*/ 32657 h 636815"/>
                    <a:gd name="connsiteX6" fmla="*/ 48985 w 81642"/>
                    <a:gd name="connsiteY6" fmla="*/ 24493 h 636815"/>
                    <a:gd name="connsiteX7" fmla="*/ 65314 w 81642"/>
                    <a:gd name="connsiteY7" fmla="*/ 0 h 6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42" h="636815">
                      <a:moveTo>
                        <a:pt x="81642" y="636815"/>
                      </a:moveTo>
                      <a:cubicBezTo>
                        <a:pt x="73478" y="568779"/>
                        <a:pt x="68962" y="500205"/>
                        <a:pt x="57150" y="432707"/>
                      </a:cubicBezTo>
                      <a:cubicBezTo>
                        <a:pt x="49867" y="391092"/>
                        <a:pt x="32185" y="351785"/>
                        <a:pt x="24492" y="310243"/>
                      </a:cubicBezTo>
                      <a:cubicBezTo>
                        <a:pt x="-32821" y="756"/>
                        <a:pt x="56658" y="373598"/>
                        <a:pt x="0" y="146957"/>
                      </a:cubicBezTo>
                      <a:cubicBezTo>
                        <a:pt x="3639" y="125122"/>
                        <a:pt x="10623" y="79969"/>
                        <a:pt x="16328" y="57150"/>
                      </a:cubicBezTo>
                      <a:cubicBezTo>
                        <a:pt x="18415" y="48801"/>
                        <a:pt x="18407" y="38742"/>
                        <a:pt x="24492" y="32657"/>
                      </a:cubicBezTo>
                      <a:cubicBezTo>
                        <a:pt x="30577" y="26572"/>
                        <a:pt x="40821" y="27214"/>
                        <a:pt x="48985" y="24493"/>
                      </a:cubicBezTo>
                      <a:lnTo>
                        <a:pt x="65314"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reeform 154"/>
                <p:cNvSpPr/>
                <p:nvPr/>
              </p:nvSpPr>
              <p:spPr>
                <a:xfrm flipH="1">
                  <a:off x="2174737" y="4003229"/>
                  <a:ext cx="17196" cy="72922"/>
                </a:xfrm>
                <a:custGeom>
                  <a:avLst/>
                  <a:gdLst>
                    <a:gd name="connsiteX0" fmla="*/ 66386 w 66386"/>
                    <a:gd name="connsiteY0" fmla="*/ 685800 h 685800"/>
                    <a:gd name="connsiteX1" fmla="*/ 33728 w 66386"/>
                    <a:gd name="connsiteY1" fmla="*/ 375557 h 685800"/>
                    <a:gd name="connsiteX2" fmla="*/ 25564 w 66386"/>
                    <a:gd name="connsiteY2" fmla="*/ 334736 h 685800"/>
                    <a:gd name="connsiteX3" fmla="*/ 1071 w 66386"/>
                    <a:gd name="connsiteY3" fmla="*/ 253093 h 685800"/>
                    <a:gd name="connsiteX4" fmla="*/ 1071 w 663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86" h="685800">
                      <a:moveTo>
                        <a:pt x="66386" y="685800"/>
                      </a:moveTo>
                      <a:cubicBezTo>
                        <a:pt x="58538" y="536692"/>
                        <a:pt x="63195" y="522894"/>
                        <a:pt x="33728" y="375557"/>
                      </a:cubicBezTo>
                      <a:cubicBezTo>
                        <a:pt x="31007" y="361950"/>
                        <a:pt x="29215" y="348124"/>
                        <a:pt x="25564" y="334736"/>
                      </a:cubicBezTo>
                      <a:cubicBezTo>
                        <a:pt x="23992" y="328973"/>
                        <a:pt x="1478" y="267330"/>
                        <a:pt x="1071" y="253093"/>
                      </a:cubicBezTo>
                      <a:cubicBezTo>
                        <a:pt x="-1339" y="168763"/>
                        <a:pt x="1071" y="84364"/>
                        <a:pt x="1071"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Freeform 155"/>
                <p:cNvSpPr/>
                <p:nvPr/>
              </p:nvSpPr>
              <p:spPr>
                <a:xfrm flipH="1">
                  <a:off x="2207896" y="4017987"/>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Freeform 156"/>
                <p:cNvSpPr/>
                <p:nvPr/>
              </p:nvSpPr>
              <p:spPr>
                <a:xfrm flipH="1">
                  <a:off x="2123433" y="3998310"/>
                  <a:ext cx="18343" cy="70318"/>
                </a:xfrm>
                <a:custGeom>
                  <a:avLst/>
                  <a:gdLst>
                    <a:gd name="connsiteX0" fmla="*/ 457200 w 457200"/>
                    <a:gd name="connsiteY0" fmla="*/ 661307 h 661307"/>
                    <a:gd name="connsiteX1" fmla="*/ 424543 w 457200"/>
                    <a:gd name="connsiteY1" fmla="*/ 506186 h 661307"/>
                    <a:gd name="connsiteX2" fmla="*/ 367393 w 457200"/>
                    <a:gd name="connsiteY2" fmla="*/ 391886 h 661307"/>
                    <a:gd name="connsiteX3" fmla="*/ 326571 w 457200"/>
                    <a:gd name="connsiteY3" fmla="*/ 293914 h 661307"/>
                    <a:gd name="connsiteX4" fmla="*/ 155121 w 457200"/>
                    <a:gd name="connsiteY4" fmla="*/ 122464 h 661307"/>
                    <a:gd name="connsiteX5" fmla="*/ 89807 w 457200"/>
                    <a:gd name="connsiteY5" fmla="*/ 65314 h 661307"/>
                    <a:gd name="connsiteX6" fmla="*/ 24493 w 457200"/>
                    <a:gd name="connsiteY6" fmla="*/ 16329 h 661307"/>
                    <a:gd name="connsiteX7" fmla="*/ 0 w 457200"/>
                    <a:gd name="connsiteY7" fmla="*/ 0 h 66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661307">
                      <a:moveTo>
                        <a:pt x="457200" y="661307"/>
                      </a:moveTo>
                      <a:cubicBezTo>
                        <a:pt x="449434" y="614713"/>
                        <a:pt x="438790" y="544652"/>
                        <a:pt x="424543" y="506186"/>
                      </a:cubicBezTo>
                      <a:cubicBezTo>
                        <a:pt x="409749" y="466241"/>
                        <a:pt x="385244" y="430562"/>
                        <a:pt x="367393" y="391886"/>
                      </a:cubicBezTo>
                      <a:cubicBezTo>
                        <a:pt x="352567" y="359763"/>
                        <a:pt x="348466" y="321704"/>
                        <a:pt x="326571" y="293914"/>
                      </a:cubicBezTo>
                      <a:cubicBezTo>
                        <a:pt x="276552" y="230429"/>
                        <a:pt x="215946" y="175686"/>
                        <a:pt x="155121" y="122464"/>
                      </a:cubicBezTo>
                      <a:cubicBezTo>
                        <a:pt x="133350" y="103414"/>
                        <a:pt x="112259" y="83556"/>
                        <a:pt x="89807" y="65314"/>
                      </a:cubicBezTo>
                      <a:cubicBezTo>
                        <a:pt x="68686" y="48153"/>
                        <a:pt x="46502" y="32336"/>
                        <a:pt x="24493" y="16329"/>
                      </a:cubicBezTo>
                      <a:cubicBezTo>
                        <a:pt x="16557" y="10558"/>
                        <a:pt x="0" y="0"/>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Freeform 157"/>
                <p:cNvSpPr/>
                <p:nvPr/>
              </p:nvSpPr>
              <p:spPr>
                <a:xfrm flipH="1">
                  <a:off x="2321115" y="4006991"/>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reeform 158"/>
                <p:cNvSpPr/>
                <p:nvPr/>
              </p:nvSpPr>
              <p:spPr>
                <a:xfrm flipH="1">
                  <a:off x="2210564" y="4006991"/>
                  <a:ext cx="17196" cy="66845"/>
                </a:xfrm>
                <a:custGeom>
                  <a:avLst/>
                  <a:gdLst>
                    <a:gd name="connsiteX0" fmla="*/ 130628 w 138793"/>
                    <a:gd name="connsiteY0" fmla="*/ 628650 h 628650"/>
                    <a:gd name="connsiteX1" fmla="*/ 138793 w 138793"/>
                    <a:gd name="connsiteY1" fmla="*/ 579664 h 628650"/>
                    <a:gd name="connsiteX2" fmla="*/ 130628 w 138793"/>
                    <a:gd name="connsiteY2" fmla="*/ 212271 h 628650"/>
                    <a:gd name="connsiteX3" fmla="*/ 122464 w 138793"/>
                    <a:gd name="connsiteY3" fmla="*/ 163286 h 628650"/>
                    <a:gd name="connsiteX4" fmla="*/ 97971 w 138793"/>
                    <a:gd name="connsiteY4" fmla="*/ 114300 h 628650"/>
                    <a:gd name="connsiteX5" fmla="*/ 65314 w 138793"/>
                    <a:gd name="connsiteY5" fmla="*/ 48986 h 628650"/>
                    <a:gd name="connsiteX6" fmla="*/ 8164 w 138793"/>
                    <a:gd name="connsiteY6" fmla="*/ 8164 h 628650"/>
                    <a:gd name="connsiteX7" fmla="*/ 0 w 138793"/>
                    <a:gd name="connsiteY7"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793" h="628650">
                      <a:moveTo>
                        <a:pt x="130628" y="628650"/>
                      </a:moveTo>
                      <a:cubicBezTo>
                        <a:pt x="133350" y="612321"/>
                        <a:pt x="138793" y="596218"/>
                        <a:pt x="138793" y="579664"/>
                      </a:cubicBezTo>
                      <a:cubicBezTo>
                        <a:pt x="138793" y="457169"/>
                        <a:pt x="135428" y="334671"/>
                        <a:pt x="130628" y="212271"/>
                      </a:cubicBezTo>
                      <a:cubicBezTo>
                        <a:pt x="129979" y="195730"/>
                        <a:pt x="127699" y="178990"/>
                        <a:pt x="122464" y="163286"/>
                      </a:cubicBezTo>
                      <a:cubicBezTo>
                        <a:pt x="116691" y="145967"/>
                        <a:pt x="105385" y="130983"/>
                        <a:pt x="97971" y="114300"/>
                      </a:cubicBezTo>
                      <a:cubicBezTo>
                        <a:pt x="83279" y="81242"/>
                        <a:pt x="97020" y="85221"/>
                        <a:pt x="65314" y="48986"/>
                      </a:cubicBezTo>
                      <a:cubicBezTo>
                        <a:pt x="54779" y="36946"/>
                        <a:pt x="22365" y="18815"/>
                        <a:pt x="8164" y="8164"/>
                      </a:cubicBezTo>
                      <a:cubicBezTo>
                        <a:pt x="5085" y="5855"/>
                        <a:pt x="2721" y="2721"/>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reeform 159"/>
                <p:cNvSpPr/>
                <p:nvPr/>
              </p:nvSpPr>
              <p:spPr>
                <a:xfrm flipH="1">
                  <a:off x="2284265" y="4009595"/>
                  <a:ext cx="17196" cy="67713"/>
                </a:xfrm>
                <a:custGeom>
                  <a:avLst/>
                  <a:gdLst>
                    <a:gd name="connsiteX0" fmla="*/ 81642 w 81642"/>
                    <a:gd name="connsiteY0" fmla="*/ 636815 h 636815"/>
                    <a:gd name="connsiteX1" fmla="*/ 57150 w 81642"/>
                    <a:gd name="connsiteY1" fmla="*/ 432707 h 636815"/>
                    <a:gd name="connsiteX2" fmla="*/ 24492 w 81642"/>
                    <a:gd name="connsiteY2" fmla="*/ 310243 h 636815"/>
                    <a:gd name="connsiteX3" fmla="*/ 0 w 81642"/>
                    <a:gd name="connsiteY3" fmla="*/ 146957 h 636815"/>
                    <a:gd name="connsiteX4" fmla="*/ 16328 w 81642"/>
                    <a:gd name="connsiteY4" fmla="*/ 57150 h 636815"/>
                    <a:gd name="connsiteX5" fmla="*/ 24492 w 81642"/>
                    <a:gd name="connsiteY5" fmla="*/ 32657 h 636815"/>
                    <a:gd name="connsiteX6" fmla="*/ 48985 w 81642"/>
                    <a:gd name="connsiteY6" fmla="*/ 24493 h 636815"/>
                    <a:gd name="connsiteX7" fmla="*/ 65314 w 81642"/>
                    <a:gd name="connsiteY7" fmla="*/ 0 h 6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42" h="636815">
                      <a:moveTo>
                        <a:pt x="81642" y="636815"/>
                      </a:moveTo>
                      <a:cubicBezTo>
                        <a:pt x="73478" y="568779"/>
                        <a:pt x="68962" y="500205"/>
                        <a:pt x="57150" y="432707"/>
                      </a:cubicBezTo>
                      <a:cubicBezTo>
                        <a:pt x="49867" y="391092"/>
                        <a:pt x="32185" y="351785"/>
                        <a:pt x="24492" y="310243"/>
                      </a:cubicBezTo>
                      <a:cubicBezTo>
                        <a:pt x="-32821" y="756"/>
                        <a:pt x="56658" y="373598"/>
                        <a:pt x="0" y="146957"/>
                      </a:cubicBezTo>
                      <a:cubicBezTo>
                        <a:pt x="3639" y="125122"/>
                        <a:pt x="10623" y="79969"/>
                        <a:pt x="16328" y="57150"/>
                      </a:cubicBezTo>
                      <a:cubicBezTo>
                        <a:pt x="18415" y="48801"/>
                        <a:pt x="18407" y="38742"/>
                        <a:pt x="24492" y="32657"/>
                      </a:cubicBezTo>
                      <a:cubicBezTo>
                        <a:pt x="30577" y="26572"/>
                        <a:pt x="40821" y="27214"/>
                        <a:pt x="48985" y="24493"/>
                      </a:cubicBezTo>
                      <a:lnTo>
                        <a:pt x="65314"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reeform 160"/>
                <p:cNvSpPr/>
                <p:nvPr/>
              </p:nvSpPr>
              <p:spPr>
                <a:xfrm flipH="1">
                  <a:off x="2321115" y="3995705"/>
                  <a:ext cx="17196" cy="72922"/>
                </a:xfrm>
                <a:custGeom>
                  <a:avLst/>
                  <a:gdLst>
                    <a:gd name="connsiteX0" fmla="*/ 66386 w 66386"/>
                    <a:gd name="connsiteY0" fmla="*/ 685800 h 685800"/>
                    <a:gd name="connsiteX1" fmla="*/ 33728 w 66386"/>
                    <a:gd name="connsiteY1" fmla="*/ 375557 h 685800"/>
                    <a:gd name="connsiteX2" fmla="*/ 25564 w 66386"/>
                    <a:gd name="connsiteY2" fmla="*/ 334736 h 685800"/>
                    <a:gd name="connsiteX3" fmla="*/ 1071 w 66386"/>
                    <a:gd name="connsiteY3" fmla="*/ 253093 h 685800"/>
                    <a:gd name="connsiteX4" fmla="*/ 1071 w 663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86" h="685800">
                      <a:moveTo>
                        <a:pt x="66386" y="685800"/>
                      </a:moveTo>
                      <a:cubicBezTo>
                        <a:pt x="58538" y="536692"/>
                        <a:pt x="63195" y="522894"/>
                        <a:pt x="33728" y="375557"/>
                      </a:cubicBezTo>
                      <a:cubicBezTo>
                        <a:pt x="31007" y="361950"/>
                        <a:pt x="29215" y="348124"/>
                        <a:pt x="25564" y="334736"/>
                      </a:cubicBezTo>
                      <a:cubicBezTo>
                        <a:pt x="23992" y="328973"/>
                        <a:pt x="1478" y="267330"/>
                        <a:pt x="1071" y="253093"/>
                      </a:cubicBezTo>
                      <a:cubicBezTo>
                        <a:pt x="-1339" y="168763"/>
                        <a:pt x="1071" y="84364"/>
                        <a:pt x="1071"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Freeform 161"/>
                <p:cNvSpPr/>
                <p:nvPr/>
              </p:nvSpPr>
              <p:spPr>
                <a:xfrm flipH="1">
                  <a:off x="2354273" y="4010463"/>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Freeform 162"/>
                <p:cNvSpPr/>
                <p:nvPr/>
              </p:nvSpPr>
              <p:spPr>
                <a:xfrm flipH="1">
                  <a:off x="2312182" y="4011331"/>
                  <a:ext cx="18343" cy="70318"/>
                </a:xfrm>
                <a:custGeom>
                  <a:avLst/>
                  <a:gdLst>
                    <a:gd name="connsiteX0" fmla="*/ 457200 w 457200"/>
                    <a:gd name="connsiteY0" fmla="*/ 661307 h 661307"/>
                    <a:gd name="connsiteX1" fmla="*/ 424543 w 457200"/>
                    <a:gd name="connsiteY1" fmla="*/ 506186 h 661307"/>
                    <a:gd name="connsiteX2" fmla="*/ 367393 w 457200"/>
                    <a:gd name="connsiteY2" fmla="*/ 391886 h 661307"/>
                    <a:gd name="connsiteX3" fmla="*/ 326571 w 457200"/>
                    <a:gd name="connsiteY3" fmla="*/ 293914 h 661307"/>
                    <a:gd name="connsiteX4" fmla="*/ 155121 w 457200"/>
                    <a:gd name="connsiteY4" fmla="*/ 122464 h 661307"/>
                    <a:gd name="connsiteX5" fmla="*/ 89807 w 457200"/>
                    <a:gd name="connsiteY5" fmla="*/ 65314 h 661307"/>
                    <a:gd name="connsiteX6" fmla="*/ 24493 w 457200"/>
                    <a:gd name="connsiteY6" fmla="*/ 16329 h 661307"/>
                    <a:gd name="connsiteX7" fmla="*/ 0 w 457200"/>
                    <a:gd name="connsiteY7" fmla="*/ 0 h 66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661307">
                      <a:moveTo>
                        <a:pt x="457200" y="661307"/>
                      </a:moveTo>
                      <a:cubicBezTo>
                        <a:pt x="449434" y="614713"/>
                        <a:pt x="438790" y="544652"/>
                        <a:pt x="424543" y="506186"/>
                      </a:cubicBezTo>
                      <a:cubicBezTo>
                        <a:pt x="409749" y="466241"/>
                        <a:pt x="385244" y="430562"/>
                        <a:pt x="367393" y="391886"/>
                      </a:cubicBezTo>
                      <a:cubicBezTo>
                        <a:pt x="352567" y="359763"/>
                        <a:pt x="348466" y="321704"/>
                        <a:pt x="326571" y="293914"/>
                      </a:cubicBezTo>
                      <a:cubicBezTo>
                        <a:pt x="276552" y="230429"/>
                        <a:pt x="215946" y="175686"/>
                        <a:pt x="155121" y="122464"/>
                      </a:cubicBezTo>
                      <a:cubicBezTo>
                        <a:pt x="133350" y="103414"/>
                        <a:pt x="112259" y="83556"/>
                        <a:pt x="89807" y="65314"/>
                      </a:cubicBezTo>
                      <a:cubicBezTo>
                        <a:pt x="68686" y="48153"/>
                        <a:pt x="46502" y="32336"/>
                        <a:pt x="24493" y="16329"/>
                      </a:cubicBezTo>
                      <a:cubicBezTo>
                        <a:pt x="16557" y="10558"/>
                        <a:pt x="0" y="0"/>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Freeform 164"/>
                <p:cNvSpPr/>
                <p:nvPr/>
              </p:nvSpPr>
              <p:spPr>
                <a:xfrm flipH="1">
                  <a:off x="2366747" y="4015961"/>
                  <a:ext cx="17196" cy="66845"/>
                </a:xfrm>
                <a:custGeom>
                  <a:avLst/>
                  <a:gdLst>
                    <a:gd name="connsiteX0" fmla="*/ 130628 w 138793"/>
                    <a:gd name="connsiteY0" fmla="*/ 628650 h 628650"/>
                    <a:gd name="connsiteX1" fmla="*/ 138793 w 138793"/>
                    <a:gd name="connsiteY1" fmla="*/ 579664 h 628650"/>
                    <a:gd name="connsiteX2" fmla="*/ 130628 w 138793"/>
                    <a:gd name="connsiteY2" fmla="*/ 212271 h 628650"/>
                    <a:gd name="connsiteX3" fmla="*/ 122464 w 138793"/>
                    <a:gd name="connsiteY3" fmla="*/ 163286 h 628650"/>
                    <a:gd name="connsiteX4" fmla="*/ 97971 w 138793"/>
                    <a:gd name="connsiteY4" fmla="*/ 114300 h 628650"/>
                    <a:gd name="connsiteX5" fmla="*/ 65314 w 138793"/>
                    <a:gd name="connsiteY5" fmla="*/ 48986 h 628650"/>
                    <a:gd name="connsiteX6" fmla="*/ 8164 w 138793"/>
                    <a:gd name="connsiteY6" fmla="*/ 8164 h 628650"/>
                    <a:gd name="connsiteX7" fmla="*/ 0 w 138793"/>
                    <a:gd name="connsiteY7"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793" h="628650">
                      <a:moveTo>
                        <a:pt x="130628" y="628650"/>
                      </a:moveTo>
                      <a:cubicBezTo>
                        <a:pt x="133350" y="612321"/>
                        <a:pt x="138793" y="596218"/>
                        <a:pt x="138793" y="579664"/>
                      </a:cubicBezTo>
                      <a:cubicBezTo>
                        <a:pt x="138793" y="457169"/>
                        <a:pt x="135428" y="334671"/>
                        <a:pt x="130628" y="212271"/>
                      </a:cubicBezTo>
                      <a:cubicBezTo>
                        <a:pt x="129979" y="195730"/>
                        <a:pt x="127699" y="178990"/>
                        <a:pt x="122464" y="163286"/>
                      </a:cubicBezTo>
                      <a:cubicBezTo>
                        <a:pt x="116691" y="145967"/>
                        <a:pt x="105385" y="130983"/>
                        <a:pt x="97971" y="114300"/>
                      </a:cubicBezTo>
                      <a:cubicBezTo>
                        <a:pt x="83279" y="81242"/>
                        <a:pt x="97020" y="85221"/>
                        <a:pt x="65314" y="48986"/>
                      </a:cubicBezTo>
                      <a:cubicBezTo>
                        <a:pt x="54779" y="36946"/>
                        <a:pt x="22365" y="18815"/>
                        <a:pt x="8164" y="8164"/>
                      </a:cubicBezTo>
                      <a:cubicBezTo>
                        <a:pt x="5085" y="5855"/>
                        <a:pt x="2721" y="2721"/>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Freeform 169"/>
                <p:cNvSpPr/>
                <p:nvPr/>
              </p:nvSpPr>
              <p:spPr>
                <a:xfrm flipH="1">
                  <a:off x="2637575" y="4003518"/>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reeform 170"/>
                <p:cNvSpPr/>
                <p:nvPr/>
              </p:nvSpPr>
              <p:spPr>
                <a:xfrm flipH="1">
                  <a:off x="2527024" y="4003518"/>
                  <a:ext cx="17196" cy="66845"/>
                </a:xfrm>
                <a:custGeom>
                  <a:avLst/>
                  <a:gdLst>
                    <a:gd name="connsiteX0" fmla="*/ 130628 w 138793"/>
                    <a:gd name="connsiteY0" fmla="*/ 628650 h 628650"/>
                    <a:gd name="connsiteX1" fmla="*/ 138793 w 138793"/>
                    <a:gd name="connsiteY1" fmla="*/ 579664 h 628650"/>
                    <a:gd name="connsiteX2" fmla="*/ 130628 w 138793"/>
                    <a:gd name="connsiteY2" fmla="*/ 212271 h 628650"/>
                    <a:gd name="connsiteX3" fmla="*/ 122464 w 138793"/>
                    <a:gd name="connsiteY3" fmla="*/ 163286 h 628650"/>
                    <a:gd name="connsiteX4" fmla="*/ 97971 w 138793"/>
                    <a:gd name="connsiteY4" fmla="*/ 114300 h 628650"/>
                    <a:gd name="connsiteX5" fmla="*/ 65314 w 138793"/>
                    <a:gd name="connsiteY5" fmla="*/ 48986 h 628650"/>
                    <a:gd name="connsiteX6" fmla="*/ 8164 w 138793"/>
                    <a:gd name="connsiteY6" fmla="*/ 8164 h 628650"/>
                    <a:gd name="connsiteX7" fmla="*/ 0 w 138793"/>
                    <a:gd name="connsiteY7"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793" h="628650">
                      <a:moveTo>
                        <a:pt x="130628" y="628650"/>
                      </a:moveTo>
                      <a:cubicBezTo>
                        <a:pt x="133350" y="612321"/>
                        <a:pt x="138793" y="596218"/>
                        <a:pt x="138793" y="579664"/>
                      </a:cubicBezTo>
                      <a:cubicBezTo>
                        <a:pt x="138793" y="457169"/>
                        <a:pt x="135428" y="334671"/>
                        <a:pt x="130628" y="212271"/>
                      </a:cubicBezTo>
                      <a:cubicBezTo>
                        <a:pt x="129979" y="195730"/>
                        <a:pt x="127699" y="178990"/>
                        <a:pt x="122464" y="163286"/>
                      </a:cubicBezTo>
                      <a:cubicBezTo>
                        <a:pt x="116691" y="145967"/>
                        <a:pt x="105385" y="130983"/>
                        <a:pt x="97971" y="114300"/>
                      </a:cubicBezTo>
                      <a:cubicBezTo>
                        <a:pt x="83279" y="81242"/>
                        <a:pt x="97020" y="85221"/>
                        <a:pt x="65314" y="48986"/>
                      </a:cubicBezTo>
                      <a:cubicBezTo>
                        <a:pt x="54779" y="36946"/>
                        <a:pt x="22365" y="18815"/>
                        <a:pt x="8164" y="8164"/>
                      </a:cubicBezTo>
                      <a:cubicBezTo>
                        <a:pt x="5085" y="5855"/>
                        <a:pt x="2721" y="2721"/>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reeform 171"/>
                <p:cNvSpPr/>
                <p:nvPr/>
              </p:nvSpPr>
              <p:spPr>
                <a:xfrm flipH="1">
                  <a:off x="2600725" y="4006123"/>
                  <a:ext cx="17196" cy="67713"/>
                </a:xfrm>
                <a:custGeom>
                  <a:avLst/>
                  <a:gdLst>
                    <a:gd name="connsiteX0" fmla="*/ 81642 w 81642"/>
                    <a:gd name="connsiteY0" fmla="*/ 636815 h 636815"/>
                    <a:gd name="connsiteX1" fmla="*/ 57150 w 81642"/>
                    <a:gd name="connsiteY1" fmla="*/ 432707 h 636815"/>
                    <a:gd name="connsiteX2" fmla="*/ 24492 w 81642"/>
                    <a:gd name="connsiteY2" fmla="*/ 310243 h 636815"/>
                    <a:gd name="connsiteX3" fmla="*/ 0 w 81642"/>
                    <a:gd name="connsiteY3" fmla="*/ 146957 h 636815"/>
                    <a:gd name="connsiteX4" fmla="*/ 16328 w 81642"/>
                    <a:gd name="connsiteY4" fmla="*/ 57150 h 636815"/>
                    <a:gd name="connsiteX5" fmla="*/ 24492 w 81642"/>
                    <a:gd name="connsiteY5" fmla="*/ 32657 h 636815"/>
                    <a:gd name="connsiteX6" fmla="*/ 48985 w 81642"/>
                    <a:gd name="connsiteY6" fmla="*/ 24493 h 636815"/>
                    <a:gd name="connsiteX7" fmla="*/ 65314 w 81642"/>
                    <a:gd name="connsiteY7" fmla="*/ 0 h 6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42" h="636815">
                      <a:moveTo>
                        <a:pt x="81642" y="636815"/>
                      </a:moveTo>
                      <a:cubicBezTo>
                        <a:pt x="73478" y="568779"/>
                        <a:pt x="68962" y="500205"/>
                        <a:pt x="57150" y="432707"/>
                      </a:cubicBezTo>
                      <a:cubicBezTo>
                        <a:pt x="49867" y="391092"/>
                        <a:pt x="32185" y="351785"/>
                        <a:pt x="24492" y="310243"/>
                      </a:cubicBezTo>
                      <a:cubicBezTo>
                        <a:pt x="-32821" y="756"/>
                        <a:pt x="56658" y="373598"/>
                        <a:pt x="0" y="146957"/>
                      </a:cubicBezTo>
                      <a:cubicBezTo>
                        <a:pt x="3639" y="125122"/>
                        <a:pt x="10623" y="79969"/>
                        <a:pt x="16328" y="57150"/>
                      </a:cubicBezTo>
                      <a:cubicBezTo>
                        <a:pt x="18415" y="48801"/>
                        <a:pt x="18407" y="38742"/>
                        <a:pt x="24492" y="32657"/>
                      </a:cubicBezTo>
                      <a:cubicBezTo>
                        <a:pt x="30577" y="26572"/>
                        <a:pt x="40821" y="27214"/>
                        <a:pt x="48985" y="24493"/>
                      </a:cubicBezTo>
                      <a:lnTo>
                        <a:pt x="65314"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reeform 172"/>
                <p:cNvSpPr/>
                <p:nvPr/>
              </p:nvSpPr>
              <p:spPr>
                <a:xfrm flipH="1">
                  <a:off x="2559816" y="4019434"/>
                  <a:ext cx="17196" cy="72922"/>
                </a:xfrm>
                <a:custGeom>
                  <a:avLst/>
                  <a:gdLst>
                    <a:gd name="connsiteX0" fmla="*/ 66386 w 66386"/>
                    <a:gd name="connsiteY0" fmla="*/ 685800 h 685800"/>
                    <a:gd name="connsiteX1" fmla="*/ 33728 w 66386"/>
                    <a:gd name="connsiteY1" fmla="*/ 375557 h 685800"/>
                    <a:gd name="connsiteX2" fmla="*/ 25564 w 66386"/>
                    <a:gd name="connsiteY2" fmla="*/ 334736 h 685800"/>
                    <a:gd name="connsiteX3" fmla="*/ 1071 w 66386"/>
                    <a:gd name="connsiteY3" fmla="*/ 253093 h 685800"/>
                    <a:gd name="connsiteX4" fmla="*/ 1071 w 663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86" h="685800">
                      <a:moveTo>
                        <a:pt x="66386" y="685800"/>
                      </a:moveTo>
                      <a:cubicBezTo>
                        <a:pt x="58538" y="536692"/>
                        <a:pt x="63195" y="522894"/>
                        <a:pt x="33728" y="375557"/>
                      </a:cubicBezTo>
                      <a:cubicBezTo>
                        <a:pt x="31007" y="361950"/>
                        <a:pt x="29215" y="348124"/>
                        <a:pt x="25564" y="334736"/>
                      </a:cubicBezTo>
                      <a:cubicBezTo>
                        <a:pt x="23992" y="328973"/>
                        <a:pt x="1478" y="267330"/>
                        <a:pt x="1071" y="253093"/>
                      </a:cubicBezTo>
                      <a:cubicBezTo>
                        <a:pt x="-1339" y="168763"/>
                        <a:pt x="1071" y="84364"/>
                        <a:pt x="1071"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reeform 173"/>
                <p:cNvSpPr/>
                <p:nvPr/>
              </p:nvSpPr>
              <p:spPr>
                <a:xfrm flipH="1">
                  <a:off x="2670734" y="4006991"/>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reeform 174"/>
                <p:cNvSpPr/>
                <p:nvPr/>
              </p:nvSpPr>
              <p:spPr>
                <a:xfrm flipH="1">
                  <a:off x="2648673" y="4011331"/>
                  <a:ext cx="18343" cy="70318"/>
                </a:xfrm>
                <a:custGeom>
                  <a:avLst/>
                  <a:gdLst>
                    <a:gd name="connsiteX0" fmla="*/ 457200 w 457200"/>
                    <a:gd name="connsiteY0" fmla="*/ 661307 h 661307"/>
                    <a:gd name="connsiteX1" fmla="*/ 424543 w 457200"/>
                    <a:gd name="connsiteY1" fmla="*/ 506186 h 661307"/>
                    <a:gd name="connsiteX2" fmla="*/ 367393 w 457200"/>
                    <a:gd name="connsiteY2" fmla="*/ 391886 h 661307"/>
                    <a:gd name="connsiteX3" fmla="*/ 326571 w 457200"/>
                    <a:gd name="connsiteY3" fmla="*/ 293914 h 661307"/>
                    <a:gd name="connsiteX4" fmla="*/ 155121 w 457200"/>
                    <a:gd name="connsiteY4" fmla="*/ 122464 h 661307"/>
                    <a:gd name="connsiteX5" fmla="*/ 89807 w 457200"/>
                    <a:gd name="connsiteY5" fmla="*/ 65314 h 661307"/>
                    <a:gd name="connsiteX6" fmla="*/ 24493 w 457200"/>
                    <a:gd name="connsiteY6" fmla="*/ 16329 h 661307"/>
                    <a:gd name="connsiteX7" fmla="*/ 0 w 457200"/>
                    <a:gd name="connsiteY7" fmla="*/ 0 h 66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661307">
                      <a:moveTo>
                        <a:pt x="457200" y="661307"/>
                      </a:moveTo>
                      <a:cubicBezTo>
                        <a:pt x="449434" y="614713"/>
                        <a:pt x="438790" y="544652"/>
                        <a:pt x="424543" y="506186"/>
                      </a:cubicBezTo>
                      <a:cubicBezTo>
                        <a:pt x="409749" y="466241"/>
                        <a:pt x="385244" y="430562"/>
                        <a:pt x="367393" y="391886"/>
                      </a:cubicBezTo>
                      <a:cubicBezTo>
                        <a:pt x="352567" y="359763"/>
                        <a:pt x="348466" y="321704"/>
                        <a:pt x="326571" y="293914"/>
                      </a:cubicBezTo>
                      <a:cubicBezTo>
                        <a:pt x="276552" y="230429"/>
                        <a:pt x="215946" y="175686"/>
                        <a:pt x="155121" y="122464"/>
                      </a:cubicBezTo>
                      <a:cubicBezTo>
                        <a:pt x="133350" y="103414"/>
                        <a:pt x="112259" y="83556"/>
                        <a:pt x="89807" y="65314"/>
                      </a:cubicBezTo>
                      <a:cubicBezTo>
                        <a:pt x="68686" y="48153"/>
                        <a:pt x="46502" y="32336"/>
                        <a:pt x="24493" y="16329"/>
                      </a:cubicBezTo>
                      <a:cubicBezTo>
                        <a:pt x="16557" y="10558"/>
                        <a:pt x="0" y="0"/>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Freeform 176"/>
                <p:cNvSpPr/>
                <p:nvPr/>
              </p:nvSpPr>
              <p:spPr>
                <a:xfrm flipH="1">
                  <a:off x="2735803" y="4020012"/>
                  <a:ext cx="17196" cy="66845"/>
                </a:xfrm>
                <a:custGeom>
                  <a:avLst/>
                  <a:gdLst>
                    <a:gd name="connsiteX0" fmla="*/ 130628 w 138793"/>
                    <a:gd name="connsiteY0" fmla="*/ 628650 h 628650"/>
                    <a:gd name="connsiteX1" fmla="*/ 138793 w 138793"/>
                    <a:gd name="connsiteY1" fmla="*/ 579664 h 628650"/>
                    <a:gd name="connsiteX2" fmla="*/ 130628 w 138793"/>
                    <a:gd name="connsiteY2" fmla="*/ 212271 h 628650"/>
                    <a:gd name="connsiteX3" fmla="*/ 122464 w 138793"/>
                    <a:gd name="connsiteY3" fmla="*/ 163286 h 628650"/>
                    <a:gd name="connsiteX4" fmla="*/ 97971 w 138793"/>
                    <a:gd name="connsiteY4" fmla="*/ 114300 h 628650"/>
                    <a:gd name="connsiteX5" fmla="*/ 65314 w 138793"/>
                    <a:gd name="connsiteY5" fmla="*/ 48986 h 628650"/>
                    <a:gd name="connsiteX6" fmla="*/ 8164 w 138793"/>
                    <a:gd name="connsiteY6" fmla="*/ 8164 h 628650"/>
                    <a:gd name="connsiteX7" fmla="*/ 0 w 138793"/>
                    <a:gd name="connsiteY7"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793" h="628650">
                      <a:moveTo>
                        <a:pt x="130628" y="628650"/>
                      </a:moveTo>
                      <a:cubicBezTo>
                        <a:pt x="133350" y="612321"/>
                        <a:pt x="138793" y="596218"/>
                        <a:pt x="138793" y="579664"/>
                      </a:cubicBezTo>
                      <a:cubicBezTo>
                        <a:pt x="138793" y="457169"/>
                        <a:pt x="135428" y="334671"/>
                        <a:pt x="130628" y="212271"/>
                      </a:cubicBezTo>
                      <a:cubicBezTo>
                        <a:pt x="129979" y="195730"/>
                        <a:pt x="127699" y="178990"/>
                        <a:pt x="122464" y="163286"/>
                      </a:cubicBezTo>
                      <a:cubicBezTo>
                        <a:pt x="116691" y="145967"/>
                        <a:pt x="105385" y="130983"/>
                        <a:pt x="97971" y="114300"/>
                      </a:cubicBezTo>
                      <a:cubicBezTo>
                        <a:pt x="83279" y="81242"/>
                        <a:pt x="97020" y="85221"/>
                        <a:pt x="65314" y="48986"/>
                      </a:cubicBezTo>
                      <a:cubicBezTo>
                        <a:pt x="54779" y="36946"/>
                        <a:pt x="22365" y="18815"/>
                        <a:pt x="8164" y="8164"/>
                      </a:cubicBezTo>
                      <a:cubicBezTo>
                        <a:pt x="5085" y="5855"/>
                        <a:pt x="2721" y="2721"/>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3048000" y="2220218"/>
                <a:ext cx="2606718" cy="1565177"/>
                <a:chOff x="3107026" y="2627227"/>
                <a:chExt cx="2606718" cy="1565177"/>
              </a:xfrm>
            </p:grpSpPr>
            <p:pic>
              <p:nvPicPr>
                <p:cNvPr id="261" name="Picture 2"/>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3837277" y="3602276"/>
                  <a:ext cx="158245" cy="38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168826" y="3509665"/>
                  <a:ext cx="308812" cy="582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flipH="1">
                  <a:off x="5504950" y="3688256"/>
                  <a:ext cx="208794" cy="44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2"/>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4326224" y="2958854"/>
                  <a:ext cx="598124" cy="1098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107026" y="2627227"/>
                  <a:ext cx="811473" cy="156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2"/>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3331029" y="2627227"/>
                  <a:ext cx="730325" cy="1559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4097626" y="3531209"/>
                  <a:ext cx="208794" cy="57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2"/>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a:stretch/>
              </p:blipFill>
              <p:spPr bwMode="auto">
                <a:xfrm flipH="1">
                  <a:off x="4867153" y="3551779"/>
                  <a:ext cx="208794" cy="560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a:stretch/>
              </p:blipFill>
              <p:spPr bwMode="auto">
                <a:xfrm flipH="1">
                  <a:off x="5067556" y="3468728"/>
                  <a:ext cx="208794" cy="691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2"/>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4205538" y="3496212"/>
                  <a:ext cx="308812" cy="582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2" name="Freeform 221"/>
                <p:cNvSpPr/>
                <p:nvPr/>
              </p:nvSpPr>
              <p:spPr>
                <a:xfrm flipH="1">
                  <a:off x="4648200" y="4013357"/>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Freeform 224"/>
                <p:cNvSpPr/>
                <p:nvPr/>
              </p:nvSpPr>
              <p:spPr>
                <a:xfrm flipH="1">
                  <a:off x="4648200" y="4002071"/>
                  <a:ext cx="17196" cy="72922"/>
                </a:xfrm>
                <a:custGeom>
                  <a:avLst/>
                  <a:gdLst>
                    <a:gd name="connsiteX0" fmla="*/ 66386 w 66386"/>
                    <a:gd name="connsiteY0" fmla="*/ 685800 h 685800"/>
                    <a:gd name="connsiteX1" fmla="*/ 33728 w 66386"/>
                    <a:gd name="connsiteY1" fmla="*/ 375557 h 685800"/>
                    <a:gd name="connsiteX2" fmla="*/ 25564 w 66386"/>
                    <a:gd name="connsiteY2" fmla="*/ 334736 h 685800"/>
                    <a:gd name="connsiteX3" fmla="*/ 1071 w 66386"/>
                    <a:gd name="connsiteY3" fmla="*/ 253093 h 685800"/>
                    <a:gd name="connsiteX4" fmla="*/ 1071 w 663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86" h="685800">
                      <a:moveTo>
                        <a:pt x="66386" y="685800"/>
                      </a:moveTo>
                      <a:cubicBezTo>
                        <a:pt x="58538" y="536692"/>
                        <a:pt x="63195" y="522894"/>
                        <a:pt x="33728" y="375557"/>
                      </a:cubicBezTo>
                      <a:cubicBezTo>
                        <a:pt x="31007" y="361950"/>
                        <a:pt x="29215" y="348124"/>
                        <a:pt x="25564" y="334736"/>
                      </a:cubicBezTo>
                      <a:cubicBezTo>
                        <a:pt x="23992" y="328973"/>
                        <a:pt x="1478" y="267330"/>
                        <a:pt x="1071" y="253093"/>
                      </a:cubicBezTo>
                      <a:cubicBezTo>
                        <a:pt x="-1339" y="168763"/>
                        <a:pt x="1071" y="84364"/>
                        <a:pt x="1071"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Freeform 225"/>
                <p:cNvSpPr/>
                <p:nvPr/>
              </p:nvSpPr>
              <p:spPr>
                <a:xfrm flipH="1">
                  <a:off x="4681359" y="4016829"/>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reeform 227"/>
                <p:cNvSpPr/>
                <p:nvPr/>
              </p:nvSpPr>
              <p:spPr>
                <a:xfrm flipH="1">
                  <a:off x="4710238" y="4014514"/>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Freeform 230"/>
                <p:cNvSpPr/>
                <p:nvPr/>
              </p:nvSpPr>
              <p:spPr>
                <a:xfrm flipH="1">
                  <a:off x="4710238" y="4003229"/>
                  <a:ext cx="17196" cy="72922"/>
                </a:xfrm>
                <a:custGeom>
                  <a:avLst/>
                  <a:gdLst>
                    <a:gd name="connsiteX0" fmla="*/ 66386 w 66386"/>
                    <a:gd name="connsiteY0" fmla="*/ 685800 h 685800"/>
                    <a:gd name="connsiteX1" fmla="*/ 33728 w 66386"/>
                    <a:gd name="connsiteY1" fmla="*/ 375557 h 685800"/>
                    <a:gd name="connsiteX2" fmla="*/ 25564 w 66386"/>
                    <a:gd name="connsiteY2" fmla="*/ 334736 h 685800"/>
                    <a:gd name="connsiteX3" fmla="*/ 1071 w 66386"/>
                    <a:gd name="connsiteY3" fmla="*/ 253093 h 685800"/>
                    <a:gd name="connsiteX4" fmla="*/ 1071 w 663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86" h="685800">
                      <a:moveTo>
                        <a:pt x="66386" y="685800"/>
                      </a:moveTo>
                      <a:cubicBezTo>
                        <a:pt x="58538" y="536692"/>
                        <a:pt x="63195" y="522894"/>
                        <a:pt x="33728" y="375557"/>
                      </a:cubicBezTo>
                      <a:cubicBezTo>
                        <a:pt x="31007" y="361950"/>
                        <a:pt x="29215" y="348124"/>
                        <a:pt x="25564" y="334736"/>
                      </a:cubicBezTo>
                      <a:cubicBezTo>
                        <a:pt x="23992" y="328973"/>
                        <a:pt x="1478" y="267330"/>
                        <a:pt x="1071" y="253093"/>
                      </a:cubicBezTo>
                      <a:cubicBezTo>
                        <a:pt x="-1339" y="168763"/>
                        <a:pt x="1071" y="84364"/>
                        <a:pt x="1071"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Freeform 231"/>
                <p:cNvSpPr/>
                <p:nvPr/>
              </p:nvSpPr>
              <p:spPr>
                <a:xfrm flipH="1">
                  <a:off x="4743397" y="4017987"/>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Freeform 233"/>
                <p:cNvSpPr/>
                <p:nvPr/>
              </p:nvSpPr>
              <p:spPr>
                <a:xfrm flipH="1">
                  <a:off x="4856616" y="4006991"/>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Freeform 234"/>
                <p:cNvSpPr/>
                <p:nvPr/>
              </p:nvSpPr>
              <p:spPr>
                <a:xfrm flipH="1">
                  <a:off x="4746065" y="4006991"/>
                  <a:ext cx="17196" cy="66845"/>
                </a:xfrm>
                <a:custGeom>
                  <a:avLst/>
                  <a:gdLst>
                    <a:gd name="connsiteX0" fmla="*/ 130628 w 138793"/>
                    <a:gd name="connsiteY0" fmla="*/ 628650 h 628650"/>
                    <a:gd name="connsiteX1" fmla="*/ 138793 w 138793"/>
                    <a:gd name="connsiteY1" fmla="*/ 579664 h 628650"/>
                    <a:gd name="connsiteX2" fmla="*/ 130628 w 138793"/>
                    <a:gd name="connsiteY2" fmla="*/ 212271 h 628650"/>
                    <a:gd name="connsiteX3" fmla="*/ 122464 w 138793"/>
                    <a:gd name="connsiteY3" fmla="*/ 163286 h 628650"/>
                    <a:gd name="connsiteX4" fmla="*/ 97971 w 138793"/>
                    <a:gd name="connsiteY4" fmla="*/ 114300 h 628650"/>
                    <a:gd name="connsiteX5" fmla="*/ 65314 w 138793"/>
                    <a:gd name="connsiteY5" fmla="*/ 48986 h 628650"/>
                    <a:gd name="connsiteX6" fmla="*/ 8164 w 138793"/>
                    <a:gd name="connsiteY6" fmla="*/ 8164 h 628650"/>
                    <a:gd name="connsiteX7" fmla="*/ 0 w 138793"/>
                    <a:gd name="connsiteY7"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793" h="628650">
                      <a:moveTo>
                        <a:pt x="130628" y="628650"/>
                      </a:moveTo>
                      <a:cubicBezTo>
                        <a:pt x="133350" y="612321"/>
                        <a:pt x="138793" y="596218"/>
                        <a:pt x="138793" y="579664"/>
                      </a:cubicBezTo>
                      <a:cubicBezTo>
                        <a:pt x="138793" y="457169"/>
                        <a:pt x="135428" y="334671"/>
                        <a:pt x="130628" y="212271"/>
                      </a:cubicBezTo>
                      <a:cubicBezTo>
                        <a:pt x="129979" y="195730"/>
                        <a:pt x="127699" y="178990"/>
                        <a:pt x="122464" y="163286"/>
                      </a:cubicBezTo>
                      <a:cubicBezTo>
                        <a:pt x="116691" y="145967"/>
                        <a:pt x="105385" y="130983"/>
                        <a:pt x="97971" y="114300"/>
                      </a:cubicBezTo>
                      <a:cubicBezTo>
                        <a:pt x="83279" y="81242"/>
                        <a:pt x="97020" y="85221"/>
                        <a:pt x="65314" y="48986"/>
                      </a:cubicBezTo>
                      <a:cubicBezTo>
                        <a:pt x="54779" y="36946"/>
                        <a:pt x="22365" y="18815"/>
                        <a:pt x="8164" y="8164"/>
                      </a:cubicBezTo>
                      <a:cubicBezTo>
                        <a:pt x="5085" y="5855"/>
                        <a:pt x="2721" y="2721"/>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Freeform 235"/>
                <p:cNvSpPr/>
                <p:nvPr/>
              </p:nvSpPr>
              <p:spPr>
                <a:xfrm flipH="1">
                  <a:off x="4819766" y="4009595"/>
                  <a:ext cx="17196" cy="67713"/>
                </a:xfrm>
                <a:custGeom>
                  <a:avLst/>
                  <a:gdLst>
                    <a:gd name="connsiteX0" fmla="*/ 81642 w 81642"/>
                    <a:gd name="connsiteY0" fmla="*/ 636815 h 636815"/>
                    <a:gd name="connsiteX1" fmla="*/ 57150 w 81642"/>
                    <a:gd name="connsiteY1" fmla="*/ 432707 h 636815"/>
                    <a:gd name="connsiteX2" fmla="*/ 24492 w 81642"/>
                    <a:gd name="connsiteY2" fmla="*/ 310243 h 636815"/>
                    <a:gd name="connsiteX3" fmla="*/ 0 w 81642"/>
                    <a:gd name="connsiteY3" fmla="*/ 146957 h 636815"/>
                    <a:gd name="connsiteX4" fmla="*/ 16328 w 81642"/>
                    <a:gd name="connsiteY4" fmla="*/ 57150 h 636815"/>
                    <a:gd name="connsiteX5" fmla="*/ 24492 w 81642"/>
                    <a:gd name="connsiteY5" fmla="*/ 32657 h 636815"/>
                    <a:gd name="connsiteX6" fmla="*/ 48985 w 81642"/>
                    <a:gd name="connsiteY6" fmla="*/ 24493 h 636815"/>
                    <a:gd name="connsiteX7" fmla="*/ 65314 w 81642"/>
                    <a:gd name="connsiteY7" fmla="*/ 0 h 6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42" h="636815">
                      <a:moveTo>
                        <a:pt x="81642" y="636815"/>
                      </a:moveTo>
                      <a:cubicBezTo>
                        <a:pt x="73478" y="568779"/>
                        <a:pt x="68962" y="500205"/>
                        <a:pt x="57150" y="432707"/>
                      </a:cubicBezTo>
                      <a:cubicBezTo>
                        <a:pt x="49867" y="391092"/>
                        <a:pt x="32185" y="351785"/>
                        <a:pt x="24492" y="310243"/>
                      </a:cubicBezTo>
                      <a:cubicBezTo>
                        <a:pt x="-32821" y="756"/>
                        <a:pt x="56658" y="373598"/>
                        <a:pt x="0" y="146957"/>
                      </a:cubicBezTo>
                      <a:cubicBezTo>
                        <a:pt x="3639" y="125122"/>
                        <a:pt x="10623" y="79969"/>
                        <a:pt x="16328" y="57150"/>
                      </a:cubicBezTo>
                      <a:cubicBezTo>
                        <a:pt x="18415" y="48801"/>
                        <a:pt x="18407" y="38742"/>
                        <a:pt x="24492" y="32657"/>
                      </a:cubicBezTo>
                      <a:cubicBezTo>
                        <a:pt x="30577" y="26572"/>
                        <a:pt x="40821" y="27214"/>
                        <a:pt x="48985" y="24493"/>
                      </a:cubicBezTo>
                      <a:lnTo>
                        <a:pt x="65314"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Freeform 236"/>
                <p:cNvSpPr/>
                <p:nvPr/>
              </p:nvSpPr>
              <p:spPr>
                <a:xfrm flipH="1">
                  <a:off x="4856616" y="3995705"/>
                  <a:ext cx="17196" cy="72922"/>
                </a:xfrm>
                <a:custGeom>
                  <a:avLst/>
                  <a:gdLst>
                    <a:gd name="connsiteX0" fmla="*/ 66386 w 66386"/>
                    <a:gd name="connsiteY0" fmla="*/ 685800 h 685800"/>
                    <a:gd name="connsiteX1" fmla="*/ 33728 w 66386"/>
                    <a:gd name="connsiteY1" fmla="*/ 375557 h 685800"/>
                    <a:gd name="connsiteX2" fmla="*/ 25564 w 66386"/>
                    <a:gd name="connsiteY2" fmla="*/ 334736 h 685800"/>
                    <a:gd name="connsiteX3" fmla="*/ 1071 w 66386"/>
                    <a:gd name="connsiteY3" fmla="*/ 253093 h 685800"/>
                    <a:gd name="connsiteX4" fmla="*/ 1071 w 663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86" h="685800">
                      <a:moveTo>
                        <a:pt x="66386" y="685800"/>
                      </a:moveTo>
                      <a:cubicBezTo>
                        <a:pt x="58538" y="536692"/>
                        <a:pt x="63195" y="522894"/>
                        <a:pt x="33728" y="375557"/>
                      </a:cubicBezTo>
                      <a:cubicBezTo>
                        <a:pt x="31007" y="361950"/>
                        <a:pt x="29215" y="348124"/>
                        <a:pt x="25564" y="334736"/>
                      </a:cubicBezTo>
                      <a:cubicBezTo>
                        <a:pt x="23992" y="328973"/>
                        <a:pt x="1478" y="267330"/>
                        <a:pt x="1071" y="253093"/>
                      </a:cubicBezTo>
                      <a:cubicBezTo>
                        <a:pt x="-1339" y="168763"/>
                        <a:pt x="1071" y="84364"/>
                        <a:pt x="1071"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Freeform 237"/>
                <p:cNvSpPr/>
                <p:nvPr/>
              </p:nvSpPr>
              <p:spPr>
                <a:xfrm flipH="1">
                  <a:off x="4889774" y="4010463"/>
                  <a:ext cx="17196" cy="70318"/>
                </a:xfrm>
                <a:custGeom>
                  <a:avLst/>
                  <a:gdLst>
                    <a:gd name="connsiteX0" fmla="*/ 0 w 204107"/>
                    <a:gd name="connsiteY0" fmla="*/ 661308 h 661308"/>
                    <a:gd name="connsiteX1" fmla="*/ 57150 w 204107"/>
                    <a:gd name="connsiteY1" fmla="*/ 195943 h 661308"/>
                    <a:gd name="connsiteX2" fmla="*/ 89807 w 204107"/>
                    <a:gd name="connsiteY2" fmla="*/ 146958 h 661308"/>
                    <a:gd name="connsiteX3" fmla="*/ 97972 w 204107"/>
                    <a:gd name="connsiteY3" fmla="*/ 114300 h 661308"/>
                    <a:gd name="connsiteX4" fmla="*/ 122465 w 204107"/>
                    <a:gd name="connsiteY4" fmla="*/ 89808 h 661308"/>
                    <a:gd name="connsiteX5" fmla="*/ 163286 w 204107"/>
                    <a:gd name="connsiteY5" fmla="*/ 40822 h 661308"/>
                    <a:gd name="connsiteX6" fmla="*/ 187779 w 204107"/>
                    <a:gd name="connsiteY6" fmla="*/ 16329 h 661308"/>
                    <a:gd name="connsiteX7" fmla="*/ 204107 w 204107"/>
                    <a:gd name="connsiteY7" fmla="*/ 0 h 66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107" h="661308">
                      <a:moveTo>
                        <a:pt x="0" y="661308"/>
                      </a:moveTo>
                      <a:cubicBezTo>
                        <a:pt x="15039" y="420680"/>
                        <a:pt x="-26385" y="352572"/>
                        <a:pt x="57150" y="195943"/>
                      </a:cubicBezTo>
                      <a:cubicBezTo>
                        <a:pt x="66385" y="178627"/>
                        <a:pt x="78921" y="163286"/>
                        <a:pt x="89807" y="146958"/>
                      </a:cubicBezTo>
                      <a:cubicBezTo>
                        <a:pt x="92529" y="136072"/>
                        <a:pt x="92405" y="124043"/>
                        <a:pt x="97972" y="114300"/>
                      </a:cubicBezTo>
                      <a:cubicBezTo>
                        <a:pt x="103700" y="104275"/>
                        <a:pt x="114794" y="98437"/>
                        <a:pt x="122465" y="89808"/>
                      </a:cubicBezTo>
                      <a:cubicBezTo>
                        <a:pt x="136586" y="73922"/>
                        <a:pt x="149165" y="56708"/>
                        <a:pt x="163286" y="40822"/>
                      </a:cubicBezTo>
                      <a:cubicBezTo>
                        <a:pt x="170957" y="32192"/>
                        <a:pt x="179615" y="24493"/>
                        <a:pt x="187779" y="16329"/>
                      </a:cubicBezTo>
                      <a:lnTo>
                        <a:pt x="204107" y="0"/>
                      </a:ln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Freeform 238"/>
                <p:cNvSpPr/>
                <p:nvPr/>
              </p:nvSpPr>
              <p:spPr>
                <a:xfrm flipH="1">
                  <a:off x="4847683" y="4011331"/>
                  <a:ext cx="18343" cy="70318"/>
                </a:xfrm>
                <a:custGeom>
                  <a:avLst/>
                  <a:gdLst>
                    <a:gd name="connsiteX0" fmla="*/ 457200 w 457200"/>
                    <a:gd name="connsiteY0" fmla="*/ 661307 h 661307"/>
                    <a:gd name="connsiteX1" fmla="*/ 424543 w 457200"/>
                    <a:gd name="connsiteY1" fmla="*/ 506186 h 661307"/>
                    <a:gd name="connsiteX2" fmla="*/ 367393 w 457200"/>
                    <a:gd name="connsiteY2" fmla="*/ 391886 h 661307"/>
                    <a:gd name="connsiteX3" fmla="*/ 326571 w 457200"/>
                    <a:gd name="connsiteY3" fmla="*/ 293914 h 661307"/>
                    <a:gd name="connsiteX4" fmla="*/ 155121 w 457200"/>
                    <a:gd name="connsiteY4" fmla="*/ 122464 h 661307"/>
                    <a:gd name="connsiteX5" fmla="*/ 89807 w 457200"/>
                    <a:gd name="connsiteY5" fmla="*/ 65314 h 661307"/>
                    <a:gd name="connsiteX6" fmla="*/ 24493 w 457200"/>
                    <a:gd name="connsiteY6" fmla="*/ 16329 h 661307"/>
                    <a:gd name="connsiteX7" fmla="*/ 0 w 457200"/>
                    <a:gd name="connsiteY7" fmla="*/ 0 h 66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661307">
                      <a:moveTo>
                        <a:pt x="457200" y="661307"/>
                      </a:moveTo>
                      <a:cubicBezTo>
                        <a:pt x="449434" y="614713"/>
                        <a:pt x="438790" y="544652"/>
                        <a:pt x="424543" y="506186"/>
                      </a:cubicBezTo>
                      <a:cubicBezTo>
                        <a:pt x="409749" y="466241"/>
                        <a:pt x="385244" y="430562"/>
                        <a:pt x="367393" y="391886"/>
                      </a:cubicBezTo>
                      <a:cubicBezTo>
                        <a:pt x="352567" y="359763"/>
                        <a:pt x="348466" y="321704"/>
                        <a:pt x="326571" y="293914"/>
                      </a:cubicBezTo>
                      <a:cubicBezTo>
                        <a:pt x="276552" y="230429"/>
                        <a:pt x="215946" y="175686"/>
                        <a:pt x="155121" y="122464"/>
                      </a:cubicBezTo>
                      <a:cubicBezTo>
                        <a:pt x="133350" y="103414"/>
                        <a:pt x="112259" y="83556"/>
                        <a:pt x="89807" y="65314"/>
                      </a:cubicBezTo>
                      <a:cubicBezTo>
                        <a:pt x="68686" y="48153"/>
                        <a:pt x="46502" y="32336"/>
                        <a:pt x="24493" y="16329"/>
                      </a:cubicBezTo>
                      <a:cubicBezTo>
                        <a:pt x="16557" y="10558"/>
                        <a:pt x="0" y="0"/>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Freeform 240"/>
                <p:cNvSpPr/>
                <p:nvPr/>
              </p:nvSpPr>
              <p:spPr>
                <a:xfrm flipH="1">
                  <a:off x="4902248" y="4015961"/>
                  <a:ext cx="17196" cy="66845"/>
                </a:xfrm>
                <a:custGeom>
                  <a:avLst/>
                  <a:gdLst>
                    <a:gd name="connsiteX0" fmla="*/ 130628 w 138793"/>
                    <a:gd name="connsiteY0" fmla="*/ 628650 h 628650"/>
                    <a:gd name="connsiteX1" fmla="*/ 138793 w 138793"/>
                    <a:gd name="connsiteY1" fmla="*/ 579664 h 628650"/>
                    <a:gd name="connsiteX2" fmla="*/ 130628 w 138793"/>
                    <a:gd name="connsiteY2" fmla="*/ 212271 h 628650"/>
                    <a:gd name="connsiteX3" fmla="*/ 122464 w 138793"/>
                    <a:gd name="connsiteY3" fmla="*/ 163286 h 628650"/>
                    <a:gd name="connsiteX4" fmla="*/ 97971 w 138793"/>
                    <a:gd name="connsiteY4" fmla="*/ 114300 h 628650"/>
                    <a:gd name="connsiteX5" fmla="*/ 65314 w 138793"/>
                    <a:gd name="connsiteY5" fmla="*/ 48986 h 628650"/>
                    <a:gd name="connsiteX6" fmla="*/ 8164 w 138793"/>
                    <a:gd name="connsiteY6" fmla="*/ 8164 h 628650"/>
                    <a:gd name="connsiteX7" fmla="*/ 0 w 138793"/>
                    <a:gd name="connsiteY7"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793" h="628650">
                      <a:moveTo>
                        <a:pt x="130628" y="628650"/>
                      </a:moveTo>
                      <a:cubicBezTo>
                        <a:pt x="133350" y="612321"/>
                        <a:pt x="138793" y="596218"/>
                        <a:pt x="138793" y="579664"/>
                      </a:cubicBezTo>
                      <a:cubicBezTo>
                        <a:pt x="138793" y="457169"/>
                        <a:pt x="135428" y="334671"/>
                        <a:pt x="130628" y="212271"/>
                      </a:cubicBezTo>
                      <a:cubicBezTo>
                        <a:pt x="129979" y="195730"/>
                        <a:pt x="127699" y="178990"/>
                        <a:pt x="122464" y="163286"/>
                      </a:cubicBezTo>
                      <a:cubicBezTo>
                        <a:pt x="116691" y="145967"/>
                        <a:pt x="105385" y="130983"/>
                        <a:pt x="97971" y="114300"/>
                      </a:cubicBezTo>
                      <a:cubicBezTo>
                        <a:pt x="83279" y="81242"/>
                        <a:pt x="97020" y="85221"/>
                        <a:pt x="65314" y="48986"/>
                      </a:cubicBezTo>
                      <a:cubicBezTo>
                        <a:pt x="54779" y="36946"/>
                        <a:pt x="22365" y="18815"/>
                        <a:pt x="8164" y="8164"/>
                      </a:cubicBezTo>
                      <a:cubicBezTo>
                        <a:pt x="5085" y="5855"/>
                        <a:pt x="2721" y="2721"/>
                        <a:pt x="0" y="0"/>
                      </a:cubicBezTo>
                    </a:path>
                  </a:pathLst>
                </a:custGeom>
                <a:noFill/>
                <a:ln w="31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5808374" y="2059999"/>
                <a:ext cx="2971800" cy="1768722"/>
                <a:chOff x="6096000" y="2443155"/>
                <a:chExt cx="2971800" cy="1768722"/>
              </a:xfrm>
            </p:grpSpPr>
            <p:pic>
              <p:nvPicPr>
                <p:cNvPr id="262" name="Picture 2"/>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6808611" y="3378646"/>
                  <a:ext cx="218522" cy="594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7315199" y="2721659"/>
                  <a:ext cx="569884" cy="1250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096000" y="2443155"/>
                  <a:ext cx="826982" cy="167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p:cNvPicPr>
                  <a:picLocks noChangeAspect="1" noChangeArrowheads="1"/>
                </p:cNvPicPr>
                <p:nvPr/>
              </p:nvPicPr>
              <p:blipFill rotWithShape="1">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6992323" y="3010071"/>
                  <a:ext cx="304800" cy="1136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p:cNvPicPr>
                  <a:picLocks noChangeAspect="1" noChangeArrowheads="1"/>
                </p:cNvPicPr>
                <p:nvPr/>
              </p:nvPicPr>
              <p:blipFill rotWithShape="1">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7867754" y="3010071"/>
                  <a:ext cx="304800" cy="111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2"/>
                <p:cNvPicPr>
                  <a:picLocks noChangeAspect="1" noChangeArrowheads="1"/>
                </p:cNvPicPr>
                <p:nvPr/>
              </p:nvPicPr>
              <p:blipFill rotWithShape="1">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8068157" y="2764077"/>
                  <a:ext cx="33282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2"/>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181508" y="3344904"/>
                  <a:ext cx="308812" cy="760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2"/>
                <p:cNvPicPr>
                  <a:picLocks noChangeAspect="1" noChangeArrowheads="1"/>
                </p:cNvPicPr>
                <p:nvPr/>
              </p:nvPicPr>
              <p:blipFill rotWithShape="1">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210151" y="3509665"/>
                  <a:ext cx="308812" cy="582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2"/>
                <p:cNvPicPr>
                  <a:picLocks noChangeAspect="1" noChangeArrowheads="1"/>
                </p:cNvPicPr>
                <p:nvPr/>
              </p:nvPicPr>
              <p:blipFill rotWithShape="1">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7700088" y="3602276"/>
                  <a:ext cx="218522" cy="469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2"/>
                <p:cNvPicPr>
                  <a:picLocks noChangeAspect="1" noChangeArrowheads="1"/>
                </p:cNvPicPr>
                <p:nvPr/>
              </p:nvPicPr>
              <p:blipFill rotWithShape="1">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6878198" y="3623156"/>
                  <a:ext cx="218522" cy="469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2"/>
                <p:cNvPicPr>
                  <a:picLocks noChangeAspect="1" noChangeArrowheads="1"/>
                </p:cNvPicPr>
                <p:nvPr/>
              </p:nvPicPr>
              <p:blipFill rotWithShape="1">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6688426" y="3150209"/>
                  <a:ext cx="122905" cy="947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8555424" y="2670107"/>
                  <a:ext cx="512376" cy="561680"/>
                </a:xfrm>
                <a:custGeom>
                  <a:avLst/>
                  <a:gdLst>
                    <a:gd name="connsiteX0" fmla="*/ 506186 w 512376"/>
                    <a:gd name="connsiteY0" fmla="*/ 540283 h 561680"/>
                    <a:gd name="connsiteX1" fmla="*/ 318407 w 512376"/>
                    <a:gd name="connsiteY1" fmla="*/ 507626 h 561680"/>
                    <a:gd name="connsiteX2" fmla="*/ 293915 w 512376"/>
                    <a:gd name="connsiteY2" fmla="*/ 483133 h 561680"/>
                    <a:gd name="connsiteX3" fmla="*/ 269422 w 512376"/>
                    <a:gd name="connsiteY3" fmla="*/ 474969 h 561680"/>
                    <a:gd name="connsiteX4" fmla="*/ 204107 w 512376"/>
                    <a:gd name="connsiteY4" fmla="*/ 450476 h 561680"/>
                    <a:gd name="connsiteX5" fmla="*/ 179615 w 512376"/>
                    <a:gd name="connsiteY5" fmla="*/ 425983 h 561680"/>
                    <a:gd name="connsiteX6" fmla="*/ 146957 w 512376"/>
                    <a:gd name="connsiteY6" fmla="*/ 409655 h 561680"/>
                    <a:gd name="connsiteX7" fmla="*/ 122465 w 512376"/>
                    <a:gd name="connsiteY7" fmla="*/ 393326 h 561680"/>
                    <a:gd name="connsiteX8" fmla="*/ 114300 w 512376"/>
                    <a:gd name="connsiteY8" fmla="*/ 368833 h 561680"/>
                    <a:gd name="connsiteX9" fmla="*/ 81643 w 512376"/>
                    <a:gd name="connsiteY9" fmla="*/ 319848 h 561680"/>
                    <a:gd name="connsiteX10" fmla="*/ 97972 w 512376"/>
                    <a:gd name="connsiteY10" fmla="*/ 254533 h 561680"/>
                    <a:gd name="connsiteX11" fmla="*/ 114300 w 512376"/>
                    <a:gd name="connsiteY11" fmla="*/ 230040 h 561680"/>
                    <a:gd name="connsiteX12" fmla="*/ 89807 w 512376"/>
                    <a:gd name="connsiteY12" fmla="*/ 213712 h 561680"/>
                    <a:gd name="connsiteX13" fmla="*/ 73479 w 512376"/>
                    <a:gd name="connsiteY13" fmla="*/ 189219 h 561680"/>
                    <a:gd name="connsiteX14" fmla="*/ 0 w 512376"/>
                    <a:gd name="connsiteY14" fmla="*/ 164726 h 561680"/>
                    <a:gd name="connsiteX15" fmla="*/ 48986 w 512376"/>
                    <a:gd name="connsiteY15" fmla="*/ 123905 h 561680"/>
                    <a:gd name="connsiteX16" fmla="*/ 73479 w 512376"/>
                    <a:gd name="connsiteY16" fmla="*/ 115740 h 561680"/>
                    <a:gd name="connsiteX17" fmla="*/ 130629 w 512376"/>
                    <a:gd name="connsiteY17" fmla="*/ 123905 h 561680"/>
                    <a:gd name="connsiteX18" fmla="*/ 138793 w 512376"/>
                    <a:gd name="connsiteY18" fmla="*/ 99412 h 561680"/>
                    <a:gd name="connsiteX19" fmla="*/ 155122 w 512376"/>
                    <a:gd name="connsiteY19" fmla="*/ 74919 h 561680"/>
                    <a:gd name="connsiteX20" fmla="*/ 212272 w 512376"/>
                    <a:gd name="connsiteY20" fmla="*/ 50426 h 561680"/>
                    <a:gd name="connsiteX21" fmla="*/ 220436 w 512376"/>
                    <a:gd name="connsiteY21" fmla="*/ 9605 h 561680"/>
                    <a:gd name="connsiteX22" fmla="*/ 277586 w 512376"/>
                    <a:gd name="connsiteY22" fmla="*/ 9605 h 561680"/>
                    <a:gd name="connsiteX23" fmla="*/ 310243 w 512376"/>
                    <a:gd name="connsiteY23" fmla="*/ 42262 h 561680"/>
                    <a:gd name="connsiteX24" fmla="*/ 334736 w 512376"/>
                    <a:gd name="connsiteY24" fmla="*/ 74919 h 561680"/>
                    <a:gd name="connsiteX25" fmla="*/ 375557 w 512376"/>
                    <a:gd name="connsiteY25" fmla="*/ 83083 h 561680"/>
                    <a:gd name="connsiteX26" fmla="*/ 383722 w 512376"/>
                    <a:gd name="connsiteY26" fmla="*/ 164726 h 561680"/>
                    <a:gd name="connsiteX27" fmla="*/ 375557 w 512376"/>
                    <a:gd name="connsiteY27" fmla="*/ 197383 h 561680"/>
                    <a:gd name="connsiteX28" fmla="*/ 408215 w 512376"/>
                    <a:gd name="connsiteY28" fmla="*/ 221876 h 561680"/>
                    <a:gd name="connsiteX29" fmla="*/ 449036 w 512376"/>
                    <a:gd name="connsiteY29" fmla="*/ 279026 h 561680"/>
                    <a:gd name="connsiteX30" fmla="*/ 465365 w 512376"/>
                    <a:gd name="connsiteY30" fmla="*/ 491298 h 561680"/>
                    <a:gd name="connsiteX31" fmla="*/ 506186 w 512376"/>
                    <a:gd name="connsiteY31" fmla="*/ 540283 h 56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2376" h="561680">
                      <a:moveTo>
                        <a:pt x="506186" y="540283"/>
                      </a:moveTo>
                      <a:cubicBezTo>
                        <a:pt x="481693" y="543004"/>
                        <a:pt x="451974" y="528175"/>
                        <a:pt x="318407" y="507626"/>
                      </a:cubicBezTo>
                      <a:cubicBezTo>
                        <a:pt x="310243" y="499462"/>
                        <a:pt x="303522" y="489538"/>
                        <a:pt x="293915" y="483133"/>
                      </a:cubicBezTo>
                      <a:cubicBezTo>
                        <a:pt x="286754" y="478359"/>
                        <a:pt x="277332" y="478359"/>
                        <a:pt x="269422" y="474969"/>
                      </a:cubicBezTo>
                      <a:cubicBezTo>
                        <a:pt x="209650" y="449352"/>
                        <a:pt x="264318" y="465528"/>
                        <a:pt x="204107" y="450476"/>
                      </a:cubicBezTo>
                      <a:cubicBezTo>
                        <a:pt x="195943" y="442312"/>
                        <a:pt x="189010" y="432694"/>
                        <a:pt x="179615" y="425983"/>
                      </a:cubicBezTo>
                      <a:cubicBezTo>
                        <a:pt x="169711" y="418909"/>
                        <a:pt x="157524" y="415693"/>
                        <a:pt x="146957" y="409655"/>
                      </a:cubicBezTo>
                      <a:cubicBezTo>
                        <a:pt x="138438" y="404787"/>
                        <a:pt x="130629" y="398769"/>
                        <a:pt x="122465" y="393326"/>
                      </a:cubicBezTo>
                      <a:cubicBezTo>
                        <a:pt x="119743" y="385162"/>
                        <a:pt x="119074" y="375994"/>
                        <a:pt x="114300" y="368833"/>
                      </a:cubicBezTo>
                      <a:cubicBezTo>
                        <a:pt x="73530" y="307679"/>
                        <a:pt x="101054" y="378082"/>
                        <a:pt x="81643" y="319848"/>
                      </a:cubicBezTo>
                      <a:cubicBezTo>
                        <a:pt x="87086" y="298076"/>
                        <a:pt x="90303" y="275624"/>
                        <a:pt x="97972" y="254533"/>
                      </a:cubicBezTo>
                      <a:cubicBezTo>
                        <a:pt x="101325" y="245312"/>
                        <a:pt x="116225" y="239662"/>
                        <a:pt x="114300" y="230040"/>
                      </a:cubicBezTo>
                      <a:cubicBezTo>
                        <a:pt x="112375" y="220418"/>
                        <a:pt x="97971" y="219155"/>
                        <a:pt x="89807" y="213712"/>
                      </a:cubicBezTo>
                      <a:cubicBezTo>
                        <a:pt x="84364" y="205548"/>
                        <a:pt x="80417" y="196157"/>
                        <a:pt x="73479" y="189219"/>
                      </a:cubicBezTo>
                      <a:cubicBezTo>
                        <a:pt x="50519" y="166258"/>
                        <a:pt x="32842" y="170199"/>
                        <a:pt x="0" y="164726"/>
                      </a:cubicBezTo>
                      <a:cubicBezTo>
                        <a:pt x="18058" y="146668"/>
                        <a:pt x="26251" y="135273"/>
                        <a:pt x="48986" y="123905"/>
                      </a:cubicBezTo>
                      <a:cubicBezTo>
                        <a:pt x="56683" y="120056"/>
                        <a:pt x="65315" y="118462"/>
                        <a:pt x="73479" y="115740"/>
                      </a:cubicBezTo>
                      <a:cubicBezTo>
                        <a:pt x="92529" y="118462"/>
                        <a:pt x="111960" y="128572"/>
                        <a:pt x="130629" y="123905"/>
                      </a:cubicBezTo>
                      <a:cubicBezTo>
                        <a:pt x="138978" y="121818"/>
                        <a:pt x="134944" y="107109"/>
                        <a:pt x="138793" y="99412"/>
                      </a:cubicBezTo>
                      <a:cubicBezTo>
                        <a:pt x="143181" y="90636"/>
                        <a:pt x="147584" y="81201"/>
                        <a:pt x="155122" y="74919"/>
                      </a:cubicBezTo>
                      <a:cubicBezTo>
                        <a:pt x="168575" y="63708"/>
                        <a:pt x="195255" y="56098"/>
                        <a:pt x="212272" y="50426"/>
                      </a:cubicBezTo>
                      <a:cubicBezTo>
                        <a:pt x="214993" y="36819"/>
                        <a:pt x="211553" y="20265"/>
                        <a:pt x="220436" y="9605"/>
                      </a:cubicBezTo>
                      <a:cubicBezTo>
                        <a:pt x="236037" y="-9116"/>
                        <a:pt x="261933" y="4387"/>
                        <a:pt x="277586" y="9605"/>
                      </a:cubicBezTo>
                      <a:cubicBezTo>
                        <a:pt x="288472" y="20491"/>
                        <a:pt x="300106" y="30676"/>
                        <a:pt x="310243" y="42262"/>
                      </a:cubicBezTo>
                      <a:cubicBezTo>
                        <a:pt x="319203" y="52502"/>
                        <a:pt x="323197" y="67707"/>
                        <a:pt x="334736" y="74919"/>
                      </a:cubicBezTo>
                      <a:cubicBezTo>
                        <a:pt x="346503" y="82273"/>
                        <a:pt x="361950" y="80362"/>
                        <a:pt x="375557" y="83083"/>
                      </a:cubicBezTo>
                      <a:cubicBezTo>
                        <a:pt x="378279" y="110297"/>
                        <a:pt x="383722" y="137376"/>
                        <a:pt x="383722" y="164726"/>
                      </a:cubicBezTo>
                      <a:cubicBezTo>
                        <a:pt x="383722" y="175947"/>
                        <a:pt x="371137" y="187070"/>
                        <a:pt x="375557" y="197383"/>
                      </a:cubicBezTo>
                      <a:cubicBezTo>
                        <a:pt x="380917" y="209890"/>
                        <a:pt x="398593" y="212254"/>
                        <a:pt x="408215" y="221876"/>
                      </a:cubicBezTo>
                      <a:cubicBezTo>
                        <a:pt x="418338" y="231999"/>
                        <a:pt x="439767" y="265122"/>
                        <a:pt x="449036" y="279026"/>
                      </a:cubicBezTo>
                      <a:cubicBezTo>
                        <a:pt x="473551" y="377087"/>
                        <a:pt x="446996" y="261696"/>
                        <a:pt x="465365" y="491298"/>
                      </a:cubicBezTo>
                      <a:cubicBezTo>
                        <a:pt x="475250" y="614860"/>
                        <a:pt x="530679" y="537562"/>
                        <a:pt x="506186" y="54028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2"/>
                <p:cNvPicPr>
                  <a:picLocks noChangeAspect="1" noChangeArrowheads="1"/>
                </p:cNvPicPr>
                <p:nvPr/>
              </p:nvPicPr>
              <p:blipFill rotWithShape="1">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8476502" y="2687876"/>
                  <a:ext cx="403659" cy="1482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2"/>
                <p:cNvPicPr>
                  <a:picLocks noChangeAspect="1" noChangeArrowheads="1"/>
                </p:cNvPicPr>
                <p:nvPr/>
              </p:nvPicPr>
              <p:blipFill rotWithShape="1">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8400977" y="3404326"/>
                  <a:ext cx="304800" cy="65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reeform 13"/>
                <p:cNvSpPr/>
                <p:nvPr/>
              </p:nvSpPr>
              <p:spPr>
                <a:xfrm>
                  <a:off x="6934200" y="4081287"/>
                  <a:ext cx="514629" cy="61627"/>
                </a:xfrm>
                <a:custGeom>
                  <a:avLst/>
                  <a:gdLst>
                    <a:gd name="connsiteX0" fmla="*/ 8072 w 1152718"/>
                    <a:gd name="connsiteY0" fmla="*/ 8650 h 123255"/>
                    <a:gd name="connsiteX1" fmla="*/ 81551 w 1152718"/>
                    <a:gd name="connsiteY1" fmla="*/ 8650 h 123255"/>
                    <a:gd name="connsiteX2" fmla="*/ 367301 w 1152718"/>
                    <a:gd name="connsiteY2" fmla="*/ 486 h 123255"/>
                    <a:gd name="connsiteX3" fmla="*/ 579572 w 1152718"/>
                    <a:gd name="connsiteY3" fmla="*/ 24979 h 123255"/>
                    <a:gd name="connsiteX4" fmla="*/ 832665 w 1152718"/>
                    <a:gd name="connsiteY4" fmla="*/ 24979 h 123255"/>
                    <a:gd name="connsiteX5" fmla="*/ 1142908 w 1152718"/>
                    <a:gd name="connsiteY5" fmla="*/ 24979 h 123255"/>
                    <a:gd name="connsiteX6" fmla="*/ 1077593 w 1152718"/>
                    <a:gd name="connsiteY6" fmla="*/ 57636 h 123255"/>
                    <a:gd name="connsiteX7" fmla="*/ 1102086 w 1152718"/>
                    <a:gd name="connsiteY7" fmla="*/ 82129 h 123255"/>
                    <a:gd name="connsiteX8" fmla="*/ 1012279 w 1152718"/>
                    <a:gd name="connsiteY8" fmla="*/ 82129 h 123255"/>
                    <a:gd name="connsiteX9" fmla="*/ 808172 w 1152718"/>
                    <a:gd name="connsiteY9" fmla="*/ 82129 h 123255"/>
                    <a:gd name="connsiteX10" fmla="*/ 832665 w 1152718"/>
                    <a:gd name="connsiteY10" fmla="*/ 122950 h 123255"/>
                    <a:gd name="connsiteX11" fmla="*/ 718365 w 1152718"/>
                    <a:gd name="connsiteY11" fmla="*/ 57636 h 123255"/>
                    <a:gd name="connsiteX12" fmla="*/ 685708 w 1152718"/>
                    <a:gd name="connsiteY12" fmla="*/ 73964 h 123255"/>
                    <a:gd name="connsiteX13" fmla="*/ 465272 w 1152718"/>
                    <a:gd name="connsiteY13" fmla="*/ 49471 h 123255"/>
                    <a:gd name="connsiteX14" fmla="*/ 48893 w 1152718"/>
                    <a:gd name="connsiteY14" fmla="*/ 73964 h 123255"/>
                    <a:gd name="connsiteX15" fmla="*/ 8072 w 1152718"/>
                    <a:gd name="connsiteY15" fmla="*/ 8650 h 1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2718" h="123255">
                      <a:moveTo>
                        <a:pt x="8072" y="8650"/>
                      </a:moveTo>
                      <a:cubicBezTo>
                        <a:pt x="13515" y="-2236"/>
                        <a:pt x="81551" y="8650"/>
                        <a:pt x="81551" y="8650"/>
                      </a:cubicBezTo>
                      <a:cubicBezTo>
                        <a:pt x="141422" y="7289"/>
                        <a:pt x="284298" y="-2235"/>
                        <a:pt x="367301" y="486"/>
                      </a:cubicBezTo>
                      <a:cubicBezTo>
                        <a:pt x="450304" y="3207"/>
                        <a:pt x="502011" y="20897"/>
                        <a:pt x="579572" y="24979"/>
                      </a:cubicBezTo>
                      <a:cubicBezTo>
                        <a:pt x="657133" y="29061"/>
                        <a:pt x="832665" y="24979"/>
                        <a:pt x="832665" y="24979"/>
                      </a:cubicBezTo>
                      <a:cubicBezTo>
                        <a:pt x="926554" y="24979"/>
                        <a:pt x="1102087" y="19536"/>
                        <a:pt x="1142908" y="24979"/>
                      </a:cubicBezTo>
                      <a:cubicBezTo>
                        <a:pt x="1183729" y="30422"/>
                        <a:pt x="1084397" y="48111"/>
                        <a:pt x="1077593" y="57636"/>
                      </a:cubicBezTo>
                      <a:cubicBezTo>
                        <a:pt x="1070789" y="67161"/>
                        <a:pt x="1112972" y="78047"/>
                        <a:pt x="1102086" y="82129"/>
                      </a:cubicBezTo>
                      <a:cubicBezTo>
                        <a:pt x="1091200" y="86211"/>
                        <a:pt x="1012279" y="82129"/>
                        <a:pt x="1012279" y="82129"/>
                      </a:cubicBezTo>
                      <a:cubicBezTo>
                        <a:pt x="963293" y="82129"/>
                        <a:pt x="838108" y="75326"/>
                        <a:pt x="808172" y="82129"/>
                      </a:cubicBezTo>
                      <a:cubicBezTo>
                        <a:pt x="778236" y="88933"/>
                        <a:pt x="847633" y="127032"/>
                        <a:pt x="832665" y="122950"/>
                      </a:cubicBezTo>
                      <a:cubicBezTo>
                        <a:pt x="817697" y="118868"/>
                        <a:pt x="742858" y="65800"/>
                        <a:pt x="718365" y="57636"/>
                      </a:cubicBezTo>
                      <a:cubicBezTo>
                        <a:pt x="693872" y="49472"/>
                        <a:pt x="727890" y="75325"/>
                        <a:pt x="685708" y="73964"/>
                      </a:cubicBezTo>
                      <a:cubicBezTo>
                        <a:pt x="643526" y="72603"/>
                        <a:pt x="571408" y="49471"/>
                        <a:pt x="465272" y="49471"/>
                      </a:cubicBezTo>
                      <a:cubicBezTo>
                        <a:pt x="359136" y="49471"/>
                        <a:pt x="118289" y="76685"/>
                        <a:pt x="48893" y="73964"/>
                      </a:cubicBezTo>
                      <a:cubicBezTo>
                        <a:pt x="-20503" y="71243"/>
                        <a:pt x="2629" y="19536"/>
                        <a:pt x="8072" y="865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8" name="Freeform 4107"/>
                <p:cNvSpPr/>
                <p:nvPr/>
              </p:nvSpPr>
              <p:spPr>
                <a:xfrm>
                  <a:off x="6459826" y="2743200"/>
                  <a:ext cx="549636" cy="637195"/>
                </a:xfrm>
                <a:custGeom>
                  <a:avLst/>
                  <a:gdLst>
                    <a:gd name="connsiteX0" fmla="*/ 304188 w 549636"/>
                    <a:gd name="connsiteY0" fmla="*/ 630341 h 637195"/>
                    <a:gd name="connsiteX1" fmla="*/ 277134 w 549636"/>
                    <a:gd name="connsiteY1" fmla="*/ 622225 h 637195"/>
                    <a:gd name="connsiteX2" fmla="*/ 266313 w 549636"/>
                    <a:gd name="connsiteY2" fmla="*/ 619519 h 637195"/>
                    <a:gd name="connsiteX3" fmla="*/ 228438 w 549636"/>
                    <a:gd name="connsiteY3" fmla="*/ 616814 h 637195"/>
                    <a:gd name="connsiteX4" fmla="*/ 217617 w 549636"/>
                    <a:gd name="connsiteY4" fmla="*/ 611403 h 637195"/>
                    <a:gd name="connsiteX5" fmla="*/ 209501 w 549636"/>
                    <a:gd name="connsiteY5" fmla="*/ 608698 h 637195"/>
                    <a:gd name="connsiteX6" fmla="*/ 120225 w 549636"/>
                    <a:gd name="connsiteY6" fmla="*/ 603287 h 637195"/>
                    <a:gd name="connsiteX7" fmla="*/ 101288 w 549636"/>
                    <a:gd name="connsiteY7" fmla="*/ 600582 h 637195"/>
                    <a:gd name="connsiteX8" fmla="*/ 79646 w 549636"/>
                    <a:gd name="connsiteY8" fmla="*/ 597877 h 637195"/>
                    <a:gd name="connsiteX9" fmla="*/ 68824 w 549636"/>
                    <a:gd name="connsiteY9" fmla="*/ 595171 h 637195"/>
                    <a:gd name="connsiteX10" fmla="*/ 41771 w 549636"/>
                    <a:gd name="connsiteY10" fmla="*/ 589761 h 637195"/>
                    <a:gd name="connsiteX11" fmla="*/ 30950 w 549636"/>
                    <a:gd name="connsiteY11" fmla="*/ 581645 h 637195"/>
                    <a:gd name="connsiteX12" fmla="*/ 28244 w 549636"/>
                    <a:gd name="connsiteY12" fmla="*/ 573529 h 637195"/>
                    <a:gd name="connsiteX13" fmla="*/ 30950 w 549636"/>
                    <a:gd name="connsiteY13" fmla="*/ 546476 h 637195"/>
                    <a:gd name="connsiteX14" fmla="*/ 47182 w 549636"/>
                    <a:gd name="connsiteY14" fmla="*/ 541065 h 637195"/>
                    <a:gd name="connsiteX15" fmla="*/ 98583 w 549636"/>
                    <a:gd name="connsiteY15" fmla="*/ 538360 h 637195"/>
                    <a:gd name="connsiteX16" fmla="*/ 120225 w 549636"/>
                    <a:gd name="connsiteY16" fmla="*/ 532949 h 637195"/>
                    <a:gd name="connsiteX17" fmla="*/ 141868 w 549636"/>
                    <a:gd name="connsiteY17" fmla="*/ 527538 h 637195"/>
                    <a:gd name="connsiteX18" fmla="*/ 160805 w 549636"/>
                    <a:gd name="connsiteY18" fmla="*/ 519422 h 637195"/>
                    <a:gd name="connsiteX19" fmla="*/ 204090 w 549636"/>
                    <a:gd name="connsiteY19" fmla="*/ 514012 h 637195"/>
                    <a:gd name="connsiteX20" fmla="*/ 187859 w 549636"/>
                    <a:gd name="connsiteY20" fmla="*/ 503190 h 637195"/>
                    <a:gd name="connsiteX21" fmla="*/ 179743 w 549636"/>
                    <a:gd name="connsiteY21" fmla="*/ 497780 h 637195"/>
                    <a:gd name="connsiteX22" fmla="*/ 171627 w 549636"/>
                    <a:gd name="connsiteY22" fmla="*/ 495074 h 637195"/>
                    <a:gd name="connsiteX23" fmla="*/ 144573 w 549636"/>
                    <a:gd name="connsiteY23" fmla="*/ 497780 h 637195"/>
                    <a:gd name="connsiteX24" fmla="*/ 136457 w 549636"/>
                    <a:gd name="connsiteY24" fmla="*/ 503190 h 637195"/>
                    <a:gd name="connsiteX25" fmla="*/ 114815 w 549636"/>
                    <a:gd name="connsiteY25" fmla="*/ 505896 h 637195"/>
                    <a:gd name="connsiteX26" fmla="*/ 98583 w 549636"/>
                    <a:gd name="connsiteY26" fmla="*/ 508601 h 637195"/>
                    <a:gd name="connsiteX27" fmla="*/ 90467 w 549636"/>
                    <a:gd name="connsiteY27" fmla="*/ 511306 h 637195"/>
                    <a:gd name="connsiteX28" fmla="*/ 55298 w 549636"/>
                    <a:gd name="connsiteY28" fmla="*/ 516717 h 637195"/>
                    <a:gd name="connsiteX29" fmla="*/ 33655 w 549636"/>
                    <a:gd name="connsiteY29" fmla="*/ 514012 h 637195"/>
                    <a:gd name="connsiteX30" fmla="*/ 30950 w 549636"/>
                    <a:gd name="connsiteY30" fmla="*/ 503190 h 637195"/>
                    <a:gd name="connsiteX31" fmla="*/ 28244 w 549636"/>
                    <a:gd name="connsiteY31" fmla="*/ 465316 h 637195"/>
                    <a:gd name="connsiteX32" fmla="*/ 25539 w 549636"/>
                    <a:gd name="connsiteY32" fmla="*/ 440968 h 637195"/>
                    <a:gd name="connsiteX33" fmla="*/ 63414 w 549636"/>
                    <a:gd name="connsiteY33" fmla="*/ 438263 h 637195"/>
                    <a:gd name="connsiteX34" fmla="*/ 71530 w 549636"/>
                    <a:gd name="connsiteY34" fmla="*/ 446379 h 637195"/>
                    <a:gd name="connsiteX35" fmla="*/ 101288 w 549636"/>
                    <a:gd name="connsiteY35" fmla="*/ 459905 h 637195"/>
                    <a:gd name="connsiteX36" fmla="*/ 114815 w 549636"/>
                    <a:gd name="connsiteY36" fmla="*/ 462611 h 637195"/>
                    <a:gd name="connsiteX37" fmla="*/ 117520 w 549636"/>
                    <a:gd name="connsiteY37" fmla="*/ 451789 h 637195"/>
                    <a:gd name="connsiteX38" fmla="*/ 112109 w 549636"/>
                    <a:gd name="connsiteY38" fmla="*/ 443673 h 637195"/>
                    <a:gd name="connsiteX39" fmla="*/ 109404 w 549636"/>
                    <a:gd name="connsiteY39" fmla="*/ 435557 h 637195"/>
                    <a:gd name="connsiteX40" fmla="*/ 93172 w 549636"/>
                    <a:gd name="connsiteY40" fmla="*/ 424736 h 637195"/>
                    <a:gd name="connsiteX41" fmla="*/ 82351 w 549636"/>
                    <a:gd name="connsiteY41" fmla="*/ 416620 h 637195"/>
                    <a:gd name="connsiteX42" fmla="*/ 60708 w 549636"/>
                    <a:gd name="connsiteY42" fmla="*/ 408504 h 637195"/>
                    <a:gd name="connsiteX43" fmla="*/ 41771 w 549636"/>
                    <a:gd name="connsiteY43" fmla="*/ 405799 h 637195"/>
                    <a:gd name="connsiteX44" fmla="*/ 33655 w 549636"/>
                    <a:gd name="connsiteY44" fmla="*/ 400388 h 637195"/>
                    <a:gd name="connsiteX45" fmla="*/ 33655 w 549636"/>
                    <a:gd name="connsiteY45" fmla="*/ 362513 h 637195"/>
                    <a:gd name="connsiteX46" fmla="*/ 44476 w 549636"/>
                    <a:gd name="connsiteY46" fmla="*/ 359808 h 637195"/>
                    <a:gd name="connsiteX47" fmla="*/ 60708 w 549636"/>
                    <a:gd name="connsiteY47" fmla="*/ 357103 h 637195"/>
                    <a:gd name="connsiteX48" fmla="*/ 133752 w 549636"/>
                    <a:gd name="connsiteY48" fmla="*/ 359808 h 637195"/>
                    <a:gd name="connsiteX49" fmla="*/ 177037 w 549636"/>
                    <a:gd name="connsiteY49" fmla="*/ 365219 h 637195"/>
                    <a:gd name="connsiteX50" fmla="*/ 187859 w 549636"/>
                    <a:gd name="connsiteY50" fmla="*/ 367924 h 637195"/>
                    <a:gd name="connsiteX51" fmla="*/ 206796 w 549636"/>
                    <a:gd name="connsiteY51" fmla="*/ 370629 h 637195"/>
                    <a:gd name="connsiteX52" fmla="*/ 214912 w 549636"/>
                    <a:gd name="connsiteY52" fmla="*/ 373335 h 637195"/>
                    <a:gd name="connsiteX53" fmla="*/ 212206 w 549636"/>
                    <a:gd name="connsiteY53" fmla="*/ 365219 h 637195"/>
                    <a:gd name="connsiteX54" fmla="*/ 209501 w 549636"/>
                    <a:gd name="connsiteY54" fmla="*/ 351692 h 637195"/>
                    <a:gd name="connsiteX55" fmla="*/ 193269 w 549636"/>
                    <a:gd name="connsiteY55" fmla="*/ 340871 h 637195"/>
                    <a:gd name="connsiteX56" fmla="*/ 177037 w 549636"/>
                    <a:gd name="connsiteY56" fmla="*/ 335460 h 637195"/>
                    <a:gd name="connsiteX57" fmla="*/ 168921 w 549636"/>
                    <a:gd name="connsiteY57" fmla="*/ 327344 h 637195"/>
                    <a:gd name="connsiteX58" fmla="*/ 149984 w 549636"/>
                    <a:gd name="connsiteY58" fmla="*/ 324639 h 637195"/>
                    <a:gd name="connsiteX59" fmla="*/ 141868 w 549636"/>
                    <a:gd name="connsiteY59" fmla="*/ 321934 h 637195"/>
                    <a:gd name="connsiteX60" fmla="*/ 93172 w 549636"/>
                    <a:gd name="connsiteY60" fmla="*/ 319228 h 637195"/>
                    <a:gd name="connsiteX61" fmla="*/ 25539 w 549636"/>
                    <a:gd name="connsiteY61" fmla="*/ 313818 h 637195"/>
                    <a:gd name="connsiteX62" fmla="*/ 22834 w 549636"/>
                    <a:gd name="connsiteY62" fmla="*/ 275943 h 637195"/>
                    <a:gd name="connsiteX63" fmla="*/ 17423 w 549636"/>
                    <a:gd name="connsiteY63" fmla="*/ 267827 h 637195"/>
                    <a:gd name="connsiteX64" fmla="*/ 14718 w 549636"/>
                    <a:gd name="connsiteY64" fmla="*/ 243479 h 637195"/>
                    <a:gd name="connsiteX65" fmla="*/ 20128 w 549636"/>
                    <a:gd name="connsiteY65" fmla="*/ 235363 h 637195"/>
                    <a:gd name="connsiteX66" fmla="*/ 39066 w 549636"/>
                    <a:gd name="connsiteY66" fmla="*/ 229953 h 637195"/>
                    <a:gd name="connsiteX67" fmla="*/ 93172 w 549636"/>
                    <a:gd name="connsiteY67" fmla="*/ 232658 h 637195"/>
                    <a:gd name="connsiteX68" fmla="*/ 112109 w 549636"/>
                    <a:gd name="connsiteY68" fmla="*/ 243479 h 637195"/>
                    <a:gd name="connsiteX69" fmla="*/ 133752 w 549636"/>
                    <a:gd name="connsiteY69" fmla="*/ 257006 h 637195"/>
                    <a:gd name="connsiteX70" fmla="*/ 160805 w 549636"/>
                    <a:gd name="connsiteY70" fmla="*/ 246184 h 637195"/>
                    <a:gd name="connsiteX71" fmla="*/ 163511 w 549636"/>
                    <a:gd name="connsiteY71" fmla="*/ 238069 h 637195"/>
                    <a:gd name="connsiteX72" fmla="*/ 158100 w 549636"/>
                    <a:gd name="connsiteY72" fmla="*/ 229953 h 637195"/>
                    <a:gd name="connsiteX73" fmla="*/ 141868 w 549636"/>
                    <a:gd name="connsiteY73" fmla="*/ 219131 h 637195"/>
                    <a:gd name="connsiteX74" fmla="*/ 133752 w 549636"/>
                    <a:gd name="connsiteY74" fmla="*/ 213721 h 637195"/>
                    <a:gd name="connsiteX75" fmla="*/ 122931 w 549636"/>
                    <a:gd name="connsiteY75" fmla="*/ 211015 h 637195"/>
                    <a:gd name="connsiteX76" fmla="*/ 114815 w 549636"/>
                    <a:gd name="connsiteY76" fmla="*/ 205605 h 637195"/>
                    <a:gd name="connsiteX77" fmla="*/ 106699 w 549636"/>
                    <a:gd name="connsiteY77" fmla="*/ 197489 h 637195"/>
                    <a:gd name="connsiteX78" fmla="*/ 98583 w 549636"/>
                    <a:gd name="connsiteY78" fmla="*/ 194783 h 637195"/>
                    <a:gd name="connsiteX79" fmla="*/ 90467 w 549636"/>
                    <a:gd name="connsiteY79" fmla="*/ 189373 h 637195"/>
                    <a:gd name="connsiteX80" fmla="*/ 68824 w 549636"/>
                    <a:gd name="connsiteY80" fmla="*/ 178551 h 637195"/>
                    <a:gd name="connsiteX81" fmla="*/ 49887 w 549636"/>
                    <a:gd name="connsiteY81" fmla="*/ 181257 h 637195"/>
                    <a:gd name="connsiteX82" fmla="*/ 33655 w 549636"/>
                    <a:gd name="connsiteY82" fmla="*/ 189373 h 637195"/>
                    <a:gd name="connsiteX83" fmla="*/ 20128 w 549636"/>
                    <a:gd name="connsiteY83" fmla="*/ 192078 h 637195"/>
                    <a:gd name="connsiteX84" fmla="*/ 3896 w 549636"/>
                    <a:gd name="connsiteY84" fmla="*/ 197489 h 637195"/>
                    <a:gd name="connsiteX85" fmla="*/ 3896 w 549636"/>
                    <a:gd name="connsiteY85" fmla="*/ 159614 h 637195"/>
                    <a:gd name="connsiteX86" fmla="*/ 14718 w 549636"/>
                    <a:gd name="connsiteY86" fmla="*/ 154203 h 637195"/>
                    <a:gd name="connsiteX87" fmla="*/ 30950 w 549636"/>
                    <a:gd name="connsiteY87" fmla="*/ 143382 h 637195"/>
                    <a:gd name="connsiteX88" fmla="*/ 47182 w 549636"/>
                    <a:gd name="connsiteY88" fmla="*/ 129855 h 637195"/>
                    <a:gd name="connsiteX89" fmla="*/ 55298 w 549636"/>
                    <a:gd name="connsiteY89" fmla="*/ 127150 h 637195"/>
                    <a:gd name="connsiteX90" fmla="*/ 63414 w 549636"/>
                    <a:gd name="connsiteY90" fmla="*/ 108213 h 637195"/>
                    <a:gd name="connsiteX91" fmla="*/ 68824 w 549636"/>
                    <a:gd name="connsiteY91" fmla="*/ 89276 h 637195"/>
                    <a:gd name="connsiteX92" fmla="*/ 74235 w 549636"/>
                    <a:gd name="connsiteY92" fmla="*/ 73044 h 637195"/>
                    <a:gd name="connsiteX93" fmla="*/ 76940 w 549636"/>
                    <a:gd name="connsiteY93" fmla="*/ 64928 h 637195"/>
                    <a:gd name="connsiteX94" fmla="*/ 128341 w 549636"/>
                    <a:gd name="connsiteY94" fmla="*/ 59517 h 637195"/>
                    <a:gd name="connsiteX95" fmla="*/ 147279 w 549636"/>
                    <a:gd name="connsiteY95" fmla="*/ 48696 h 637195"/>
                    <a:gd name="connsiteX96" fmla="*/ 158100 w 549636"/>
                    <a:gd name="connsiteY96" fmla="*/ 43285 h 637195"/>
                    <a:gd name="connsiteX97" fmla="*/ 193269 w 549636"/>
                    <a:gd name="connsiteY97" fmla="*/ 37874 h 637195"/>
                    <a:gd name="connsiteX98" fmla="*/ 212206 w 549636"/>
                    <a:gd name="connsiteY98" fmla="*/ 29758 h 637195"/>
                    <a:gd name="connsiteX99" fmla="*/ 220322 w 549636"/>
                    <a:gd name="connsiteY99" fmla="*/ 32464 h 637195"/>
                    <a:gd name="connsiteX100" fmla="*/ 228438 w 549636"/>
                    <a:gd name="connsiteY100" fmla="*/ 29758 h 637195"/>
                    <a:gd name="connsiteX101" fmla="*/ 269018 w 549636"/>
                    <a:gd name="connsiteY101" fmla="*/ 24348 h 637195"/>
                    <a:gd name="connsiteX102" fmla="*/ 279840 w 549636"/>
                    <a:gd name="connsiteY102" fmla="*/ 16232 h 637195"/>
                    <a:gd name="connsiteX103" fmla="*/ 282545 w 549636"/>
                    <a:gd name="connsiteY103" fmla="*/ 8116 h 637195"/>
                    <a:gd name="connsiteX104" fmla="*/ 296072 w 549636"/>
                    <a:gd name="connsiteY104" fmla="*/ 0 h 637195"/>
                    <a:gd name="connsiteX105" fmla="*/ 328535 w 549636"/>
                    <a:gd name="connsiteY105" fmla="*/ 24348 h 637195"/>
                    <a:gd name="connsiteX106" fmla="*/ 339357 w 549636"/>
                    <a:gd name="connsiteY106" fmla="*/ 29758 h 637195"/>
                    <a:gd name="connsiteX107" fmla="*/ 355589 w 549636"/>
                    <a:gd name="connsiteY107" fmla="*/ 35169 h 637195"/>
                    <a:gd name="connsiteX108" fmla="*/ 366410 w 549636"/>
                    <a:gd name="connsiteY108" fmla="*/ 48696 h 637195"/>
                    <a:gd name="connsiteX109" fmla="*/ 371821 w 549636"/>
                    <a:gd name="connsiteY109" fmla="*/ 59517 h 637195"/>
                    <a:gd name="connsiteX110" fmla="*/ 369115 w 549636"/>
                    <a:gd name="connsiteY110" fmla="*/ 173141 h 637195"/>
                    <a:gd name="connsiteX111" fmla="*/ 358294 w 549636"/>
                    <a:gd name="connsiteY111" fmla="*/ 181257 h 637195"/>
                    <a:gd name="connsiteX112" fmla="*/ 336651 w 549636"/>
                    <a:gd name="connsiteY112" fmla="*/ 183962 h 637195"/>
                    <a:gd name="connsiteX113" fmla="*/ 393463 w 549636"/>
                    <a:gd name="connsiteY113" fmla="*/ 211015 h 637195"/>
                    <a:gd name="connsiteX114" fmla="*/ 412401 w 549636"/>
                    <a:gd name="connsiteY114" fmla="*/ 219131 h 637195"/>
                    <a:gd name="connsiteX115" fmla="*/ 428633 w 549636"/>
                    <a:gd name="connsiteY115" fmla="*/ 229953 h 637195"/>
                    <a:gd name="connsiteX116" fmla="*/ 439454 w 549636"/>
                    <a:gd name="connsiteY116" fmla="*/ 238069 h 637195"/>
                    <a:gd name="connsiteX117" fmla="*/ 474623 w 549636"/>
                    <a:gd name="connsiteY117" fmla="*/ 251595 h 637195"/>
                    <a:gd name="connsiteX118" fmla="*/ 498971 w 549636"/>
                    <a:gd name="connsiteY118" fmla="*/ 262416 h 637195"/>
                    <a:gd name="connsiteX119" fmla="*/ 485444 w 549636"/>
                    <a:gd name="connsiteY119" fmla="*/ 284059 h 637195"/>
                    <a:gd name="connsiteX120" fmla="*/ 474623 w 549636"/>
                    <a:gd name="connsiteY120" fmla="*/ 302996 h 637195"/>
                    <a:gd name="connsiteX121" fmla="*/ 455686 w 549636"/>
                    <a:gd name="connsiteY121" fmla="*/ 308407 h 637195"/>
                    <a:gd name="connsiteX122" fmla="*/ 444864 w 549636"/>
                    <a:gd name="connsiteY122" fmla="*/ 313818 h 637195"/>
                    <a:gd name="connsiteX123" fmla="*/ 428633 w 549636"/>
                    <a:gd name="connsiteY123" fmla="*/ 319228 h 637195"/>
                    <a:gd name="connsiteX124" fmla="*/ 417811 w 549636"/>
                    <a:gd name="connsiteY124" fmla="*/ 335460 h 637195"/>
                    <a:gd name="connsiteX125" fmla="*/ 412401 w 549636"/>
                    <a:gd name="connsiteY125" fmla="*/ 343576 h 637195"/>
                    <a:gd name="connsiteX126" fmla="*/ 404285 w 549636"/>
                    <a:gd name="connsiteY126" fmla="*/ 351692 h 637195"/>
                    <a:gd name="connsiteX127" fmla="*/ 396169 w 549636"/>
                    <a:gd name="connsiteY127" fmla="*/ 354397 h 637195"/>
                    <a:gd name="connsiteX128" fmla="*/ 409695 w 549636"/>
                    <a:gd name="connsiteY128" fmla="*/ 351692 h 637195"/>
                    <a:gd name="connsiteX129" fmla="*/ 452980 w 549636"/>
                    <a:gd name="connsiteY129" fmla="*/ 362513 h 637195"/>
                    <a:gd name="connsiteX130" fmla="*/ 455686 w 549636"/>
                    <a:gd name="connsiteY130" fmla="*/ 378745 h 637195"/>
                    <a:gd name="connsiteX131" fmla="*/ 471918 w 549636"/>
                    <a:gd name="connsiteY131" fmla="*/ 384156 h 637195"/>
                    <a:gd name="connsiteX132" fmla="*/ 482739 w 549636"/>
                    <a:gd name="connsiteY132" fmla="*/ 386861 h 637195"/>
                    <a:gd name="connsiteX133" fmla="*/ 498971 w 549636"/>
                    <a:gd name="connsiteY133" fmla="*/ 389567 h 637195"/>
                    <a:gd name="connsiteX134" fmla="*/ 507087 w 549636"/>
                    <a:gd name="connsiteY134" fmla="*/ 392272 h 637195"/>
                    <a:gd name="connsiteX135" fmla="*/ 517908 w 549636"/>
                    <a:gd name="connsiteY135" fmla="*/ 400388 h 637195"/>
                    <a:gd name="connsiteX136" fmla="*/ 528730 w 549636"/>
                    <a:gd name="connsiteY136" fmla="*/ 432852 h 637195"/>
                    <a:gd name="connsiteX137" fmla="*/ 534140 w 549636"/>
                    <a:gd name="connsiteY137" fmla="*/ 451789 h 637195"/>
                    <a:gd name="connsiteX138" fmla="*/ 536846 w 549636"/>
                    <a:gd name="connsiteY138" fmla="*/ 484253 h 637195"/>
                    <a:gd name="connsiteX139" fmla="*/ 544962 w 549636"/>
                    <a:gd name="connsiteY139" fmla="*/ 532949 h 637195"/>
                    <a:gd name="connsiteX140" fmla="*/ 544962 w 549636"/>
                    <a:gd name="connsiteY140" fmla="*/ 584350 h 637195"/>
                    <a:gd name="connsiteX141" fmla="*/ 534140 w 549636"/>
                    <a:gd name="connsiteY141" fmla="*/ 589761 h 637195"/>
                    <a:gd name="connsiteX142" fmla="*/ 520614 w 549636"/>
                    <a:gd name="connsiteY142" fmla="*/ 595171 h 637195"/>
                    <a:gd name="connsiteX143" fmla="*/ 509792 w 549636"/>
                    <a:gd name="connsiteY143" fmla="*/ 592466 h 637195"/>
                    <a:gd name="connsiteX144" fmla="*/ 496266 w 549636"/>
                    <a:gd name="connsiteY144" fmla="*/ 589761 h 637195"/>
                    <a:gd name="connsiteX145" fmla="*/ 471918 w 549636"/>
                    <a:gd name="connsiteY145" fmla="*/ 578940 h 637195"/>
                    <a:gd name="connsiteX146" fmla="*/ 455686 w 549636"/>
                    <a:gd name="connsiteY146" fmla="*/ 568118 h 637195"/>
                    <a:gd name="connsiteX147" fmla="*/ 436748 w 549636"/>
                    <a:gd name="connsiteY147" fmla="*/ 554592 h 637195"/>
                    <a:gd name="connsiteX148" fmla="*/ 423222 w 549636"/>
                    <a:gd name="connsiteY148" fmla="*/ 541065 h 637195"/>
                    <a:gd name="connsiteX149" fmla="*/ 406990 w 549636"/>
                    <a:gd name="connsiteY149" fmla="*/ 530244 h 637195"/>
                    <a:gd name="connsiteX150" fmla="*/ 390758 w 549636"/>
                    <a:gd name="connsiteY150" fmla="*/ 516717 h 637195"/>
                    <a:gd name="connsiteX151" fmla="*/ 388053 w 549636"/>
                    <a:gd name="connsiteY151" fmla="*/ 505896 h 637195"/>
                    <a:gd name="connsiteX152" fmla="*/ 385347 w 549636"/>
                    <a:gd name="connsiteY152" fmla="*/ 497780 h 637195"/>
                    <a:gd name="connsiteX153" fmla="*/ 385347 w 549636"/>
                    <a:gd name="connsiteY153" fmla="*/ 359808 h 637195"/>
                    <a:gd name="connsiteX154" fmla="*/ 382642 w 549636"/>
                    <a:gd name="connsiteY154" fmla="*/ 351692 h 637195"/>
                    <a:gd name="connsiteX155" fmla="*/ 377231 w 549636"/>
                    <a:gd name="connsiteY155" fmla="*/ 332755 h 637195"/>
                    <a:gd name="connsiteX156" fmla="*/ 347473 w 549636"/>
                    <a:gd name="connsiteY156" fmla="*/ 335460 h 637195"/>
                    <a:gd name="connsiteX157" fmla="*/ 339357 w 549636"/>
                    <a:gd name="connsiteY157" fmla="*/ 338166 h 637195"/>
                    <a:gd name="connsiteX158" fmla="*/ 333946 w 549636"/>
                    <a:gd name="connsiteY158" fmla="*/ 346282 h 637195"/>
                    <a:gd name="connsiteX159" fmla="*/ 325830 w 549636"/>
                    <a:gd name="connsiteY159" fmla="*/ 432852 h 637195"/>
                    <a:gd name="connsiteX160" fmla="*/ 323125 w 549636"/>
                    <a:gd name="connsiteY160" fmla="*/ 440968 h 637195"/>
                    <a:gd name="connsiteX161" fmla="*/ 320419 w 549636"/>
                    <a:gd name="connsiteY161" fmla="*/ 478842 h 637195"/>
                    <a:gd name="connsiteX162" fmla="*/ 317714 w 549636"/>
                    <a:gd name="connsiteY162" fmla="*/ 495074 h 637195"/>
                    <a:gd name="connsiteX163" fmla="*/ 320419 w 549636"/>
                    <a:gd name="connsiteY163" fmla="*/ 587055 h 637195"/>
                    <a:gd name="connsiteX164" fmla="*/ 317714 w 549636"/>
                    <a:gd name="connsiteY164" fmla="*/ 635751 h 637195"/>
                    <a:gd name="connsiteX165" fmla="*/ 301482 w 549636"/>
                    <a:gd name="connsiteY165" fmla="*/ 630341 h 637195"/>
                    <a:gd name="connsiteX166" fmla="*/ 304188 w 549636"/>
                    <a:gd name="connsiteY166" fmla="*/ 630341 h 63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549636" h="637195">
                      <a:moveTo>
                        <a:pt x="304188" y="630341"/>
                      </a:moveTo>
                      <a:cubicBezTo>
                        <a:pt x="283972" y="622254"/>
                        <a:pt x="297714" y="626799"/>
                        <a:pt x="277134" y="622225"/>
                      </a:cubicBezTo>
                      <a:cubicBezTo>
                        <a:pt x="273504" y="621418"/>
                        <a:pt x="270008" y="619930"/>
                        <a:pt x="266313" y="619519"/>
                      </a:cubicBezTo>
                      <a:cubicBezTo>
                        <a:pt x="253733" y="618121"/>
                        <a:pt x="241063" y="617716"/>
                        <a:pt x="228438" y="616814"/>
                      </a:cubicBezTo>
                      <a:cubicBezTo>
                        <a:pt x="224831" y="615010"/>
                        <a:pt x="221324" y="612992"/>
                        <a:pt x="217617" y="611403"/>
                      </a:cubicBezTo>
                      <a:cubicBezTo>
                        <a:pt x="214996" y="610280"/>
                        <a:pt x="212243" y="609481"/>
                        <a:pt x="209501" y="608698"/>
                      </a:cubicBezTo>
                      <a:cubicBezTo>
                        <a:pt x="178441" y="599825"/>
                        <a:pt x="166172" y="604872"/>
                        <a:pt x="120225" y="603287"/>
                      </a:cubicBezTo>
                      <a:lnTo>
                        <a:pt x="101288" y="600582"/>
                      </a:lnTo>
                      <a:cubicBezTo>
                        <a:pt x="94082" y="599621"/>
                        <a:pt x="86817" y="599072"/>
                        <a:pt x="79646" y="597877"/>
                      </a:cubicBezTo>
                      <a:cubicBezTo>
                        <a:pt x="75978" y="597266"/>
                        <a:pt x="72470" y="595900"/>
                        <a:pt x="68824" y="595171"/>
                      </a:cubicBezTo>
                      <a:cubicBezTo>
                        <a:pt x="35639" y="588534"/>
                        <a:pt x="66919" y="596047"/>
                        <a:pt x="41771" y="589761"/>
                      </a:cubicBezTo>
                      <a:cubicBezTo>
                        <a:pt x="38164" y="587056"/>
                        <a:pt x="33837" y="585109"/>
                        <a:pt x="30950" y="581645"/>
                      </a:cubicBezTo>
                      <a:cubicBezTo>
                        <a:pt x="29124" y="579454"/>
                        <a:pt x="28244" y="576381"/>
                        <a:pt x="28244" y="573529"/>
                      </a:cubicBezTo>
                      <a:cubicBezTo>
                        <a:pt x="28244" y="564466"/>
                        <a:pt x="26383" y="554304"/>
                        <a:pt x="30950" y="546476"/>
                      </a:cubicBezTo>
                      <a:cubicBezTo>
                        <a:pt x="33824" y="541550"/>
                        <a:pt x="41487" y="541365"/>
                        <a:pt x="47182" y="541065"/>
                      </a:cubicBezTo>
                      <a:lnTo>
                        <a:pt x="98583" y="538360"/>
                      </a:lnTo>
                      <a:cubicBezTo>
                        <a:pt x="131676" y="531740"/>
                        <a:pt x="97346" y="539189"/>
                        <a:pt x="120225" y="532949"/>
                      </a:cubicBezTo>
                      <a:cubicBezTo>
                        <a:pt x="127399" y="530992"/>
                        <a:pt x="135217" y="530863"/>
                        <a:pt x="141868" y="527538"/>
                      </a:cubicBezTo>
                      <a:cubicBezTo>
                        <a:pt x="148479" y="524233"/>
                        <a:pt x="153644" y="521013"/>
                        <a:pt x="160805" y="519422"/>
                      </a:cubicBezTo>
                      <a:cubicBezTo>
                        <a:pt x="174530" y="516372"/>
                        <a:pt x="190490" y="515372"/>
                        <a:pt x="204090" y="514012"/>
                      </a:cubicBezTo>
                      <a:lnTo>
                        <a:pt x="187859" y="503190"/>
                      </a:lnTo>
                      <a:cubicBezTo>
                        <a:pt x="185154" y="501386"/>
                        <a:pt x="182827" y="498808"/>
                        <a:pt x="179743" y="497780"/>
                      </a:cubicBezTo>
                      <a:lnTo>
                        <a:pt x="171627" y="495074"/>
                      </a:lnTo>
                      <a:cubicBezTo>
                        <a:pt x="162609" y="495976"/>
                        <a:pt x="153404" y="495742"/>
                        <a:pt x="144573" y="497780"/>
                      </a:cubicBezTo>
                      <a:cubicBezTo>
                        <a:pt x="141405" y="498511"/>
                        <a:pt x="139594" y="502335"/>
                        <a:pt x="136457" y="503190"/>
                      </a:cubicBezTo>
                      <a:cubicBezTo>
                        <a:pt x="129443" y="505103"/>
                        <a:pt x="122012" y="504868"/>
                        <a:pt x="114815" y="505896"/>
                      </a:cubicBezTo>
                      <a:cubicBezTo>
                        <a:pt x="109385" y="506672"/>
                        <a:pt x="103938" y="507411"/>
                        <a:pt x="98583" y="508601"/>
                      </a:cubicBezTo>
                      <a:cubicBezTo>
                        <a:pt x="95799" y="509220"/>
                        <a:pt x="93251" y="510687"/>
                        <a:pt x="90467" y="511306"/>
                      </a:cubicBezTo>
                      <a:cubicBezTo>
                        <a:pt x="83697" y="512811"/>
                        <a:pt x="61355" y="515852"/>
                        <a:pt x="55298" y="516717"/>
                      </a:cubicBezTo>
                      <a:cubicBezTo>
                        <a:pt x="48084" y="515815"/>
                        <a:pt x="40010" y="517543"/>
                        <a:pt x="33655" y="514012"/>
                      </a:cubicBezTo>
                      <a:cubicBezTo>
                        <a:pt x="30405" y="512206"/>
                        <a:pt x="31361" y="506886"/>
                        <a:pt x="30950" y="503190"/>
                      </a:cubicBezTo>
                      <a:cubicBezTo>
                        <a:pt x="29552" y="490611"/>
                        <a:pt x="29341" y="477925"/>
                        <a:pt x="28244" y="465316"/>
                      </a:cubicBezTo>
                      <a:cubicBezTo>
                        <a:pt x="27537" y="457181"/>
                        <a:pt x="26441" y="449084"/>
                        <a:pt x="25539" y="440968"/>
                      </a:cubicBezTo>
                      <a:cubicBezTo>
                        <a:pt x="31557" y="422912"/>
                        <a:pt x="27245" y="426960"/>
                        <a:pt x="63414" y="438263"/>
                      </a:cubicBezTo>
                      <a:cubicBezTo>
                        <a:pt x="67066" y="439404"/>
                        <a:pt x="68302" y="444325"/>
                        <a:pt x="71530" y="446379"/>
                      </a:cubicBezTo>
                      <a:cubicBezTo>
                        <a:pt x="77571" y="450223"/>
                        <a:pt x="91938" y="457567"/>
                        <a:pt x="101288" y="459905"/>
                      </a:cubicBezTo>
                      <a:cubicBezTo>
                        <a:pt x="105749" y="461020"/>
                        <a:pt x="110306" y="461709"/>
                        <a:pt x="114815" y="462611"/>
                      </a:cubicBezTo>
                      <a:cubicBezTo>
                        <a:pt x="115717" y="459004"/>
                        <a:pt x="118046" y="455470"/>
                        <a:pt x="117520" y="451789"/>
                      </a:cubicBezTo>
                      <a:cubicBezTo>
                        <a:pt x="117060" y="448570"/>
                        <a:pt x="113563" y="446581"/>
                        <a:pt x="112109" y="443673"/>
                      </a:cubicBezTo>
                      <a:cubicBezTo>
                        <a:pt x="110834" y="441122"/>
                        <a:pt x="111420" y="437573"/>
                        <a:pt x="109404" y="435557"/>
                      </a:cubicBezTo>
                      <a:cubicBezTo>
                        <a:pt x="104806" y="430959"/>
                        <a:pt x="98374" y="428638"/>
                        <a:pt x="93172" y="424736"/>
                      </a:cubicBezTo>
                      <a:cubicBezTo>
                        <a:pt x="89565" y="422031"/>
                        <a:pt x="86292" y="418810"/>
                        <a:pt x="82351" y="416620"/>
                      </a:cubicBezTo>
                      <a:cubicBezTo>
                        <a:pt x="81375" y="416078"/>
                        <a:pt x="64506" y="409264"/>
                        <a:pt x="60708" y="408504"/>
                      </a:cubicBezTo>
                      <a:cubicBezTo>
                        <a:pt x="54455" y="407254"/>
                        <a:pt x="48083" y="406701"/>
                        <a:pt x="41771" y="405799"/>
                      </a:cubicBezTo>
                      <a:cubicBezTo>
                        <a:pt x="39066" y="403995"/>
                        <a:pt x="35686" y="402927"/>
                        <a:pt x="33655" y="400388"/>
                      </a:cubicBezTo>
                      <a:cubicBezTo>
                        <a:pt x="26992" y="392059"/>
                        <a:pt x="33515" y="362849"/>
                        <a:pt x="33655" y="362513"/>
                      </a:cubicBezTo>
                      <a:cubicBezTo>
                        <a:pt x="35085" y="359081"/>
                        <a:pt x="40830" y="360537"/>
                        <a:pt x="44476" y="359808"/>
                      </a:cubicBezTo>
                      <a:cubicBezTo>
                        <a:pt x="49855" y="358732"/>
                        <a:pt x="55297" y="358005"/>
                        <a:pt x="60708" y="357103"/>
                      </a:cubicBezTo>
                      <a:lnTo>
                        <a:pt x="133752" y="359808"/>
                      </a:lnTo>
                      <a:cubicBezTo>
                        <a:pt x="140271" y="360170"/>
                        <a:pt x="168887" y="363737"/>
                        <a:pt x="177037" y="365219"/>
                      </a:cubicBezTo>
                      <a:cubicBezTo>
                        <a:pt x="180695" y="365884"/>
                        <a:pt x="184201" y="367259"/>
                        <a:pt x="187859" y="367924"/>
                      </a:cubicBezTo>
                      <a:cubicBezTo>
                        <a:pt x="194133" y="369064"/>
                        <a:pt x="200484" y="369727"/>
                        <a:pt x="206796" y="370629"/>
                      </a:cubicBezTo>
                      <a:cubicBezTo>
                        <a:pt x="209501" y="371531"/>
                        <a:pt x="212896" y="375351"/>
                        <a:pt x="214912" y="373335"/>
                      </a:cubicBezTo>
                      <a:cubicBezTo>
                        <a:pt x="216928" y="371319"/>
                        <a:pt x="212898" y="367986"/>
                        <a:pt x="212206" y="365219"/>
                      </a:cubicBezTo>
                      <a:cubicBezTo>
                        <a:pt x="211091" y="360758"/>
                        <a:pt x="212324" y="355322"/>
                        <a:pt x="209501" y="351692"/>
                      </a:cubicBezTo>
                      <a:cubicBezTo>
                        <a:pt x="205509" y="346559"/>
                        <a:pt x="199438" y="342927"/>
                        <a:pt x="193269" y="340871"/>
                      </a:cubicBezTo>
                      <a:lnTo>
                        <a:pt x="177037" y="335460"/>
                      </a:lnTo>
                      <a:cubicBezTo>
                        <a:pt x="174332" y="332755"/>
                        <a:pt x="172473" y="328765"/>
                        <a:pt x="168921" y="327344"/>
                      </a:cubicBezTo>
                      <a:cubicBezTo>
                        <a:pt x="163001" y="324976"/>
                        <a:pt x="156237" y="325889"/>
                        <a:pt x="149984" y="324639"/>
                      </a:cubicBezTo>
                      <a:cubicBezTo>
                        <a:pt x="147188" y="324080"/>
                        <a:pt x="144707" y="322204"/>
                        <a:pt x="141868" y="321934"/>
                      </a:cubicBezTo>
                      <a:cubicBezTo>
                        <a:pt x="125684" y="320393"/>
                        <a:pt x="109401" y="320183"/>
                        <a:pt x="93172" y="319228"/>
                      </a:cubicBezTo>
                      <a:cubicBezTo>
                        <a:pt x="45344" y="316414"/>
                        <a:pt x="62218" y="317893"/>
                        <a:pt x="25539" y="313818"/>
                      </a:cubicBezTo>
                      <a:cubicBezTo>
                        <a:pt x="24637" y="301193"/>
                        <a:pt x="25034" y="288408"/>
                        <a:pt x="22834" y="275943"/>
                      </a:cubicBezTo>
                      <a:cubicBezTo>
                        <a:pt x="22269" y="272741"/>
                        <a:pt x="18212" y="270981"/>
                        <a:pt x="17423" y="267827"/>
                      </a:cubicBezTo>
                      <a:cubicBezTo>
                        <a:pt x="15442" y="259905"/>
                        <a:pt x="15620" y="251595"/>
                        <a:pt x="14718" y="243479"/>
                      </a:cubicBezTo>
                      <a:cubicBezTo>
                        <a:pt x="16521" y="240774"/>
                        <a:pt x="17589" y="237394"/>
                        <a:pt x="20128" y="235363"/>
                      </a:cubicBezTo>
                      <a:cubicBezTo>
                        <a:pt x="21892" y="233952"/>
                        <a:pt x="38360" y="230130"/>
                        <a:pt x="39066" y="229953"/>
                      </a:cubicBezTo>
                      <a:cubicBezTo>
                        <a:pt x="57101" y="230855"/>
                        <a:pt x="75254" y="230418"/>
                        <a:pt x="93172" y="232658"/>
                      </a:cubicBezTo>
                      <a:cubicBezTo>
                        <a:pt x="98401" y="233312"/>
                        <a:pt x="107490" y="240840"/>
                        <a:pt x="112109" y="243479"/>
                      </a:cubicBezTo>
                      <a:cubicBezTo>
                        <a:pt x="132901" y="255359"/>
                        <a:pt x="113068" y="241492"/>
                        <a:pt x="133752" y="257006"/>
                      </a:cubicBezTo>
                      <a:cubicBezTo>
                        <a:pt x="152993" y="254600"/>
                        <a:pt x="153879" y="260035"/>
                        <a:pt x="160805" y="246184"/>
                      </a:cubicBezTo>
                      <a:cubicBezTo>
                        <a:pt x="162080" y="243634"/>
                        <a:pt x="162609" y="240774"/>
                        <a:pt x="163511" y="238069"/>
                      </a:cubicBezTo>
                      <a:cubicBezTo>
                        <a:pt x="161707" y="235364"/>
                        <a:pt x="160547" y="232094"/>
                        <a:pt x="158100" y="229953"/>
                      </a:cubicBezTo>
                      <a:cubicBezTo>
                        <a:pt x="153206" y="225671"/>
                        <a:pt x="147279" y="222738"/>
                        <a:pt x="141868" y="219131"/>
                      </a:cubicBezTo>
                      <a:cubicBezTo>
                        <a:pt x="139163" y="217328"/>
                        <a:pt x="136906" y="214510"/>
                        <a:pt x="133752" y="213721"/>
                      </a:cubicBezTo>
                      <a:lnTo>
                        <a:pt x="122931" y="211015"/>
                      </a:lnTo>
                      <a:cubicBezTo>
                        <a:pt x="120226" y="209212"/>
                        <a:pt x="117313" y="207686"/>
                        <a:pt x="114815" y="205605"/>
                      </a:cubicBezTo>
                      <a:cubicBezTo>
                        <a:pt x="111876" y="203156"/>
                        <a:pt x="109882" y="199611"/>
                        <a:pt x="106699" y="197489"/>
                      </a:cubicBezTo>
                      <a:cubicBezTo>
                        <a:pt x="104326" y="195907"/>
                        <a:pt x="101134" y="196058"/>
                        <a:pt x="98583" y="194783"/>
                      </a:cubicBezTo>
                      <a:cubicBezTo>
                        <a:pt x="95675" y="193329"/>
                        <a:pt x="93321" y="190930"/>
                        <a:pt x="90467" y="189373"/>
                      </a:cubicBezTo>
                      <a:cubicBezTo>
                        <a:pt x="83386" y="185511"/>
                        <a:pt x="68824" y="178551"/>
                        <a:pt x="68824" y="178551"/>
                      </a:cubicBezTo>
                      <a:cubicBezTo>
                        <a:pt x="62512" y="179453"/>
                        <a:pt x="56140" y="180006"/>
                        <a:pt x="49887" y="181257"/>
                      </a:cubicBezTo>
                      <a:cubicBezTo>
                        <a:pt x="31882" y="184858"/>
                        <a:pt x="51902" y="182530"/>
                        <a:pt x="33655" y="189373"/>
                      </a:cubicBezTo>
                      <a:cubicBezTo>
                        <a:pt x="29349" y="190988"/>
                        <a:pt x="24564" y="190868"/>
                        <a:pt x="20128" y="192078"/>
                      </a:cubicBezTo>
                      <a:cubicBezTo>
                        <a:pt x="14626" y="193579"/>
                        <a:pt x="3896" y="197489"/>
                        <a:pt x="3896" y="197489"/>
                      </a:cubicBezTo>
                      <a:cubicBezTo>
                        <a:pt x="492" y="183869"/>
                        <a:pt x="-2831" y="175757"/>
                        <a:pt x="3896" y="159614"/>
                      </a:cubicBezTo>
                      <a:cubicBezTo>
                        <a:pt x="5447" y="155891"/>
                        <a:pt x="11436" y="156547"/>
                        <a:pt x="14718" y="154203"/>
                      </a:cubicBezTo>
                      <a:cubicBezTo>
                        <a:pt x="32449" y="141538"/>
                        <a:pt x="13541" y="149184"/>
                        <a:pt x="30950" y="143382"/>
                      </a:cubicBezTo>
                      <a:cubicBezTo>
                        <a:pt x="36932" y="137400"/>
                        <a:pt x="39650" y="133621"/>
                        <a:pt x="47182" y="129855"/>
                      </a:cubicBezTo>
                      <a:cubicBezTo>
                        <a:pt x="49733" y="128580"/>
                        <a:pt x="52593" y="128052"/>
                        <a:pt x="55298" y="127150"/>
                      </a:cubicBezTo>
                      <a:cubicBezTo>
                        <a:pt x="61642" y="108117"/>
                        <a:pt x="53385" y="131613"/>
                        <a:pt x="63414" y="108213"/>
                      </a:cubicBezTo>
                      <a:cubicBezTo>
                        <a:pt x="66444" y="101144"/>
                        <a:pt x="66537" y="96900"/>
                        <a:pt x="68824" y="89276"/>
                      </a:cubicBezTo>
                      <a:cubicBezTo>
                        <a:pt x="70463" y="83813"/>
                        <a:pt x="72431" y="78455"/>
                        <a:pt x="74235" y="73044"/>
                      </a:cubicBezTo>
                      <a:cubicBezTo>
                        <a:pt x="75137" y="70339"/>
                        <a:pt x="74098" y="65165"/>
                        <a:pt x="76940" y="64928"/>
                      </a:cubicBezTo>
                      <a:cubicBezTo>
                        <a:pt x="115758" y="61692"/>
                        <a:pt x="98654" y="63758"/>
                        <a:pt x="128341" y="59517"/>
                      </a:cubicBezTo>
                      <a:cubicBezTo>
                        <a:pt x="142078" y="45780"/>
                        <a:pt x="129838" y="55236"/>
                        <a:pt x="147279" y="48696"/>
                      </a:cubicBezTo>
                      <a:cubicBezTo>
                        <a:pt x="151055" y="47280"/>
                        <a:pt x="154324" y="44701"/>
                        <a:pt x="158100" y="43285"/>
                      </a:cubicBezTo>
                      <a:cubicBezTo>
                        <a:pt x="167962" y="39587"/>
                        <a:pt x="184732" y="38823"/>
                        <a:pt x="193269" y="37874"/>
                      </a:cubicBezTo>
                      <a:cubicBezTo>
                        <a:pt x="195379" y="36819"/>
                        <a:pt x="208228" y="29758"/>
                        <a:pt x="212206" y="29758"/>
                      </a:cubicBezTo>
                      <a:cubicBezTo>
                        <a:pt x="215058" y="29758"/>
                        <a:pt x="217617" y="31562"/>
                        <a:pt x="220322" y="32464"/>
                      </a:cubicBezTo>
                      <a:cubicBezTo>
                        <a:pt x="223027" y="31562"/>
                        <a:pt x="225654" y="30377"/>
                        <a:pt x="228438" y="29758"/>
                      </a:cubicBezTo>
                      <a:cubicBezTo>
                        <a:pt x="240577" y="27060"/>
                        <a:pt x="257303" y="25650"/>
                        <a:pt x="269018" y="24348"/>
                      </a:cubicBezTo>
                      <a:cubicBezTo>
                        <a:pt x="272625" y="21643"/>
                        <a:pt x="276953" y="19696"/>
                        <a:pt x="279840" y="16232"/>
                      </a:cubicBezTo>
                      <a:cubicBezTo>
                        <a:pt x="281666" y="14041"/>
                        <a:pt x="280529" y="10132"/>
                        <a:pt x="282545" y="8116"/>
                      </a:cubicBezTo>
                      <a:cubicBezTo>
                        <a:pt x="286263" y="4398"/>
                        <a:pt x="291563" y="2705"/>
                        <a:pt x="296072" y="0"/>
                      </a:cubicBezTo>
                      <a:cubicBezTo>
                        <a:pt x="321647" y="25575"/>
                        <a:pt x="304978" y="13878"/>
                        <a:pt x="328535" y="24348"/>
                      </a:cubicBezTo>
                      <a:cubicBezTo>
                        <a:pt x="332220" y="25986"/>
                        <a:pt x="335612" y="28260"/>
                        <a:pt x="339357" y="29758"/>
                      </a:cubicBezTo>
                      <a:cubicBezTo>
                        <a:pt x="344652" y="31876"/>
                        <a:pt x="355589" y="35169"/>
                        <a:pt x="355589" y="35169"/>
                      </a:cubicBezTo>
                      <a:cubicBezTo>
                        <a:pt x="362047" y="54545"/>
                        <a:pt x="352815" y="32382"/>
                        <a:pt x="366410" y="48696"/>
                      </a:cubicBezTo>
                      <a:cubicBezTo>
                        <a:pt x="368992" y="51794"/>
                        <a:pt x="370017" y="55910"/>
                        <a:pt x="371821" y="59517"/>
                      </a:cubicBezTo>
                      <a:cubicBezTo>
                        <a:pt x="370919" y="97392"/>
                        <a:pt x="373299" y="135487"/>
                        <a:pt x="369115" y="173141"/>
                      </a:cubicBezTo>
                      <a:cubicBezTo>
                        <a:pt x="368617" y="177622"/>
                        <a:pt x="362571" y="179831"/>
                        <a:pt x="358294" y="181257"/>
                      </a:cubicBezTo>
                      <a:cubicBezTo>
                        <a:pt x="351397" y="183556"/>
                        <a:pt x="343865" y="183060"/>
                        <a:pt x="336651" y="183962"/>
                      </a:cubicBezTo>
                      <a:cubicBezTo>
                        <a:pt x="398495" y="214884"/>
                        <a:pt x="342323" y="187412"/>
                        <a:pt x="393463" y="211015"/>
                      </a:cubicBezTo>
                      <a:cubicBezTo>
                        <a:pt x="410847" y="219038"/>
                        <a:pt x="397622" y="214205"/>
                        <a:pt x="412401" y="219131"/>
                      </a:cubicBezTo>
                      <a:cubicBezTo>
                        <a:pt x="417812" y="222738"/>
                        <a:pt x="423431" y="226051"/>
                        <a:pt x="428633" y="229953"/>
                      </a:cubicBezTo>
                      <a:cubicBezTo>
                        <a:pt x="432240" y="232658"/>
                        <a:pt x="435374" y="236149"/>
                        <a:pt x="439454" y="238069"/>
                      </a:cubicBezTo>
                      <a:cubicBezTo>
                        <a:pt x="450819" y="243417"/>
                        <a:pt x="463389" y="245978"/>
                        <a:pt x="474623" y="251595"/>
                      </a:cubicBezTo>
                      <a:cubicBezTo>
                        <a:pt x="489787" y="259178"/>
                        <a:pt x="481700" y="255508"/>
                        <a:pt x="498971" y="262416"/>
                      </a:cubicBezTo>
                      <a:cubicBezTo>
                        <a:pt x="493333" y="270873"/>
                        <a:pt x="490883" y="274268"/>
                        <a:pt x="485444" y="284059"/>
                      </a:cubicBezTo>
                      <a:cubicBezTo>
                        <a:pt x="483845" y="286937"/>
                        <a:pt x="478026" y="300274"/>
                        <a:pt x="474623" y="302996"/>
                      </a:cubicBezTo>
                      <a:cubicBezTo>
                        <a:pt x="472857" y="304409"/>
                        <a:pt x="456396" y="308229"/>
                        <a:pt x="455686" y="308407"/>
                      </a:cubicBezTo>
                      <a:cubicBezTo>
                        <a:pt x="452079" y="310211"/>
                        <a:pt x="448609" y="312320"/>
                        <a:pt x="444864" y="313818"/>
                      </a:cubicBezTo>
                      <a:cubicBezTo>
                        <a:pt x="439569" y="315936"/>
                        <a:pt x="428633" y="319228"/>
                        <a:pt x="428633" y="319228"/>
                      </a:cubicBezTo>
                      <a:lnTo>
                        <a:pt x="417811" y="335460"/>
                      </a:lnTo>
                      <a:cubicBezTo>
                        <a:pt x="416008" y="338165"/>
                        <a:pt x="414700" y="341277"/>
                        <a:pt x="412401" y="343576"/>
                      </a:cubicBezTo>
                      <a:cubicBezTo>
                        <a:pt x="409696" y="346281"/>
                        <a:pt x="407468" y="349570"/>
                        <a:pt x="404285" y="351692"/>
                      </a:cubicBezTo>
                      <a:cubicBezTo>
                        <a:pt x="401912" y="353274"/>
                        <a:pt x="393317" y="354397"/>
                        <a:pt x="396169" y="354397"/>
                      </a:cubicBezTo>
                      <a:cubicBezTo>
                        <a:pt x="400767" y="354397"/>
                        <a:pt x="405186" y="352594"/>
                        <a:pt x="409695" y="351692"/>
                      </a:cubicBezTo>
                      <a:cubicBezTo>
                        <a:pt x="426031" y="352859"/>
                        <a:pt x="446916" y="344320"/>
                        <a:pt x="452980" y="362513"/>
                      </a:cubicBezTo>
                      <a:cubicBezTo>
                        <a:pt x="454715" y="367717"/>
                        <a:pt x="452074" y="374617"/>
                        <a:pt x="455686" y="378745"/>
                      </a:cubicBezTo>
                      <a:cubicBezTo>
                        <a:pt x="459442" y="383037"/>
                        <a:pt x="466385" y="382773"/>
                        <a:pt x="471918" y="384156"/>
                      </a:cubicBezTo>
                      <a:cubicBezTo>
                        <a:pt x="475525" y="385058"/>
                        <a:pt x="479093" y="386132"/>
                        <a:pt x="482739" y="386861"/>
                      </a:cubicBezTo>
                      <a:cubicBezTo>
                        <a:pt x="488118" y="387937"/>
                        <a:pt x="493616" y="388377"/>
                        <a:pt x="498971" y="389567"/>
                      </a:cubicBezTo>
                      <a:cubicBezTo>
                        <a:pt x="501755" y="390186"/>
                        <a:pt x="504382" y="391370"/>
                        <a:pt x="507087" y="392272"/>
                      </a:cubicBezTo>
                      <a:cubicBezTo>
                        <a:pt x="510694" y="394977"/>
                        <a:pt x="515140" y="396829"/>
                        <a:pt x="517908" y="400388"/>
                      </a:cubicBezTo>
                      <a:cubicBezTo>
                        <a:pt x="527542" y="412775"/>
                        <a:pt x="525877" y="418588"/>
                        <a:pt x="528730" y="432852"/>
                      </a:cubicBezTo>
                      <a:cubicBezTo>
                        <a:pt x="530429" y="441346"/>
                        <a:pt x="531561" y="444052"/>
                        <a:pt x="534140" y="451789"/>
                      </a:cubicBezTo>
                      <a:cubicBezTo>
                        <a:pt x="535042" y="462610"/>
                        <a:pt x="536013" y="473426"/>
                        <a:pt x="536846" y="484253"/>
                      </a:cubicBezTo>
                      <a:cubicBezTo>
                        <a:pt x="540111" y="526696"/>
                        <a:pt x="533803" y="510634"/>
                        <a:pt x="544962" y="532949"/>
                      </a:cubicBezTo>
                      <a:cubicBezTo>
                        <a:pt x="549685" y="551844"/>
                        <a:pt x="552543" y="558576"/>
                        <a:pt x="544962" y="584350"/>
                      </a:cubicBezTo>
                      <a:cubicBezTo>
                        <a:pt x="543824" y="588219"/>
                        <a:pt x="537826" y="588123"/>
                        <a:pt x="534140" y="589761"/>
                      </a:cubicBezTo>
                      <a:cubicBezTo>
                        <a:pt x="529703" y="591733"/>
                        <a:pt x="525123" y="593368"/>
                        <a:pt x="520614" y="595171"/>
                      </a:cubicBezTo>
                      <a:cubicBezTo>
                        <a:pt x="517007" y="594269"/>
                        <a:pt x="513422" y="593273"/>
                        <a:pt x="509792" y="592466"/>
                      </a:cubicBezTo>
                      <a:cubicBezTo>
                        <a:pt x="505304" y="591469"/>
                        <a:pt x="500670" y="591082"/>
                        <a:pt x="496266" y="589761"/>
                      </a:cubicBezTo>
                      <a:cubicBezTo>
                        <a:pt x="490843" y="588134"/>
                        <a:pt x="477244" y="582136"/>
                        <a:pt x="471918" y="578940"/>
                      </a:cubicBezTo>
                      <a:cubicBezTo>
                        <a:pt x="466342" y="575594"/>
                        <a:pt x="460284" y="572716"/>
                        <a:pt x="455686" y="568118"/>
                      </a:cubicBezTo>
                      <a:cubicBezTo>
                        <a:pt x="442847" y="555281"/>
                        <a:pt x="449704" y="558910"/>
                        <a:pt x="436748" y="554592"/>
                      </a:cubicBezTo>
                      <a:cubicBezTo>
                        <a:pt x="426830" y="539714"/>
                        <a:pt x="436747" y="552337"/>
                        <a:pt x="423222" y="541065"/>
                      </a:cubicBezTo>
                      <a:cubicBezTo>
                        <a:pt x="409713" y="529807"/>
                        <a:pt x="421252" y="534998"/>
                        <a:pt x="406990" y="530244"/>
                      </a:cubicBezTo>
                      <a:cubicBezTo>
                        <a:pt x="401819" y="526796"/>
                        <a:pt x="393962" y="522325"/>
                        <a:pt x="390758" y="516717"/>
                      </a:cubicBezTo>
                      <a:cubicBezTo>
                        <a:pt x="388913" y="513489"/>
                        <a:pt x="389074" y="509471"/>
                        <a:pt x="388053" y="505896"/>
                      </a:cubicBezTo>
                      <a:cubicBezTo>
                        <a:pt x="387270" y="503154"/>
                        <a:pt x="386249" y="500485"/>
                        <a:pt x="385347" y="497780"/>
                      </a:cubicBezTo>
                      <a:cubicBezTo>
                        <a:pt x="388108" y="431526"/>
                        <a:pt x="389934" y="428608"/>
                        <a:pt x="385347" y="359808"/>
                      </a:cubicBezTo>
                      <a:cubicBezTo>
                        <a:pt x="385157" y="356963"/>
                        <a:pt x="383461" y="354423"/>
                        <a:pt x="382642" y="351692"/>
                      </a:cubicBezTo>
                      <a:cubicBezTo>
                        <a:pt x="380756" y="345404"/>
                        <a:pt x="379035" y="339067"/>
                        <a:pt x="377231" y="332755"/>
                      </a:cubicBezTo>
                      <a:cubicBezTo>
                        <a:pt x="367312" y="333657"/>
                        <a:pt x="357333" y="334051"/>
                        <a:pt x="347473" y="335460"/>
                      </a:cubicBezTo>
                      <a:cubicBezTo>
                        <a:pt x="344650" y="335863"/>
                        <a:pt x="341584" y="336384"/>
                        <a:pt x="339357" y="338166"/>
                      </a:cubicBezTo>
                      <a:cubicBezTo>
                        <a:pt x="336818" y="340197"/>
                        <a:pt x="335750" y="343577"/>
                        <a:pt x="333946" y="346282"/>
                      </a:cubicBezTo>
                      <a:cubicBezTo>
                        <a:pt x="322647" y="380180"/>
                        <a:pt x="334240" y="343144"/>
                        <a:pt x="325830" y="432852"/>
                      </a:cubicBezTo>
                      <a:cubicBezTo>
                        <a:pt x="325564" y="435691"/>
                        <a:pt x="324027" y="438263"/>
                        <a:pt x="323125" y="440968"/>
                      </a:cubicBezTo>
                      <a:cubicBezTo>
                        <a:pt x="322223" y="453593"/>
                        <a:pt x="321678" y="466248"/>
                        <a:pt x="320419" y="478842"/>
                      </a:cubicBezTo>
                      <a:cubicBezTo>
                        <a:pt x="319873" y="484300"/>
                        <a:pt x="317714" y="489589"/>
                        <a:pt x="317714" y="495074"/>
                      </a:cubicBezTo>
                      <a:cubicBezTo>
                        <a:pt x="317714" y="525748"/>
                        <a:pt x="319517" y="556395"/>
                        <a:pt x="320419" y="587055"/>
                      </a:cubicBezTo>
                      <a:cubicBezTo>
                        <a:pt x="319517" y="603287"/>
                        <a:pt x="324230" y="620857"/>
                        <a:pt x="317714" y="635751"/>
                      </a:cubicBezTo>
                      <a:cubicBezTo>
                        <a:pt x="315428" y="640976"/>
                        <a:pt x="307185" y="630341"/>
                        <a:pt x="301482" y="630341"/>
                      </a:cubicBezTo>
                      <a:lnTo>
                        <a:pt x="304188" y="63034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Freeform 4108"/>
                <p:cNvSpPr/>
                <p:nvPr/>
              </p:nvSpPr>
              <p:spPr>
                <a:xfrm>
                  <a:off x="6192366" y="2514600"/>
                  <a:ext cx="528732" cy="791207"/>
                </a:xfrm>
                <a:custGeom>
                  <a:avLst/>
                  <a:gdLst>
                    <a:gd name="connsiteX0" fmla="*/ 62843 w 770321"/>
                    <a:gd name="connsiteY0" fmla="*/ 1223745 h 1228963"/>
                    <a:gd name="connsiteX1" fmla="*/ 223682 w 770321"/>
                    <a:gd name="connsiteY1" fmla="*/ 1214809 h 1228963"/>
                    <a:gd name="connsiteX2" fmla="*/ 292188 w 770321"/>
                    <a:gd name="connsiteY2" fmla="*/ 1125454 h 1228963"/>
                    <a:gd name="connsiteX3" fmla="*/ 351758 w 770321"/>
                    <a:gd name="connsiteY3" fmla="*/ 1056949 h 1228963"/>
                    <a:gd name="connsiteX4" fmla="*/ 360694 w 770321"/>
                    <a:gd name="connsiteY4" fmla="*/ 1048013 h 1228963"/>
                    <a:gd name="connsiteX5" fmla="*/ 351758 w 770321"/>
                    <a:gd name="connsiteY5" fmla="*/ 1000357 h 1228963"/>
                    <a:gd name="connsiteX6" fmla="*/ 351758 w 770321"/>
                    <a:gd name="connsiteY6" fmla="*/ 958658 h 1228963"/>
                    <a:gd name="connsiteX7" fmla="*/ 256446 w 770321"/>
                    <a:gd name="connsiteY7" fmla="*/ 1024185 h 1228963"/>
                    <a:gd name="connsiteX8" fmla="*/ 235596 w 770321"/>
                    <a:gd name="connsiteY8" fmla="*/ 1012271 h 1228963"/>
                    <a:gd name="connsiteX9" fmla="*/ 247510 w 770321"/>
                    <a:gd name="connsiteY9" fmla="*/ 976529 h 1228963"/>
                    <a:gd name="connsiteX10" fmla="*/ 256446 w 770321"/>
                    <a:gd name="connsiteY10" fmla="*/ 985465 h 1228963"/>
                    <a:gd name="connsiteX11" fmla="*/ 304102 w 770321"/>
                    <a:gd name="connsiteY11" fmla="*/ 928873 h 1228963"/>
                    <a:gd name="connsiteX12" fmla="*/ 348780 w 770321"/>
                    <a:gd name="connsiteY12" fmla="*/ 919938 h 1228963"/>
                    <a:gd name="connsiteX13" fmla="*/ 354737 w 770321"/>
                    <a:gd name="connsiteY13" fmla="*/ 866325 h 1228963"/>
                    <a:gd name="connsiteX14" fmla="*/ 324952 w 770321"/>
                    <a:gd name="connsiteY14" fmla="*/ 884196 h 1228963"/>
                    <a:gd name="connsiteX15" fmla="*/ 289209 w 770321"/>
                    <a:gd name="connsiteY15" fmla="*/ 893131 h 1228963"/>
                    <a:gd name="connsiteX16" fmla="*/ 274317 w 770321"/>
                    <a:gd name="connsiteY16" fmla="*/ 902067 h 1228963"/>
                    <a:gd name="connsiteX17" fmla="*/ 268360 w 770321"/>
                    <a:gd name="connsiteY17" fmla="*/ 881217 h 1228963"/>
                    <a:gd name="connsiteX18" fmla="*/ 336866 w 770321"/>
                    <a:gd name="connsiteY18" fmla="*/ 821647 h 1228963"/>
                    <a:gd name="connsiteX19" fmla="*/ 357715 w 770321"/>
                    <a:gd name="connsiteY19" fmla="*/ 809733 h 1228963"/>
                    <a:gd name="connsiteX20" fmla="*/ 259424 w 770321"/>
                    <a:gd name="connsiteY20" fmla="*/ 872282 h 1228963"/>
                    <a:gd name="connsiteX21" fmla="*/ 238575 w 770321"/>
                    <a:gd name="connsiteY21" fmla="*/ 866325 h 1228963"/>
                    <a:gd name="connsiteX22" fmla="*/ 232618 w 770321"/>
                    <a:gd name="connsiteY22" fmla="*/ 830583 h 1228963"/>
                    <a:gd name="connsiteX23" fmla="*/ 289209 w 770321"/>
                    <a:gd name="connsiteY23" fmla="*/ 794841 h 1228963"/>
                    <a:gd name="connsiteX24" fmla="*/ 348780 w 770321"/>
                    <a:gd name="connsiteY24" fmla="*/ 765056 h 1228963"/>
                    <a:gd name="connsiteX25" fmla="*/ 348780 w 770321"/>
                    <a:gd name="connsiteY25" fmla="*/ 782927 h 1228963"/>
                    <a:gd name="connsiteX26" fmla="*/ 345801 w 770321"/>
                    <a:gd name="connsiteY26" fmla="*/ 741228 h 1228963"/>
                    <a:gd name="connsiteX27" fmla="*/ 345801 w 770321"/>
                    <a:gd name="connsiteY27" fmla="*/ 708464 h 1228963"/>
                    <a:gd name="connsiteX28" fmla="*/ 342823 w 770321"/>
                    <a:gd name="connsiteY28" fmla="*/ 690593 h 1228963"/>
                    <a:gd name="connsiteX29" fmla="*/ 336866 w 770321"/>
                    <a:gd name="connsiteY29" fmla="*/ 660808 h 1228963"/>
                    <a:gd name="connsiteX30" fmla="*/ 286231 w 770321"/>
                    <a:gd name="connsiteY30" fmla="*/ 672722 h 1228963"/>
                    <a:gd name="connsiteX31" fmla="*/ 241553 w 770321"/>
                    <a:gd name="connsiteY31" fmla="*/ 708464 h 1228963"/>
                    <a:gd name="connsiteX32" fmla="*/ 211768 w 770321"/>
                    <a:gd name="connsiteY32" fmla="*/ 732292 h 1228963"/>
                    <a:gd name="connsiteX33" fmla="*/ 190919 w 770321"/>
                    <a:gd name="connsiteY33" fmla="*/ 747185 h 1228963"/>
                    <a:gd name="connsiteX34" fmla="*/ 155177 w 770321"/>
                    <a:gd name="connsiteY34" fmla="*/ 744206 h 1228963"/>
                    <a:gd name="connsiteX35" fmla="*/ 122413 w 770321"/>
                    <a:gd name="connsiteY35" fmla="*/ 762077 h 1228963"/>
                    <a:gd name="connsiteX36" fmla="*/ 80714 w 770321"/>
                    <a:gd name="connsiteY36" fmla="*/ 794841 h 1228963"/>
                    <a:gd name="connsiteX37" fmla="*/ 128370 w 770321"/>
                    <a:gd name="connsiteY37" fmla="*/ 720378 h 1228963"/>
                    <a:gd name="connsiteX38" fmla="*/ 193897 w 770321"/>
                    <a:gd name="connsiteY38" fmla="*/ 690593 h 1228963"/>
                    <a:gd name="connsiteX39" fmla="*/ 232618 w 770321"/>
                    <a:gd name="connsiteY39" fmla="*/ 660808 h 1228963"/>
                    <a:gd name="connsiteX40" fmla="*/ 241553 w 770321"/>
                    <a:gd name="connsiteY40" fmla="*/ 675701 h 1228963"/>
                    <a:gd name="connsiteX41" fmla="*/ 274317 w 770321"/>
                    <a:gd name="connsiteY41" fmla="*/ 631023 h 1228963"/>
                    <a:gd name="connsiteX42" fmla="*/ 301123 w 770321"/>
                    <a:gd name="connsiteY42" fmla="*/ 622087 h 1228963"/>
                    <a:gd name="connsiteX43" fmla="*/ 333887 w 770321"/>
                    <a:gd name="connsiteY43" fmla="*/ 625066 h 1228963"/>
                    <a:gd name="connsiteX44" fmla="*/ 336866 w 770321"/>
                    <a:gd name="connsiteY44" fmla="*/ 583367 h 1228963"/>
                    <a:gd name="connsiteX45" fmla="*/ 283252 w 770321"/>
                    <a:gd name="connsiteY45" fmla="*/ 571453 h 1228963"/>
                    <a:gd name="connsiteX46" fmla="*/ 220704 w 770321"/>
                    <a:gd name="connsiteY46" fmla="*/ 586345 h 1228963"/>
                    <a:gd name="connsiteX47" fmla="*/ 187940 w 770321"/>
                    <a:gd name="connsiteY47" fmla="*/ 607195 h 1228963"/>
                    <a:gd name="connsiteX48" fmla="*/ 158155 w 770321"/>
                    <a:gd name="connsiteY48" fmla="*/ 613152 h 1228963"/>
                    <a:gd name="connsiteX49" fmla="*/ 167091 w 770321"/>
                    <a:gd name="connsiteY49" fmla="*/ 580388 h 1228963"/>
                    <a:gd name="connsiteX50" fmla="*/ 202833 w 770321"/>
                    <a:gd name="connsiteY50" fmla="*/ 547625 h 1228963"/>
                    <a:gd name="connsiteX51" fmla="*/ 265381 w 770321"/>
                    <a:gd name="connsiteY51" fmla="*/ 532732 h 1228963"/>
                    <a:gd name="connsiteX52" fmla="*/ 316016 w 770321"/>
                    <a:gd name="connsiteY52" fmla="*/ 538689 h 1228963"/>
                    <a:gd name="connsiteX53" fmla="*/ 333887 w 770321"/>
                    <a:gd name="connsiteY53" fmla="*/ 529754 h 1228963"/>
                    <a:gd name="connsiteX54" fmla="*/ 316016 w 770321"/>
                    <a:gd name="connsiteY54" fmla="*/ 520818 h 1228963"/>
                    <a:gd name="connsiteX55" fmla="*/ 271338 w 770321"/>
                    <a:gd name="connsiteY55" fmla="*/ 485076 h 1228963"/>
                    <a:gd name="connsiteX56" fmla="*/ 321973 w 770321"/>
                    <a:gd name="connsiteY56" fmla="*/ 494012 h 1228963"/>
                    <a:gd name="connsiteX57" fmla="*/ 336866 w 770321"/>
                    <a:gd name="connsiteY57" fmla="*/ 494012 h 1228963"/>
                    <a:gd name="connsiteX58" fmla="*/ 327930 w 770321"/>
                    <a:gd name="connsiteY58" fmla="*/ 470184 h 1228963"/>
                    <a:gd name="connsiteX59" fmla="*/ 307080 w 770321"/>
                    <a:gd name="connsiteY59" fmla="*/ 461248 h 1228963"/>
                    <a:gd name="connsiteX60" fmla="*/ 292188 w 770321"/>
                    <a:gd name="connsiteY60" fmla="*/ 437420 h 1228963"/>
                    <a:gd name="connsiteX61" fmla="*/ 268360 w 770321"/>
                    <a:gd name="connsiteY61" fmla="*/ 416571 h 1228963"/>
                    <a:gd name="connsiteX62" fmla="*/ 271338 w 770321"/>
                    <a:gd name="connsiteY62" fmla="*/ 386786 h 1228963"/>
                    <a:gd name="connsiteX63" fmla="*/ 310059 w 770321"/>
                    <a:gd name="connsiteY63" fmla="*/ 404657 h 1228963"/>
                    <a:gd name="connsiteX64" fmla="*/ 333887 w 770321"/>
                    <a:gd name="connsiteY64" fmla="*/ 416571 h 1228963"/>
                    <a:gd name="connsiteX65" fmla="*/ 330909 w 770321"/>
                    <a:gd name="connsiteY65" fmla="*/ 377850 h 1228963"/>
                    <a:gd name="connsiteX66" fmla="*/ 307080 w 770321"/>
                    <a:gd name="connsiteY66" fmla="*/ 351044 h 1228963"/>
                    <a:gd name="connsiteX67" fmla="*/ 307080 w 770321"/>
                    <a:gd name="connsiteY67" fmla="*/ 324237 h 1228963"/>
                    <a:gd name="connsiteX68" fmla="*/ 339844 w 770321"/>
                    <a:gd name="connsiteY68" fmla="*/ 330194 h 1228963"/>
                    <a:gd name="connsiteX69" fmla="*/ 402393 w 770321"/>
                    <a:gd name="connsiteY69" fmla="*/ 270624 h 1228963"/>
                    <a:gd name="connsiteX70" fmla="*/ 423242 w 770321"/>
                    <a:gd name="connsiteY70" fmla="*/ 270624 h 1228963"/>
                    <a:gd name="connsiteX71" fmla="*/ 426221 w 770321"/>
                    <a:gd name="connsiteY71" fmla="*/ 285517 h 1228963"/>
                    <a:gd name="connsiteX72" fmla="*/ 372608 w 770321"/>
                    <a:gd name="connsiteY72" fmla="*/ 362958 h 1228963"/>
                    <a:gd name="connsiteX73" fmla="*/ 375586 w 770321"/>
                    <a:gd name="connsiteY73" fmla="*/ 386786 h 1228963"/>
                    <a:gd name="connsiteX74" fmla="*/ 369629 w 770321"/>
                    <a:gd name="connsiteY74" fmla="*/ 401678 h 1228963"/>
                    <a:gd name="connsiteX75" fmla="*/ 444092 w 770321"/>
                    <a:gd name="connsiteY75" fmla="*/ 377850 h 1228963"/>
                    <a:gd name="connsiteX76" fmla="*/ 485791 w 770321"/>
                    <a:gd name="connsiteY76" fmla="*/ 377850 h 1228963"/>
                    <a:gd name="connsiteX77" fmla="*/ 485791 w 770321"/>
                    <a:gd name="connsiteY77" fmla="*/ 392743 h 1228963"/>
                    <a:gd name="connsiteX78" fmla="*/ 429199 w 770321"/>
                    <a:gd name="connsiteY78" fmla="*/ 410614 h 1228963"/>
                    <a:gd name="connsiteX79" fmla="*/ 378565 w 770321"/>
                    <a:gd name="connsiteY79" fmla="*/ 416571 h 1228963"/>
                    <a:gd name="connsiteX80" fmla="*/ 378565 w 770321"/>
                    <a:gd name="connsiteY80" fmla="*/ 443377 h 1228963"/>
                    <a:gd name="connsiteX81" fmla="*/ 435156 w 770321"/>
                    <a:gd name="connsiteY81" fmla="*/ 413592 h 1228963"/>
                    <a:gd name="connsiteX82" fmla="*/ 447070 w 770321"/>
                    <a:gd name="connsiteY82" fmla="*/ 431463 h 1228963"/>
                    <a:gd name="connsiteX83" fmla="*/ 435156 w 770321"/>
                    <a:gd name="connsiteY83" fmla="*/ 461248 h 1228963"/>
                    <a:gd name="connsiteX84" fmla="*/ 384522 w 770321"/>
                    <a:gd name="connsiteY84" fmla="*/ 488055 h 1228963"/>
                    <a:gd name="connsiteX85" fmla="*/ 390479 w 770321"/>
                    <a:gd name="connsiteY85" fmla="*/ 514861 h 1228963"/>
                    <a:gd name="connsiteX86" fmla="*/ 527490 w 770321"/>
                    <a:gd name="connsiteY86" fmla="*/ 455291 h 1228963"/>
                    <a:gd name="connsiteX87" fmla="*/ 530468 w 770321"/>
                    <a:gd name="connsiteY87" fmla="*/ 488055 h 1228963"/>
                    <a:gd name="connsiteX88" fmla="*/ 518554 w 770321"/>
                    <a:gd name="connsiteY88" fmla="*/ 523797 h 1228963"/>
                    <a:gd name="connsiteX89" fmla="*/ 458984 w 770321"/>
                    <a:gd name="connsiteY89" fmla="*/ 517840 h 1228963"/>
                    <a:gd name="connsiteX90" fmla="*/ 387500 w 770321"/>
                    <a:gd name="connsiteY90" fmla="*/ 550603 h 1228963"/>
                    <a:gd name="connsiteX91" fmla="*/ 396436 w 770321"/>
                    <a:gd name="connsiteY91" fmla="*/ 595281 h 1228963"/>
                    <a:gd name="connsiteX92" fmla="*/ 429199 w 770321"/>
                    <a:gd name="connsiteY92" fmla="*/ 571453 h 1228963"/>
                    <a:gd name="connsiteX93" fmla="*/ 479834 w 770321"/>
                    <a:gd name="connsiteY93" fmla="*/ 571453 h 1228963"/>
                    <a:gd name="connsiteX94" fmla="*/ 527490 w 770321"/>
                    <a:gd name="connsiteY94" fmla="*/ 559539 h 1228963"/>
                    <a:gd name="connsiteX95" fmla="*/ 554296 w 770321"/>
                    <a:gd name="connsiteY95" fmla="*/ 535711 h 1228963"/>
                    <a:gd name="connsiteX96" fmla="*/ 593017 w 770321"/>
                    <a:gd name="connsiteY96" fmla="*/ 538689 h 1228963"/>
                    <a:gd name="connsiteX97" fmla="*/ 593017 w 770321"/>
                    <a:gd name="connsiteY97" fmla="*/ 550603 h 1228963"/>
                    <a:gd name="connsiteX98" fmla="*/ 554296 w 770321"/>
                    <a:gd name="connsiteY98" fmla="*/ 577410 h 1228963"/>
                    <a:gd name="connsiteX99" fmla="*/ 491748 w 770321"/>
                    <a:gd name="connsiteY99" fmla="*/ 601238 h 1228963"/>
                    <a:gd name="connsiteX100" fmla="*/ 441113 w 770321"/>
                    <a:gd name="connsiteY100" fmla="*/ 604216 h 1228963"/>
                    <a:gd name="connsiteX101" fmla="*/ 414307 w 770321"/>
                    <a:gd name="connsiteY101" fmla="*/ 619109 h 1228963"/>
                    <a:gd name="connsiteX102" fmla="*/ 399414 w 770321"/>
                    <a:gd name="connsiteY102" fmla="*/ 634001 h 1228963"/>
                    <a:gd name="connsiteX103" fmla="*/ 399414 w 770321"/>
                    <a:gd name="connsiteY103" fmla="*/ 678679 h 1228963"/>
                    <a:gd name="connsiteX104" fmla="*/ 405371 w 770321"/>
                    <a:gd name="connsiteY104" fmla="*/ 714421 h 1228963"/>
                    <a:gd name="connsiteX105" fmla="*/ 444092 w 770321"/>
                    <a:gd name="connsiteY105" fmla="*/ 648894 h 1228963"/>
                    <a:gd name="connsiteX106" fmla="*/ 458984 w 770321"/>
                    <a:gd name="connsiteY106" fmla="*/ 622087 h 1228963"/>
                    <a:gd name="connsiteX107" fmla="*/ 524511 w 770321"/>
                    <a:gd name="connsiteY107" fmla="*/ 622087 h 1228963"/>
                    <a:gd name="connsiteX108" fmla="*/ 566210 w 770321"/>
                    <a:gd name="connsiteY108" fmla="*/ 628044 h 1228963"/>
                    <a:gd name="connsiteX109" fmla="*/ 640673 w 770321"/>
                    <a:gd name="connsiteY109" fmla="*/ 648894 h 1228963"/>
                    <a:gd name="connsiteX110" fmla="*/ 694286 w 770321"/>
                    <a:gd name="connsiteY110" fmla="*/ 636980 h 1228963"/>
                    <a:gd name="connsiteX111" fmla="*/ 759813 w 770321"/>
                    <a:gd name="connsiteY111" fmla="*/ 604216 h 1228963"/>
                    <a:gd name="connsiteX112" fmla="*/ 765770 w 770321"/>
                    <a:gd name="connsiteY112" fmla="*/ 559539 h 1228963"/>
                    <a:gd name="connsiteX113" fmla="*/ 715135 w 770321"/>
                    <a:gd name="connsiteY113" fmla="*/ 345087 h 1228963"/>
                    <a:gd name="connsiteX114" fmla="*/ 598974 w 770321"/>
                    <a:gd name="connsiteY114" fmla="*/ 217011 h 1228963"/>
                    <a:gd name="connsiteX115" fmla="*/ 447070 w 770321"/>
                    <a:gd name="connsiteY115" fmla="*/ 80000 h 1228963"/>
                    <a:gd name="connsiteX116" fmla="*/ 333887 w 770321"/>
                    <a:gd name="connsiteY116" fmla="*/ 2559 h 1228963"/>
                    <a:gd name="connsiteX117" fmla="*/ 214747 w 770321"/>
                    <a:gd name="connsiteY117" fmla="*/ 44258 h 1228963"/>
                    <a:gd name="connsiteX118" fmla="*/ 110499 w 770321"/>
                    <a:gd name="connsiteY118" fmla="*/ 282538 h 1228963"/>
                    <a:gd name="connsiteX119" fmla="*/ 56886 w 770321"/>
                    <a:gd name="connsiteY119" fmla="*/ 491033 h 1228963"/>
                    <a:gd name="connsiteX120" fmla="*/ 3273 w 770321"/>
                    <a:gd name="connsiteY120" fmla="*/ 702507 h 1228963"/>
                    <a:gd name="connsiteX121" fmla="*/ 6252 w 770321"/>
                    <a:gd name="connsiteY121" fmla="*/ 928873 h 1228963"/>
                    <a:gd name="connsiteX122" fmla="*/ 9230 w 770321"/>
                    <a:gd name="connsiteY122" fmla="*/ 1071841 h 1228963"/>
                    <a:gd name="connsiteX123" fmla="*/ 18166 w 770321"/>
                    <a:gd name="connsiteY123" fmla="*/ 1164175 h 1228963"/>
                    <a:gd name="connsiteX124" fmla="*/ 62843 w 770321"/>
                    <a:gd name="connsiteY124" fmla="*/ 1223745 h 122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770321" h="1228963">
                      <a:moveTo>
                        <a:pt x="62843" y="1223745"/>
                      </a:moveTo>
                      <a:cubicBezTo>
                        <a:pt x="97096" y="1232184"/>
                        <a:pt x="185458" y="1231191"/>
                        <a:pt x="223682" y="1214809"/>
                      </a:cubicBezTo>
                      <a:cubicBezTo>
                        <a:pt x="261906" y="1198427"/>
                        <a:pt x="270842" y="1151764"/>
                        <a:pt x="292188" y="1125454"/>
                      </a:cubicBezTo>
                      <a:cubicBezTo>
                        <a:pt x="313534" y="1099144"/>
                        <a:pt x="340340" y="1069856"/>
                        <a:pt x="351758" y="1056949"/>
                      </a:cubicBezTo>
                      <a:cubicBezTo>
                        <a:pt x="363176" y="1044042"/>
                        <a:pt x="360694" y="1057445"/>
                        <a:pt x="360694" y="1048013"/>
                      </a:cubicBezTo>
                      <a:cubicBezTo>
                        <a:pt x="360694" y="1038581"/>
                        <a:pt x="353247" y="1015249"/>
                        <a:pt x="351758" y="1000357"/>
                      </a:cubicBezTo>
                      <a:cubicBezTo>
                        <a:pt x="350269" y="985465"/>
                        <a:pt x="367643" y="954687"/>
                        <a:pt x="351758" y="958658"/>
                      </a:cubicBezTo>
                      <a:cubicBezTo>
                        <a:pt x="335873" y="962629"/>
                        <a:pt x="275806" y="1015250"/>
                        <a:pt x="256446" y="1024185"/>
                      </a:cubicBezTo>
                      <a:cubicBezTo>
                        <a:pt x="237086" y="1033120"/>
                        <a:pt x="237085" y="1020214"/>
                        <a:pt x="235596" y="1012271"/>
                      </a:cubicBezTo>
                      <a:cubicBezTo>
                        <a:pt x="234107" y="1004328"/>
                        <a:pt x="244035" y="980997"/>
                        <a:pt x="247510" y="976529"/>
                      </a:cubicBezTo>
                      <a:cubicBezTo>
                        <a:pt x="250985" y="972061"/>
                        <a:pt x="247014" y="993408"/>
                        <a:pt x="256446" y="985465"/>
                      </a:cubicBezTo>
                      <a:cubicBezTo>
                        <a:pt x="265878" y="977522"/>
                        <a:pt x="288713" y="939794"/>
                        <a:pt x="304102" y="928873"/>
                      </a:cubicBezTo>
                      <a:cubicBezTo>
                        <a:pt x="319491" y="917952"/>
                        <a:pt x="340341" y="930363"/>
                        <a:pt x="348780" y="919938"/>
                      </a:cubicBezTo>
                      <a:cubicBezTo>
                        <a:pt x="357219" y="909513"/>
                        <a:pt x="358708" y="872282"/>
                        <a:pt x="354737" y="866325"/>
                      </a:cubicBezTo>
                      <a:cubicBezTo>
                        <a:pt x="350766" y="860368"/>
                        <a:pt x="335873" y="879728"/>
                        <a:pt x="324952" y="884196"/>
                      </a:cubicBezTo>
                      <a:cubicBezTo>
                        <a:pt x="314031" y="888664"/>
                        <a:pt x="297648" y="890152"/>
                        <a:pt x="289209" y="893131"/>
                      </a:cubicBezTo>
                      <a:cubicBezTo>
                        <a:pt x="280770" y="896110"/>
                        <a:pt x="277792" y="904053"/>
                        <a:pt x="274317" y="902067"/>
                      </a:cubicBezTo>
                      <a:cubicBezTo>
                        <a:pt x="270842" y="900081"/>
                        <a:pt x="257935" y="894620"/>
                        <a:pt x="268360" y="881217"/>
                      </a:cubicBezTo>
                      <a:cubicBezTo>
                        <a:pt x="278785" y="867814"/>
                        <a:pt x="321974" y="833561"/>
                        <a:pt x="336866" y="821647"/>
                      </a:cubicBezTo>
                      <a:cubicBezTo>
                        <a:pt x="351759" y="809733"/>
                        <a:pt x="370622" y="801294"/>
                        <a:pt x="357715" y="809733"/>
                      </a:cubicBezTo>
                      <a:cubicBezTo>
                        <a:pt x="344808" y="818172"/>
                        <a:pt x="279281" y="862850"/>
                        <a:pt x="259424" y="872282"/>
                      </a:cubicBezTo>
                      <a:cubicBezTo>
                        <a:pt x="239567" y="881714"/>
                        <a:pt x="243043" y="873275"/>
                        <a:pt x="238575" y="866325"/>
                      </a:cubicBezTo>
                      <a:cubicBezTo>
                        <a:pt x="234107" y="859375"/>
                        <a:pt x="224179" y="842497"/>
                        <a:pt x="232618" y="830583"/>
                      </a:cubicBezTo>
                      <a:cubicBezTo>
                        <a:pt x="241057" y="818669"/>
                        <a:pt x="269849" y="805762"/>
                        <a:pt x="289209" y="794841"/>
                      </a:cubicBezTo>
                      <a:cubicBezTo>
                        <a:pt x="308569" y="783920"/>
                        <a:pt x="338852" y="767042"/>
                        <a:pt x="348780" y="765056"/>
                      </a:cubicBezTo>
                      <a:cubicBezTo>
                        <a:pt x="358708" y="763070"/>
                        <a:pt x="349277" y="786898"/>
                        <a:pt x="348780" y="782927"/>
                      </a:cubicBezTo>
                      <a:cubicBezTo>
                        <a:pt x="348284" y="778956"/>
                        <a:pt x="346297" y="753638"/>
                        <a:pt x="345801" y="741228"/>
                      </a:cubicBezTo>
                      <a:cubicBezTo>
                        <a:pt x="345305" y="728818"/>
                        <a:pt x="346297" y="716903"/>
                        <a:pt x="345801" y="708464"/>
                      </a:cubicBezTo>
                      <a:cubicBezTo>
                        <a:pt x="345305" y="700025"/>
                        <a:pt x="344312" y="698536"/>
                        <a:pt x="342823" y="690593"/>
                      </a:cubicBezTo>
                      <a:cubicBezTo>
                        <a:pt x="341334" y="682650"/>
                        <a:pt x="346298" y="663786"/>
                        <a:pt x="336866" y="660808"/>
                      </a:cubicBezTo>
                      <a:cubicBezTo>
                        <a:pt x="327434" y="657830"/>
                        <a:pt x="302117" y="664779"/>
                        <a:pt x="286231" y="672722"/>
                      </a:cubicBezTo>
                      <a:cubicBezTo>
                        <a:pt x="270346" y="680665"/>
                        <a:pt x="241553" y="708464"/>
                        <a:pt x="241553" y="708464"/>
                      </a:cubicBezTo>
                      <a:cubicBezTo>
                        <a:pt x="229143" y="718392"/>
                        <a:pt x="220207" y="725838"/>
                        <a:pt x="211768" y="732292"/>
                      </a:cubicBezTo>
                      <a:cubicBezTo>
                        <a:pt x="203329" y="738745"/>
                        <a:pt x="200351" y="745199"/>
                        <a:pt x="190919" y="747185"/>
                      </a:cubicBezTo>
                      <a:cubicBezTo>
                        <a:pt x="181487" y="749171"/>
                        <a:pt x="166595" y="741724"/>
                        <a:pt x="155177" y="744206"/>
                      </a:cubicBezTo>
                      <a:cubicBezTo>
                        <a:pt x="143759" y="746688"/>
                        <a:pt x="134823" y="753638"/>
                        <a:pt x="122413" y="762077"/>
                      </a:cubicBezTo>
                      <a:cubicBezTo>
                        <a:pt x="110003" y="770516"/>
                        <a:pt x="79721" y="801791"/>
                        <a:pt x="80714" y="794841"/>
                      </a:cubicBezTo>
                      <a:cubicBezTo>
                        <a:pt x="81707" y="787891"/>
                        <a:pt x="109506" y="737752"/>
                        <a:pt x="128370" y="720378"/>
                      </a:cubicBezTo>
                      <a:cubicBezTo>
                        <a:pt x="147234" y="703004"/>
                        <a:pt x="176522" y="700521"/>
                        <a:pt x="193897" y="690593"/>
                      </a:cubicBezTo>
                      <a:cubicBezTo>
                        <a:pt x="211272" y="680665"/>
                        <a:pt x="224676" y="663290"/>
                        <a:pt x="232618" y="660808"/>
                      </a:cubicBezTo>
                      <a:cubicBezTo>
                        <a:pt x="240560" y="658326"/>
                        <a:pt x="234603" y="680665"/>
                        <a:pt x="241553" y="675701"/>
                      </a:cubicBezTo>
                      <a:cubicBezTo>
                        <a:pt x="248503" y="670737"/>
                        <a:pt x="264389" y="639959"/>
                        <a:pt x="274317" y="631023"/>
                      </a:cubicBezTo>
                      <a:cubicBezTo>
                        <a:pt x="284245" y="622087"/>
                        <a:pt x="291195" y="623080"/>
                        <a:pt x="301123" y="622087"/>
                      </a:cubicBezTo>
                      <a:cubicBezTo>
                        <a:pt x="311051" y="621094"/>
                        <a:pt x="327930" y="631519"/>
                        <a:pt x="333887" y="625066"/>
                      </a:cubicBezTo>
                      <a:cubicBezTo>
                        <a:pt x="339844" y="618613"/>
                        <a:pt x="345305" y="592302"/>
                        <a:pt x="336866" y="583367"/>
                      </a:cubicBezTo>
                      <a:cubicBezTo>
                        <a:pt x="328427" y="574432"/>
                        <a:pt x="302612" y="570957"/>
                        <a:pt x="283252" y="571453"/>
                      </a:cubicBezTo>
                      <a:cubicBezTo>
                        <a:pt x="263892" y="571949"/>
                        <a:pt x="236589" y="580388"/>
                        <a:pt x="220704" y="586345"/>
                      </a:cubicBezTo>
                      <a:cubicBezTo>
                        <a:pt x="204819" y="592302"/>
                        <a:pt x="198365" y="602727"/>
                        <a:pt x="187940" y="607195"/>
                      </a:cubicBezTo>
                      <a:cubicBezTo>
                        <a:pt x="177515" y="611663"/>
                        <a:pt x="161630" y="617620"/>
                        <a:pt x="158155" y="613152"/>
                      </a:cubicBezTo>
                      <a:cubicBezTo>
                        <a:pt x="154680" y="608684"/>
                        <a:pt x="159645" y="591309"/>
                        <a:pt x="167091" y="580388"/>
                      </a:cubicBezTo>
                      <a:cubicBezTo>
                        <a:pt x="174537" y="569467"/>
                        <a:pt x="186451" y="555568"/>
                        <a:pt x="202833" y="547625"/>
                      </a:cubicBezTo>
                      <a:cubicBezTo>
                        <a:pt x="219215" y="539682"/>
                        <a:pt x="246517" y="534221"/>
                        <a:pt x="265381" y="532732"/>
                      </a:cubicBezTo>
                      <a:cubicBezTo>
                        <a:pt x="284245" y="531243"/>
                        <a:pt x="304598" y="539185"/>
                        <a:pt x="316016" y="538689"/>
                      </a:cubicBezTo>
                      <a:cubicBezTo>
                        <a:pt x="327434" y="538193"/>
                        <a:pt x="333887" y="532732"/>
                        <a:pt x="333887" y="529754"/>
                      </a:cubicBezTo>
                      <a:cubicBezTo>
                        <a:pt x="333887" y="526776"/>
                        <a:pt x="326441" y="528264"/>
                        <a:pt x="316016" y="520818"/>
                      </a:cubicBezTo>
                      <a:cubicBezTo>
                        <a:pt x="305591" y="513372"/>
                        <a:pt x="270345" y="489544"/>
                        <a:pt x="271338" y="485076"/>
                      </a:cubicBezTo>
                      <a:cubicBezTo>
                        <a:pt x="272331" y="480608"/>
                        <a:pt x="311052" y="492523"/>
                        <a:pt x="321973" y="494012"/>
                      </a:cubicBezTo>
                      <a:cubicBezTo>
                        <a:pt x="332894" y="495501"/>
                        <a:pt x="335873" y="497983"/>
                        <a:pt x="336866" y="494012"/>
                      </a:cubicBezTo>
                      <a:cubicBezTo>
                        <a:pt x="337859" y="490041"/>
                        <a:pt x="332894" y="475645"/>
                        <a:pt x="327930" y="470184"/>
                      </a:cubicBezTo>
                      <a:cubicBezTo>
                        <a:pt x="322966" y="464723"/>
                        <a:pt x="313037" y="466709"/>
                        <a:pt x="307080" y="461248"/>
                      </a:cubicBezTo>
                      <a:cubicBezTo>
                        <a:pt x="301123" y="455787"/>
                        <a:pt x="298641" y="444866"/>
                        <a:pt x="292188" y="437420"/>
                      </a:cubicBezTo>
                      <a:cubicBezTo>
                        <a:pt x="285735" y="429974"/>
                        <a:pt x="271835" y="425010"/>
                        <a:pt x="268360" y="416571"/>
                      </a:cubicBezTo>
                      <a:cubicBezTo>
                        <a:pt x="264885" y="408132"/>
                        <a:pt x="264388" y="388772"/>
                        <a:pt x="271338" y="386786"/>
                      </a:cubicBezTo>
                      <a:cubicBezTo>
                        <a:pt x="278288" y="384800"/>
                        <a:pt x="299634" y="399693"/>
                        <a:pt x="310059" y="404657"/>
                      </a:cubicBezTo>
                      <a:cubicBezTo>
                        <a:pt x="320484" y="409621"/>
                        <a:pt x="330412" y="421039"/>
                        <a:pt x="333887" y="416571"/>
                      </a:cubicBezTo>
                      <a:cubicBezTo>
                        <a:pt x="337362" y="412103"/>
                        <a:pt x="335377" y="388771"/>
                        <a:pt x="330909" y="377850"/>
                      </a:cubicBezTo>
                      <a:cubicBezTo>
                        <a:pt x="326441" y="366929"/>
                        <a:pt x="311051" y="359979"/>
                        <a:pt x="307080" y="351044"/>
                      </a:cubicBezTo>
                      <a:cubicBezTo>
                        <a:pt x="303109" y="342109"/>
                        <a:pt x="301619" y="327712"/>
                        <a:pt x="307080" y="324237"/>
                      </a:cubicBezTo>
                      <a:cubicBezTo>
                        <a:pt x="312541" y="320762"/>
                        <a:pt x="323959" y="339129"/>
                        <a:pt x="339844" y="330194"/>
                      </a:cubicBezTo>
                      <a:cubicBezTo>
                        <a:pt x="355729" y="321259"/>
                        <a:pt x="388493" y="280552"/>
                        <a:pt x="402393" y="270624"/>
                      </a:cubicBezTo>
                      <a:cubicBezTo>
                        <a:pt x="416293" y="260696"/>
                        <a:pt x="419271" y="268142"/>
                        <a:pt x="423242" y="270624"/>
                      </a:cubicBezTo>
                      <a:cubicBezTo>
                        <a:pt x="427213" y="273106"/>
                        <a:pt x="434660" y="270128"/>
                        <a:pt x="426221" y="285517"/>
                      </a:cubicBezTo>
                      <a:cubicBezTo>
                        <a:pt x="417782" y="300906"/>
                        <a:pt x="381047" y="346080"/>
                        <a:pt x="372608" y="362958"/>
                      </a:cubicBezTo>
                      <a:cubicBezTo>
                        <a:pt x="364169" y="379836"/>
                        <a:pt x="376083" y="380333"/>
                        <a:pt x="375586" y="386786"/>
                      </a:cubicBezTo>
                      <a:cubicBezTo>
                        <a:pt x="375090" y="393239"/>
                        <a:pt x="358211" y="403167"/>
                        <a:pt x="369629" y="401678"/>
                      </a:cubicBezTo>
                      <a:cubicBezTo>
                        <a:pt x="381047" y="400189"/>
                        <a:pt x="424732" y="381821"/>
                        <a:pt x="444092" y="377850"/>
                      </a:cubicBezTo>
                      <a:cubicBezTo>
                        <a:pt x="463452" y="373879"/>
                        <a:pt x="478841" y="375368"/>
                        <a:pt x="485791" y="377850"/>
                      </a:cubicBezTo>
                      <a:cubicBezTo>
                        <a:pt x="492741" y="380332"/>
                        <a:pt x="495223" y="387282"/>
                        <a:pt x="485791" y="392743"/>
                      </a:cubicBezTo>
                      <a:cubicBezTo>
                        <a:pt x="476359" y="398204"/>
                        <a:pt x="447070" y="406643"/>
                        <a:pt x="429199" y="410614"/>
                      </a:cubicBezTo>
                      <a:cubicBezTo>
                        <a:pt x="411328" y="414585"/>
                        <a:pt x="387004" y="411110"/>
                        <a:pt x="378565" y="416571"/>
                      </a:cubicBezTo>
                      <a:cubicBezTo>
                        <a:pt x="370126" y="422031"/>
                        <a:pt x="369133" y="443873"/>
                        <a:pt x="378565" y="443377"/>
                      </a:cubicBezTo>
                      <a:cubicBezTo>
                        <a:pt x="387997" y="442881"/>
                        <a:pt x="423739" y="415578"/>
                        <a:pt x="435156" y="413592"/>
                      </a:cubicBezTo>
                      <a:cubicBezTo>
                        <a:pt x="446573" y="411606"/>
                        <a:pt x="447070" y="423520"/>
                        <a:pt x="447070" y="431463"/>
                      </a:cubicBezTo>
                      <a:cubicBezTo>
                        <a:pt x="447070" y="439406"/>
                        <a:pt x="445581" y="451816"/>
                        <a:pt x="435156" y="461248"/>
                      </a:cubicBezTo>
                      <a:cubicBezTo>
                        <a:pt x="424731" y="470680"/>
                        <a:pt x="391968" y="479119"/>
                        <a:pt x="384522" y="488055"/>
                      </a:cubicBezTo>
                      <a:cubicBezTo>
                        <a:pt x="377076" y="496990"/>
                        <a:pt x="366651" y="520322"/>
                        <a:pt x="390479" y="514861"/>
                      </a:cubicBezTo>
                      <a:cubicBezTo>
                        <a:pt x="414307" y="509400"/>
                        <a:pt x="504158" y="459759"/>
                        <a:pt x="527490" y="455291"/>
                      </a:cubicBezTo>
                      <a:cubicBezTo>
                        <a:pt x="550822" y="450823"/>
                        <a:pt x="531957" y="476637"/>
                        <a:pt x="530468" y="488055"/>
                      </a:cubicBezTo>
                      <a:cubicBezTo>
                        <a:pt x="528979" y="499473"/>
                        <a:pt x="530468" y="518833"/>
                        <a:pt x="518554" y="523797"/>
                      </a:cubicBezTo>
                      <a:cubicBezTo>
                        <a:pt x="506640" y="528761"/>
                        <a:pt x="480826" y="513372"/>
                        <a:pt x="458984" y="517840"/>
                      </a:cubicBezTo>
                      <a:cubicBezTo>
                        <a:pt x="437142" y="522308"/>
                        <a:pt x="397925" y="537696"/>
                        <a:pt x="387500" y="550603"/>
                      </a:cubicBezTo>
                      <a:cubicBezTo>
                        <a:pt x="377075" y="563510"/>
                        <a:pt x="389486" y="591806"/>
                        <a:pt x="396436" y="595281"/>
                      </a:cubicBezTo>
                      <a:cubicBezTo>
                        <a:pt x="403386" y="598756"/>
                        <a:pt x="415299" y="575424"/>
                        <a:pt x="429199" y="571453"/>
                      </a:cubicBezTo>
                      <a:cubicBezTo>
                        <a:pt x="443099" y="567482"/>
                        <a:pt x="463452" y="573439"/>
                        <a:pt x="479834" y="571453"/>
                      </a:cubicBezTo>
                      <a:cubicBezTo>
                        <a:pt x="496216" y="569467"/>
                        <a:pt x="515080" y="565496"/>
                        <a:pt x="527490" y="559539"/>
                      </a:cubicBezTo>
                      <a:cubicBezTo>
                        <a:pt x="539900" y="553582"/>
                        <a:pt x="543375" y="539186"/>
                        <a:pt x="554296" y="535711"/>
                      </a:cubicBezTo>
                      <a:cubicBezTo>
                        <a:pt x="565217" y="532236"/>
                        <a:pt x="586564" y="536207"/>
                        <a:pt x="593017" y="538689"/>
                      </a:cubicBezTo>
                      <a:cubicBezTo>
                        <a:pt x="599470" y="541171"/>
                        <a:pt x="599470" y="544150"/>
                        <a:pt x="593017" y="550603"/>
                      </a:cubicBezTo>
                      <a:cubicBezTo>
                        <a:pt x="586564" y="557056"/>
                        <a:pt x="571174" y="568971"/>
                        <a:pt x="554296" y="577410"/>
                      </a:cubicBezTo>
                      <a:cubicBezTo>
                        <a:pt x="537418" y="585849"/>
                        <a:pt x="510612" y="596770"/>
                        <a:pt x="491748" y="601238"/>
                      </a:cubicBezTo>
                      <a:cubicBezTo>
                        <a:pt x="472884" y="605706"/>
                        <a:pt x="454020" y="601238"/>
                        <a:pt x="441113" y="604216"/>
                      </a:cubicBezTo>
                      <a:cubicBezTo>
                        <a:pt x="428206" y="607194"/>
                        <a:pt x="421257" y="614145"/>
                        <a:pt x="414307" y="619109"/>
                      </a:cubicBezTo>
                      <a:cubicBezTo>
                        <a:pt x="407357" y="624073"/>
                        <a:pt x="401896" y="624073"/>
                        <a:pt x="399414" y="634001"/>
                      </a:cubicBezTo>
                      <a:cubicBezTo>
                        <a:pt x="396932" y="643929"/>
                        <a:pt x="398421" y="665276"/>
                        <a:pt x="399414" y="678679"/>
                      </a:cubicBezTo>
                      <a:cubicBezTo>
                        <a:pt x="400407" y="692082"/>
                        <a:pt x="397925" y="719385"/>
                        <a:pt x="405371" y="714421"/>
                      </a:cubicBezTo>
                      <a:cubicBezTo>
                        <a:pt x="412817" y="709457"/>
                        <a:pt x="435157" y="664283"/>
                        <a:pt x="444092" y="648894"/>
                      </a:cubicBezTo>
                      <a:cubicBezTo>
                        <a:pt x="453027" y="633505"/>
                        <a:pt x="445581" y="626555"/>
                        <a:pt x="458984" y="622087"/>
                      </a:cubicBezTo>
                      <a:cubicBezTo>
                        <a:pt x="472387" y="617619"/>
                        <a:pt x="506640" y="621094"/>
                        <a:pt x="524511" y="622087"/>
                      </a:cubicBezTo>
                      <a:cubicBezTo>
                        <a:pt x="542382" y="623080"/>
                        <a:pt x="546850" y="623576"/>
                        <a:pt x="566210" y="628044"/>
                      </a:cubicBezTo>
                      <a:cubicBezTo>
                        <a:pt x="585570" y="632512"/>
                        <a:pt x="619327" y="647405"/>
                        <a:pt x="640673" y="648894"/>
                      </a:cubicBezTo>
                      <a:cubicBezTo>
                        <a:pt x="662019" y="650383"/>
                        <a:pt x="674429" y="644426"/>
                        <a:pt x="694286" y="636980"/>
                      </a:cubicBezTo>
                      <a:cubicBezTo>
                        <a:pt x="714143" y="629534"/>
                        <a:pt x="747899" y="617123"/>
                        <a:pt x="759813" y="604216"/>
                      </a:cubicBezTo>
                      <a:cubicBezTo>
                        <a:pt x="771727" y="591309"/>
                        <a:pt x="773216" y="602727"/>
                        <a:pt x="765770" y="559539"/>
                      </a:cubicBezTo>
                      <a:cubicBezTo>
                        <a:pt x="758324" y="516351"/>
                        <a:pt x="742934" y="402175"/>
                        <a:pt x="715135" y="345087"/>
                      </a:cubicBezTo>
                      <a:cubicBezTo>
                        <a:pt x="687336" y="287999"/>
                        <a:pt x="643651" y="261192"/>
                        <a:pt x="598974" y="217011"/>
                      </a:cubicBezTo>
                      <a:cubicBezTo>
                        <a:pt x="554297" y="172830"/>
                        <a:pt x="491251" y="115742"/>
                        <a:pt x="447070" y="80000"/>
                      </a:cubicBezTo>
                      <a:cubicBezTo>
                        <a:pt x="402889" y="44258"/>
                        <a:pt x="372607" y="8516"/>
                        <a:pt x="333887" y="2559"/>
                      </a:cubicBezTo>
                      <a:cubicBezTo>
                        <a:pt x="295167" y="-3398"/>
                        <a:pt x="251978" y="-2405"/>
                        <a:pt x="214747" y="44258"/>
                      </a:cubicBezTo>
                      <a:cubicBezTo>
                        <a:pt x="177516" y="90921"/>
                        <a:pt x="136809" y="208075"/>
                        <a:pt x="110499" y="282538"/>
                      </a:cubicBezTo>
                      <a:cubicBezTo>
                        <a:pt x="84189" y="357000"/>
                        <a:pt x="74757" y="421038"/>
                        <a:pt x="56886" y="491033"/>
                      </a:cubicBezTo>
                      <a:cubicBezTo>
                        <a:pt x="39015" y="561028"/>
                        <a:pt x="11712" y="629534"/>
                        <a:pt x="3273" y="702507"/>
                      </a:cubicBezTo>
                      <a:cubicBezTo>
                        <a:pt x="-5166" y="775480"/>
                        <a:pt x="5259" y="867317"/>
                        <a:pt x="6252" y="928873"/>
                      </a:cubicBezTo>
                      <a:cubicBezTo>
                        <a:pt x="7245" y="990429"/>
                        <a:pt x="7244" y="1032624"/>
                        <a:pt x="9230" y="1071841"/>
                      </a:cubicBezTo>
                      <a:cubicBezTo>
                        <a:pt x="11216" y="1111058"/>
                        <a:pt x="15187" y="1140347"/>
                        <a:pt x="18166" y="1164175"/>
                      </a:cubicBezTo>
                      <a:cubicBezTo>
                        <a:pt x="21144" y="1188003"/>
                        <a:pt x="28590" y="1215306"/>
                        <a:pt x="62843" y="1223745"/>
                      </a:cubicBezTo>
                      <a:close/>
                    </a:path>
                  </a:pathLst>
                </a:cu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6" name="Left Arrow 135"/>
              <p:cNvSpPr/>
              <p:nvPr/>
            </p:nvSpPr>
            <p:spPr>
              <a:xfrm rot="10800000">
                <a:off x="5940808" y="3745133"/>
                <a:ext cx="2517392" cy="344059"/>
              </a:xfrm>
              <a:prstGeom prst="leftArrow">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Left Arrow 136"/>
              <p:cNvSpPr/>
              <p:nvPr/>
            </p:nvSpPr>
            <p:spPr>
              <a:xfrm rot="10800000">
                <a:off x="3124201" y="3745144"/>
                <a:ext cx="2483992" cy="355314"/>
              </a:xfrm>
              <a:prstGeom prst="leftArrow">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Left Arrow 137"/>
              <p:cNvSpPr/>
              <p:nvPr/>
            </p:nvSpPr>
            <p:spPr>
              <a:xfrm rot="10800000">
                <a:off x="427959" y="3752887"/>
                <a:ext cx="2488161" cy="344055"/>
              </a:xfrm>
              <a:prstGeom prst="leftArrow">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9" name="Picture 2"/>
              <p:cNvPicPr>
                <a:picLocks noChangeAspect="1" noChangeArrowheads="1"/>
              </p:cNvPicPr>
              <p:nvPr/>
            </p:nvPicPr>
            <p:blipFill rotWithShape="1">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221865" y="3303500"/>
                <a:ext cx="156412" cy="38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 name="Picture 2"/>
              <p:cNvPicPr>
                <a:picLocks noChangeAspect="1" noChangeArrowheads="1"/>
              </p:cNvPicPr>
              <p:nvPr/>
            </p:nvPicPr>
            <p:blipFill rotWithShape="1">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324600" y="3296132"/>
                <a:ext cx="156412" cy="38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1" name="Picture 2"/>
              <p:cNvPicPr>
                <a:picLocks noChangeAspect="1" noChangeArrowheads="1"/>
              </p:cNvPicPr>
              <p:nvPr/>
            </p:nvPicPr>
            <p:blipFill rotWithShape="1">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312515" y="3293720"/>
                <a:ext cx="156412" cy="38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2" name="Picture 2"/>
              <p:cNvPicPr>
                <a:picLocks noChangeAspect="1" noChangeArrowheads="1"/>
              </p:cNvPicPr>
              <p:nvPr/>
            </p:nvPicPr>
            <p:blipFill rotWithShape="1">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8040999" y="3306633"/>
                <a:ext cx="156412" cy="38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 name="Picture 2"/>
              <p:cNvPicPr>
                <a:picLocks noChangeAspect="1" noChangeArrowheads="1"/>
              </p:cNvPicPr>
              <p:nvPr/>
            </p:nvPicPr>
            <p:blipFill rotWithShape="1">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8398664" y="3343407"/>
                <a:ext cx="156412" cy="38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6" name="Picture 2"/>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242290" y="2920537"/>
              <a:ext cx="308812" cy="760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7" name="Picture 2"/>
            <p:cNvPicPr>
              <a:picLocks noChangeAspect="1" noChangeArrowheads="1"/>
            </p:cNvPicPr>
            <p:nvPr/>
          </p:nvPicPr>
          <p:blipFill rotWithShape="1">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216747" y="3285871"/>
              <a:ext cx="156412" cy="38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 name="Picture 2"/>
            <p:cNvPicPr>
              <a:picLocks noChangeAspect="1" noChangeArrowheads="1"/>
            </p:cNvPicPr>
            <p:nvPr/>
          </p:nvPicPr>
          <p:blipFill rotWithShape="1">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1305478" y="3200400"/>
              <a:ext cx="218522" cy="469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5331013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201" y="1143000"/>
            <a:ext cx="2895600" cy="1077218"/>
          </a:xfrm>
          <a:prstGeom prst="rect">
            <a:avLst/>
          </a:prstGeom>
          <a:noFill/>
        </p:spPr>
        <p:txBody>
          <a:bodyPr wrap="square" rtlCol="0">
            <a:spAutoFit/>
          </a:bodyPr>
          <a:lstStyle/>
          <a:p>
            <a:pPr algn="ctr"/>
            <a:r>
              <a:rPr lang="en-US" sz="1600" dirty="0" smtClean="0"/>
              <a:t>Frequent low severity fire favors oaks and pines on dry sites with fewer mesophytic species on moderate sites.</a:t>
            </a:r>
          </a:p>
        </p:txBody>
      </p:sp>
      <p:sp>
        <p:nvSpPr>
          <p:cNvPr id="9" name="TextBox 8"/>
          <p:cNvSpPr txBox="1"/>
          <p:nvPr/>
        </p:nvSpPr>
        <p:spPr>
          <a:xfrm>
            <a:off x="2961324" y="1143000"/>
            <a:ext cx="2722680" cy="1077218"/>
          </a:xfrm>
          <a:prstGeom prst="rect">
            <a:avLst/>
          </a:prstGeom>
          <a:noFill/>
        </p:spPr>
        <p:txBody>
          <a:bodyPr wrap="square" rtlCol="0">
            <a:spAutoFit/>
          </a:bodyPr>
          <a:lstStyle/>
          <a:p>
            <a:pPr algn="ctr"/>
            <a:r>
              <a:rPr lang="en-US" sz="1600" dirty="0" smtClean="0"/>
              <a:t>Logging, chestnut loss and fire exclusion initiate a decline in xerophytic species on dry and moderate sites.</a:t>
            </a:r>
          </a:p>
        </p:txBody>
      </p:sp>
      <p:sp>
        <p:nvSpPr>
          <p:cNvPr id="10" name="TextBox 9"/>
          <p:cNvSpPr txBox="1"/>
          <p:nvPr/>
        </p:nvSpPr>
        <p:spPr>
          <a:xfrm>
            <a:off x="5562600" y="1150749"/>
            <a:ext cx="3352800" cy="1077218"/>
          </a:xfrm>
          <a:prstGeom prst="rect">
            <a:avLst/>
          </a:prstGeom>
          <a:noFill/>
        </p:spPr>
        <p:txBody>
          <a:bodyPr wrap="square" rtlCol="0">
            <a:spAutoFit/>
          </a:bodyPr>
          <a:lstStyle/>
          <a:p>
            <a:pPr algn="ctr"/>
            <a:r>
              <a:rPr lang="en-US" sz="1600" dirty="0" smtClean="0"/>
              <a:t>Xerophytic </a:t>
            </a:r>
            <a:r>
              <a:rPr lang="en-US" sz="1600" dirty="0"/>
              <a:t>species </a:t>
            </a:r>
            <a:r>
              <a:rPr lang="en-US" sz="1600" dirty="0" smtClean="0"/>
              <a:t>decline further. </a:t>
            </a:r>
          </a:p>
          <a:p>
            <a:pPr algn="ctr"/>
            <a:r>
              <a:rPr lang="en-US" sz="1600" dirty="0" smtClean="0"/>
              <a:t>In a feedback, mesophytic species, </a:t>
            </a:r>
          </a:p>
          <a:p>
            <a:pPr algn="ctr"/>
            <a:r>
              <a:rPr lang="en-US" sz="1600" dirty="0" smtClean="0"/>
              <a:t>their fuels, and earlier canopy closure reduce burnability in the spring. </a:t>
            </a:r>
          </a:p>
        </p:txBody>
      </p:sp>
      <p:sp>
        <p:nvSpPr>
          <p:cNvPr id="22" name="TextBox 21"/>
          <p:cNvSpPr txBox="1"/>
          <p:nvPr/>
        </p:nvSpPr>
        <p:spPr>
          <a:xfrm>
            <a:off x="293591" y="228600"/>
            <a:ext cx="8586567" cy="830997"/>
          </a:xfrm>
          <a:prstGeom prst="rect">
            <a:avLst/>
          </a:prstGeom>
          <a:noFill/>
        </p:spPr>
        <p:txBody>
          <a:bodyPr wrap="square" rtlCol="0">
            <a:spAutoFit/>
          </a:bodyPr>
          <a:lstStyle/>
          <a:p>
            <a:r>
              <a:rPr lang="en-US" sz="2400" b="1" dirty="0" smtClean="0"/>
              <a:t>Broad-scale loss of resilience from mesophication and decreasing burnability of Eastern oak forests</a:t>
            </a:r>
            <a:endParaRPr lang="en-US" sz="2400" b="1" dirty="0"/>
          </a:p>
        </p:txBody>
      </p:sp>
      <p:pic>
        <p:nvPicPr>
          <p:cNvPr id="2050" name="Picture 2" descr="C:\Users\stevenorman\Pictures\Fire\FireScars_MtNittany1_.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466" b="19577"/>
          <a:stretch/>
        </p:blipFill>
        <p:spPr bwMode="auto">
          <a:xfrm>
            <a:off x="293591" y="4537312"/>
            <a:ext cx="3834493" cy="206941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321845" y="2198668"/>
            <a:ext cx="8225361" cy="2144732"/>
            <a:chOff x="321845" y="2198668"/>
            <a:chExt cx="8225361" cy="2144732"/>
          </a:xfrm>
        </p:grpSpPr>
        <p:sp>
          <p:nvSpPr>
            <p:cNvPr id="13" name="TextBox 12"/>
            <p:cNvSpPr txBox="1"/>
            <p:nvPr/>
          </p:nvSpPr>
          <p:spPr>
            <a:xfrm>
              <a:off x="692816" y="3974068"/>
              <a:ext cx="2126584" cy="369332"/>
            </a:xfrm>
            <a:prstGeom prst="rect">
              <a:avLst/>
            </a:prstGeom>
            <a:solidFill>
              <a:schemeClr val="bg1"/>
            </a:solidFill>
          </p:spPr>
          <p:txBody>
            <a:bodyPr wrap="square" rtlCol="0">
              <a:spAutoFit/>
            </a:bodyPr>
            <a:lstStyle/>
            <a:p>
              <a:pPr algn="ctr"/>
              <a:r>
                <a:rPr lang="en-US" b="1" dirty="0" smtClean="0"/>
                <a:t>Pre-fire exclusion</a:t>
              </a:r>
              <a:endParaRPr lang="en-US" b="1" dirty="0"/>
            </a:p>
          </p:txBody>
        </p:sp>
        <p:sp>
          <p:nvSpPr>
            <p:cNvPr id="16" name="TextBox 15"/>
            <p:cNvSpPr txBox="1"/>
            <p:nvPr/>
          </p:nvSpPr>
          <p:spPr>
            <a:xfrm>
              <a:off x="2971801" y="3974068"/>
              <a:ext cx="2590799" cy="369332"/>
            </a:xfrm>
            <a:prstGeom prst="rect">
              <a:avLst/>
            </a:prstGeom>
            <a:solidFill>
              <a:schemeClr val="bg1"/>
            </a:solidFill>
          </p:spPr>
          <p:txBody>
            <a:bodyPr wrap="square" rtlCol="0">
              <a:spAutoFit/>
            </a:bodyPr>
            <a:lstStyle/>
            <a:p>
              <a:pPr algn="ctr"/>
              <a:r>
                <a:rPr lang="en-US" b="1" dirty="0" smtClean="0"/>
                <a:t>Mid 1900s</a:t>
              </a:r>
              <a:endParaRPr lang="en-US" b="1" dirty="0"/>
            </a:p>
          </p:txBody>
        </p:sp>
        <p:sp>
          <p:nvSpPr>
            <p:cNvPr id="17" name="TextBox 16"/>
            <p:cNvSpPr txBox="1"/>
            <p:nvPr/>
          </p:nvSpPr>
          <p:spPr>
            <a:xfrm>
              <a:off x="6219162" y="3974068"/>
              <a:ext cx="1712980" cy="369332"/>
            </a:xfrm>
            <a:prstGeom prst="rect">
              <a:avLst/>
            </a:prstGeom>
            <a:solidFill>
              <a:schemeClr val="bg1"/>
            </a:solidFill>
          </p:spPr>
          <p:txBody>
            <a:bodyPr wrap="square" rtlCol="0">
              <a:spAutoFit/>
            </a:bodyPr>
            <a:lstStyle/>
            <a:p>
              <a:pPr algn="ctr"/>
              <a:r>
                <a:rPr lang="en-US" b="1" dirty="0" smtClean="0"/>
                <a:t>2000s</a:t>
              </a:r>
              <a:endParaRPr lang="en-US" b="1" dirty="0"/>
            </a:p>
          </p:txBody>
        </p:sp>
        <p:sp>
          <p:nvSpPr>
            <p:cNvPr id="18" name="Left Arrow 17"/>
            <p:cNvSpPr/>
            <p:nvPr/>
          </p:nvSpPr>
          <p:spPr>
            <a:xfrm rot="10800000">
              <a:off x="5791201" y="3694942"/>
              <a:ext cx="2517392" cy="344059"/>
            </a:xfrm>
            <a:prstGeom prst="leftArrow">
              <a:avLst/>
            </a:prstGeom>
            <a:solidFill>
              <a:srgbClr val="0070C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eft Arrow 19"/>
            <p:cNvSpPr/>
            <p:nvPr/>
          </p:nvSpPr>
          <p:spPr>
            <a:xfrm rot="10800000">
              <a:off x="3048001" y="3694953"/>
              <a:ext cx="2483992" cy="355314"/>
            </a:xfrm>
            <a:prstGeom prst="leftArrow">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eft Arrow 18"/>
            <p:cNvSpPr/>
            <p:nvPr/>
          </p:nvSpPr>
          <p:spPr>
            <a:xfrm rot="10800000">
              <a:off x="351759" y="3702696"/>
              <a:ext cx="2488161" cy="344055"/>
            </a:xfrm>
            <a:prstGeom prst="leftArrow">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321845" y="2198668"/>
              <a:ext cx="8225361" cy="1513575"/>
              <a:chOff x="321845" y="2198668"/>
              <a:chExt cx="8225361" cy="1513575"/>
            </a:xfrm>
          </p:grpSpPr>
          <p:pic>
            <p:nvPicPr>
              <p:cNvPr id="84" name="Picture 2"/>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6417724" y="3335112"/>
                <a:ext cx="201219" cy="295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 name="Picture 2"/>
              <p:cNvPicPr>
                <a:picLocks noChangeAspect="1" noChangeArrowheads="1"/>
              </p:cNvPicPr>
              <p:nvPr/>
            </p:nvPicPr>
            <p:blipFill rotWithShape="1">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6456422" y="3139970"/>
                <a:ext cx="325042" cy="511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2"/>
              <p:cNvPicPr>
                <a:picLocks noChangeAspect="1" noChangeArrowheads="1"/>
              </p:cNvPicPr>
              <p:nvPr/>
            </p:nvPicPr>
            <p:blipFill rotWithShape="1">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7180638" y="2938920"/>
                <a:ext cx="204498" cy="700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2"/>
              <p:cNvPicPr>
                <a:picLocks noChangeAspect="1" noChangeArrowheads="1"/>
              </p:cNvPicPr>
              <p:nvPr/>
            </p:nvPicPr>
            <p:blipFill rotWithShape="1">
              <a:blip r:embed="rId9" cstate="print">
                <a:clrChange>
                  <a:clrFrom>
                    <a:srgbClr val="FFFFFF"/>
                  </a:clrFrom>
                  <a:clrTo>
                    <a:srgbClr val="FFFFFF">
                      <a:alpha val="0"/>
                    </a:srgbClr>
                  </a:clrTo>
                </a:clrChange>
                <a:extLst>
                  <a:ext uri="{BEBA8EAE-BF5A-486C-A8C5-ECC9F3942E4B}">
                    <a14:imgProps xmlns:a14="http://schemas.microsoft.com/office/drawing/2010/main">
                      <a14:imgLayer r:embed="rId10">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7557414" y="2885418"/>
                <a:ext cx="375678" cy="763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2"/>
              <p:cNvPicPr>
                <a:picLocks noChangeAspect="1" noChangeArrowheads="1"/>
              </p:cNvPicPr>
              <p:nvPr/>
            </p:nvPicPr>
            <p:blipFill rotWithShape="1">
              <a:blip r:embed="rId11" cstate="print">
                <a:clrChange>
                  <a:clrFrom>
                    <a:srgbClr val="FFFFFF"/>
                  </a:clrFrom>
                  <a:clrTo>
                    <a:srgbClr val="FFFFFF">
                      <a:alpha val="0"/>
                    </a:srgbClr>
                  </a:clrTo>
                </a:clrChange>
                <a:extLst>
                  <a:ext uri="{BEBA8EAE-BF5A-486C-A8C5-ECC9F3942E4B}">
                    <a14:imgProps xmlns:a14="http://schemas.microsoft.com/office/drawing/2010/main">
                      <a14:imgLayer r:embed="rId12">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7180638" y="2644260"/>
                <a:ext cx="665144" cy="1047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2"/>
              <p:cNvPicPr>
                <a:picLocks noChangeAspect="1" noChangeArrowheads="1"/>
              </p:cNvPicPr>
              <p:nvPr/>
            </p:nvPicPr>
            <p:blipFill rotWithShape="1">
              <a:blip r:embed="rId13" cstate="print">
                <a:clrChange>
                  <a:clrFrom>
                    <a:srgbClr val="FFFFFF"/>
                  </a:clrFrom>
                  <a:clrTo>
                    <a:srgbClr val="FFFFFF">
                      <a:alpha val="0"/>
                    </a:srgbClr>
                  </a:clrTo>
                </a:clrChange>
                <a:extLst>
                  <a:ext uri="{BEBA8EAE-BF5A-486C-A8C5-ECC9F3942E4B}">
                    <a14:imgProps xmlns:a14="http://schemas.microsoft.com/office/drawing/2010/main">
                      <a14:imgLayer r:embed="rId14">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7834715" y="2281535"/>
                <a:ext cx="645053" cy="1356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2"/>
              <p:cNvPicPr>
                <a:picLocks noChangeAspect="1" noChangeArrowheads="1"/>
              </p:cNvPicPr>
              <p:nvPr/>
            </p:nvPicPr>
            <p:blipFill rotWithShape="1">
              <a:blip r:embed="rId15" cstate="print">
                <a:clrChange>
                  <a:clrFrom>
                    <a:srgbClr val="FFFFFF"/>
                  </a:clrFrom>
                  <a:clrTo>
                    <a:srgbClr val="FFFFFF">
                      <a:alpha val="0"/>
                    </a:srgbClr>
                  </a:clrTo>
                </a:clrChange>
                <a:extLst>
                  <a:ext uri="{BEBA8EAE-BF5A-486C-A8C5-ECC9F3942E4B}">
                    <a14:imgProps xmlns:a14="http://schemas.microsoft.com/office/drawing/2010/main">
                      <a14:imgLayer r:embed="rId16">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6185938" y="2644261"/>
                <a:ext cx="379668" cy="999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2"/>
              <p:cNvPicPr>
                <a:picLocks noChangeAspect="1" noChangeArrowheads="1"/>
              </p:cNvPicPr>
              <p:nvPr/>
            </p:nvPicPr>
            <p:blipFill rotWithShape="1">
              <a:blip r:embed="rId17" cstate="print">
                <a:clrChange>
                  <a:clrFrom>
                    <a:srgbClr val="FFFFFF"/>
                  </a:clrFrom>
                  <a:clrTo>
                    <a:srgbClr val="FFFFFF">
                      <a:alpha val="0"/>
                    </a:srgbClr>
                  </a:clrTo>
                </a:clrChange>
                <a:extLst>
                  <a:ext uri="{BEBA8EAE-BF5A-486C-A8C5-ECC9F3942E4B}">
                    <a14:imgProps xmlns:a14="http://schemas.microsoft.com/office/drawing/2010/main">
                      <a14:imgLayer r:embed="rId18">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flipH="1">
                <a:off x="7002125" y="2866502"/>
                <a:ext cx="235837" cy="808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2"/>
              <p:cNvPicPr>
                <a:picLocks noChangeAspect="1" noChangeArrowheads="1"/>
              </p:cNvPicPr>
              <p:nvPr/>
            </p:nvPicPr>
            <p:blipFill rotWithShape="1">
              <a:blip r:embed="rId19" cstate="print">
                <a:clrChange>
                  <a:clrFrom>
                    <a:srgbClr val="FFFFFF"/>
                  </a:clrFrom>
                  <a:clrTo>
                    <a:srgbClr val="FFFFFF">
                      <a:alpha val="0"/>
                    </a:srgbClr>
                  </a:clrTo>
                </a:clrChange>
                <a:extLst>
                  <a:ext uri="{BEBA8EAE-BF5A-486C-A8C5-ECC9F3942E4B}">
                    <a14:imgProps xmlns:a14="http://schemas.microsoft.com/office/drawing/2010/main">
                      <a14:imgLayer r:embed="rId20">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5562602" y="2869920"/>
                <a:ext cx="439167" cy="781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2"/>
              <p:cNvPicPr>
                <a:picLocks noChangeAspect="1" noChangeArrowheads="1"/>
              </p:cNvPicPr>
              <p:nvPr/>
            </p:nvPicPr>
            <p:blipFill rotWithShape="1">
              <a:blip r:embed="rId21" cstate="print">
                <a:clrChange>
                  <a:clrFrom>
                    <a:srgbClr val="FFFFFF"/>
                  </a:clrFrom>
                  <a:clrTo>
                    <a:srgbClr val="FFFFFF">
                      <a:alpha val="0"/>
                    </a:srgbClr>
                  </a:clrTo>
                </a:clrChange>
                <a:extLst>
                  <a:ext uri="{BEBA8EAE-BF5A-486C-A8C5-ECC9F3942E4B}">
                    <a14:imgProps xmlns:a14="http://schemas.microsoft.com/office/drawing/2010/main">
                      <a14:imgLayer r:embed="rId22">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flipH="1">
                <a:off x="5821424" y="2843254"/>
                <a:ext cx="290704" cy="808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2"/>
              <p:cNvPicPr>
                <a:picLocks noChangeAspect="1" noChangeArrowheads="1"/>
              </p:cNvPicPr>
              <p:nvPr/>
            </p:nvPicPr>
            <p:blipFill rotWithShape="1">
              <a:blip r:embed="rId23" cstate="print">
                <a:clrChange>
                  <a:clrFrom>
                    <a:srgbClr val="FFFFFF"/>
                  </a:clrFrom>
                  <a:clrTo>
                    <a:srgbClr val="FFFFFF">
                      <a:alpha val="0"/>
                    </a:srgbClr>
                  </a:clrTo>
                </a:clrChange>
                <a:extLst>
                  <a:ext uri="{BEBA8EAE-BF5A-486C-A8C5-ECC9F3942E4B}">
                    <a14:imgProps xmlns:a14="http://schemas.microsoft.com/office/drawing/2010/main">
                      <a14:imgLayer r:embed="rId24">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rot="21119178" flipH="1">
                <a:off x="6409493" y="2397626"/>
                <a:ext cx="590381" cy="1289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2"/>
              <p:cNvPicPr>
                <a:picLocks noChangeAspect="1" noChangeArrowheads="1"/>
              </p:cNvPicPr>
              <p:nvPr/>
            </p:nvPicPr>
            <p:blipFill rotWithShape="1">
              <a:blip r:embed="rId25" cstate="print">
                <a:clrChange>
                  <a:clrFrom>
                    <a:srgbClr val="FFFFFF"/>
                  </a:clrFrom>
                  <a:clrTo>
                    <a:srgbClr val="FFFFFF">
                      <a:alpha val="0"/>
                    </a:srgbClr>
                  </a:clrTo>
                </a:clrChange>
                <a:extLst>
                  <a:ext uri="{BEBA8EAE-BF5A-486C-A8C5-ECC9F3942E4B}">
                    <a14:imgProps xmlns:a14="http://schemas.microsoft.com/office/drawing/2010/main">
                      <a14:imgLayer r:embed="rId26">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rot="532932">
                <a:off x="6701009" y="2451074"/>
                <a:ext cx="531399" cy="1234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2"/>
              <p:cNvPicPr>
                <a:picLocks noChangeAspect="1" noChangeArrowheads="1"/>
              </p:cNvPicPr>
              <p:nvPr/>
            </p:nvPicPr>
            <p:blipFill rotWithShape="1">
              <a:blip r:embed="rId27" cstate="print">
                <a:clrChange>
                  <a:clrFrom>
                    <a:srgbClr val="FFFFFF"/>
                  </a:clrFrom>
                  <a:clrTo>
                    <a:srgbClr val="FFFFFF">
                      <a:alpha val="0"/>
                    </a:srgbClr>
                  </a:clrTo>
                </a:clrChange>
                <a:extLst>
                  <a:ext uri="{BEBA8EAE-BF5A-486C-A8C5-ECC9F3942E4B}">
                    <a14:imgProps xmlns:a14="http://schemas.microsoft.com/office/drawing/2010/main">
                      <a14:imgLayer r:embed="rId28">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8189333" y="2951007"/>
                <a:ext cx="301647" cy="709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2"/>
              <p:cNvPicPr>
                <a:picLocks noChangeAspect="1" noChangeArrowheads="1"/>
              </p:cNvPicPr>
              <p:nvPr/>
            </p:nvPicPr>
            <p:blipFill rotWithShape="1">
              <a:blip r:embed="rId29" cstate="print">
                <a:clrChange>
                  <a:clrFrom>
                    <a:srgbClr val="FFFFFF"/>
                  </a:clrFrom>
                  <a:clrTo>
                    <a:srgbClr val="FFFFFF">
                      <a:alpha val="0"/>
                    </a:srgbClr>
                  </a:clrTo>
                </a:clrChange>
                <a:extLst>
                  <a:ext uri="{BEBA8EAE-BF5A-486C-A8C5-ECC9F3942E4B}">
                    <a14:imgProps xmlns:a14="http://schemas.microsoft.com/office/drawing/2010/main">
                      <a14:imgLayer r:embed="rId30">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7936964" y="3075860"/>
                <a:ext cx="188597" cy="546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2"/>
              <p:cNvPicPr>
                <a:picLocks noChangeAspect="1" noChangeArrowheads="1"/>
              </p:cNvPicPr>
              <p:nvPr/>
            </p:nvPicPr>
            <p:blipFill rotWithShape="1">
              <a:blip r:embed="rId31" cstate="print">
                <a:clrChange>
                  <a:clrFrom>
                    <a:srgbClr val="FFFFFF"/>
                  </a:clrFrom>
                  <a:clrTo>
                    <a:srgbClr val="FFFFFF">
                      <a:alpha val="0"/>
                    </a:srgbClr>
                  </a:clrTo>
                </a:clrChange>
                <a:extLst>
                  <a:ext uri="{BEBA8EAE-BF5A-486C-A8C5-ECC9F3942E4B}">
                    <a14:imgProps xmlns:a14="http://schemas.microsoft.com/office/drawing/2010/main">
                      <a14:imgLayer r:embed="rId32">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8358609" y="3264884"/>
                <a:ext cx="188597" cy="358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2"/>
              <p:cNvPicPr>
                <a:picLocks noChangeAspect="1" noChangeArrowheads="1"/>
              </p:cNvPicPr>
              <p:nvPr/>
            </p:nvPicPr>
            <p:blipFill rotWithShape="1">
              <a:blip r:embed="rId33" cstate="print">
                <a:clrChange>
                  <a:clrFrom>
                    <a:srgbClr val="FFFFFF"/>
                  </a:clrFrom>
                  <a:clrTo>
                    <a:srgbClr val="FFFFFF">
                      <a:alpha val="0"/>
                    </a:srgbClr>
                  </a:clrTo>
                </a:clrChange>
                <a:extLst>
                  <a:ext uri="{BEBA8EAE-BF5A-486C-A8C5-ECC9F3942E4B}">
                    <a14:imgProps xmlns:a14="http://schemas.microsoft.com/office/drawing/2010/main">
                      <a14:imgLayer r:embed="rId34">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7834715" y="3284525"/>
                <a:ext cx="121099" cy="343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2"/>
              <p:cNvPicPr>
                <a:picLocks noChangeAspect="1" noChangeArrowheads="1"/>
              </p:cNvPicPr>
              <p:nvPr/>
            </p:nvPicPr>
            <p:blipFill rotWithShape="1">
              <a:blip r:embed="rId35" cstate="print">
                <a:clrChange>
                  <a:clrFrom>
                    <a:srgbClr val="FFFFFF"/>
                  </a:clrFrom>
                  <a:clrTo>
                    <a:srgbClr val="FFFFFF">
                      <a:alpha val="0"/>
                    </a:srgbClr>
                  </a:clrTo>
                </a:clrChange>
                <a:extLst>
                  <a:ext uri="{BEBA8EAE-BF5A-486C-A8C5-ECC9F3942E4B}">
                    <a14:imgProps xmlns:a14="http://schemas.microsoft.com/office/drawing/2010/main">
                      <a14:imgLayer r:embed="rId36">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8141462" y="3335112"/>
                <a:ext cx="121099" cy="250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Picture 2"/>
              <p:cNvPicPr>
                <a:picLocks noChangeAspect="1" noChangeArrowheads="1"/>
              </p:cNvPicPr>
              <p:nvPr/>
            </p:nvPicPr>
            <p:blipFill rotWithShape="1">
              <a:blip r:embed="rId37" cstate="print">
                <a:clrChange>
                  <a:clrFrom>
                    <a:srgbClr val="FFFFFF"/>
                  </a:clrFrom>
                  <a:clrTo>
                    <a:srgbClr val="FFFFFF">
                      <a:alpha val="0"/>
                    </a:srgbClr>
                  </a:clrTo>
                </a:clrChange>
                <a:extLst>
                  <a:ext uri="{BEBA8EAE-BF5A-486C-A8C5-ECC9F3942E4B}">
                    <a14:imgProps xmlns:a14="http://schemas.microsoft.com/office/drawing/2010/main">
                      <a14:imgLayer r:embed="rId38">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7911016" y="3448868"/>
                <a:ext cx="86348" cy="189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2"/>
              <p:cNvPicPr>
                <a:picLocks noChangeAspect="1" noChangeArrowheads="1"/>
              </p:cNvPicPr>
              <p:nvPr/>
            </p:nvPicPr>
            <p:blipFill rotWithShape="1">
              <a:blip r:embed="rId37" cstate="print">
                <a:clrChange>
                  <a:clrFrom>
                    <a:srgbClr val="FFFFFF"/>
                  </a:clrFrom>
                  <a:clrTo>
                    <a:srgbClr val="FFFFFF">
                      <a:alpha val="0"/>
                    </a:srgbClr>
                  </a:clrTo>
                </a:clrChange>
                <a:extLst>
                  <a:ext uri="{BEBA8EAE-BF5A-486C-A8C5-ECC9F3942E4B}">
                    <a14:imgProps xmlns:a14="http://schemas.microsoft.com/office/drawing/2010/main">
                      <a14:imgLayer r:embed="rId38">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7785187" y="3431021"/>
                <a:ext cx="85958" cy="189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 name="Picture 2"/>
              <p:cNvPicPr>
                <a:picLocks noChangeAspect="1" noChangeArrowheads="1"/>
              </p:cNvPicPr>
              <p:nvPr/>
            </p:nvPicPr>
            <p:blipFill rotWithShape="1">
              <a:blip r:embed="rId39" cstate="print">
                <a:clrChange>
                  <a:clrFrom>
                    <a:srgbClr val="FFFFFF"/>
                  </a:clrFrom>
                  <a:clrTo>
                    <a:srgbClr val="FFFFFF">
                      <a:alpha val="0"/>
                    </a:srgbClr>
                  </a:clrTo>
                </a:clrChange>
                <a:extLst>
                  <a:ext uri="{BEBA8EAE-BF5A-486C-A8C5-ECC9F3942E4B}">
                    <a14:imgProps xmlns:a14="http://schemas.microsoft.com/office/drawing/2010/main">
                      <a14:imgLayer r:embed="rId40">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8007143" y="3360005"/>
                <a:ext cx="128595" cy="282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 name="Picture 2"/>
              <p:cNvPicPr>
                <a:picLocks noChangeAspect="1" noChangeArrowheads="1"/>
              </p:cNvPicPr>
              <p:nvPr/>
            </p:nvPicPr>
            <p:blipFill rotWithShape="1">
              <a:blip r:embed="rId37" cstate="print">
                <a:clrChange>
                  <a:clrFrom>
                    <a:srgbClr val="FFFFFF"/>
                  </a:clrFrom>
                  <a:clrTo>
                    <a:srgbClr val="FFFFFF">
                      <a:alpha val="0"/>
                    </a:srgbClr>
                  </a:clrTo>
                </a:clrChange>
                <a:extLst>
                  <a:ext uri="{BEBA8EAE-BF5A-486C-A8C5-ECC9F3942E4B}">
                    <a14:imgProps xmlns:a14="http://schemas.microsoft.com/office/drawing/2010/main">
                      <a14:imgLayer r:embed="rId38">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8211641" y="3457791"/>
                <a:ext cx="86348" cy="189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 name="Picture 2"/>
              <p:cNvPicPr>
                <a:picLocks noChangeAspect="1" noChangeArrowheads="1"/>
              </p:cNvPicPr>
              <p:nvPr/>
            </p:nvPicPr>
            <p:blipFill rotWithShape="1">
              <a:blip r:embed="rId41" cstate="print">
                <a:clrChange>
                  <a:clrFrom>
                    <a:srgbClr val="FFFFFF"/>
                  </a:clrFrom>
                  <a:clrTo>
                    <a:srgbClr val="FFFFFF">
                      <a:alpha val="0"/>
                    </a:srgbClr>
                  </a:clrTo>
                </a:clrChange>
                <a:extLst>
                  <a:ext uri="{BEBA8EAE-BF5A-486C-A8C5-ECC9F3942E4B}">
                    <a14:imgProps xmlns:a14="http://schemas.microsoft.com/office/drawing/2010/main">
                      <a14:imgLayer r:embed="rId42">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8340291" y="3397892"/>
                <a:ext cx="103433" cy="227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 name="Picture 2"/>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7513210" y="3343339"/>
                <a:ext cx="201219" cy="295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 name="Picture 2"/>
              <p:cNvPicPr>
                <a:picLocks noChangeAspect="1" noChangeArrowheads="1"/>
              </p:cNvPicPr>
              <p:nvPr/>
            </p:nvPicPr>
            <p:blipFill rotWithShape="1">
              <a:blip r:embed="rId43" cstate="print">
                <a:clrChange>
                  <a:clrFrom>
                    <a:srgbClr val="FFFFFF"/>
                  </a:clrFrom>
                  <a:clrTo>
                    <a:srgbClr val="FFFFFF">
                      <a:alpha val="0"/>
                    </a:srgbClr>
                  </a:clrTo>
                </a:clrChange>
                <a:extLst>
                  <a:ext uri="{BEBA8EAE-BF5A-486C-A8C5-ECC9F3942E4B}">
                    <a14:imgProps xmlns:a14="http://schemas.microsoft.com/office/drawing/2010/main">
                      <a14:imgLayer r:embed="rId44">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6913556" y="3413305"/>
                <a:ext cx="201219" cy="217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 name="Picture 2"/>
              <p:cNvPicPr>
                <a:picLocks noChangeAspect="1" noChangeArrowheads="1"/>
              </p:cNvPicPr>
              <p:nvPr/>
            </p:nvPicPr>
            <p:blipFill rotWithShape="1">
              <a:blip r:embed="rId45" cstate="print">
                <a:clrChange>
                  <a:clrFrom>
                    <a:srgbClr val="FFFFFF"/>
                  </a:clrFrom>
                  <a:clrTo>
                    <a:srgbClr val="FFFFFF">
                      <a:alpha val="0"/>
                    </a:srgbClr>
                  </a:clrTo>
                </a:clrChange>
                <a:extLst>
                  <a:ext uri="{BEBA8EAE-BF5A-486C-A8C5-ECC9F3942E4B}">
                    <a14:imgProps xmlns:a14="http://schemas.microsoft.com/office/drawing/2010/main">
                      <a14:imgLayer r:embed="rId46">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flipH="1">
                <a:off x="7316101" y="3413304"/>
                <a:ext cx="132007" cy="220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 name="Picture 2"/>
              <p:cNvPicPr>
                <a:picLocks noChangeAspect="1" noChangeArrowheads="1"/>
              </p:cNvPicPr>
              <p:nvPr/>
            </p:nvPicPr>
            <p:blipFill rotWithShape="1">
              <a:blip r:embed="rId37" cstate="print">
                <a:clrChange>
                  <a:clrFrom>
                    <a:srgbClr val="FFFFFF"/>
                  </a:clrFrom>
                  <a:clrTo>
                    <a:srgbClr val="FFFFFF">
                      <a:alpha val="0"/>
                    </a:srgbClr>
                  </a:clrTo>
                </a:clrChange>
                <a:extLst>
                  <a:ext uri="{BEBA8EAE-BF5A-486C-A8C5-ECC9F3942E4B}">
                    <a14:imgProps xmlns:a14="http://schemas.microsoft.com/office/drawing/2010/main">
                      <a14:imgLayer r:embed="rId38">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6221015" y="3448868"/>
                <a:ext cx="85958" cy="189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 name="Picture 2"/>
              <p:cNvPicPr>
                <a:picLocks noChangeAspect="1" noChangeArrowheads="1"/>
              </p:cNvPicPr>
              <p:nvPr/>
            </p:nvPicPr>
            <p:blipFill rotWithShape="1">
              <a:blip r:embed="rId47" cstate="print">
                <a:clrChange>
                  <a:clrFrom>
                    <a:srgbClr val="FFFFFF"/>
                  </a:clrFrom>
                  <a:clrTo>
                    <a:srgbClr val="FFFFFF">
                      <a:alpha val="0"/>
                    </a:srgbClr>
                  </a:clrTo>
                </a:clrChange>
                <a:extLst>
                  <a:ext uri="{BEBA8EAE-BF5A-486C-A8C5-ECC9F3942E4B}">
                    <a14:imgProps xmlns:a14="http://schemas.microsoft.com/office/drawing/2010/main">
                      <a14:imgLayer r:embed="rId48">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6109235" y="3382607"/>
                <a:ext cx="119681" cy="264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 name="Picture 2"/>
              <p:cNvPicPr>
                <a:picLocks noChangeAspect="1" noChangeArrowheads="1"/>
              </p:cNvPicPr>
              <p:nvPr/>
            </p:nvPicPr>
            <p:blipFill rotWithShape="1">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5949607" y="3165795"/>
                <a:ext cx="325042" cy="511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a:xfrm>
                <a:off x="5608193" y="2819143"/>
                <a:ext cx="214572" cy="131240"/>
              </a:xfrm>
              <a:custGeom>
                <a:avLst/>
                <a:gdLst>
                  <a:gd name="connsiteX0" fmla="*/ 159605 w 159907"/>
                  <a:gd name="connsiteY0" fmla="*/ 21328 h 97805"/>
                  <a:gd name="connsiteX1" fmla="*/ 152955 w 159907"/>
                  <a:gd name="connsiteY1" fmla="*/ 51253 h 97805"/>
                  <a:gd name="connsiteX2" fmla="*/ 149629 w 159907"/>
                  <a:gd name="connsiteY2" fmla="*/ 61229 h 97805"/>
                  <a:gd name="connsiteX3" fmla="*/ 139654 w 159907"/>
                  <a:gd name="connsiteY3" fmla="*/ 67879 h 97805"/>
                  <a:gd name="connsiteX4" fmla="*/ 106403 w 159907"/>
                  <a:gd name="connsiteY4" fmla="*/ 64554 h 97805"/>
                  <a:gd name="connsiteX5" fmla="*/ 96428 w 159907"/>
                  <a:gd name="connsiteY5" fmla="*/ 54578 h 97805"/>
                  <a:gd name="connsiteX6" fmla="*/ 83128 w 159907"/>
                  <a:gd name="connsiteY6" fmla="*/ 47928 h 97805"/>
                  <a:gd name="connsiteX7" fmla="*/ 73152 w 159907"/>
                  <a:gd name="connsiteY7" fmla="*/ 51253 h 97805"/>
                  <a:gd name="connsiteX8" fmla="*/ 66502 w 159907"/>
                  <a:gd name="connsiteY8" fmla="*/ 71204 h 97805"/>
                  <a:gd name="connsiteX9" fmla="*/ 59852 w 159907"/>
                  <a:gd name="connsiteY9" fmla="*/ 81179 h 97805"/>
                  <a:gd name="connsiteX10" fmla="*/ 56527 w 159907"/>
                  <a:gd name="connsiteY10" fmla="*/ 91154 h 97805"/>
                  <a:gd name="connsiteX11" fmla="*/ 49877 w 159907"/>
                  <a:gd name="connsiteY11" fmla="*/ 97805 h 97805"/>
                  <a:gd name="connsiteX12" fmla="*/ 39901 w 159907"/>
                  <a:gd name="connsiteY12" fmla="*/ 91154 h 97805"/>
                  <a:gd name="connsiteX13" fmla="*/ 33251 w 159907"/>
                  <a:gd name="connsiteY13" fmla="*/ 81179 h 97805"/>
                  <a:gd name="connsiteX14" fmla="*/ 13301 w 159907"/>
                  <a:gd name="connsiteY14" fmla="*/ 67879 h 97805"/>
                  <a:gd name="connsiteX15" fmla="*/ 6651 w 159907"/>
                  <a:gd name="connsiteY15" fmla="*/ 47928 h 97805"/>
                  <a:gd name="connsiteX16" fmla="*/ 0 w 159907"/>
                  <a:gd name="connsiteY16" fmla="*/ 24653 h 97805"/>
                  <a:gd name="connsiteX17" fmla="*/ 3325 w 159907"/>
                  <a:gd name="connsiteY17" fmla="*/ 11352 h 97805"/>
                  <a:gd name="connsiteX18" fmla="*/ 29926 w 159907"/>
                  <a:gd name="connsiteY18" fmla="*/ 4702 h 97805"/>
                  <a:gd name="connsiteX19" fmla="*/ 149629 w 159907"/>
                  <a:gd name="connsiteY19" fmla="*/ 14677 h 97805"/>
                  <a:gd name="connsiteX20" fmla="*/ 156280 w 159907"/>
                  <a:gd name="connsiteY20" fmla="*/ 21328 h 97805"/>
                  <a:gd name="connsiteX21" fmla="*/ 159605 w 159907"/>
                  <a:gd name="connsiteY21" fmla="*/ 21328 h 9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9907" h="97805">
                    <a:moveTo>
                      <a:pt x="159605" y="21328"/>
                    </a:moveTo>
                    <a:cubicBezTo>
                      <a:pt x="159051" y="26315"/>
                      <a:pt x="155433" y="41340"/>
                      <a:pt x="152955" y="51253"/>
                    </a:cubicBezTo>
                    <a:cubicBezTo>
                      <a:pt x="152105" y="54654"/>
                      <a:pt x="151819" y="58492"/>
                      <a:pt x="149629" y="61229"/>
                    </a:cubicBezTo>
                    <a:cubicBezTo>
                      <a:pt x="147133" y="64349"/>
                      <a:pt x="142979" y="65662"/>
                      <a:pt x="139654" y="67879"/>
                    </a:cubicBezTo>
                    <a:cubicBezTo>
                      <a:pt x="128570" y="66771"/>
                      <a:pt x="117049" y="67830"/>
                      <a:pt x="106403" y="64554"/>
                    </a:cubicBezTo>
                    <a:cubicBezTo>
                      <a:pt x="101908" y="63171"/>
                      <a:pt x="100255" y="57311"/>
                      <a:pt x="96428" y="54578"/>
                    </a:cubicBezTo>
                    <a:cubicBezTo>
                      <a:pt x="92395" y="51697"/>
                      <a:pt x="87561" y="50145"/>
                      <a:pt x="83128" y="47928"/>
                    </a:cubicBezTo>
                    <a:cubicBezTo>
                      <a:pt x="79803" y="49036"/>
                      <a:pt x="75189" y="48401"/>
                      <a:pt x="73152" y="51253"/>
                    </a:cubicBezTo>
                    <a:cubicBezTo>
                      <a:pt x="69077" y="56957"/>
                      <a:pt x="70390" y="65371"/>
                      <a:pt x="66502" y="71204"/>
                    </a:cubicBezTo>
                    <a:cubicBezTo>
                      <a:pt x="64285" y="74529"/>
                      <a:pt x="61639" y="77605"/>
                      <a:pt x="59852" y="81179"/>
                    </a:cubicBezTo>
                    <a:cubicBezTo>
                      <a:pt x="58285" y="84314"/>
                      <a:pt x="58330" y="88149"/>
                      <a:pt x="56527" y="91154"/>
                    </a:cubicBezTo>
                    <a:cubicBezTo>
                      <a:pt x="54914" y="93842"/>
                      <a:pt x="52094" y="95588"/>
                      <a:pt x="49877" y="97805"/>
                    </a:cubicBezTo>
                    <a:cubicBezTo>
                      <a:pt x="46552" y="95588"/>
                      <a:pt x="42727" y="93980"/>
                      <a:pt x="39901" y="91154"/>
                    </a:cubicBezTo>
                    <a:cubicBezTo>
                      <a:pt x="37075" y="88328"/>
                      <a:pt x="36258" y="83810"/>
                      <a:pt x="33251" y="81179"/>
                    </a:cubicBezTo>
                    <a:cubicBezTo>
                      <a:pt x="27236" y="75916"/>
                      <a:pt x="13301" y="67879"/>
                      <a:pt x="13301" y="67879"/>
                    </a:cubicBezTo>
                    <a:cubicBezTo>
                      <a:pt x="11084" y="61229"/>
                      <a:pt x="8352" y="54729"/>
                      <a:pt x="6651" y="47928"/>
                    </a:cubicBezTo>
                    <a:cubicBezTo>
                      <a:pt x="2475" y="31228"/>
                      <a:pt x="4770" y="38963"/>
                      <a:pt x="0" y="24653"/>
                    </a:cubicBezTo>
                    <a:cubicBezTo>
                      <a:pt x="1108" y="20219"/>
                      <a:pt x="-478" y="13887"/>
                      <a:pt x="3325" y="11352"/>
                    </a:cubicBezTo>
                    <a:cubicBezTo>
                      <a:pt x="10930" y="6282"/>
                      <a:pt x="29926" y="4702"/>
                      <a:pt x="29926" y="4702"/>
                    </a:cubicBezTo>
                    <a:cubicBezTo>
                      <a:pt x="79524" y="6205"/>
                      <a:pt x="116210" y="-12059"/>
                      <a:pt x="149629" y="14677"/>
                    </a:cubicBezTo>
                    <a:cubicBezTo>
                      <a:pt x="152077" y="16636"/>
                      <a:pt x="154063" y="19111"/>
                      <a:pt x="156280" y="21328"/>
                    </a:cubicBezTo>
                    <a:cubicBezTo>
                      <a:pt x="160389" y="33654"/>
                      <a:pt x="160159" y="16341"/>
                      <a:pt x="159605" y="2132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3048000" y="2514601"/>
                <a:ext cx="2622794" cy="1181184"/>
                <a:chOff x="2971800" y="2625485"/>
                <a:chExt cx="2207376" cy="994099"/>
              </a:xfrm>
            </p:grpSpPr>
            <p:pic>
              <p:nvPicPr>
                <p:cNvPr id="30" name="Picture 2"/>
                <p:cNvPicPr>
                  <a:picLocks noChangeAspect="1" noChangeArrowheads="1"/>
                </p:cNvPicPr>
                <p:nvPr/>
              </p:nvPicPr>
              <p:blipFill rotWithShape="1">
                <a:blip r:embed="rId49" cstate="print">
                  <a:clrChange>
                    <a:clrFrom>
                      <a:srgbClr val="FFFFFF"/>
                    </a:clrFrom>
                    <a:clrTo>
                      <a:srgbClr val="FFFFFF">
                        <a:alpha val="0"/>
                      </a:srgbClr>
                    </a:clrTo>
                  </a:clrChange>
                  <a:extLst>
                    <a:ext uri="{BEBA8EAE-BF5A-486C-A8C5-ECC9F3942E4B}">
                      <a14:imgProps xmlns:a14="http://schemas.microsoft.com/office/drawing/2010/main">
                        <a14:imgLayer r:embed="rId50">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4441545" y="3038992"/>
                  <a:ext cx="279970" cy="52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
                <p:cNvPicPr>
                  <a:picLocks noChangeAspect="1" noChangeArrowheads="1"/>
                </p:cNvPicPr>
                <p:nvPr/>
              </p:nvPicPr>
              <p:blipFill rotWithShape="1">
                <a:blip r:embed="rId51" cstate="print">
                  <a:clrChange>
                    <a:clrFrom>
                      <a:srgbClr val="FFFFFF"/>
                    </a:clrFrom>
                    <a:clrTo>
                      <a:srgbClr val="FFFFFF">
                        <a:alpha val="0"/>
                      </a:srgbClr>
                    </a:clrTo>
                  </a:clrChange>
                  <a:extLst>
                    <a:ext uri="{BEBA8EAE-BF5A-486C-A8C5-ECC9F3942E4B}">
                      <a14:imgProps xmlns:a14="http://schemas.microsoft.com/office/drawing/2010/main">
                        <a14:imgLayer r:embed="rId52">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4203757" y="2876517"/>
                  <a:ext cx="407534" cy="724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2"/>
                <p:cNvPicPr>
                  <a:picLocks noChangeAspect="1" noChangeArrowheads="1"/>
                </p:cNvPicPr>
                <p:nvPr/>
              </p:nvPicPr>
              <p:blipFill rotWithShape="1">
                <a:blip r:embed="rId53" cstate="print">
                  <a:clrChange>
                    <a:clrFrom>
                      <a:srgbClr val="FFFFFF"/>
                    </a:clrFrom>
                    <a:clrTo>
                      <a:srgbClr val="FFFFFF">
                        <a:alpha val="0"/>
                      </a:srgbClr>
                    </a:clrTo>
                  </a:clrChange>
                  <a:extLst>
                    <a:ext uri="{BEBA8EAE-BF5A-486C-A8C5-ECC9F3942E4B}">
                      <a14:imgProps xmlns:a14="http://schemas.microsoft.com/office/drawing/2010/main">
                        <a14:imgLayer r:embed="rId54">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4648200" y="2625485"/>
                  <a:ext cx="462995" cy="955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2"/>
                <p:cNvPicPr>
                  <a:picLocks noChangeAspect="1" noChangeArrowheads="1"/>
                </p:cNvPicPr>
                <p:nvPr/>
              </p:nvPicPr>
              <p:blipFill rotWithShape="1">
                <a:blip r:embed="rId55" cstate="print">
                  <a:clrChange>
                    <a:clrFrom>
                      <a:srgbClr val="FFFFFF"/>
                    </a:clrFrom>
                    <a:clrTo>
                      <a:srgbClr val="FFFFFF">
                        <a:alpha val="0"/>
                      </a:srgbClr>
                    </a:clrTo>
                  </a:clrChange>
                  <a:extLst>
                    <a:ext uri="{BEBA8EAE-BF5A-486C-A8C5-ECC9F3942E4B}">
                      <a14:imgProps xmlns:a14="http://schemas.microsoft.com/office/drawing/2010/main">
                        <a14:imgLayer r:embed="rId56">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3419468" y="3007827"/>
                  <a:ext cx="282943" cy="5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2"/>
                <p:cNvPicPr>
                  <a:picLocks noChangeAspect="1" noChangeArrowheads="1"/>
                </p:cNvPicPr>
                <p:nvPr/>
              </p:nvPicPr>
              <p:blipFill rotWithShape="1">
                <a:blip r:embed="rId57" cstate="print">
                  <a:clrChange>
                    <a:clrFrom>
                      <a:srgbClr val="FFFFFF"/>
                    </a:clrFrom>
                    <a:clrTo>
                      <a:srgbClr val="FFFFFF">
                        <a:alpha val="0"/>
                      </a:srgbClr>
                    </a:clrTo>
                  </a:clrChange>
                  <a:extLst>
                    <a:ext uri="{BEBA8EAE-BF5A-486C-A8C5-ECC9F3942E4B}">
                      <a14:imgProps xmlns:a14="http://schemas.microsoft.com/office/drawing/2010/main">
                        <a14:imgLayer r:embed="rId58">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flipH="1">
                  <a:off x="4027723" y="3154089"/>
                  <a:ext cx="17575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2"/>
                <p:cNvPicPr>
                  <a:picLocks noChangeAspect="1" noChangeArrowheads="1"/>
                </p:cNvPicPr>
                <p:nvPr/>
              </p:nvPicPr>
              <p:blipFill rotWithShape="1">
                <a:blip r:embed="rId59" cstate="print">
                  <a:clrChange>
                    <a:clrFrom>
                      <a:srgbClr val="FFFFFF"/>
                    </a:clrFrom>
                    <a:clrTo>
                      <a:srgbClr val="FFFFFF">
                        <a:alpha val="0"/>
                      </a:srgbClr>
                    </a:clrTo>
                  </a:clrChange>
                  <a:extLst>
                    <a:ext uri="{BEBA8EAE-BF5A-486C-A8C5-ECC9F3942E4B}">
                      <a14:imgProps xmlns:a14="http://schemas.microsoft.com/office/drawing/2010/main">
                        <a14:imgLayer r:embed="rId60">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2971800" y="2782239"/>
                  <a:ext cx="322906" cy="816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2"/>
                <p:cNvPicPr>
                  <a:picLocks noChangeAspect="1" noChangeArrowheads="1"/>
                </p:cNvPicPr>
                <p:nvPr/>
              </p:nvPicPr>
              <p:blipFill rotWithShape="1">
                <a:blip r:embed="rId61" cstate="print">
                  <a:clrChange>
                    <a:clrFrom>
                      <a:srgbClr val="FFFFFF"/>
                    </a:clrFrom>
                    <a:clrTo>
                      <a:srgbClr val="FFFFFF">
                        <a:alpha val="0"/>
                      </a:srgbClr>
                    </a:clrTo>
                  </a:clrChange>
                  <a:extLst>
                    <a:ext uri="{BEBA8EAE-BF5A-486C-A8C5-ECC9F3942E4B}">
                      <a14:imgProps xmlns:a14="http://schemas.microsoft.com/office/drawing/2010/main">
                        <a14:imgLayer r:embed="rId62">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4160757" y="3196178"/>
                  <a:ext cx="152400" cy="392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2"/>
                <p:cNvPicPr>
                  <a:picLocks noChangeAspect="1" noChangeArrowheads="1"/>
                </p:cNvPicPr>
                <p:nvPr/>
              </p:nvPicPr>
              <p:blipFill rotWithShape="1">
                <a:blip r:embed="rId63" cstate="print">
                  <a:clrChange>
                    <a:clrFrom>
                      <a:srgbClr val="FFFFFF"/>
                    </a:clrFrom>
                    <a:clrTo>
                      <a:srgbClr val="FFFFFF">
                        <a:alpha val="0"/>
                      </a:srgbClr>
                    </a:clrTo>
                  </a:clrChange>
                  <a:extLst>
                    <a:ext uri="{BEBA8EAE-BF5A-486C-A8C5-ECC9F3942E4B}">
                      <a14:imgProps xmlns:a14="http://schemas.microsoft.com/office/drawing/2010/main">
                        <a14:imgLayer r:embed="rId64">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rot="21119178" flipH="1">
                  <a:off x="3648425" y="2764508"/>
                  <a:ext cx="373141" cy="855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2"/>
                <p:cNvPicPr>
                  <a:picLocks noChangeAspect="1" noChangeArrowheads="1"/>
                </p:cNvPicPr>
                <p:nvPr/>
              </p:nvPicPr>
              <p:blipFill rotWithShape="1">
                <a:blip r:embed="rId65" cstate="print">
                  <a:clrChange>
                    <a:clrFrom>
                      <a:srgbClr val="FFFFFF"/>
                    </a:clrFrom>
                    <a:clrTo>
                      <a:srgbClr val="FFFFFF">
                        <a:alpha val="0"/>
                      </a:srgbClr>
                    </a:clrTo>
                  </a:clrChange>
                  <a:extLst>
                    <a:ext uri="{BEBA8EAE-BF5A-486C-A8C5-ECC9F3942E4B}">
                      <a14:imgProps xmlns:a14="http://schemas.microsoft.com/office/drawing/2010/main">
                        <a14:imgLayer r:embed="rId66">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rot="532932">
                  <a:off x="3807743" y="2804730"/>
                  <a:ext cx="353624" cy="802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2"/>
                <p:cNvPicPr>
                  <a:picLocks noChangeAspect="1" noChangeArrowheads="1"/>
                </p:cNvPicPr>
                <p:nvPr/>
              </p:nvPicPr>
              <p:blipFill rotWithShape="1">
                <a:blip r:embed="rId67" cstate="print">
                  <a:clrChange>
                    <a:clrFrom>
                      <a:srgbClr val="FFFFFF"/>
                    </a:clrFrom>
                    <a:clrTo>
                      <a:srgbClr val="FFFFFF">
                        <a:alpha val="0"/>
                      </a:srgbClr>
                    </a:clrTo>
                  </a:clrChange>
                  <a:extLst>
                    <a:ext uri="{BEBA8EAE-BF5A-486C-A8C5-ECC9F3942E4B}">
                      <a14:imgProps xmlns:a14="http://schemas.microsoft.com/office/drawing/2010/main">
                        <a14:imgLayer r:embed="rId68">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4936087" y="3206405"/>
                  <a:ext cx="169313" cy="349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2"/>
                <p:cNvPicPr>
                  <a:picLocks noChangeAspect="1" noChangeArrowheads="1"/>
                </p:cNvPicPr>
                <p:nvPr/>
              </p:nvPicPr>
              <p:blipFill rotWithShape="1">
                <a:blip r:embed="rId69" cstate="print">
                  <a:clrChange>
                    <a:clrFrom>
                      <a:srgbClr val="FFFFFF"/>
                    </a:clrFrom>
                    <a:clrTo>
                      <a:srgbClr val="FFFFFF">
                        <a:alpha val="0"/>
                      </a:srgbClr>
                    </a:clrTo>
                  </a:clrChange>
                  <a:extLst>
                    <a:ext uri="{BEBA8EAE-BF5A-486C-A8C5-ECC9F3942E4B}">
                      <a14:imgProps xmlns:a14="http://schemas.microsoft.com/office/drawing/2010/main">
                        <a14:imgLayer r:embed="rId70">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4724400" y="3269210"/>
                  <a:ext cx="140550" cy="290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2"/>
                <p:cNvPicPr>
                  <a:picLocks noChangeAspect="1" noChangeArrowheads="1"/>
                </p:cNvPicPr>
                <p:nvPr/>
              </p:nvPicPr>
              <p:blipFill rotWithShape="1">
                <a:blip r:embed="rId69" cstate="print">
                  <a:clrChange>
                    <a:clrFrom>
                      <a:srgbClr val="FFFFFF"/>
                    </a:clrFrom>
                    <a:clrTo>
                      <a:srgbClr val="FFFFFF">
                        <a:alpha val="0"/>
                      </a:srgbClr>
                    </a:clrTo>
                  </a:clrChange>
                  <a:extLst>
                    <a:ext uri="{BEBA8EAE-BF5A-486C-A8C5-ECC9F3942E4B}">
                      <a14:imgProps xmlns:a14="http://schemas.microsoft.com/office/drawing/2010/main">
                        <a14:imgLayer r:embed="rId70">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5038626" y="3276600"/>
                  <a:ext cx="140550" cy="290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2"/>
                <p:cNvPicPr>
                  <a:picLocks noChangeAspect="1" noChangeArrowheads="1"/>
                </p:cNvPicPr>
                <p:nvPr/>
              </p:nvPicPr>
              <p:blipFill rotWithShape="1">
                <a:blip r:embed="rId71" cstate="print">
                  <a:clrChange>
                    <a:clrFrom>
                      <a:srgbClr val="FFFFFF"/>
                    </a:clrFrom>
                    <a:clrTo>
                      <a:srgbClr val="FFFFFF">
                        <a:alpha val="0"/>
                      </a:srgbClr>
                    </a:clrTo>
                  </a:clrChange>
                  <a:extLst>
                    <a:ext uri="{BEBA8EAE-BF5A-486C-A8C5-ECC9F3942E4B}">
                      <a14:imgProps xmlns:a14="http://schemas.microsoft.com/office/drawing/2010/main">
                        <a14:imgLayer r:embed="rId72">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4648200" y="3369645"/>
                  <a:ext cx="90248" cy="186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2"/>
                <p:cNvPicPr>
                  <a:picLocks noChangeAspect="1" noChangeArrowheads="1"/>
                </p:cNvPicPr>
                <p:nvPr/>
              </p:nvPicPr>
              <p:blipFill rotWithShape="1">
                <a:blip r:embed="rId71" cstate="print">
                  <a:clrChange>
                    <a:clrFrom>
                      <a:srgbClr val="FFFFFF"/>
                    </a:clrFrom>
                    <a:clrTo>
                      <a:srgbClr val="FFFFFF">
                        <a:alpha val="0"/>
                      </a:srgbClr>
                    </a:clrTo>
                  </a:clrChange>
                  <a:extLst>
                    <a:ext uri="{BEBA8EAE-BF5A-486C-A8C5-ECC9F3942E4B}">
                      <a14:imgProps xmlns:a14="http://schemas.microsoft.com/office/drawing/2010/main">
                        <a14:imgLayer r:embed="rId72">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4876800" y="3362226"/>
                  <a:ext cx="90248" cy="186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2" name="Picture 2"/>
              <p:cNvPicPr>
                <a:picLocks noChangeAspect="1" noChangeArrowheads="1"/>
              </p:cNvPicPr>
              <p:nvPr/>
            </p:nvPicPr>
            <p:blipFill rotWithShape="1">
              <a:blip r:embed="rId73" cstate="print">
                <a:clrChange>
                  <a:clrFrom>
                    <a:srgbClr val="FFFFFF"/>
                  </a:clrFrom>
                  <a:clrTo>
                    <a:srgbClr val="FFFFFF">
                      <a:alpha val="0"/>
                    </a:srgbClr>
                  </a:clrTo>
                </a:clrChange>
                <a:extLst>
                  <a:ext uri="{BEBA8EAE-BF5A-486C-A8C5-ECC9F3942E4B}">
                    <a14:imgProps xmlns:a14="http://schemas.microsoft.com/office/drawing/2010/main">
                      <a14:imgLayer r:embed="rId74">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3815499" y="3431791"/>
                <a:ext cx="154707" cy="227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 name="Picture 2"/>
              <p:cNvPicPr>
                <a:picLocks noChangeAspect="1" noChangeArrowheads="1"/>
              </p:cNvPicPr>
              <p:nvPr/>
            </p:nvPicPr>
            <p:blipFill rotWithShape="1">
              <a:blip r:embed="rId75" cstate="print">
                <a:clrChange>
                  <a:clrFrom>
                    <a:srgbClr val="FFFFFF"/>
                  </a:clrFrom>
                  <a:clrTo>
                    <a:srgbClr val="FFFFFF">
                      <a:alpha val="0"/>
                    </a:srgbClr>
                  </a:clrTo>
                </a:clrChange>
                <a:extLst>
                  <a:ext uri="{BEBA8EAE-BF5A-486C-A8C5-ECC9F3942E4B}">
                    <a14:imgProps xmlns:a14="http://schemas.microsoft.com/office/drawing/2010/main">
                      <a14:imgLayer r:embed="rId76">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3879020" y="3328774"/>
                <a:ext cx="218348" cy="343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8" name="Freeform 97"/>
              <p:cNvSpPr/>
              <p:nvPr/>
            </p:nvSpPr>
            <p:spPr>
              <a:xfrm rot="5219423">
                <a:off x="7198260" y="2606550"/>
                <a:ext cx="547379" cy="623440"/>
              </a:xfrm>
              <a:custGeom>
                <a:avLst/>
                <a:gdLst>
                  <a:gd name="connsiteX0" fmla="*/ 341335 w 775287"/>
                  <a:gd name="connsiteY0" fmla="*/ 77492 h 713462"/>
                  <a:gd name="connsiteX1" fmla="*/ 240596 w 775287"/>
                  <a:gd name="connsiteY1" fmla="*/ 85241 h 713462"/>
                  <a:gd name="connsiteX2" fmla="*/ 155355 w 775287"/>
                  <a:gd name="connsiteY2" fmla="*/ 108488 h 713462"/>
                  <a:gd name="connsiteX3" fmla="*/ 124358 w 775287"/>
                  <a:gd name="connsiteY3" fmla="*/ 116237 h 713462"/>
                  <a:gd name="connsiteX4" fmla="*/ 85613 w 775287"/>
                  <a:gd name="connsiteY4" fmla="*/ 154983 h 713462"/>
                  <a:gd name="connsiteX5" fmla="*/ 101111 w 775287"/>
                  <a:gd name="connsiteY5" fmla="*/ 216976 h 713462"/>
                  <a:gd name="connsiteX6" fmla="*/ 116609 w 775287"/>
                  <a:gd name="connsiteY6" fmla="*/ 232475 h 713462"/>
                  <a:gd name="connsiteX7" fmla="*/ 116609 w 775287"/>
                  <a:gd name="connsiteY7" fmla="*/ 340963 h 713462"/>
                  <a:gd name="connsiteX8" fmla="*/ 85613 w 775287"/>
                  <a:gd name="connsiteY8" fmla="*/ 356461 h 713462"/>
                  <a:gd name="connsiteX9" fmla="*/ 70114 w 775287"/>
                  <a:gd name="connsiteY9" fmla="*/ 379708 h 713462"/>
                  <a:gd name="connsiteX10" fmla="*/ 23619 w 775287"/>
                  <a:gd name="connsiteY10" fmla="*/ 402956 h 713462"/>
                  <a:gd name="connsiteX11" fmla="*/ 15870 w 775287"/>
                  <a:gd name="connsiteY11" fmla="*/ 426203 h 713462"/>
                  <a:gd name="connsiteX12" fmla="*/ 372 w 775287"/>
                  <a:gd name="connsiteY12" fmla="*/ 441702 h 713462"/>
                  <a:gd name="connsiteX13" fmla="*/ 39118 w 775287"/>
                  <a:gd name="connsiteY13" fmla="*/ 480447 h 713462"/>
                  <a:gd name="connsiteX14" fmla="*/ 77864 w 775287"/>
                  <a:gd name="connsiteY14" fmla="*/ 495946 h 713462"/>
                  <a:gd name="connsiteX15" fmla="*/ 194101 w 775287"/>
                  <a:gd name="connsiteY15" fmla="*/ 526942 h 713462"/>
                  <a:gd name="connsiteX16" fmla="*/ 155355 w 775287"/>
                  <a:gd name="connsiteY16" fmla="*/ 534692 h 713462"/>
                  <a:gd name="connsiteX17" fmla="*/ 132108 w 775287"/>
                  <a:gd name="connsiteY17" fmla="*/ 542441 h 713462"/>
                  <a:gd name="connsiteX18" fmla="*/ 155355 w 775287"/>
                  <a:gd name="connsiteY18" fmla="*/ 573437 h 713462"/>
                  <a:gd name="connsiteX19" fmla="*/ 209599 w 775287"/>
                  <a:gd name="connsiteY19" fmla="*/ 596685 h 713462"/>
                  <a:gd name="connsiteX20" fmla="*/ 194101 w 775287"/>
                  <a:gd name="connsiteY20" fmla="*/ 658678 h 713462"/>
                  <a:gd name="connsiteX21" fmla="*/ 186352 w 775287"/>
                  <a:gd name="connsiteY21" fmla="*/ 681925 h 713462"/>
                  <a:gd name="connsiteX22" fmla="*/ 170853 w 775287"/>
                  <a:gd name="connsiteY22" fmla="*/ 697424 h 713462"/>
                  <a:gd name="connsiteX23" fmla="*/ 186352 w 775287"/>
                  <a:gd name="connsiteY23" fmla="*/ 712922 h 713462"/>
                  <a:gd name="connsiteX24" fmla="*/ 325836 w 775287"/>
                  <a:gd name="connsiteY24" fmla="*/ 705173 h 713462"/>
                  <a:gd name="connsiteX25" fmla="*/ 349084 w 775287"/>
                  <a:gd name="connsiteY25" fmla="*/ 697424 h 713462"/>
                  <a:gd name="connsiteX26" fmla="*/ 380080 w 775287"/>
                  <a:gd name="connsiteY26" fmla="*/ 689675 h 713462"/>
                  <a:gd name="connsiteX27" fmla="*/ 426575 w 775287"/>
                  <a:gd name="connsiteY27" fmla="*/ 650929 h 713462"/>
                  <a:gd name="connsiteX28" fmla="*/ 442074 w 775287"/>
                  <a:gd name="connsiteY28" fmla="*/ 635430 h 713462"/>
                  <a:gd name="connsiteX29" fmla="*/ 612555 w 775287"/>
                  <a:gd name="connsiteY29" fmla="*/ 643180 h 713462"/>
                  <a:gd name="connsiteX30" fmla="*/ 628053 w 775287"/>
                  <a:gd name="connsiteY30" fmla="*/ 619932 h 713462"/>
                  <a:gd name="connsiteX31" fmla="*/ 666799 w 775287"/>
                  <a:gd name="connsiteY31" fmla="*/ 581186 h 713462"/>
                  <a:gd name="connsiteX32" fmla="*/ 674548 w 775287"/>
                  <a:gd name="connsiteY32" fmla="*/ 557939 h 713462"/>
                  <a:gd name="connsiteX33" fmla="*/ 721043 w 775287"/>
                  <a:gd name="connsiteY33" fmla="*/ 550190 h 713462"/>
                  <a:gd name="connsiteX34" fmla="*/ 736541 w 775287"/>
                  <a:gd name="connsiteY34" fmla="*/ 519193 h 713462"/>
                  <a:gd name="connsiteX35" fmla="*/ 759789 w 775287"/>
                  <a:gd name="connsiteY35" fmla="*/ 495946 h 713462"/>
                  <a:gd name="connsiteX36" fmla="*/ 767538 w 775287"/>
                  <a:gd name="connsiteY36" fmla="*/ 464949 h 713462"/>
                  <a:gd name="connsiteX37" fmla="*/ 775287 w 775287"/>
                  <a:gd name="connsiteY37" fmla="*/ 441702 h 713462"/>
                  <a:gd name="connsiteX38" fmla="*/ 759789 w 775287"/>
                  <a:gd name="connsiteY38" fmla="*/ 410705 h 713462"/>
                  <a:gd name="connsiteX39" fmla="*/ 728792 w 775287"/>
                  <a:gd name="connsiteY39" fmla="*/ 371959 h 713462"/>
                  <a:gd name="connsiteX40" fmla="*/ 736541 w 775287"/>
                  <a:gd name="connsiteY40" fmla="*/ 325464 h 713462"/>
                  <a:gd name="connsiteX41" fmla="*/ 759789 w 775287"/>
                  <a:gd name="connsiteY41" fmla="*/ 317715 h 713462"/>
                  <a:gd name="connsiteX42" fmla="*/ 775287 w 775287"/>
                  <a:gd name="connsiteY42" fmla="*/ 294468 h 713462"/>
                  <a:gd name="connsiteX43" fmla="*/ 767538 w 775287"/>
                  <a:gd name="connsiteY43" fmla="*/ 271220 h 713462"/>
                  <a:gd name="connsiteX44" fmla="*/ 736541 w 775287"/>
                  <a:gd name="connsiteY44" fmla="*/ 240224 h 713462"/>
                  <a:gd name="connsiteX45" fmla="*/ 728792 w 775287"/>
                  <a:gd name="connsiteY45" fmla="*/ 170481 h 713462"/>
                  <a:gd name="connsiteX46" fmla="*/ 659050 w 775287"/>
                  <a:gd name="connsiteY46" fmla="*/ 178230 h 713462"/>
                  <a:gd name="connsiteX47" fmla="*/ 566060 w 775287"/>
                  <a:gd name="connsiteY47" fmla="*/ 201478 h 713462"/>
                  <a:gd name="connsiteX48" fmla="*/ 542813 w 775287"/>
                  <a:gd name="connsiteY48" fmla="*/ 193729 h 713462"/>
                  <a:gd name="connsiteX49" fmla="*/ 589308 w 775287"/>
                  <a:gd name="connsiteY49" fmla="*/ 154983 h 713462"/>
                  <a:gd name="connsiteX50" fmla="*/ 573809 w 775287"/>
                  <a:gd name="connsiteY50" fmla="*/ 123986 h 713462"/>
                  <a:gd name="connsiteX51" fmla="*/ 558311 w 775287"/>
                  <a:gd name="connsiteY51" fmla="*/ 100739 h 713462"/>
                  <a:gd name="connsiteX52" fmla="*/ 535064 w 775287"/>
                  <a:gd name="connsiteY52" fmla="*/ 7749 h 713462"/>
                  <a:gd name="connsiteX53" fmla="*/ 496318 w 775287"/>
                  <a:gd name="connsiteY53" fmla="*/ 38746 h 713462"/>
                  <a:gd name="connsiteX54" fmla="*/ 449823 w 775287"/>
                  <a:gd name="connsiteY54" fmla="*/ 69742 h 713462"/>
                  <a:gd name="connsiteX55" fmla="*/ 426575 w 775287"/>
                  <a:gd name="connsiteY55" fmla="*/ 61993 h 713462"/>
                  <a:gd name="connsiteX56" fmla="*/ 395579 w 775287"/>
                  <a:gd name="connsiteY56" fmla="*/ 0 h 713462"/>
                  <a:gd name="connsiteX57" fmla="*/ 333586 w 775287"/>
                  <a:gd name="connsiteY57" fmla="*/ 15498 h 713462"/>
                  <a:gd name="connsiteX58" fmla="*/ 287091 w 775287"/>
                  <a:gd name="connsiteY58" fmla="*/ 46495 h 713462"/>
                  <a:gd name="connsiteX59" fmla="*/ 178603 w 775287"/>
                  <a:gd name="connsiteY59" fmla="*/ 54244 h 713462"/>
                  <a:gd name="connsiteX60" fmla="*/ 194101 w 775287"/>
                  <a:gd name="connsiteY60" fmla="*/ 139485 h 71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75287" h="713462">
                    <a:moveTo>
                      <a:pt x="341335" y="77492"/>
                    </a:moveTo>
                    <a:cubicBezTo>
                      <a:pt x="307755" y="80075"/>
                      <a:pt x="273936" y="80478"/>
                      <a:pt x="240596" y="85241"/>
                    </a:cubicBezTo>
                    <a:cubicBezTo>
                      <a:pt x="185348" y="93133"/>
                      <a:pt x="193185" y="97680"/>
                      <a:pt x="155355" y="108488"/>
                    </a:cubicBezTo>
                    <a:cubicBezTo>
                      <a:pt x="145114" y="111414"/>
                      <a:pt x="134690" y="113654"/>
                      <a:pt x="124358" y="116237"/>
                    </a:cubicBezTo>
                    <a:cubicBezTo>
                      <a:pt x="111443" y="129152"/>
                      <a:pt x="82031" y="137073"/>
                      <a:pt x="85613" y="154983"/>
                    </a:cubicBezTo>
                    <a:cubicBezTo>
                      <a:pt x="87280" y="163317"/>
                      <a:pt x="93962" y="205061"/>
                      <a:pt x="101111" y="216976"/>
                    </a:cubicBezTo>
                    <a:cubicBezTo>
                      <a:pt x="104870" y="223241"/>
                      <a:pt x="111443" y="227309"/>
                      <a:pt x="116609" y="232475"/>
                    </a:cubicBezTo>
                    <a:cubicBezTo>
                      <a:pt x="126363" y="271490"/>
                      <a:pt x="135878" y="294716"/>
                      <a:pt x="116609" y="340963"/>
                    </a:cubicBezTo>
                    <a:cubicBezTo>
                      <a:pt x="112166" y="351626"/>
                      <a:pt x="95945" y="351295"/>
                      <a:pt x="85613" y="356461"/>
                    </a:cubicBezTo>
                    <a:cubicBezTo>
                      <a:pt x="80447" y="364210"/>
                      <a:pt x="76700" y="373122"/>
                      <a:pt x="70114" y="379708"/>
                    </a:cubicBezTo>
                    <a:cubicBezTo>
                      <a:pt x="55090" y="394732"/>
                      <a:pt x="42529" y="396653"/>
                      <a:pt x="23619" y="402956"/>
                    </a:cubicBezTo>
                    <a:cubicBezTo>
                      <a:pt x="21036" y="410705"/>
                      <a:pt x="20072" y="419199"/>
                      <a:pt x="15870" y="426203"/>
                    </a:cubicBezTo>
                    <a:cubicBezTo>
                      <a:pt x="12111" y="432468"/>
                      <a:pt x="-2506" y="434987"/>
                      <a:pt x="372" y="441702"/>
                    </a:cubicBezTo>
                    <a:cubicBezTo>
                      <a:pt x="7567" y="458490"/>
                      <a:pt x="24155" y="469973"/>
                      <a:pt x="39118" y="480447"/>
                    </a:cubicBezTo>
                    <a:cubicBezTo>
                      <a:pt x="50514" y="488424"/>
                      <a:pt x="64668" y="491547"/>
                      <a:pt x="77864" y="495946"/>
                    </a:cubicBezTo>
                    <a:cubicBezTo>
                      <a:pt x="109885" y="506620"/>
                      <a:pt x="162235" y="518976"/>
                      <a:pt x="194101" y="526942"/>
                    </a:cubicBezTo>
                    <a:cubicBezTo>
                      <a:pt x="181186" y="529525"/>
                      <a:pt x="168133" y="531497"/>
                      <a:pt x="155355" y="534692"/>
                    </a:cubicBezTo>
                    <a:cubicBezTo>
                      <a:pt x="147431" y="536673"/>
                      <a:pt x="132108" y="534273"/>
                      <a:pt x="132108" y="542441"/>
                    </a:cubicBezTo>
                    <a:cubicBezTo>
                      <a:pt x="132108" y="555356"/>
                      <a:pt x="146223" y="564305"/>
                      <a:pt x="155355" y="573437"/>
                    </a:cubicBezTo>
                    <a:cubicBezTo>
                      <a:pt x="173194" y="591276"/>
                      <a:pt x="185885" y="590757"/>
                      <a:pt x="209599" y="596685"/>
                    </a:cubicBezTo>
                    <a:cubicBezTo>
                      <a:pt x="204433" y="617349"/>
                      <a:pt x="199705" y="638128"/>
                      <a:pt x="194101" y="658678"/>
                    </a:cubicBezTo>
                    <a:cubicBezTo>
                      <a:pt x="191952" y="666558"/>
                      <a:pt x="190555" y="674921"/>
                      <a:pt x="186352" y="681925"/>
                    </a:cubicBezTo>
                    <a:cubicBezTo>
                      <a:pt x="182593" y="688190"/>
                      <a:pt x="176019" y="692258"/>
                      <a:pt x="170853" y="697424"/>
                    </a:cubicBezTo>
                    <a:cubicBezTo>
                      <a:pt x="176019" y="702590"/>
                      <a:pt x="179055" y="712557"/>
                      <a:pt x="186352" y="712922"/>
                    </a:cubicBezTo>
                    <a:cubicBezTo>
                      <a:pt x="232860" y="715247"/>
                      <a:pt x="279479" y="709588"/>
                      <a:pt x="325836" y="705173"/>
                    </a:cubicBezTo>
                    <a:cubicBezTo>
                      <a:pt x="333968" y="704399"/>
                      <a:pt x="341230" y="699668"/>
                      <a:pt x="349084" y="697424"/>
                    </a:cubicBezTo>
                    <a:cubicBezTo>
                      <a:pt x="359324" y="694498"/>
                      <a:pt x="369748" y="692258"/>
                      <a:pt x="380080" y="689675"/>
                    </a:cubicBezTo>
                    <a:cubicBezTo>
                      <a:pt x="415133" y="654622"/>
                      <a:pt x="371312" y="696981"/>
                      <a:pt x="426575" y="650929"/>
                    </a:cubicBezTo>
                    <a:cubicBezTo>
                      <a:pt x="432188" y="646252"/>
                      <a:pt x="436908" y="640596"/>
                      <a:pt x="442074" y="635430"/>
                    </a:cubicBezTo>
                    <a:cubicBezTo>
                      <a:pt x="560670" y="655197"/>
                      <a:pt x="503796" y="654056"/>
                      <a:pt x="612555" y="643180"/>
                    </a:cubicBezTo>
                    <a:cubicBezTo>
                      <a:pt x="617721" y="635431"/>
                      <a:pt x="621467" y="626518"/>
                      <a:pt x="628053" y="619932"/>
                    </a:cubicBezTo>
                    <a:cubicBezTo>
                      <a:pt x="659052" y="588933"/>
                      <a:pt x="646133" y="622518"/>
                      <a:pt x="666799" y="581186"/>
                    </a:cubicBezTo>
                    <a:cubicBezTo>
                      <a:pt x="670452" y="573880"/>
                      <a:pt x="667456" y="561991"/>
                      <a:pt x="674548" y="557939"/>
                    </a:cubicBezTo>
                    <a:cubicBezTo>
                      <a:pt x="688190" y="550144"/>
                      <a:pt x="705545" y="552773"/>
                      <a:pt x="721043" y="550190"/>
                    </a:cubicBezTo>
                    <a:cubicBezTo>
                      <a:pt x="726209" y="539858"/>
                      <a:pt x="729827" y="528593"/>
                      <a:pt x="736541" y="519193"/>
                    </a:cubicBezTo>
                    <a:cubicBezTo>
                      <a:pt x="742911" y="510275"/>
                      <a:pt x="754352" y="505461"/>
                      <a:pt x="759789" y="495946"/>
                    </a:cubicBezTo>
                    <a:cubicBezTo>
                      <a:pt x="765073" y="486699"/>
                      <a:pt x="764612" y="475190"/>
                      <a:pt x="767538" y="464949"/>
                    </a:cubicBezTo>
                    <a:cubicBezTo>
                      <a:pt x="769782" y="457095"/>
                      <a:pt x="772704" y="449451"/>
                      <a:pt x="775287" y="441702"/>
                    </a:cubicBezTo>
                    <a:cubicBezTo>
                      <a:pt x="770121" y="431370"/>
                      <a:pt x="767184" y="419579"/>
                      <a:pt x="759789" y="410705"/>
                    </a:cubicBezTo>
                    <a:cubicBezTo>
                      <a:pt x="720842" y="363969"/>
                      <a:pt x="747294" y="427466"/>
                      <a:pt x="728792" y="371959"/>
                    </a:cubicBezTo>
                    <a:cubicBezTo>
                      <a:pt x="731375" y="356461"/>
                      <a:pt x="728746" y="339106"/>
                      <a:pt x="736541" y="325464"/>
                    </a:cubicBezTo>
                    <a:cubicBezTo>
                      <a:pt x="740594" y="318372"/>
                      <a:pt x="753410" y="322818"/>
                      <a:pt x="759789" y="317715"/>
                    </a:cubicBezTo>
                    <a:cubicBezTo>
                      <a:pt x="767061" y="311897"/>
                      <a:pt x="770121" y="302217"/>
                      <a:pt x="775287" y="294468"/>
                    </a:cubicBezTo>
                    <a:cubicBezTo>
                      <a:pt x="772704" y="286719"/>
                      <a:pt x="773314" y="276996"/>
                      <a:pt x="767538" y="271220"/>
                    </a:cubicBezTo>
                    <a:cubicBezTo>
                      <a:pt x="726207" y="229888"/>
                      <a:pt x="757209" y="302220"/>
                      <a:pt x="736541" y="240224"/>
                    </a:cubicBezTo>
                    <a:cubicBezTo>
                      <a:pt x="733958" y="216976"/>
                      <a:pt x="747057" y="185093"/>
                      <a:pt x="728792" y="170481"/>
                    </a:cubicBezTo>
                    <a:cubicBezTo>
                      <a:pt x="710527" y="155869"/>
                      <a:pt x="682235" y="175138"/>
                      <a:pt x="659050" y="178230"/>
                    </a:cubicBezTo>
                    <a:cubicBezTo>
                      <a:pt x="606880" y="185186"/>
                      <a:pt x="616607" y="184629"/>
                      <a:pt x="566060" y="201478"/>
                    </a:cubicBezTo>
                    <a:cubicBezTo>
                      <a:pt x="558311" y="198895"/>
                      <a:pt x="544794" y="201653"/>
                      <a:pt x="542813" y="193729"/>
                    </a:cubicBezTo>
                    <a:cubicBezTo>
                      <a:pt x="537945" y="174256"/>
                      <a:pt x="583189" y="158042"/>
                      <a:pt x="589308" y="154983"/>
                    </a:cubicBezTo>
                    <a:cubicBezTo>
                      <a:pt x="603446" y="112568"/>
                      <a:pt x="600999" y="145739"/>
                      <a:pt x="573809" y="123986"/>
                    </a:cubicBezTo>
                    <a:cubicBezTo>
                      <a:pt x="566537" y="118168"/>
                      <a:pt x="563477" y="108488"/>
                      <a:pt x="558311" y="100739"/>
                    </a:cubicBezTo>
                    <a:cubicBezTo>
                      <a:pt x="561118" y="72671"/>
                      <a:pt x="591990" y="7749"/>
                      <a:pt x="535064" y="7749"/>
                    </a:cubicBezTo>
                    <a:cubicBezTo>
                      <a:pt x="522418" y="7749"/>
                      <a:pt x="505315" y="31998"/>
                      <a:pt x="496318" y="38746"/>
                    </a:cubicBezTo>
                    <a:cubicBezTo>
                      <a:pt x="481417" y="49922"/>
                      <a:pt x="449823" y="69742"/>
                      <a:pt x="449823" y="69742"/>
                    </a:cubicBezTo>
                    <a:cubicBezTo>
                      <a:pt x="442074" y="67159"/>
                      <a:pt x="432351" y="67769"/>
                      <a:pt x="426575" y="61993"/>
                    </a:cubicBezTo>
                    <a:cubicBezTo>
                      <a:pt x="408276" y="43694"/>
                      <a:pt x="403129" y="22649"/>
                      <a:pt x="395579" y="0"/>
                    </a:cubicBezTo>
                    <a:cubicBezTo>
                      <a:pt x="384845" y="2147"/>
                      <a:pt x="346989" y="8052"/>
                      <a:pt x="333586" y="15498"/>
                    </a:cubicBezTo>
                    <a:cubicBezTo>
                      <a:pt x="317303" y="24544"/>
                      <a:pt x="305670" y="45168"/>
                      <a:pt x="287091" y="46495"/>
                    </a:cubicBezTo>
                    <a:lnTo>
                      <a:pt x="178603" y="54244"/>
                    </a:lnTo>
                    <a:cubicBezTo>
                      <a:pt x="202187" y="101414"/>
                      <a:pt x="194101" y="73689"/>
                      <a:pt x="194101" y="139485"/>
                    </a:cubicBezTo>
                  </a:path>
                </a:pathLst>
              </a:custGeom>
              <a:solidFill>
                <a:srgbClr val="92D050">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5219423">
                <a:off x="7506875" y="2852915"/>
                <a:ext cx="451866" cy="400639"/>
              </a:xfrm>
              <a:custGeom>
                <a:avLst/>
                <a:gdLst>
                  <a:gd name="connsiteX0" fmla="*/ 341335 w 775287"/>
                  <a:gd name="connsiteY0" fmla="*/ 77492 h 713462"/>
                  <a:gd name="connsiteX1" fmla="*/ 240596 w 775287"/>
                  <a:gd name="connsiteY1" fmla="*/ 85241 h 713462"/>
                  <a:gd name="connsiteX2" fmla="*/ 155355 w 775287"/>
                  <a:gd name="connsiteY2" fmla="*/ 108488 h 713462"/>
                  <a:gd name="connsiteX3" fmla="*/ 124358 w 775287"/>
                  <a:gd name="connsiteY3" fmla="*/ 116237 h 713462"/>
                  <a:gd name="connsiteX4" fmla="*/ 85613 w 775287"/>
                  <a:gd name="connsiteY4" fmla="*/ 154983 h 713462"/>
                  <a:gd name="connsiteX5" fmla="*/ 101111 w 775287"/>
                  <a:gd name="connsiteY5" fmla="*/ 216976 h 713462"/>
                  <a:gd name="connsiteX6" fmla="*/ 116609 w 775287"/>
                  <a:gd name="connsiteY6" fmla="*/ 232475 h 713462"/>
                  <a:gd name="connsiteX7" fmla="*/ 116609 w 775287"/>
                  <a:gd name="connsiteY7" fmla="*/ 340963 h 713462"/>
                  <a:gd name="connsiteX8" fmla="*/ 85613 w 775287"/>
                  <a:gd name="connsiteY8" fmla="*/ 356461 h 713462"/>
                  <a:gd name="connsiteX9" fmla="*/ 70114 w 775287"/>
                  <a:gd name="connsiteY9" fmla="*/ 379708 h 713462"/>
                  <a:gd name="connsiteX10" fmla="*/ 23619 w 775287"/>
                  <a:gd name="connsiteY10" fmla="*/ 402956 h 713462"/>
                  <a:gd name="connsiteX11" fmla="*/ 15870 w 775287"/>
                  <a:gd name="connsiteY11" fmla="*/ 426203 h 713462"/>
                  <a:gd name="connsiteX12" fmla="*/ 372 w 775287"/>
                  <a:gd name="connsiteY12" fmla="*/ 441702 h 713462"/>
                  <a:gd name="connsiteX13" fmla="*/ 39118 w 775287"/>
                  <a:gd name="connsiteY13" fmla="*/ 480447 h 713462"/>
                  <a:gd name="connsiteX14" fmla="*/ 77864 w 775287"/>
                  <a:gd name="connsiteY14" fmla="*/ 495946 h 713462"/>
                  <a:gd name="connsiteX15" fmla="*/ 194101 w 775287"/>
                  <a:gd name="connsiteY15" fmla="*/ 526942 h 713462"/>
                  <a:gd name="connsiteX16" fmla="*/ 155355 w 775287"/>
                  <a:gd name="connsiteY16" fmla="*/ 534692 h 713462"/>
                  <a:gd name="connsiteX17" fmla="*/ 132108 w 775287"/>
                  <a:gd name="connsiteY17" fmla="*/ 542441 h 713462"/>
                  <a:gd name="connsiteX18" fmla="*/ 155355 w 775287"/>
                  <a:gd name="connsiteY18" fmla="*/ 573437 h 713462"/>
                  <a:gd name="connsiteX19" fmla="*/ 209599 w 775287"/>
                  <a:gd name="connsiteY19" fmla="*/ 596685 h 713462"/>
                  <a:gd name="connsiteX20" fmla="*/ 194101 w 775287"/>
                  <a:gd name="connsiteY20" fmla="*/ 658678 h 713462"/>
                  <a:gd name="connsiteX21" fmla="*/ 186352 w 775287"/>
                  <a:gd name="connsiteY21" fmla="*/ 681925 h 713462"/>
                  <a:gd name="connsiteX22" fmla="*/ 170853 w 775287"/>
                  <a:gd name="connsiteY22" fmla="*/ 697424 h 713462"/>
                  <a:gd name="connsiteX23" fmla="*/ 186352 w 775287"/>
                  <a:gd name="connsiteY23" fmla="*/ 712922 h 713462"/>
                  <a:gd name="connsiteX24" fmla="*/ 325836 w 775287"/>
                  <a:gd name="connsiteY24" fmla="*/ 705173 h 713462"/>
                  <a:gd name="connsiteX25" fmla="*/ 349084 w 775287"/>
                  <a:gd name="connsiteY25" fmla="*/ 697424 h 713462"/>
                  <a:gd name="connsiteX26" fmla="*/ 380080 w 775287"/>
                  <a:gd name="connsiteY26" fmla="*/ 689675 h 713462"/>
                  <a:gd name="connsiteX27" fmla="*/ 426575 w 775287"/>
                  <a:gd name="connsiteY27" fmla="*/ 650929 h 713462"/>
                  <a:gd name="connsiteX28" fmla="*/ 442074 w 775287"/>
                  <a:gd name="connsiteY28" fmla="*/ 635430 h 713462"/>
                  <a:gd name="connsiteX29" fmla="*/ 612555 w 775287"/>
                  <a:gd name="connsiteY29" fmla="*/ 643180 h 713462"/>
                  <a:gd name="connsiteX30" fmla="*/ 628053 w 775287"/>
                  <a:gd name="connsiteY30" fmla="*/ 619932 h 713462"/>
                  <a:gd name="connsiteX31" fmla="*/ 666799 w 775287"/>
                  <a:gd name="connsiteY31" fmla="*/ 581186 h 713462"/>
                  <a:gd name="connsiteX32" fmla="*/ 674548 w 775287"/>
                  <a:gd name="connsiteY32" fmla="*/ 557939 h 713462"/>
                  <a:gd name="connsiteX33" fmla="*/ 721043 w 775287"/>
                  <a:gd name="connsiteY33" fmla="*/ 550190 h 713462"/>
                  <a:gd name="connsiteX34" fmla="*/ 736541 w 775287"/>
                  <a:gd name="connsiteY34" fmla="*/ 519193 h 713462"/>
                  <a:gd name="connsiteX35" fmla="*/ 759789 w 775287"/>
                  <a:gd name="connsiteY35" fmla="*/ 495946 h 713462"/>
                  <a:gd name="connsiteX36" fmla="*/ 767538 w 775287"/>
                  <a:gd name="connsiteY36" fmla="*/ 464949 h 713462"/>
                  <a:gd name="connsiteX37" fmla="*/ 775287 w 775287"/>
                  <a:gd name="connsiteY37" fmla="*/ 441702 h 713462"/>
                  <a:gd name="connsiteX38" fmla="*/ 759789 w 775287"/>
                  <a:gd name="connsiteY38" fmla="*/ 410705 h 713462"/>
                  <a:gd name="connsiteX39" fmla="*/ 728792 w 775287"/>
                  <a:gd name="connsiteY39" fmla="*/ 371959 h 713462"/>
                  <a:gd name="connsiteX40" fmla="*/ 736541 w 775287"/>
                  <a:gd name="connsiteY40" fmla="*/ 325464 h 713462"/>
                  <a:gd name="connsiteX41" fmla="*/ 759789 w 775287"/>
                  <a:gd name="connsiteY41" fmla="*/ 317715 h 713462"/>
                  <a:gd name="connsiteX42" fmla="*/ 775287 w 775287"/>
                  <a:gd name="connsiteY42" fmla="*/ 294468 h 713462"/>
                  <a:gd name="connsiteX43" fmla="*/ 767538 w 775287"/>
                  <a:gd name="connsiteY43" fmla="*/ 271220 h 713462"/>
                  <a:gd name="connsiteX44" fmla="*/ 736541 w 775287"/>
                  <a:gd name="connsiteY44" fmla="*/ 240224 h 713462"/>
                  <a:gd name="connsiteX45" fmla="*/ 728792 w 775287"/>
                  <a:gd name="connsiteY45" fmla="*/ 170481 h 713462"/>
                  <a:gd name="connsiteX46" fmla="*/ 659050 w 775287"/>
                  <a:gd name="connsiteY46" fmla="*/ 178230 h 713462"/>
                  <a:gd name="connsiteX47" fmla="*/ 566060 w 775287"/>
                  <a:gd name="connsiteY47" fmla="*/ 201478 h 713462"/>
                  <a:gd name="connsiteX48" fmla="*/ 542813 w 775287"/>
                  <a:gd name="connsiteY48" fmla="*/ 193729 h 713462"/>
                  <a:gd name="connsiteX49" fmla="*/ 589308 w 775287"/>
                  <a:gd name="connsiteY49" fmla="*/ 154983 h 713462"/>
                  <a:gd name="connsiteX50" fmla="*/ 573809 w 775287"/>
                  <a:gd name="connsiteY50" fmla="*/ 123986 h 713462"/>
                  <a:gd name="connsiteX51" fmla="*/ 558311 w 775287"/>
                  <a:gd name="connsiteY51" fmla="*/ 100739 h 713462"/>
                  <a:gd name="connsiteX52" fmla="*/ 535064 w 775287"/>
                  <a:gd name="connsiteY52" fmla="*/ 7749 h 713462"/>
                  <a:gd name="connsiteX53" fmla="*/ 496318 w 775287"/>
                  <a:gd name="connsiteY53" fmla="*/ 38746 h 713462"/>
                  <a:gd name="connsiteX54" fmla="*/ 449823 w 775287"/>
                  <a:gd name="connsiteY54" fmla="*/ 69742 h 713462"/>
                  <a:gd name="connsiteX55" fmla="*/ 426575 w 775287"/>
                  <a:gd name="connsiteY55" fmla="*/ 61993 h 713462"/>
                  <a:gd name="connsiteX56" fmla="*/ 395579 w 775287"/>
                  <a:gd name="connsiteY56" fmla="*/ 0 h 713462"/>
                  <a:gd name="connsiteX57" fmla="*/ 333586 w 775287"/>
                  <a:gd name="connsiteY57" fmla="*/ 15498 h 713462"/>
                  <a:gd name="connsiteX58" fmla="*/ 287091 w 775287"/>
                  <a:gd name="connsiteY58" fmla="*/ 46495 h 713462"/>
                  <a:gd name="connsiteX59" fmla="*/ 178603 w 775287"/>
                  <a:gd name="connsiteY59" fmla="*/ 54244 h 713462"/>
                  <a:gd name="connsiteX60" fmla="*/ 194101 w 775287"/>
                  <a:gd name="connsiteY60" fmla="*/ 139485 h 71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75287" h="713462">
                    <a:moveTo>
                      <a:pt x="341335" y="77492"/>
                    </a:moveTo>
                    <a:cubicBezTo>
                      <a:pt x="307755" y="80075"/>
                      <a:pt x="273936" y="80478"/>
                      <a:pt x="240596" y="85241"/>
                    </a:cubicBezTo>
                    <a:cubicBezTo>
                      <a:pt x="185348" y="93133"/>
                      <a:pt x="193185" y="97680"/>
                      <a:pt x="155355" y="108488"/>
                    </a:cubicBezTo>
                    <a:cubicBezTo>
                      <a:pt x="145114" y="111414"/>
                      <a:pt x="134690" y="113654"/>
                      <a:pt x="124358" y="116237"/>
                    </a:cubicBezTo>
                    <a:cubicBezTo>
                      <a:pt x="111443" y="129152"/>
                      <a:pt x="82031" y="137073"/>
                      <a:pt x="85613" y="154983"/>
                    </a:cubicBezTo>
                    <a:cubicBezTo>
                      <a:pt x="87280" y="163317"/>
                      <a:pt x="93962" y="205061"/>
                      <a:pt x="101111" y="216976"/>
                    </a:cubicBezTo>
                    <a:cubicBezTo>
                      <a:pt x="104870" y="223241"/>
                      <a:pt x="111443" y="227309"/>
                      <a:pt x="116609" y="232475"/>
                    </a:cubicBezTo>
                    <a:cubicBezTo>
                      <a:pt x="126363" y="271490"/>
                      <a:pt x="135878" y="294716"/>
                      <a:pt x="116609" y="340963"/>
                    </a:cubicBezTo>
                    <a:cubicBezTo>
                      <a:pt x="112166" y="351626"/>
                      <a:pt x="95945" y="351295"/>
                      <a:pt x="85613" y="356461"/>
                    </a:cubicBezTo>
                    <a:cubicBezTo>
                      <a:pt x="80447" y="364210"/>
                      <a:pt x="76700" y="373122"/>
                      <a:pt x="70114" y="379708"/>
                    </a:cubicBezTo>
                    <a:cubicBezTo>
                      <a:pt x="55090" y="394732"/>
                      <a:pt x="42529" y="396653"/>
                      <a:pt x="23619" y="402956"/>
                    </a:cubicBezTo>
                    <a:cubicBezTo>
                      <a:pt x="21036" y="410705"/>
                      <a:pt x="20072" y="419199"/>
                      <a:pt x="15870" y="426203"/>
                    </a:cubicBezTo>
                    <a:cubicBezTo>
                      <a:pt x="12111" y="432468"/>
                      <a:pt x="-2506" y="434987"/>
                      <a:pt x="372" y="441702"/>
                    </a:cubicBezTo>
                    <a:cubicBezTo>
                      <a:pt x="7567" y="458490"/>
                      <a:pt x="24155" y="469973"/>
                      <a:pt x="39118" y="480447"/>
                    </a:cubicBezTo>
                    <a:cubicBezTo>
                      <a:pt x="50514" y="488424"/>
                      <a:pt x="64668" y="491547"/>
                      <a:pt x="77864" y="495946"/>
                    </a:cubicBezTo>
                    <a:cubicBezTo>
                      <a:pt x="109885" y="506620"/>
                      <a:pt x="162235" y="518976"/>
                      <a:pt x="194101" y="526942"/>
                    </a:cubicBezTo>
                    <a:cubicBezTo>
                      <a:pt x="181186" y="529525"/>
                      <a:pt x="168133" y="531497"/>
                      <a:pt x="155355" y="534692"/>
                    </a:cubicBezTo>
                    <a:cubicBezTo>
                      <a:pt x="147431" y="536673"/>
                      <a:pt x="132108" y="534273"/>
                      <a:pt x="132108" y="542441"/>
                    </a:cubicBezTo>
                    <a:cubicBezTo>
                      <a:pt x="132108" y="555356"/>
                      <a:pt x="146223" y="564305"/>
                      <a:pt x="155355" y="573437"/>
                    </a:cubicBezTo>
                    <a:cubicBezTo>
                      <a:pt x="173194" y="591276"/>
                      <a:pt x="185885" y="590757"/>
                      <a:pt x="209599" y="596685"/>
                    </a:cubicBezTo>
                    <a:cubicBezTo>
                      <a:pt x="204433" y="617349"/>
                      <a:pt x="199705" y="638128"/>
                      <a:pt x="194101" y="658678"/>
                    </a:cubicBezTo>
                    <a:cubicBezTo>
                      <a:pt x="191952" y="666558"/>
                      <a:pt x="190555" y="674921"/>
                      <a:pt x="186352" y="681925"/>
                    </a:cubicBezTo>
                    <a:cubicBezTo>
                      <a:pt x="182593" y="688190"/>
                      <a:pt x="176019" y="692258"/>
                      <a:pt x="170853" y="697424"/>
                    </a:cubicBezTo>
                    <a:cubicBezTo>
                      <a:pt x="176019" y="702590"/>
                      <a:pt x="179055" y="712557"/>
                      <a:pt x="186352" y="712922"/>
                    </a:cubicBezTo>
                    <a:cubicBezTo>
                      <a:pt x="232860" y="715247"/>
                      <a:pt x="279479" y="709588"/>
                      <a:pt x="325836" y="705173"/>
                    </a:cubicBezTo>
                    <a:cubicBezTo>
                      <a:pt x="333968" y="704399"/>
                      <a:pt x="341230" y="699668"/>
                      <a:pt x="349084" y="697424"/>
                    </a:cubicBezTo>
                    <a:cubicBezTo>
                      <a:pt x="359324" y="694498"/>
                      <a:pt x="369748" y="692258"/>
                      <a:pt x="380080" y="689675"/>
                    </a:cubicBezTo>
                    <a:cubicBezTo>
                      <a:pt x="415133" y="654622"/>
                      <a:pt x="371312" y="696981"/>
                      <a:pt x="426575" y="650929"/>
                    </a:cubicBezTo>
                    <a:cubicBezTo>
                      <a:pt x="432188" y="646252"/>
                      <a:pt x="436908" y="640596"/>
                      <a:pt x="442074" y="635430"/>
                    </a:cubicBezTo>
                    <a:cubicBezTo>
                      <a:pt x="560670" y="655197"/>
                      <a:pt x="503796" y="654056"/>
                      <a:pt x="612555" y="643180"/>
                    </a:cubicBezTo>
                    <a:cubicBezTo>
                      <a:pt x="617721" y="635431"/>
                      <a:pt x="621467" y="626518"/>
                      <a:pt x="628053" y="619932"/>
                    </a:cubicBezTo>
                    <a:cubicBezTo>
                      <a:pt x="659052" y="588933"/>
                      <a:pt x="646133" y="622518"/>
                      <a:pt x="666799" y="581186"/>
                    </a:cubicBezTo>
                    <a:cubicBezTo>
                      <a:pt x="670452" y="573880"/>
                      <a:pt x="667456" y="561991"/>
                      <a:pt x="674548" y="557939"/>
                    </a:cubicBezTo>
                    <a:cubicBezTo>
                      <a:pt x="688190" y="550144"/>
                      <a:pt x="705545" y="552773"/>
                      <a:pt x="721043" y="550190"/>
                    </a:cubicBezTo>
                    <a:cubicBezTo>
                      <a:pt x="726209" y="539858"/>
                      <a:pt x="729827" y="528593"/>
                      <a:pt x="736541" y="519193"/>
                    </a:cubicBezTo>
                    <a:cubicBezTo>
                      <a:pt x="742911" y="510275"/>
                      <a:pt x="754352" y="505461"/>
                      <a:pt x="759789" y="495946"/>
                    </a:cubicBezTo>
                    <a:cubicBezTo>
                      <a:pt x="765073" y="486699"/>
                      <a:pt x="764612" y="475190"/>
                      <a:pt x="767538" y="464949"/>
                    </a:cubicBezTo>
                    <a:cubicBezTo>
                      <a:pt x="769782" y="457095"/>
                      <a:pt x="772704" y="449451"/>
                      <a:pt x="775287" y="441702"/>
                    </a:cubicBezTo>
                    <a:cubicBezTo>
                      <a:pt x="770121" y="431370"/>
                      <a:pt x="767184" y="419579"/>
                      <a:pt x="759789" y="410705"/>
                    </a:cubicBezTo>
                    <a:cubicBezTo>
                      <a:pt x="720842" y="363969"/>
                      <a:pt x="747294" y="427466"/>
                      <a:pt x="728792" y="371959"/>
                    </a:cubicBezTo>
                    <a:cubicBezTo>
                      <a:pt x="731375" y="356461"/>
                      <a:pt x="728746" y="339106"/>
                      <a:pt x="736541" y="325464"/>
                    </a:cubicBezTo>
                    <a:cubicBezTo>
                      <a:pt x="740594" y="318372"/>
                      <a:pt x="753410" y="322818"/>
                      <a:pt x="759789" y="317715"/>
                    </a:cubicBezTo>
                    <a:cubicBezTo>
                      <a:pt x="767061" y="311897"/>
                      <a:pt x="770121" y="302217"/>
                      <a:pt x="775287" y="294468"/>
                    </a:cubicBezTo>
                    <a:cubicBezTo>
                      <a:pt x="772704" y="286719"/>
                      <a:pt x="773314" y="276996"/>
                      <a:pt x="767538" y="271220"/>
                    </a:cubicBezTo>
                    <a:cubicBezTo>
                      <a:pt x="726207" y="229888"/>
                      <a:pt x="757209" y="302220"/>
                      <a:pt x="736541" y="240224"/>
                    </a:cubicBezTo>
                    <a:cubicBezTo>
                      <a:pt x="733958" y="216976"/>
                      <a:pt x="747057" y="185093"/>
                      <a:pt x="728792" y="170481"/>
                    </a:cubicBezTo>
                    <a:cubicBezTo>
                      <a:pt x="710527" y="155869"/>
                      <a:pt x="682235" y="175138"/>
                      <a:pt x="659050" y="178230"/>
                    </a:cubicBezTo>
                    <a:cubicBezTo>
                      <a:pt x="606880" y="185186"/>
                      <a:pt x="616607" y="184629"/>
                      <a:pt x="566060" y="201478"/>
                    </a:cubicBezTo>
                    <a:cubicBezTo>
                      <a:pt x="558311" y="198895"/>
                      <a:pt x="544794" y="201653"/>
                      <a:pt x="542813" y="193729"/>
                    </a:cubicBezTo>
                    <a:cubicBezTo>
                      <a:pt x="537945" y="174256"/>
                      <a:pt x="583189" y="158042"/>
                      <a:pt x="589308" y="154983"/>
                    </a:cubicBezTo>
                    <a:cubicBezTo>
                      <a:pt x="603446" y="112568"/>
                      <a:pt x="600999" y="145739"/>
                      <a:pt x="573809" y="123986"/>
                    </a:cubicBezTo>
                    <a:cubicBezTo>
                      <a:pt x="566537" y="118168"/>
                      <a:pt x="563477" y="108488"/>
                      <a:pt x="558311" y="100739"/>
                    </a:cubicBezTo>
                    <a:cubicBezTo>
                      <a:pt x="561118" y="72671"/>
                      <a:pt x="591990" y="7749"/>
                      <a:pt x="535064" y="7749"/>
                    </a:cubicBezTo>
                    <a:cubicBezTo>
                      <a:pt x="522418" y="7749"/>
                      <a:pt x="505315" y="31998"/>
                      <a:pt x="496318" y="38746"/>
                    </a:cubicBezTo>
                    <a:cubicBezTo>
                      <a:pt x="481417" y="49922"/>
                      <a:pt x="449823" y="69742"/>
                      <a:pt x="449823" y="69742"/>
                    </a:cubicBezTo>
                    <a:cubicBezTo>
                      <a:pt x="442074" y="67159"/>
                      <a:pt x="432351" y="67769"/>
                      <a:pt x="426575" y="61993"/>
                    </a:cubicBezTo>
                    <a:cubicBezTo>
                      <a:pt x="408276" y="43694"/>
                      <a:pt x="403129" y="22649"/>
                      <a:pt x="395579" y="0"/>
                    </a:cubicBezTo>
                    <a:cubicBezTo>
                      <a:pt x="384845" y="2147"/>
                      <a:pt x="346989" y="8052"/>
                      <a:pt x="333586" y="15498"/>
                    </a:cubicBezTo>
                    <a:cubicBezTo>
                      <a:pt x="317303" y="24544"/>
                      <a:pt x="305670" y="45168"/>
                      <a:pt x="287091" y="46495"/>
                    </a:cubicBezTo>
                    <a:lnTo>
                      <a:pt x="178603" y="54244"/>
                    </a:lnTo>
                    <a:cubicBezTo>
                      <a:pt x="202187" y="101414"/>
                      <a:pt x="194101" y="73689"/>
                      <a:pt x="194101" y="139485"/>
                    </a:cubicBezTo>
                  </a:path>
                </a:pathLst>
              </a:custGeom>
              <a:solidFill>
                <a:srgbClr val="92D050">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5219423">
                <a:off x="6401635" y="3165092"/>
                <a:ext cx="326436" cy="280357"/>
              </a:xfrm>
              <a:custGeom>
                <a:avLst/>
                <a:gdLst>
                  <a:gd name="connsiteX0" fmla="*/ 341335 w 775287"/>
                  <a:gd name="connsiteY0" fmla="*/ 77492 h 713462"/>
                  <a:gd name="connsiteX1" fmla="*/ 240596 w 775287"/>
                  <a:gd name="connsiteY1" fmla="*/ 85241 h 713462"/>
                  <a:gd name="connsiteX2" fmla="*/ 155355 w 775287"/>
                  <a:gd name="connsiteY2" fmla="*/ 108488 h 713462"/>
                  <a:gd name="connsiteX3" fmla="*/ 124358 w 775287"/>
                  <a:gd name="connsiteY3" fmla="*/ 116237 h 713462"/>
                  <a:gd name="connsiteX4" fmla="*/ 85613 w 775287"/>
                  <a:gd name="connsiteY4" fmla="*/ 154983 h 713462"/>
                  <a:gd name="connsiteX5" fmla="*/ 101111 w 775287"/>
                  <a:gd name="connsiteY5" fmla="*/ 216976 h 713462"/>
                  <a:gd name="connsiteX6" fmla="*/ 116609 w 775287"/>
                  <a:gd name="connsiteY6" fmla="*/ 232475 h 713462"/>
                  <a:gd name="connsiteX7" fmla="*/ 116609 w 775287"/>
                  <a:gd name="connsiteY7" fmla="*/ 340963 h 713462"/>
                  <a:gd name="connsiteX8" fmla="*/ 85613 w 775287"/>
                  <a:gd name="connsiteY8" fmla="*/ 356461 h 713462"/>
                  <a:gd name="connsiteX9" fmla="*/ 70114 w 775287"/>
                  <a:gd name="connsiteY9" fmla="*/ 379708 h 713462"/>
                  <a:gd name="connsiteX10" fmla="*/ 23619 w 775287"/>
                  <a:gd name="connsiteY10" fmla="*/ 402956 h 713462"/>
                  <a:gd name="connsiteX11" fmla="*/ 15870 w 775287"/>
                  <a:gd name="connsiteY11" fmla="*/ 426203 h 713462"/>
                  <a:gd name="connsiteX12" fmla="*/ 372 w 775287"/>
                  <a:gd name="connsiteY12" fmla="*/ 441702 h 713462"/>
                  <a:gd name="connsiteX13" fmla="*/ 39118 w 775287"/>
                  <a:gd name="connsiteY13" fmla="*/ 480447 h 713462"/>
                  <a:gd name="connsiteX14" fmla="*/ 77864 w 775287"/>
                  <a:gd name="connsiteY14" fmla="*/ 495946 h 713462"/>
                  <a:gd name="connsiteX15" fmla="*/ 194101 w 775287"/>
                  <a:gd name="connsiteY15" fmla="*/ 526942 h 713462"/>
                  <a:gd name="connsiteX16" fmla="*/ 155355 w 775287"/>
                  <a:gd name="connsiteY16" fmla="*/ 534692 h 713462"/>
                  <a:gd name="connsiteX17" fmla="*/ 132108 w 775287"/>
                  <a:gd name="connsiteY17" fmla="*/ 542441 h 713462"/>
                  <a:gd name="connsiteX18" fmla="*/ 155355 w 775287"/>
                  <a:gd name="connsiteY18" fmla="*/ 573437 h 713462"/>
                  <a:gd name="connsiteX19" fmla="*/ 209599 w 775287"/>
                  <a:gd name="connsiteY19" fmla="*/ 596685 h 713462"/>
                  <a:gd name="connsiteX20" fmla="*/ 194101 w 775287"/>
                  <a:gd name="connsiteY20" fmla="*/ 658678 h 713462"/>
                  <a:gd name="connsiteX21" fmla="*/ 186352 w 775287"/>
                  <a:gd name="connsiteY21" fmla="*/ 681925 h 713462"/>
                  <a:gd name="connsiteX22" fmla="*/ 170853 w 775287"/>
                  <a:gd name="connsiteY22" fmla="*/ 697424 h 713462"/>
                  <a:gd name="connsiteX23" fmla="*/ 186352 w 775287"/>
                  <a:gd name="connsiteY23" fmla="*/ 712922 h 713462"/>
                  <a:gd name="connsiteX24" fmla="*/ 325836 w 775287"/>
                  <a:gd name="connsiteY24" fmla="*/ 705173 h 713462"/>
                  <a:gd name="connsiteX25" fmla="*/ 349084 w 775287"/>
                  <a:gd name="connsiteY25" fmla="*/ 697424 h 713462"/>
                  <a:gd name="connsiteX26" fmla="*/ 380080 w 775287"/>
                  <a:gd name="connsiteY26" fmla="*/ 689675 h 713462"/>
                  <a:gd name="connsiteX27" fmla="*/ 426575 w 775287"/>
                  <a:gd name="connsiteY27" fmla="*/ 650929 h 713462"/>
                  <a:gd name="connsiteX28" fmla="*/ 442074 w 775287"/>
                  <a:gd name="connsiteY28" fmla="*/ 635430 h 713462"/>
                  <a:gd name="connsiteX29" fmla="*/ 612555 w 775287"/>
                  <a:gd name="connsiteY29" fmla="*/ 643180 h 713462"/>
                  <a:gd name="connsiteX30" fmla="*/ 628053 w 775287"/>
                  <a:gd name="connsiteY30" fmla="*/ 619932 h 713462"/>
                  <a:gd name="connsiteX31" fmla="*/ 666799 w 775287"/>
                  <a:gd name="connsiteY31" fmla="*/ 581186 h 713462"/>
                  <a:gd name="connsiteX32" fmla="*/ 674548 w 775287"/>
                  <a:gd name="connsiteY32" fmla="*/ 557939 h 713462"/>
                  <a:gd name="connsiteX33" fmla="*/ 721043 w 775287"/>
                  <a:gd name="connsiteY33" fmla="*/ 550190 h 713462"/>
                  <a:gd name="connsiteX34" fmla="*/ 736541 w 775287"/>
                  <a:gd name="connsiteY34" fmla="*/ 519193 h 713462"/>
                  <a:gd name="connsiteX35" fmla="*/ 759789 w 775287"/>
                  <a:gd name="connsiteY35" fmla="*/ 495946 h 713462"/>
                  <a:gd name="connsiteX36" fmla="*/ 767538 w 775287"/>
                  <a:gd name="connsiteY36" fmla="*/ 464949 h 713462"/>
                  <a:gd name="connsiteX37" fmla="*/ 775287 w 775287"/>
                  <a:gd name="connsiteY37" fmla="*/ 441702 h 713462"/>
                  <a:gd name="connsiteX38" fmla="*/ 759789 w 775287"/>
                  <a:gd name="connsiteY38" fmla="*/ 410705 h 713462"/>
                  <a:gd name="connsiteX39" fmla="*/ 728792 w 775287"/>
                  <a:gd name="connsiteY39" fmla="*/ 371959 h 713462"/>
                  <a:gd name="connsiteX40" fmla="*/ 736541 w 775287"/>
                  <a:gd name="connsiteY40" fmla="*/ 325464 h 713462"/>
                  <a:gd name="connsiteX41" fmla="*/ 759789 w 775287"/>
                  <a:gd name="connsiteY41" fmla="*/ 317715 h 713462"/>
                  <a:gd name="connsiteX42" fmla="*/ 775287 w 775287"/>
                  <a:gd name="connsiteY42" fmla="*/ 294468 h 713462"/>
                  <a:gd name="connsiteX43" fmla="*/ 767538 w 775287"/>
                  <a:gd name="connsiteY43" fmla="*/ 271220 h 713462"/>
                  <a:gd name="connsiteX44" fmla="*/ 736541 w 775287"/>
                  <a:gd name="connsiteY44" fmla="*/ 240224 h 713462"/>
                  <a:gd name="connsiteX45" fmla="*/ 728792 w 775287"/>
                  <a:gd name="connsiteY45" fmla="*/ 170481 h 713462"/>
                  <a:gd name="connsiteX46" fmla="*/ 659050 w 775287"/>
                  <a:gd name="connsiteY46" fmla="*/ 178230 h 713462"/>
                  <a:gd name="connsiteX47" fmla="*/ 566060 w 775287"/>
                  <a:gd name="connsiteY47" fmla="*/ 201478 h 713462"/>
                  <a:gd name="connsiteX48" fmla="*/ 542813 w 775287"/>
                  <a:gd name="connsiteY48" fmla="*/ 193729 h 713462"/>
                  <a:gd name="connsiteX49" fmla="*/ 589308 w 775287"/>
                  <a:gd name="connsiteY49" fmla="*/ 154983 h 713462"/>
                  <a:gd name="connsiteX50" fmla="*/ 573809 w 775287"/>
                  <a:gd name="connsiteY50" fmla="*/ 123986 h 713462"/>
                  <a:gd name="connsiteX51" fmla="*/ 558311 w 775287"/>
                  <a:gd name="connsiteY51" fmla="*/ 100739 h 713462"/>
                  <a:gd name="connsiteX52" fmla="*/ 535064 w 775287"/>
                  <a:gd name="connsiteY52" fmla="*/ 7749 h 713462"/>
                  <a:gd name="connsiteX53" fmla="*/ 496318 w 775287"/>
                  <a:gd name="connsiteY53" fmla="*/ 38746 h 713462"/>
                  <a:gd name="connsiteX54" fmla="*/ 449823 w 775287"/>
                  <a:gd name="connsiteY54" fmla="*/ 69742 h 713462"/>
                  <a:gd name="connsiteX55" fmla="*/ 426575 w 775287"/>
                  <a:gd name="connsiteY55" fmla="*/ 61993 h 713462"/>
                  <a:gd name="connsiteX56" fmla="*/ 395579 w 775287"/>
                  <a:gd name="connsiteY56" fmla="*/ 0 h 713462"/>
                  <a:gd name="connsiteX57" fmla="*/ 333586 w 775287"/>
                  <a:gd name="connsiteY57" fmla="*/ 15498 h 713462"/>
                  <a:gd name="connsiteX58" fmla="*/ 287091 w 775287"/>
                  <a:gd name="connsiteY58" fmla="*/ 46495 h 713462"/>
                  <a:gd name="connsiteX59" fmla="*/ 178603 w 775287"/>
                  <a:gd name="connsiteY59" fmla="*/ 54244 h 713462"/>
                  <a:gd name="connsiteX60" fmla="*/ 194101 w 775287"/>
                  <a:gd name="connsiteY60" fmla="*/ 139485 h 71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75287" h="713462">
                    <a:moveTo>
                      <a:pt x="341335" y="77492"/>
                    </a:moveTo>
                    <a:cubicBezTo>
                      <a:pt x="307755" y="80075"/>
                      <a:pt x="273936" y="80478"/>
                      <a:pt x="240596" y="85241"/>
                    </a:cubicBezTo>
                    <a:cubicBezTo>
                      <a:pt x="185348" y="93133"/>
                      <a:pt x="193185" y="97680"/>
                      <a:pt x="155355" y="108488"/>
                    </a:cubicBezTo>
                    <a:cubicBezTo>
                      <a:pt x="145114" y="111414"/>
                      <a:pt x="134690" y="113654"/>
                      <a:pt x="124358" y="116237"/>
                    </a:cubicBezTo>
                    <a:cubicBezTo>
                      <a:pt x="111443" y="129152"/>
                      <a:pt x="82031" y="137073"/>
                      <a:pt x="85613" y="154983"/>
                    </a:cubicBezTo>
                    <a:cubicBezTo>
                      <a:pt x="87280" y="163317"/>
                      <a:pt x="93962" y="205061"/>
                      <a:pt x="101111" y="216976"/>
                    </a:cubicBezTo>
                    <a:cubicBezTo>
                      <a:pt x="104870" y="223241"/>
                      <a:pt x="111443" y="227309"/>
                      <a:pt x="116609" y="232475"/>
                    </a:cubicBezTo>
                    <a:cubicBezTo>
                      <a:pt x="126363" y="271490"/>
                      <a:pt x="135878" y="294716"/>
                      <a:pt x="116609" y="340963"/>
                    </a:cubicBezTo>
                    <a:cubicBezTo>
                      <a:pt x="112166" y="351626"/>
                      <a:pt x="95945" y="351295"/>
                      <a:pt x="85613" y="356461"/>
                    </a:cubicBezTo>
                    <a:cubicBezTo>
                      <a:pt x="80447" y="364210"/>
                      <a:pt x="76700" y="373122"/>
                      <a:pt x="70114" y="379708"/>
                    </a:cubicBezTo>
                    <a:cubicBezTo>
                      <a:pt x="55090" y="394732"/>
                      <a:pt x="42529" y="396653"/>
                      <a:pt x="23619" y="402956"/>
                    </a:cubicBezTo>
                    <a:cubicBezTo>
                      <a:pt x="21036" y="410705"/>
                      <a:pt x="20072" y="419199"/>
                      <a:pt x="15870" y="426203"/>
                    </a:cubicBezTo>
                    <a:cubicBezTo>
                      <a:pt x="12111" y="432468"/>
                      <a:pt x="-2506" y="434987"/>
                      <a:pt x="372" y="441702"/>
                    </a:cubicBezTo>
                    <a:cubicBezTo>
                      <a:pt x="7567" y="458490"/>
                      <a:pt x="24155" y="469973"/>
                      <a:pt x="39118" y="480447"/>
                    </a:cubicBezTo>
                    <a:cubicBezTo>
                      <a:pt x="50514" y="488424"/>
                      <a:pt x="64668" y="491547"/>
                      <a:pt x="77864" y="495946"/>
                    </a:cubicBezTo>
                    <a:cubicBezTo>
                      <a:pt x="109885" y="506620"/>
                      <a:pt x="162235" y="518976"/>
                      <a:pt x="194101" y="526942"/>
                    </a:cubicBezTo>
                    <a:cubicBezTo>
                      <a:pt x="181186" y="529525"/>
                      <a:pt x="168133" y="531497"/>
                      <a:pt x="155355" y="534692"/>
                    </a:cubicBezTo>
                    <a:cubicBezTo>
                      <a:pt x="147431" y="536673"/>
                      <a:pt x="132108" y="534273"/>
                      <a:pt x="132108" y="542441"/>
                    </a:cubicBezTo>
                    <a:cubicBezTo>
                      <a:pt x="132108" y="555356"/>
                      <a:pt x="146223" y="564305"/>
                      <a:pt x="155355" y="573437"/>
                    </a:cubicBezTo>
                    <a:cubicBezTo>
                      <a:pt x="173194" y="591276"/>
                      <a:pt x="185885" y="590757"/>
                      <a:pt x="209599" y="596685"/>
                    </a:cubicBezTo>
                    <a:cubicBezTo>
                      <a:pt x="204433" y="617349"/>
                      <a:pt x="199705" y="638128"/>
                      <a:pt x="194101" y="658678"/>
                    </a:cubicBezTo>
                    <a:cubicBezTo>
                      <a:pt x="191952" y="666558"/>
                      <a:pt x="190555" y="674921"/>
                      <a:pt x="186352" y="681925"/>
                    </a:cubicBezTo>
                    <a:cubicBezTo>
                      <a:pt x="182593" y="688190"/>
                      <a:pt x="176019" y="692258"/>
                      <a:pt x="170853" y="697424"/>
                    </a:cubicBezTo>
                    <a:cubicBezTo>
                      <a:pt x="176019" y="702590"/>
                      <a:pt x="179055" y="712557"/>
                      <a:pt x="186352" y="712922"/>
                    </a:cubicBezTo>
                    <a:cubicBezTo>
                      <a:pt x="232860" y="715247"/>
                      <a:pt x="279479" y="709588"/>
                      <a:pt x="325836" y="705173"/>
                    </a:cubicBezTo>
                    <a:cubicBezTo>
                      <a:pt x="333968" y="704399"/>
                      <a:pt x="341230" y="699668"/>
                      <a:pt x="349084" y="697424"/>
                    </a:cubicBezTo>
                    <a:cubicBezTo>
                      <a:pt x="359324" y="694498"/>
                      <a:pt x="369748" y="692258"/>
                      <a:pt x="380080" y="689675"/>
                    </a:cubicBezTo>
                    <a:cubicBezTo>
                      <a:pt x="415133" y="654622"/>
                      <a:pt x="371312" y="696981"/>
                      <a:pt x="426575" y="650929"/>
                    </a:cubicBezTo>
                    <a:cubicBezTo>
                      <a:pt x="432188" y="646252"/>
                      <a:pt x="436908" y="640596"/>
                      <a:pt x="442074" y="635430"/>
                    </a:cubicBezTo>
                    <a:cubicBezTo>
                      <a:pt x="560670" y="655197"/>
                      <a:pt x="503796" y="654056"/>
                      <a:pt x="612555" y="643180"/>
                    </a:cubicBezTo>
                    <a:cubicBezTo>
                      <a:pt x="617721" y="635431"/>
                      <a:pt x="621467" y="626518"/>
                      <a:pt x="628053" y="619932"/>
                    </a:cubicBezTo>
                    <a:cubicBezTo>
                      <a:pt x="659052" y="588933"/>
                      <a:pt x="646133" y="622518"/>
                      <a:pt x="666799" y="581186"/>
                    </a:cubicBezTo>
                    <a:cubicBezTo>
                      <a:pt x="670452" y="573880"/>
                      <a:pt x="667456" y="561991"/>
                      <a:pt x="674548" y="557939"/>
                    </a:cubicBezTo>
                    <a:cubicBezTo>
                      <a:pt x="688190" y="550144"/>
                      <a:pt x="705545" y="552773"/>
                      <a:pt x="721043" y="550190"/>
                    </a:cubicBezTo>
                    <a:cubicBezTo>
                      <a:pt x="726209" y="539858"/>
                      <a:pt x="729827" y="528593"/>
                      <a:pt x="736541" y="519193"/>
                    </a:cubicBezTo>
                    <a:cubicBezTo>
                      <a:pt x="742911" y="510275"/>
                      <a:pt x="754352" y="505461"/>
                      <a:pt x="759789" y="495946"/>
                    </a:cubicBezTo>
                    <a:cubicBezTo>
                      <a:pt x="765073" y="486699"/>
                      <a:pt x="764612" y="475190"/>
                      <a:pt x="767538" y="464949"/>
                    </a:cubicBezTo>
                    <a:cubicBezTo>
                      <a:pt x="769782" y="457095"/>
                      <a:pt x="772704" y="449451"/>
                      <a:pt x="775287" y="441702"/>
                    </a:cubicBezTo>
                    <a:cubicBezTo>
                      <a:pt x="770121" y="431370"/>
                      <a:pt x="767184" y="419579"/>
                      <a:pt x="759789" y="410705"/>
                    </a:cubicBezTo>
                    <a:cubicBezTo>
                      <a:pt x="720842" y="363969"/>
                      <a:pt x="747294" y="427466"/>
                      <a:pt x="728792" y="371959"/>
                    </a:cubicBezTo>
                    <a:cubicBezTo>
                      <a:pt x="731375" y="356461"/>
                      <a:pt x="728746" y="339106"/>
                      <a:pt x="736541" y="325464"/>
                    </a:cubicBezTo>
                    <a:cubicBezTo>
                      <a:pt x="740594" y="318372"/>
                      <a:pt x="753410" y="322818"/>
                      <a:pt x="759789" y="317715"/>
                    </a:cubicBezTo>
                    <a:cubicBezTo>
                      <a:pt x="767061" y="311897"/>
                      <a:pt x="770121" y="302217"/>
                      <a:pt x="775287" y="294468"/>
                    </a:cubicBezTo>
                    <a:cubicBezTo>
                      <a:pt x="772704" y="286719"/>
                      <a:pt x="773314" y="276996"/>
                      <a:pt x="767538" y="271220"/>
                    </a:cubicBezTo>
                    <a:cubicBezTo>
                      <a:pt x="726207" y="229888"/>
                      <a:pt x="757209" y="302220"/>
                      <a:pt x="736541" y="240224"/>
                    </a:cubicBezTo>
                    <a:cubicBezTo>
                      <a:pt x="733958" y="216976"/>
                      <a:pt x="747057" y="185093"/>
                      <a:pt x="728792" y="170481"/>
                    </a:cubicBezTo>
                    <a:cubicBezTo>
                      <a:pt x="710527" y="155869"/>
                      <a:pt x="682235" y="175138"/>
                      <a:pt x="659050" y="178230"/>
                    </a:cubicBezTo>
                    <a:cubicBezTo>
                      <a:pt x="606880" y="185186"/>
                      <a:pt x="616607" y="184629"/>
                      <a:pt x="566060" y="201478"/>
                    </a:cubicBezTo>
                    <a:cubicBezTo>
                      <a:pt x="558311" y="198895"/>
                      <a:pt x="544794" y="201653"/>
                      <a:pt x="542813" y="193729"/>
                    </a:cubicBezTo>
                    <a:cubicBezTo>
                      <a:pt x="537945" y="174256"/>
                      <a:pt x="583189" y="158042"/>
                      <a:pt x="589308" y="154983"/>
                    </a:cubicBezTo>
                    <a:cubicBezTo>
                      <a:pt x="603446" y="112568"/>
                      <a:pt x="600999" y="145739"/>
                      <a:pt x="573809" y="123986"/>
                    </a:cubicBezTo>
                    <a:cubicBezTo>
                      <a:pt x="566537" y="118168"/>
                      <a:pt x="563477" y="108488"/>
                      <a:pt x="558311" y="100739"/>
                    </a:cubicBezTo>
                    <a:cubicBezTo>
                      <a:pt x="561118" y="72671"/>
                      <a:pt x="591990" y="7749"/>
                      <a:pt x="535064" y="7749"/>
                    </a:cubicBezTo>
                    <a:cubicBezTo>
                      <a:pt x="522418" y="7749"/>
                      <a:pt x="505315" y="31998"/>
                      <a:pt x="496318" y="38746"/>
                    </a:cubicBezTo>
                    <a:cubicBezTo>
                      <a:pt x="481417" y="49922"/>
                      <a:pt x="449823" y="69742"/>
                      <a:pt x="449823" y="69742"/>
                    </a:cubicBezTo>
                    <a:cubicBezTo>
                      <a:pt x="442074" y="67159"/>
                      <a:pt x="432351" y="67769"/>
                      <a:pt x="426575" y="61993"/>
                    </a:cubicBezTo>
                    <a:cubicBezTo>
                      <a:pt x="408276" y="43694"/>
                      <a:pt x="403129" y="22649"/>
                      <a:pt x="395579" y="0"/>
                    </a:cubicBezTo>
                    <a:cubicBezTo>
                      <a:pt x="384845" y="2147"/>
                      <a:pt x="346989" y="8052"/>
                      <a:pt x="333586" y="15498"/>
                    </a:cubicBezTo>
                    <a:cubicBezTo>
                      <a:pt x="317303" y="24544"/>
                      <a:pt x="305670" y="45168"/>
                      <a:pt x="287091" y="46495"/>
                    </a:cubicBezTo>
                    <a:lnTo>
                      <a:pt x="178603" y="54244"/>
                    </a:lnTo>
                    <a:cubicBezTo>
                      <a:pt x="202187" y="101414"/>
                      <a:pt x="194101" y="73689"/>
                      <a:pt x="194101" y="139485"/>
                    </a:cubicBezTo>
                  </a:path>
                </a:pathLst>
              </a:custGeom>
              <a:solidFill>
                <a:srgbClr val="92D050">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p:cNvSpPr/>
              <p:nvPr/>
            </p:nvSpPr>
            <p:spPr>
              <a:xfrm rot="5219423">
                <a:off x="5920125" y="3154911"/>
                <a:ext cx="384006" cy="305301"/>
              </a:xfrm>
              <a:custGeom>
                <a:avLst/>
                <a:gdLst>
                  <a:gd name="connsiteX0" fmla="*/ 341335 w 775287"/>
                  <a:gd name="connsiteY0" fmla="*/ 77492 h 713462"/>
                  <a:gd name="connsiteX1" fmla="*/ 240596 w 775287"/>
                  <a:gd name="connsiteY1" fmla="*/ 85241 h 713462"/>
                  <a:gd name="connsiteX2" fmla="*/ 155355 w 775287"/>
                  <a:gd name="connsiteY2" fmla="*/ 108488 h 713462"/>
                  <a:gd name="connsiteX3" fmla="*/ 124358 w 775287"/>
                  <a:gd name="connsiteY3" fmla="*/ 116237 h 713462"/>
                  <a:gd name="connsiteX4" fmla="*/ 85613 w 775287"/>
                  <a:gd name="connsiteY4" fmla="*/ 154983 h 713462"/>
                  <a:gd name="connsiteX5" fmla="*/ 101111 w 775287"/>
                  <a:gd name="connsiteY5" fmla="*/ 216976 h 713462"/>
                  <a:gd name="connsiteX6" fmla="*/ 116609 w 775287"/>
                  <a:gd name="connsiteY6" fmla="*/ 232475 h 713462"/>
                  <a:gd name="connsiteX7" fmla="*/ 116609 w 775287"/>
                  <a:gd name="connsiteY7" fmla="*/ 340963 h 713462"/>
                  <a:gd name="connsiteX8" fmla="*/ 85613 w 775287"/>
                  <a:gd name="connsiteY8" fmla="*/ 356461 h 713462"/>
                  <a:gd name="connsiteX9" fmla="*/ 70114 w 775287"/>
                  <a:gd name="connsiteY9" fmla="*/ 379708 h 713462"/>
                  <a:gd name="connsiteX10" fmla="*/ 23619 w 775287"/>
                  <a:gd name="connsiteY10" fmla="*/ 402956 h 713462"/>
                  <a:gd name="connsiteX11" fmla="*/ 15870 w 775287"/>
                  <a:gd name="connsiteY11" fmla="*/ 426203 h 713462"/>
                  <a:gd name="connsiteX12" fmla="*/ 372 w 775287"/>
                  <a:gd name="connsiteY12" fmla="*/ 441702 h 713462"/>
                  <a:gd name="connsiteX13" fmla="*/ 39118 w 775287"/>
                  <a:gd name="connsiteY13" fmla="*/ 480447 h 713462"/>
                  <a:gd name="connsiteX14" fmla="*/ 77864 w 775287"/>
                  <a:gd name="connsiteY14" fmla="*/ 495946 h 713462"/>
                  <a:gd name="connsiteX15" fmla="*/ 194101 w 775287"/>
                  <a:gd name="connsiteY15" fmla="*/ 526942 h 713462"/>
                  <a:gd name="connsiteX16" fmla="*/ 155355 w 775287"/>
                  <a:gd name="connsiteY16" fmla="*/ 534692 h 713462"/>
                  <a:gd name="connsiteX17" fmla="*/ 132108 w 775287"/>
                  <a:gd name="connsiteY17" fmla="*/ 542441 h 713462"/>
                  <a:gd name="connsiteX18" fmla="*/ 155355 w 775287"/>
                  <a:gd name="connsiteY18" fmla="*/ 573437 h 713462"/>
                  <a:gd name="connsiteX19" fmla="*/ 209599 w 775287"/>
                  <a:gd name="connsiteY19" fmla="*/ 596685 h 713462"/>
                  <a:gd name="connsiteX20" fmla="*/ 194101 w 775287"/>
                  <a:gd name="connsiteY20" fmla="*/ 658678 h 713462"/>
                  <a:gd name="connsiteX21" fmla="*/ 186352 w 775287"/>
                  <a:gd name="connsiteY21" fmla="*/ 681925 h 713462"/>
                  <a:gd name="connsiteX22" fmla="*/ 170853 w 775287"/>
                  <a:gd name="connsiteY22" fmla="*/ 697424 h 713462"/>
                  <a:gd name="connsiteX23" fmla="*/ 186352 w 775287"/>
                  <a:gd name="connsiteY23" fmla="*/ 712922 h 713462"/>
                  <a:gd name="connsiteX24" fmla="*/ 325836 w 775287"/>
                  <a:gd name="connsiteY24" fmla="*/ 705173 h 713462"/>
                  <a:gd name="connsiteX25" fmla="*/ 349084 w 775287"/>
                  <a:gd name="connsiteY25" fmla="*/ 697424 h 713462"/>
                  <a:gd name="connsiteX26" fmla="*/ 380080 w 775287"/>
                  <a:gd name="connsiteY26" fmla="*/ 689675 h 713462"/>
                  <a:gd name="connsiteX27" fmla="*/ 426575 w 775287"/>
                  <a:gd name="connsiteY27" fmla="*/ 650929 h 713462"/>
                  <a:gd name="connsiteX28" fmla="*/ 442074 w 775287"/>
                  <a:gd name="connsiteY28" fmla="*/ 635430 h 713462"/>
                  <a:gd name="connsiteX29" fmla="*/ 612555 w 775287"/>
                  <a:gd name="connsiteY29" fmla="*/ 643180 h 713462"/>
                  <a:gd name="connsiteX30" fmla="*/ 628053 w 775287"/>
                  <a:gd name="connsiteY30" fmla="*/ 619932 h 713462"/>
                  <a:gd name="connsiteX31" fmla="*/ 666799 w 775287"/>
                  <a:gd name="connsiteY31" fmla="*/ 581186 h 713462"/>
                  <a:gd name="connsiteX32" fmla="*/ 674548 w 775287"/>
                  <a:gd name="connsiteY32" fmla="*/ 557939 h 713462"/>
                  <a:gd name="connsiteX33" fmla="*/ 721043 w 775287"/>
                  <a:gd name="connsiteY33" fmla="*/ 550190 h 713462"/>
                  <a:gd name="connsiteX34" fmla="*/ 736541 w 775287"/>
                  <a:gd name="connsiteY34" fmla="*/ 519193 h 713462"/>
                  <a:gd name="connsiteX35" fmla="*/ 759789 w 775287"/>
                  <a:gd name="connsiteY35" fmla="*/ 495946 h 713462"/>
                  <a:gd name="connsiteX36" fmla="*/ 767538 w 775287"/>
                  <a:gd name="connsiteY36" fmla="*/ 464949 h 713462"/>
                  <a:gd name="connsiteX37" fmla="*/ 775287 w 775287"/>
                  <a:gd name="connsiteY37" fmla="*/ 441702 h 713462"/>
                  <a:gd name="connsiteX38" fmla="*/ 759789 w 775287"/>
                  <a:gd name="connsiteY38" fmla="*/ 410705 h 713462"/>
                  <a:gd name="connsiteX39" fmla="*/ 728792 w 775287"/>
                  <a:gd name="connsiteY39" fmla="*/ 371959 h 713462"/>
                  <a:gd name="connsiteX40" fmla="*/ 736541 w 775287"/>
                  <a:gd name="connsiteY40" fmla="*/ 325464 h 713462"/>
                  <a:gd name="connsiteX41" fmla="*/ 759789 w 775287"/>
                  <a:gd name="connsiteY41" fmla="*/ 317715 h 713462"/>
                  <a:gd name="connsiteX42" fmla="*/ 775287 w 775287"/>
                  <a:gd name="connsiteY42" fmla="*/ 294468 h 713462"/>
                  <a:gd name="connsiteX43" fmla="*/ 767538 w 775287"/>
                  <a:gd name="connsiteY43" fmla="*/ 271220 h 713462"/>
                  <a:gd name="connsiteX44" fmla="*/ 736541 w 775287"/>
                  <a:gd name="connsiteY44" fmla="*/ 240224 h 713462"/>
                  <a:gd name="connsiteX45" fmla="*/ 728792 w 775287"/>
                  <a:gd name="connsiteY45" fmla="*/ 170481 h 713462"/>
                  <a:gd name="connsiteX46" fmla="*/ 659050 w 775287"/>
                  <a:gd name="connsiteY46" fmla="*/ 178230 h 713462"/>
                  <a:gd name="connsiteX47" fmla="*/ 566060 w 775287"/>
                  <a:gd name="connsiteY47" fmla="*/ 201478 h 713462"/>
                  <a:gd name="connsiteX48" fmla="*/ 542813 w 775287"/>
                  <a:gd name="connsiteY48" fmla="*/ 193729 h 713462"/>
                  <a:gd name="connsiteX49" fmla="*/ 589308 w 775287"/>
                  <a:gd name="connsiteY49" fmla="*/ 154983 h 713462"/>
                  <a:gd name="connsiteX50" fmla="*/ 573809 w 775287"/>
                  <a:gd name="connsiteY50" fmla="*/ 123986 h 713462"/>
                  <a:gd name="connsiteX51" fmla="*/ 558311 w 775287"/>
                  <a:gd name="connsiteY51" fmla="*/ 100739 h 713462"/>
                  <a:gd name="connsiteX52" fmla="*/ 535064 w 775287"/>
                  <a:gd name="connsiteY52" fmla="*/ 7749 h 713462"/>
                  <a:gd name="connsiteX53" fmla="*/ 496318 w 775287"/>
                  <a:gd name="connsiteY53" fmla="*/ 38746 h 713462"/>
                  <a:gd name="connsiteX54" fmla="*/ 449823 w 775287"/>
                  <a:gd name="connsiteY54" fmla="*/ 69742 h 713462"/>
                  <a:gd name="connsiteX55" fmla="*/ 426575 w 775287"/>
                  <a:gd name="connsiteY55" fmla="*/ 61993 h 713462"/>
                  <a:gd name="connsiteX56" fmla="*/ 395579 w 775287"/>
                  <a:gd name="connsiteY56" fmla="*/ 0 h 713462"/>
                  <a:gd name="connsiteX57" fmla="*/ 333586 w 775287"/>
                  <a:gd name="connsiteY57" fmla="*/ 15498 h 713462"/>
                  <a:gd name="connsiteX58" fmla="*/ 287091 w 775287"/>
                  <a:gd name="connsiteY58" fmla="*/ 46495 h 713462"/>
                  <a:gd name="connsiteX59" fmla="*/ 178603 w 775287"/>
                  <a:gd name="connsiteY59" fmla="*/ 54244 h 713462"/>
                  <a:gd name="connsiteX60" fmla="*/ 194101 w 775287"/>
                  <a:gd name="connsiteY60" fmla="*/ 139485 h 71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75287" h="713462">
                    <a:moveTo>
                      <a:pt x="341335" y="77492"/>
                    </a:moveTo>
                    <a:cubicBezTo>
                      <a:pt x="307755" y="80075"/>
                      <a:pt x="273936" y="80478"/>
                      <a:pt x="240596" y="85241"/>
                    </a:cubicBezTo>
                    <a:cubicBezTo>
                      <a:pt x="185348" y="93133"/>
                      <a:pt x="193185" y="97680"/>
                      <a:pt x="155355" y="108488"/>
                    </a:cubicBezTo>
                    <a:cubicBezTo>
                      <a:pt x="145114" y="111414"/>
                      <a:pt x="134690" y="113654"/>
                      <a:pt x="124358" y="116237"/>
                    </a:cubicBezTo>
                    <a:cubicBezTo>
                      <a:pt x="111443" y="129152"/>
                      <a:pt x="82031" y="137073"/>
                      <a:pt x="85613" y="154983"/>
                    </a:cubicBezTo>
                    <a:cubicBezTo>
                      <a:pt x="87280" y="163317"/>
                      <a:pt x="93962" y="205061"/>
                      <a:pt x="101111" y="216976"/>
                    </a:cubicBezTo>
                    <a:cubicBezTo>
                      <a:pt x="104870" y="223241"/>
                      <a:pt x="111443" y="227309"/>
                      <a:pt x="116609" y="232475"/>
                    </a:cubicBezTo>
                    <a:cubicBezTo>
                      <a:pt x="126363" y="271490"/>
                      <a:pt x="135878" y="294716"/>
                      <a:pt x="116609" y="340963"/>
                    </a:cubicBezTo>
                    <a:cubicBezTo>
                      <a:pt x="112166" y="351626"/>
                      <a:pt x="95945" y="351295"/>
                      <a:pt x="85613" y="356461"/>
                    </a:cubicBezTo>
                    <a:cubicBezTo>
                      <a:pt x="80447" y="364210"/>
                      <a:pt x="76700" y="373122"/>
                      <a:pt x="70114" y="379708"/>
                    </a:cubicBezTo>
                    <a:cubicBezTo>
                      <a:pt x="55090" y="394732"/>
                      <a:pt x="42529" y="396653"/>
                      <a:pt x="23619" y="402956"/>
                    </a:cubicBezTo>
                    <a:cubicBezTo>
                      <a:pt x="21036" y="410705"/>
                      <a:pt x="20072" y="419199"/>
                      <a:pt x="15870" y="426203"/>
                    </a:cubicBezTo>
                    <a:cubicBezTo>
                      <a:pt x="12111" y="432468"/>
                      <a:pt x="-2506" y="434987"/>
                      <a:pt x="372" y="441702"/>
                    </a:cubicBezTo>
                    <a:cubicBezTo>
                      <a:pt x="7567" y="458490"/>
                      <a:pt x="24155" y="469973"/>
                      <a:pt x="39118" y="480447"/>
                    </a:cubicBezTo>
                    <a:cubicBezTo>
                      <a:pt x="50514" y="488424"/>
                      <a:pt x="64668" y="491547"/>
                      <a:pt x="77864" y="495946"/>
                    </a:cubicBezTo>
                    <a:cubicBezTo>
                      <a:pt x="109885" y="506620"/>
                      <a:pt x="162235" y="518976"/>
                      <a:pt x="194101" y="526942"/>
                    </a:cubicBezTo>
                    <a:cubicBezTo>
                      <a:pt x="181186" y="529525"/>
                      <a:pt x="168133" y="531497"/>
                      <a:pt x="155355" y="534692"/>
                    </a:cubicBezTo>
                    <a:cubicBezTo>
                      <a:pt x="147431" y="536673"/>
                      <a:pt x="132108" y="534273"/>
                      <a:pt x="132108" y="542441"/>
                    </a:cubicBezTo>
                    <a:cubicBezTo>
                      <a:pt x="132108" y="555356"/>
                      <a:pt x="146223" y="564305"/>
                      <a:pt x="155355" y="573437"/>
                    </a:cubicBezTo>
                    <a:cubicBezTo>
                      <a:pt x="173194" y="591276"/>
                      <a:pt x="185885" y="590757"/>
                      <a:pt x="209599" y="596685"/>
                    </a:cubicBezTo>
                    <a:cubicBezTo>
                      <a:pt x="204433" y="617349"/>
                      <a:pt x="199705" y="638128"/>
                      <a:pt x="194101" y="658678"/>
                    </a:cubicBezTo>
                    <a:cubicBezTo>
                      <a:pt x="191952" y="666558"/>
                      <a:pt x="190555" y="674921"/>
                      <a:pt x="186352" y="681925"/>
                    </a:cubicBezTo>
                    <a:cubicBezTo>
                      <a:pt x="182593" y="688190"/>
                      <a:pt x="176019" y="692258"/>
                      <a:pt x="170853" y="697424"/>
                    </a:cubicBezTo>
                    <a:cubicBezTo>
                      <a:pt x="176019" y="702590"/>
                      <a:pt x="179055" y="712557"/>
                      <a:pt x="186352" y="712922"/>
                    </a:cubicBezTo>
                    <a:cubicBezTo>
                      <a:pt x="232860" y="715247"/>
                      <a:pt x="279479" y="709588"/>
                      <a:pt x="325836" y="705173"/>
                    </a:cubicBezTo>
                    <a:cubicBezTo>
                      <a:pt x="333968" y="704399"/>
                      <a:pt x="341230" y="699668"/>
                      <a:pt x="349084" y="697424"/>
                    </a:cubicBezTo>
                    <a:cubicBezTo>
                      <a:pt x="359324" y="694498"/>
                      <a:pt x="369748" y="692258"/>
                      <a:pt x="380080" y="689675"/>
                    </a:cubicBezTo>
                    <a:cubicBezTo>
                      <a:pt x="415133" y="654622"/>
                      <a:pt x="371312" y="696981"/>
                      <a:pt x="426575" y="650929"/>
                    </a:cubicBezTo>
                    <a:cubicBezTo>
                      <a:pt x="432188" y="646252"/>
                      <a:pt x="436908" y="640596"/>
                      <a:pt x="442074" y="635430"/>
                    </a:cubicBezTo>
                    <a:cubicBezTo>
                      <a:pt x="560670" y="655197"/>
                      <a:pt x="503796" y="654056"/>
                      <a:pt x="612555" y="643180"/>
                    </a:cubicBezTo>
                    <a:cubicBezTo>
                      <a:pt x="617721" y="635431"/>
                      <a:pt x="621467" y="626518"/>
                      <a:pt x="628053" y="619932"/>
                    </a:cubicBezTo>
                    <a:cubicBezTo>
                      <a:pt x="659052" y="588933"/>
                      <a:pt x="646133" y="622518"/>
                      <a:pt x="666799" y="581186"/>
                    </a:cubicBezTo>
                    <a:cubicBezTo>
                      <a:pt x="670452" y="573880"/>
                      <a:pt x="667456" y="561991"/>
                      <a:pt x="674548" y="557939"/>
                    </a:cubicBezTo>
                    <a:cubicBezTo>
                      <a:pt x="688190" y="550144"/>
                      <a:pt x="705545" y="552773"/>
                      <a:pt x="721043" y="550190"/>
                    </a:cubicBezTo>
                    <a:cubicBezTo>
                      <a:pt x="726209" y="539858"/>
                      <a:pt x="729827" y="528593"/>
                      <a:pt x="736541" y="519193"/>
                    </a:cubicBezTo>
                    <a:cubicBezTo>
                      <a:pt x="742911" y="510275"/>
                      <a:pt x="754352" y="505461"/>
                      <a:pt x="759789" y="495946"/>
                    </a:cubicBezTo>
                    <a:cubicBezTo>
                      <a:pt x="765073" y="486699"/>
                      <a:pt x="764612" y="475190"/>
                      <a:pt x="767538" y="464949"/>
                    </a:cubicBezTo>
                    <a:cubicBezTo>
                      <a:pt x="769782" y="457095"/>
                      <a:pt x="772704" y="449451"/>
                      <a:pt x="775287" y="441702"/>
                    </a:cubicBezTo>
                    <a:cubicBezTo>
                      <a:pt x="770121" y="431370"/>
                      <a:pt x="767184" y="419579"/>
                      <a:pt x="759789" y="410705"/>
                    </a:cubicBezTo>
                    <a:cubicBezTo>
                      <a:pt x="720842" y="363969"/>
                      <a:pt x="747294" y="427466"/>
                      <a:pt x="728792" y="371959"/>
                    </a:cubicBezTo>
                    <a:cubicBezTo>
                      <a:pt x="731375" y="356461"/>
                      <a:pt x="728746" y="339106"/>
                      <a:pt x="736541" y="325464"/>
                    </a:cubicBezTo>
                    <a:cubicBezTo>
                      <a:pt x="740594" y="318372"/>
                      <a:pt x="753410" y="322818"/>
                      <a:pt x="759789" y="317715"/>
                    </a:cubicBezTo>
                    <a:cubicBezTo>
                      <a:pt x="767061" y="311897"/>
                      <a:pt x="770121" y="302217"/>
                      <a:pt x="775287" y="294468"/>
                    </a:cubicBezTo>
                    <a:cubicBezTo>
                      <a:pt x="772704" y="286719"/>
                      <a:pt x="773314" y="276996"/>
                      <a:pt x="767538" y="271220"/>
                    </a:cubicBezTo>
                    <a:cubicBezTo>
                      <a:pt x="726207" y="229888"/>
                      <a:pt x="757209" y="302220"/>
                      <a:pt x="736541" y="240224"/>
                    </a:cubicBezTo>
                    <a:cubicBezTo>
                      <a:pt x="733958" y="216976"/>
                      <a:pt x="747057" y="185093"/>
                      <a:pt x="728792" y="170481"/>
                    </a:cubicBezTo>
                    <a:cubicBezTo>
                      <a:pt x="710527" y="155869"/>
                      <a:pt x="682235" y="175138"/>
                      <a:pt x="659050" y="178230"/>
                    </a:cubicBezTo>
                    <a:cubicBezTo>
                      <a:pt x="606880" y="185186"/>
                      <a:pt x="616607" y="184629"/>
                      <a:pt x="566060" y="201478"/>
                    </a:cubicBezTo>
                    <a:cubicBezTo>
                      <a:pt x="558311" y="198895"/>
                      <a:pt x="544794" y="201653"/>
                      <a:pt x="542813" y="193729"/>
                    </a:cubicBezTo>
                    <a:cubicBezTo>
                      <a:pt x="537945" y="174256"/>
                      <a:pt x="583189" y="158042"/>
                      <a:pt x="589308" y="154983"/>
                    </a:cubicBezTo>
                    <a:cubicBezTo>
                      <a:pt x="603446" y="112568"/>
                      <a:pt x="600999" y="145739"/>
                      <a:pt x="573809" y="123986"/>
                    </a:cubicBezTo>
                    <a:cubicBezTo>
                      <a:pt x="566537" y="118168"/>
                      <a:pt x="563477" y="108488"/>
                      <a:pt x="558311" y="100739"/>
                    </a:cubicBezTo>
                    <a:cubicBezTo>
                      <a:pt x="561118" y="72671"/>
                      <a:pt x="591990" y="7749"/>
                      <a:pt x="535064" y="7749"/>
                    </a:cubicBezTo>
                    <a:cubicBezTo>
                      <a:pt x="522418" y="7749"/>
                      <a:pt x="505315" y="31998"/>
                      <a:pt x="496318" y="38746"/>
                    </a:cubicBezTo>
                    <a:cubicBezTo>
                      <a:pt x="481417" y="49922"/>
                      <a:pt x="449823" y="69742"/>
                      <a:pt x="449823" y="69742"/>
                    </a:cubicBezTo>
                    <a:cubicBezTo>
                      <a:pt x="442074" y="67159"/>
                      <a:pt x="432351" y="67769"/>
                      <a:pt x="426575" y="61993"/>
                    </a:cubicBezTo>
                    <a:cubicBezTo>
                      <a:pt x="408276" y="43694"/>
                      <a:pt x="403129" y="22649"/>
                      <a:pt x="395579" y="0"/>
                    </a:cubicBezTo>
                    <a:cubicBezTo>
                      <a:pt x="384845" y="2147"/>
                      <a:pt x="346989" y="8052"/>
                      <a:pt x="333586" y="15498"/>
                    </a:cubicBezTo>
                    <a:cubicBezTo>
                      <a:pt x="317303" y="24544"/>
                      <a:pt x="305670" y="45168"/>
                      <a:pt x="287091" y="46495"/>
                    </a:cubicBezTo>
                    <a:lnTo>
                      <a:pt x="178603" y="54244"/>
                    </a:lnTo>
                    <a:cubicBezTo>
                      <a:pt x="202187" y="101414"/>
                      <a:pt x="194101" y="73689"/>
                      <a:pt x="194101" y="139485"/>
                    </a:cubicBezTo>
                  </a:path>
                </a:pathLst>
              </a:custGeom>
              <a:solidFill>
                <a:srgbClr val="92D050">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101"/>
              <p:cNvSpPr/>
              <p:nvPr/>
            </p:nvSpPr>
            <p:spPr>
              <a:xfrm rot="5219423">
                <a:off x="7007937" y="3395841"/>
                <a:ext cx="58636" cy="152173"/>
              </a:xfrm>
              <a:custGeom>
                <a:avLst/>
                <a:gdLst>
                  <a:gd name="connsiteX0" fmla="*/ 341335 w 775287"/>
                  <a:gd name="connsiteY0" fmla="*/ 77492 h 713462"/>
                  <a:gd name="connsiteX1" fmla="*/ 240596 w 775287"/>
                  <a:gd name="connsiteY1" fmla="*/ 85241 h 713462"/>
                  <a:gd name="connsiteX2" fmla="*/ 155355 w 775287"/>
                  <a:gd name="connsiteY2" fmla="*/ 108488 h 713462"/>
                  <a:gd name="connsiteX3" fmla="*/ 124358 w 775287"/>
                  <a:gd name="connsiteY3" fmla="*/ 116237 h 713462"/>
                  <a:gd name="connsiteX4" fmla="*/ 85613 w 775287"/>
                  <a:gd name="connsiteY4" fmla="*/ 154983 h 713462"/>
                  <a:gd name="connsiteX5" fmla="*/ 101111 w 775287"/>
                  <a:gd name="connsiteY5" fmla="*/ 216976 h 713462"/>
                  <a:gd name="connsiteX6" fmla="*/ 116609 w 775287"/>
                  <a:gd name="connsiteY6" fmla="*/ 232475 h 713462"/>
                  <a:gd name="connsiteX7" fmla="*/ 116609 w 775287"/>
                  <a:gd name="connsiteY7" fmla="*/ 340963 h 713462"/>
                  <a:gd name="connsiteX8" fmla="*/ 85613 w 775287"/>
                  <a:gd name="connsiteY8" fmla="*/ 356461 h 713462"/>
                  <a:gd name="connsiteX9" fmla="*/ 70114 w 775287"/>
                  <a:gd name="connsiteY9" fmla="*/ 379708 h 713462"/>
                  <a:gd name="connsiteX10" fmla="*/ 23619 w 775287"/>
                  <a:gd name="connsiteY10" fmla="*/ 402956 h 713462"/>
                  <a:gd name="connsiteX11" fmla="*/ 15870 w 775287"/>
                  <a:gd name="connsiteY11" fmla="*/ 426203 h 713462"/>
                  <a:gd name="connsiteX12" fmla="*/ 372 w 775287"/>
                  <a:gd name="connsiteY12" fmla="*/ 441702 h 713462"/>
                  <a:gd name="connsiteX13" fmla="*/ 39118 w 775287"/>
                  <a:gd name="connsiteY13" fmla="*/ 480447 h 713462"/>
                  <a:gd name="connsiteX14" fmla="*/ 77864 w 775287"/>
                  <a:gd name="connsiteY14" fmla="*/ 495946 h 713462"/>
                  <a:gd name="connsiteX15" fmla="*/ 194101 w 775287"/>
                  <a:gd name="connsiteY15" fmla="*/ 526942 h 713462"/>
                  <a:gd name="connsiteX16" fmla="*/ 155355 w 775287"/>
                  <a:gd name="connsiteY16" fmla="*/ 534692 h 713462"/>
                  <a:gd name="connsiteX17" fmla="*/ 132108 w 775287"/>
                  <a:gd name="connsiteY17" fmla="*/ 542441 h 713462"/>
                  <a:gd name="connsiteX18" fmla="*/ 155355 w 775287"/>
                  <a:gd name="connsiteY18" fmla="*/ 573437 h 713462"/>
                  <a:gd name="connsiteX19" fmla="*/ 209599 w 775287"/>
                  <a:gd name="connsiteY19" fmla="*/ 596685 h 713462"/>
                  <a:gd name="connsiteX20" fmla="*/ 194101 w 775287"/>
                  <a:gd name="connsiteY20" fmla="*/ 658678 h 713462"/>
                  <a:gd name="connsiteX21" fmla="*/ 186352 w 775287"/>
                  <a:gd name="connsiteY21" fmla="*/ 681925 h 713462"/>
                  <a:gd name="connsiteX22" fmla="*/ 170853 w 775287"/>
                  <a:gd name="connsiteY22" fmla="*/ 697424 h 713462"/>
                  <a:gd name="connsiteX23" fmla="*/ 186352 w 775287"/>
                  <a:gd name="connsiteY23" fmla="*/ 712922 h 713462"/>
                  <a:gd name="connsiteX24" fmla="*/ 325836 w 775287"/>
                  <a:gd name="connsiteY24" fmla="*/ 705173 h 713462"/>
                  <a:gd name="connsiteX25" fmla="*/ 349084 w 775287"/>
                  <a:gd name="connsiteY25" fmla="*/ 697424 h 713462"/>
                  <a:gd name="connsiteX26" fmla="*/ 380080 w 775287"/>
                  <a:gd name="connsiteY26" fmla="*/ 689675 h 713462"/>
                  <a:gd name="connsiteX27" fmla="*/ 426575 w 775287"/>
                  <a:gd name="connsiteY27" fmla="*/ 650929 h 713462"/>
                  <a:gd name="connsiteX28" fmla="*/ 442074 w 775287"/>
                  <a:gd name="connsiteY28" fmla="*/ 635430 h 713462"/>
                  <a:gd name="connsiteX29" fmla="*/ 612555 w 775287"/>
                  <a:gd name="connsiteY29" fmla="*/ 643180 h 713462"/>
                  <a:gd name="connsiteX30" fmla="*/ 628053 w 775287"/>
                  <a:gd name="connsiteY30" fmla="*/ 619932 h 713462"/>
                  <a:gd name="connsiteX31" fmla="*/ 666799 w 775287"/>
                  <a:gd name="connsiteY31" fmla="*/ 581186 h 713462"/>
                  <a:gd name="connsiteX32" fmla="*/ 674548 w 775287"/>
                  <a:gd name="connsiteY32" fmla="*/ 557939 h 713462"/>
                  <a:gd name="connsiteX33" fmla="*/ 721043 w 775287"/>
                  <a:gd name="connsiteY33" fmla="*/ 550190 h 713462"/>
                  <a:gd name="connsiteX34" fmla="*/ 736541 w 775287"/>
                  <a:gd name="connsiteY34" fmla="*/ 519193 h 713462"/>
                  <a:gd name="connsiteX35" fmla="*/ 759789 w 775287"/>
                  <a:gd name="connsiteY35" fmla="*/ 495946 h 713462"/>
                  <a:gd name="connsiteX36" fmla="*/ 767538 w 775287"/>
                  <a:gd name="connsiteY36" fmla="*/ 464949 h 713462"/>
                  <a:gd name="connsiteX37" fmla="*/ 775287 w 775287"/>
                  <a:gd name="connsiteY37" fmla="*/ 441702 h 713462"/>
                  <a:gd name="connsiteX38" fmla="*/ 759789 w 775287"/>
                  <a:gd name="connsiteY38" fmla="*/ 410705 h 713462"/>
                  <a:gd name="connsiteX39" fmla="*/ 728792 w 775287"/>
                  <a:gd name="connsiteY39" fmla="*/ 371959 h 713462"/>
                  <a:gd name="connsiteX40" fmla="*/ 736541 w 775287"/>
                  <a:gd name="connsiteY40" fmla="*/ 325464 h 713462"/>
                  <a:gd name="connsiteX41" fmla="*/ 759789 w 775287"/>
                  <a:gd name="connsiteY41" fmla="*/ 317715 h 713462"/>
                  <a:gd name="connsiteX42" fmla="*/ 775287 w 775287"/>
                  <a:gd name="connsiteY42" fmla="*/ 294468 h 713462"/>
                  <a:gd name="connsiteX43" fmla="*/ 767538 w 775287"/>
                  <a:gd name="connsiteY43" fmla="*/ 271220 h 713462"/>
                  <a:gd name="connsiteX44" fmla="*/ 736541 w 775287"/>
                  <a:gd name="connsiteY44" fmla="*/ 240224 h 713462"/>
                  <a:gd name="connsiteX45" fmla="*/ 728792 w 775287"/>
                  <a:gd name="connsiteY45" fmla="*/ 170481 h 713462"/>
                  <a:gd name="connsiteX46" fmla="*/ 659050 w 775287"/>
                  <a:gd name="connsiteY46" fmla="*/ 178230 h 713462"/>
                  <a:gd name="connsiteX47" fmla="*/ 566060 w 775287"/>
                  <a:gd name="connsiteY47" fmla="*/ 201478 h 713462"/>
                  <a:gd name="connsiteX48" fmla="*/ 542813 w 775287"/>
                  <a:gd name="connsiteY48" fmla="*/ 193729 h 713462"/>
                  <a:gd name="connsiteX49" fmla="*/ 589308 w 775287"/>
                  <a:gd name="connsiteY49" fmla="*/ 154983 h 713462"/>
                  <a:gd name="connsiteX50" fmla="*/ 573809 w 775287"/>
                  <a:gd name="connsiteY50" fmla="*/ 123986 h 713462"/>
                  <a:gd name="connsiteX51" fmla="*/ 558311 w 775287"/>
                  <a:gd name="connsiteY51" fmla="*/ 100739 h 713462"/>
                  <a:gd name="connsiteX52" fmla="*/ 535064 w 775287"/>
                  <a:gd name="connsiteY52" fmla="*/ 7749 h 713462"/>
                  <a:gd name="connsiteX53" fmla="*/ 496318 w 775287"/>
                  <a:gd name="connsiteY53" fmla="*/ 38746 h 713462"/>
                  <a:gd name="connsiteX54" fmla="*/ 449823 w 775287"/>
                  <a:gd name="connsiteY54" fmla="*/ 69742 h 713462"/>
                  <a:gd name="connsiteX55" fmla="*/ 426575 w 775287"/>
                  <a:gd name="connsiteY55" fmla="*/ 61993 h 713462"/>
                  <a:gd name="connsiteX56" fmla="*/ 395579 w 775287"/>
                  <a:gd name="connsiteY56" fmla="*/ 0 h 713462"/>
                  <a:gd name="connsiteX57" fmla="*/ 333586 w 775287"/>
                  <a:gd name="connsiteY57" fmla="*/ 15498 h 713462"/>
                  <a:gd name="connsiteX58" fmla="*/ 287091 w 775287"/>
                  <a:gd name="connsiteY58" fmla="*/ 46495 h 713462"/>
                  <a:gd name="connsiteX59" fmla="*/ 178603 w 775287"/>
                  <a:gd name="connsiteY59" fmla="*/ 54244 h 713462"/>
                  <a:gd name="connsiteX60" fmla="*/ 194101 w 775287"/>
                  <a:gd name="connsiteY60" fmla="*/ 139485 h 71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75287" h="713462">
                    <a:moveTo>
                      <a:pt x="341335" y="77492"/>
                    </a:moveTo>
                    <a:cubicBezTo>
                      <a:pt x="307755" y="80075"/>
                      <a:pt x="273936" y="80478"/>
                      <a:pt x="240596" y="85241"/>
                    </a:cubicBezTo>
                    <a:cubicBezTo>
                      <a:pt x="185348" y="93133"/>
                      <a:pt x="193185" y="97680"/>
                      <a:pt x="155355" y="108488"/>
                    </a:cubicBezTo>
                    <a:cubicBezTo>
                      <a:pt x="145114" y="111414"/>
                      <a:pt x="134690" y="113654"/>
                      <a:pt x="124358" y="116237"/>
                    </a:cubicBezTo>
                    <a:cubicBezTo>
                      <a:pt x="111443" y="129152"/>
                      <a:pt x="82031" y="137073"/>
                      <a:pt x="85613" y="154983"/>
                    </a:cubicBezTo>
                    <a:cubicBezTo>
                      <a:pt x="87280" y="163317"/>
                      <a:pt x="93962" y="205061"/>
                      <a:pt x="101111" y="216976"/>
                    </a:cubicBezTo>
                    <a:cubicBezTo>
                      <a:pt x="104870" y="223241"/>
                      <a:pt x="111443" y="227309"/>
                      <a:pt x="116609" y="232475"/>
                    </a:cubicBezTo>
                    <a:cubicBezTo>
                      <a:pt x="126363" y="271490"/>
                      <a:pt x="135878" y="294716"/>
                      <a:pt x="116609" y="340963"/>
                    </a:cubicBezTo>
                    <a:cubicBezTo>
                      <a:pt x="112166" y="351626"/>
                      <a:pt x="95945" y="351295"/>
                      <a:pt x="85613" y="356461"/>
                    </a:cubicBezTo>
                    <a:cubicBezTo>
                      <a:pt x="80447" y="364210"/>
                      <a:pt x="76700" y="373122"/>
                      <a:pt x="70114" y="379708"/>
                    </a:cubicBezTo>
                    <a:cubicBezTo>
                      <a:pt x="55090" y="394732"/>
                      <a:pt x="42529" y="396653"/>
                      <a:pt x="23619" y="402956"/>
                    </a:cubicBezTo>
                    <a:cubicBezTo>
                      <a:pt x="21036" y="410705"/>
                      <a:pt x="20072" y="419199"/>
                      <a:pt x="15870" y="426203"/>
                    </a:cubicBezTo>
                    <a:cubicBezTo>
                      <a:pt x="12111" y="432468"/>
                      <a:pt x="-2506" y="434987"/>
                      <a:pt x="372" y="441702"/>
                    </a:cubicBezTo>
                    <a:cubicBezTo>
                      <a:pt x="7567" y="458490"/>
                      <a:pt x="24155" y="469973"/>
                      <a:pt x="39118" y="480447"/>
                    </a:cubicBezTo>
                    <a:cubicBezTo>
                      <a:pt x="50514" y="488424"/>
                      <a:pt x="64668" y="491547"/>
                      <a:pt x="77864" y="495946"/>
                    </a:cubicBezTo>
                    <a:cubicBezTo>
                      <a:pt x="109885" y="506620"/>
                      <a:pt x="162235" y="518976"/>
                      <a:pt x="194101" y="526942"/>
                    </a:cubicBezTo>
                    <a:cubicBezTo>
                      <a:pt x="181186" y="529525"/>
                      <a:pt x="168133" y="531497"/>
                      <a:pt x="155355" y="534692"/>
                    </a:cubicBezTo>
                    <a:cubicBezTo>
                      <a:pt x="147431" y="536673"/>
                      <a:pt x="132108" y="534273"/>
                      <a:pt x="132108" y="542441"/>
                    </a:cubicBezTo>
                    <a:cubicBezTo>
                      <a:pt x="132108" y="555356"/>
                      <a:pt x="146223" y="564305"/>
                      <a:pt x="155355" y="573437"/>
                    </a:cubicBezTo>
                    <a:cubicBezTo>
                      <a:pt x="173194" y="591276"/>
                      <a:pt x="185885" y="590757"/>
                      <a:pt x="209599" y="596685"/>
                    </a:cubicBezTo>
                    <a:cubicBezTo>
                      <a:pt x="204433" y="617349"/>
                      <a:pt x="199705" y="638128"/>
                      <a:pt x="194101" y="658678"/>
                    </a:cubicBezTo>
                    <a:cubicBezTo>
                      <a:pt x="191952" y="666558"/>
                      <a:pt x="190555" y="674921"/>
                      <a:pt x="186352" y="681925"/>
                    </a:cubicBezTo>
                    <a:cubicBezTo>
                      <a:pt x="182593" y="688190"/>
                      <a:pt x="176019" y="692258"/>
                      <a:pt x="170853" y="697424"/>
                    </a:cubicBezTo>
                    <a:cubicBezTo>
                      <a:pt x="176019" y="702590"/>
                      <a:pt x="179055" y="712557"/>
                      <a:pt x="186352" y="712922"/>
                    </a:cubicBezTo>
                    <a:cubicBezTo>
                      <a:pt x="232860" y="715247"/>
                      <a:pt x="279479" y="709588"/>
                      <a:pt x="325836" y="705173"/>
                    </a:cubicBezTo>
                    <a:cubicBezTo>
                      <a:pt x="333968" y="704399"/>
                      <a:pt x="341230" y="699668"/>
                      <a:pt x="349084" y="697424"/>
                    </a:cubicBezTo>
                    <a:cubicBezTo>
                      <a:pt x="359324" y="694498"/>
                      <a:pt x="369748" y="692258"/>
                      <a:pt x="380080" y="689675"/>
                    </a:cubicBezTo>
                    <a:cubicBezTo>
                      <a:pt x="415133" y="654622"/>
                      <a:pt x="371312" y="696981"/>
                      <a:pt x="426575" y="650929"/>
                    </a:cubicBezTo>
                    <a:cubicBezTo>
                      <a:pt x="432188" y="646252"/>
                      <a:pt x="436908" y="640596"/>
                      <a:pt x="442074" y="635430"/>
                    </a:cubicBezTo>
                    <a:cubicBezTo>
                      <a:pt x="560670" y="655197"/>
                      <a:pt x="503796" y="654056"/>
                      <a:pt x="612555" y="643180"/>
                    </a:cubicBezTo>
                    <a:cubicBezTo>
                      <a:pt x="617721" y="635431"/>
                      <a:pt x="621467" y="626518"/>
                      <a:pt x="628053" y="619932"/>
                    </a:cubicBezTo>
                    <a:cubicBezTo>
                      <a:pt x="659052" y="588933"/>
                      <a:pt x="646133" y="622518"/>
                      <a:pt x="666799" y="581186"/>
                    </a:cubicBezTo>
                    <a:cubicBezTo>
                      <a:pt x="670452" y="573880"/>
                      <a:pt x="667456" y="561991"/>
                      <a:pt x="674548" y="557939"/>
                    </a:cubicBezTo>
                    <a:cubicBezTo>
                      <a:pt x="688190" y="550144"/>
                      <a:pt x="705545" y="552773"/>
                      <a:pt x="721043" y="550190"/>
                    </a:cubicBezTo>
                    <a:cubicBezTo>
                      <a:pt x="726209" y="539858"/>
                      <a:pt x="729827" y="528593"/>
                      <a:pt x="736541" y="519193"/>
                    </a:cubicBezTo>
                    <a:cubicBezTo>
                      <a:pt x="742911" y="510275"/>
                      <a:pt x="754352" y="505461"/>
                      <a:pt x="759789" y="495946"/>
                    </a:cubicBezTo>
                    <a:cubicBezTo>
                      <a:pt x="765073" y="486699"/>
                      <a:pt x="764612" y="475190"/>
                      <a:pt x="767538" y="464949"/>
                    </a:cubicBezTo>
                    <a:cubicBezTo>
                      <a:pt x="769782" y="457095"/>
                      <a:pt x="772704" y="449451"/>
                      <a:pt x="775287" y="441702"/>
                    </a:cubicBezTo>
                    <a:cubicBezTo>
                      <a:pt x="770121" y="431370"/>
                      <a:pt x="767184" y="419579"/>
                      <a:pt x="759789" y="410705"/>
                    </a:cubicBezTo>
                    <a:cubicBezTo>
                      <a:pt x="720842" y="363969"/>
                      <a:pt x="747294" y="427466"/>
                      <a:pt x="728792" y="371959"/>
                    </a:cubicBezTo>
                    <a:cubicBezTo>
                      <a:pt x="731375" y="356461"/>
                      <a:pt x="728746" y="339106"/>
                      <a:pt x="736541" y="325464"/>
                    </a:cubicBezTo>
                    <a:cubicBezTo>
                      <a:pt x="740594" y="318372"/>
                      <a:pt x="753410" y="322818"/>
                      <a:pt x="759789" y="317715"/>
                    </a:cubicBezTo>
                    <a:cubicBezTo>
                      <a:pt x="767061" y="311897"/>
                      <a:pt x="770121" y="302217"/>
                      <a:pt x="775287" y="294468"/>
                    </a:cubicBezTo>
                    <a:cubicBezTo>
                      <a:pt x="772704" y="286719"/>
                      <a:pt x="773314" y="276996"/>
                      <a:pt x="767538" y="271220"/>
                    </a:cubicBezTo>
                    <a:cubicBezTo>
                      <a:pt x="726207" y="229888"/>
                      <a:pt x="757209" y="302220"/>
                      <a:pt x="736541" y="240224"/>
                    </a:cubicBezTo>
                    <a:cubicBezTo>
                      <a:pt x="733958" y="216976"/>
                      <a:pt x="747057" y="185093"/>
                      <a:pt x="728792" y="170481"/>
                    </a:cubicBezTo>
                    <a:cubicBezTo>
                      <a:pt x="710527" y="155869"/>
                      <a:pt x="682235" y="175138"/>
                      <a:pt x="659050" y="178230"/>
                    </a:cubicBezTo>
                    <a:cubicBezTo>
                      <a:pt x="606880" y="185186"/>
                      <a:pt x="616607" y="184629"/>
                      <a:pt x="566060" y="201478"/>
                    </a:cubicBezTo>
                    <a:cubicBezTo>
                      <a:pt x="558311" y="198895"/>
                      <a:pt x="544794" y="201653"/>
                      <a:pt x="542813" y="193729"/>
                    </a:cubicBezTo>
                    <a:cubicBezTo>
                      <a:pt x="537945" y="174256"/>
                      <a:pt x="583189" y="158042"/>
                      <a:pt x="589308" y="154983"/>
                    </a:cubicBezTo>
                    <a:cubicBezTo>
                      <a:pt x="603446" y="112568"/>
                      <a:pt x="600999" y="145739"/>
                      <a:pt x="573809" y="123986"/>
                    </a:cubicBezTo>
                    <a:cubicBezTo>
                      <a:pt x="566537" y="118168"/>
                      <a:pt x="563477" y="108488"/>
                      <a:pt x="558311" y="100739"/>
                    </a:cubicBezTo>
                    <a:cubicBezTo>
                      <a:pt x="561118" y="72671"/>
                      <a:pt x="591990" y="7749"/>
                      <a:pt x="535064" y="7749"/>
                    </a:cubicBezTo>
                    <a:cubicBezTo>
                      <a:pt x="522418" y="7749"/>
                      <a:pt x="505315" y="31998"/>
                      <a:pt x="496318" y="38746"/>
                    </a:cubicBezTo>
                    <a:cubicBezTo>
                      <a:pt x="481417" y="49922"/>
                      <a:pt x="449823" y="69742"/>
                      <a:pt x="449823" y="69742"/>
                    </a:cubicBezTo>
                    <a:cubicBezTo>
                      <a:pt x="442074" y="67159"/>
                      <a:pt x="432351" y="67769"/>
                      <a:pt x="426575" y="61993"/>
                    </a:cubicBezTo>
                    <a:cubicBezTo>
                      <a:pt x="408276" y="43694"/>
                      <a:pt x="403129" y="22649"/>
                      <a:pt x="395579" y="0"/>
                    </a:cubicBezTo>
                    <a:cubicBezTo>
                      <a:pt x="384845" y="2147"/>
                      <a:pt x="346989" y="8052"/>
                      <a:pt x="333586" y="15498"/>
                    </a:cubicBezTo>
                    <a:cubicBezTo>
                      <a:pt x="317303" y="24544"/>
                      <a:pt x="305670" y="45168"/>
                      <a:pt x="287091" y="46495"/>
                    </a:cubicBezTo>
                    <a:lnTo>
                      <a:pt x="178603" y="54244"/>
                    </a:lnTo>
                    <a:cubicBezTo>
                      <a:pt x="202187" y="101414"/>
                      <a:pt x="194101" y="73689"/>
                      <a:pt x="194101" y="139485"/>
                    </a:cubicBezTo>
                  </a:path>
                </a:pathLst>
              </a:custGeom>
              <a:solidFill>
                <a:srgbClr val="92D050">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102"/>
              <p:cNvSpPr/>
              <p:nvPr/>
            </p:nvSpPr>
            <p:spPr>
              <a:xfrm rot="5219423">
                <a:off x="7558086" y="3342948"/>
                <a:ext cx="139413" cy="166180"/>
              </a:xfrm>
              <a:custGeom>
                <a:avLst/>
                <a:gdLst>
                  <a:gd name="connsiteX0" fmla="*/ 341335 w 775287"/>
                  <a:gd name="connsiteY0" fmla="*/ 77492 h 713462"/>
                  <a:gd name="connsiteX1" fmla="*/ 240596 w 775287"/>
                  <a:gd name="connsiteY1" fmla="*/ 85241 h 713462"/>
                  <a:gd name="connsiteX2" fmla="*/ 155355 w 775287"/>
                  <a:gd name="connsiteY2" fmla="*/ 108488 h 713462"/>
                  <a:gd name="connsiteX3" fmla="*/ 124358 w 775287"/>
                  <a:gd name="connsiteY3" fmla="*/ 116237 h 713462"/>
                  <a:gd name="connsiteX4" fmla="*/ 85613 w 775287"/>
                  <a:gd name="connsiteY4" fmla="*/ 154983 h 713462"/>
                  <a:gd name="connsiteX5" fmla="*/ 101111 w 775287"/>
                  <a:gd name="connsiteY5" fmla="*/ 216976 h 713462"/>
                  <a:gd name="connsiteX6" fmla="*/ 116609 w 775287"/>
                  <a:gd name="connsiteY6" fmla="*/ 232475 h 713462"/>
                  <a:gd name="connsiteX7" fmla="*/ 116609 w 775287"/>
                  <a:gd name="connsiteY7" fmla="*/ 340963 h 713462"/>
                  <a:gd name="connsiteX8" fmla="*/ 85613 w 775287"/>
                  <a:gd name="connsiteY8" fmla="*/ 356461 h 713462"/>
                  <a:gd name="connsiteX9" fmla="*/ 70114 w 775287"/>
                  <a:gd name="connsiteY9" fmla="*/ 379708 h 713462"/>
                  <a:gd name="connsiteX10" fmla="*/ 23619 w 775287"/>
                  <a:gd name="connsiteY10" fmla="*/ 402956 h 713462"/>
                  <a:gd name="connsiteX11" fmla="*/ 15870 w 775287"/>
                  <a:gd name="connsiteY11" fmla="*/ 426203 h 713462"/>
                  <a:gd name="connsiteX12" fmla="*/ 372 w 775287"/>
                  <a:gd name="connsiteY12" fmla="*/ 441702 h 713462"/>
                  <a:gd name="connsiteX13" fmla="*/ 39118 w 775287"/>
                  <a:gd name="connsiteY13" fmla="*/ 480447 h 713462"/>
                  <a:gd name="connsiteX14" fmla="*/ 77864 w 775287"/>
                  <a:gd name="connsiteY14" fmla="*/ 495946 h 713462"/>
                  <a:gd name="connsiteX15" fmla="*/ 194101 w 775287"/>
                  <a:gd name="connsiteY15" fmla="*/ 526942 h 713462"/>
                  <a:gd name="connsiteX16" fmla="*/ 155355 w 775287"/>
                  <a:gd name="connsiteY16" fmla="*/ 534692 h 713462"/>
                  <a:gd name="connsiteX17" fmla="*/ 132108 w 775287"/>
                  <a:gd name="connsiteY17" fmla="*/ 542441 h 713462"/>
                  <a:gd name="connsiteX18" fmla="*/ 155355 w 775287"/>
                  <a:gd name="connsiteY18" fmla="*/ 573437 h 713462"/>
                  <a:gd name="connsiteX19" fmla="*/ 209599 w 775287"/>
                  <a:gd name="connsiteY19" fmla="*/ 596685 h 713462"/>
                  <a:gd name="connsiteX20" fmla="*/ 194101 w 775287"/>
                  <a:gd name="connsiteY20" fmla="*/ 658678 h 713462"/>
                  <a:gd name="connsiteX21" fmla="*/ 186352 w 775287"/>
                  <a:gd name="connsiteY21" fmla="*/ 681925 h 713462"/>
                  <a:gd name="connsiteX22" fmla="*/ 170853 w 775287"/>
                  <a:gd name="connsiteY22" fmla="*/ 697424 h 713462"/>
                  <a:gd name="connsiteX23" fmla="*/ 186352 w 775287"/>
                  <a:gd name="connsiteY23" fmla="*/ 712922 h 713462"/>
                  <a:gd name="connsiteX24" fmla="*/ 325836 w 775287"/>
                  <a:gd name="connsiteY24" fmla="*/ 705173 h 713462"/>
                  <a:gd name="connsiteX25" fmla="*/ 349084 w 775287"/>
                  <a:gd name="connsiteY25" fmla="*/ 697424 h 713462"/>
                  <a:gd name="connsiteX26" fmla="*/ 380080 w 775287"/>
                  <a:gd name="connsiteY26" fmla="*/ 689675 h 713462"/>
                  <a:gd name="connsiteX27" fmla="*/ 426575 w 775287"/>
                  <a:gd name="connsiteY27" fmla="*/ 650929 h 713462"/>
                  <a:gd name="connsiteX28" fmla="*/ 442074 w 775287"/>
                  <a:gd name="connsiteY28" fmla="*/ 635430 h 713462"/>
                  <a:gd name="connsiteX29" fmla="*/ 612555 w 775287"/>
                  <a:gd name="connsiteY29" fmla="*/ 643180 h 713462"/>
                  <a:gd name="connsiteX30" fmla="*/ 628053 w 775287"/>
                  <a:gd name="connsiteY30" fmla="*/ 619932 h 713462"/>
                  <a:gd name="connsiteX31" fmla="*/ 666799 w 775287"/>
                  <a:gd name="connsiteY31" fmla="*/ 581186 h 713462"/>
                  <a:gd name="connsiteX32" fmla="*/ 674548 w 775287"/>
                  <a:gd name="connsiteY32" fmla="*/ 557939 h 713462"/>
                  <a:gd name="connsiteX33" fmla="*/ 721043 w 775287"/>
                  <a:gd name="connsiteY33" fmla="*/ 550190 h 713462"/>
                  <a:gd name="connsiteX34" fmla="*/ 736541 w 775287"/>
                  <a:gd name="connsiteY34" fmla="*/ 519193 h 713462"/>
                  <a:gd name="connsiteX35" fmla="*/ 759789 w 775287"/>
                  <a:gd name="connsiteY35" fmla="*/ 495946 h 713462"/>
                  <a:gd name="connsiteX36" fmla="*/ 767538 w 775287"/>
                  <a:gd name="connsiteY36" fmla="*/ 464949 h 713462"/>
                  <a:gd name="connsiteX37" fmla="*/ 775287 w 775287"/>
                  <a:gd name="connsiteY37" fmla="*/ 441702 h 713462"/>
                  <a:gd name="connsiteX38" fmla="*/ 759789 w 775287"/>
                  <a:gd name="connsiteY38" fmla="*/ 410705 h 713462"/>
                  <a:gd name="connsiteX39" fmla="*/ 728792 w 775287"/>
                  <a:gd name="connsiteY39" fmla="*/ 371959 h 713462"/>
                  <a:gd name="connsiteX40" fmla="*/ 736541 w 775287"/>
                  <a:gd name="connsiteY40" fmla="*/ 325464 h 713462"/>
                  <a:gd name="connsiteX41" fmla="*/ 759789 w 775287"/>
                  <a:gd name="connsiteY41" fmla="*/ 317715 h 713462"/>
                  <a:gd name="connsiteX42" fmla="*/ 775287 w 775287"/>
                  <a:gd name="connsiteY42" fmla="*/ 294468 h 713462"/>
                  <a:gd name="connsiteX43" fmla="*/ 767538 w 775287"/>
                  <a:gd name="connsiteY43" fmla="*/ 271220 h 713462"/>
                  <a:gd name="connsiteX44" fmla="*/ 736541 w 775287"/>
                  <a:gd name="connsiteY44" fmla="*/ 240224 h 713462"/>
                  <a:gd name="connsiteX45" fmla="*/ 728792 w 775287"/>
                  <a:gd name="connsiteY45" fmla="*/ 170481 h 713462"/>
                  <a:gd name="connsiteX46" fmla="*/ 659050 w 775287"/>
                  <a:gd name="connsiteY46" fmla="*/ 178230 h 713462"/>
                  <a:gd name="connsiteX47" fmla="*/ 566060 w 775287"/>
                  <a:gd name="connsiteY47" fmla="*/ 201478 h 713462"/>
                  <a:gd name="connsiteX48" fmla="*/ 542813 w 775287"/>
                  <a:gd name="connsiteY48" fmla="*/ 193729 h 713462"/>
                  <a:gd name="connsiteX49" fmla="*/ 589308 w 775287"/>
                  <a:gd name="connsiteY49" fmla="*/ 154983 h 713462"/>
                  <a:gd name="connsiteX50" fmla="*/ 573809 w 775287"/>
                  <a:gd name="connsiteY50" fmla="*/ 123986 h 713462"/>
                  <a:gd name="connsiteX51" fmla="*/ 558311 w 775287"/>
                  <a:gd name="connsiteY51" fmla="*/ 100739 h 713462"/>
                  <a:gd name="connsiteX52" fmla="*/ 535064 w 775287"/>
                  <a:gd name="connsiteY52" fmla="*/ 7749 h 713462"/>
                  <a:gd name="connsiteX53" fmla="*/ 496318 w 775287"/>
                  <a:gd name="connsiteY53" fmla="*/ 38746 h 713462"/>
                  <a:gd name="connsiteX54" fmla="*/ 449823 w 775287"/>
                  <a:gd name="connsiteY54" fmla="*/ 69742 h 713462"/>
                  <a:gd name="connsiteX55" fmla="*/ 426575 w 775287"/>
                  <a:gd name="connsiteY55" fmla="*/ 61993 h 713462"/>
                  <a:gd name="connsiteX56" fmla="*/ 395579 w 775287"/>
                  <a:gd name="connsiteY56" fmla="*/ 0 h 713462"/>
                  <a:gd name="connsiteX57" fmla="*/ 333586 w 775287"/>
                  <a:gd name="connsiteY57" fmla="*/ 15498 h 713462"/>
                  <a:gd name="connsiteX58" fmla="*/ 287091 w 775287"/>
                  <a:gd name="connsiteY58" fmla="*/ 46495 h 713462"/>
                  <a:gd name="connsiteX59" fmla="*/ 178603 w 775287"/>
                  <a:gd name="connsiteY59" fmla="*/ 54244 h 713462"/>
                  <a:gd name="connsiteX60" fmla="*/ 194101 w 775287"/>
                  <a:gd name="connsiteY60" fmla="*/ 139485 h 71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75287" h="713462">
                    <a:moveTo>
                      <a:pt x="341335" y="77492"/>
                    </a:moveTo>
                    <a:cubicBezTo>
                      <a:pt x="307755" y="80075"/>
                      <a:pt x="273936" y="80478"/>
                      <a:pt x="240596" y="85241"/>
                    </a:cubicBezTo>
                    <a:cubicBezTo>
                      <a:pt x="185348" y="93133"/>
                      <a:pt x="193185" y="97680"/>
                      <a:pt x="155355" y="108488"/>
                    </a:cubicBezTo>
                    <a:cubicBezTo>
                      <a:pt x="145114" y="111414"/>
                      <a:pt x="134690" y="113654"/>
                      <a:pt x="124358" y="116237"/>
                    </a:cubicBezTo>
                    <a:cubicBezTo>
                      <a:pt x="111443" y="129152"/>
                      <a:pt x="82031" y="137073"/>
                      <a:pt x="85613" y="154983"/>
                    </a:cubicBezTo>
                    <a:cubicBezTo>
                      <a:pt x="87280" y="163317"/>
                      <a:pt x="93962" y="205061"/>
                      <a:pt x="101111" y="216976"/>
                    </a:cubicBezTo>
                    <a:cubicBezTo>
                      <a:pt x="104870" y="223241"/>
                      <a:pt x="111443" y="227309"/>
                      <a:pt x="116609" y="232475"/>
                    </a:cubicBezTo>
                    <a:cubicBezTo>
                      <a:pt x="126363" y="271490"/>
                      <a:pt x="135878" y="294716"/>
                      <a:pt x="116609" y="340963"/>
                    </a:cubicBezTo>
                    <a:cubicBezTo>
                      <a:pt x="112166" y="351626"/>
                      <a:pt x="95945" y="351295"/>
                      <a:pt x="85613" y="356461"/>
                    </a:cubicBezTo>
                    <a:cubicBezTo>
                      <a:pt x="80447" y="364210"/>
                      <a:pt x="76700" y="373122"/>
                      <a:pt x="70114" y="379708"/>
                    </a:cubicBezTo>
                    <a:cubicBezTo>
                      <a:pt x="55090" y="394732"/>
                      <a:pt x="42529" y="396653"/>
                      <a:pt x="23619" y="402956"/>
                    </a:cubicBezTo>
                    <a:cubicBezTo>
                      <a:pt x="21036" y="410705"/>
                      <a:pt x="20072" y="419199"/>
                      <a:pt x="15870" y="426203"/>
                    </a:cubicBezTo>
                    <a:cubicBezTo>
                      <a:pt x="12111" y="432468"/>
                      <a:pt x="-2506" y="434987"/>
                      <a:pt x="372" y="441702"/>
                    </a:cubicBezTo>
                    <a:cubicBezTo>
                      <a:pt x="7567" y="458490"/>
                      <a:pt x="24155" y="469973"/>
                      <a:pt x="39118" y="480447"/>
                    </a:cubicBezTo>
                    <a:cubicBezTo>
                      <a:pt x="50514" y="488424"/>
                      <a:pt x="64668" y="491547"/>
                      <a:pt x="77864" y="495946"/>
                    </a:cubicBezTo>
                    <a:cubicBezTo>
                      <a:pt x="109885" y="506620"/>
                      <a:pt x="162235" y="518976"/>
                      <a:pt x="194101" y="526942"/>
                    </a:cubicBezTo>
                    <a:cubicBezTo>
                      <a:pt x="181186" y="529525"/>
                      <a:pt x="168133" y="531497"/>
                      <a:pt x="155355" y="534692"/>
                    </a:cubicBezTo>
                    <a:cubicBezTo>
                      <a:pt x="147431" y="536673"/>
                      <a:pt x="132108" y="534273"/>
                      <a:pt x="132108" y="542441"/>
                    </a:cubicBezTo>
                    <a:cubicBezTo>
                      <a:pt x="132108" y="555356"/>
                      <a:pt x="146223" y="564305"/>
                      <a:pt x="155355" y="573437"/>
                    </a:cubicBezTo>
                    <a:cubicBezTo>
                      <a:pt x="173194" y="591276"/>
                      <a:pt x="185885" y="590757"/>
                      <a:pt x="209599" y="596685"/>
                    </a:cubicBezTo>
                    <a:cubicBezTo>
                      <a:pt x="204433" y="617349"/>
                      <a:pt x="199705" y="638128"/>
                      <a:pt x="194101" y="658678"/>
                    </a:cubicBezTo>
                    <a:cubicBezTo>
                      <a:pt x="191952" y="666558"/>
                      <a:pt x="190555" y="674921"/>
                      <a:pt x="186352" y="681925"/>
                    </a:cubicBezTo>
                    <a:cubicBezTo>
                      <a:pt x="182593" y="688190"/>
                      <a:pt x="176019" y="692258"/>
                      <a:pt x="170853" y="697424"/>
                    </a:cubicBezTo>
                    <a:cubicBezTo>
                      <a:pt x="176019" y="702590"/>
                      <a:pt x="179055" y="712557"/>
                      <a:pt x="186352" y="712922"/>
                    </a:cubicBezTo>
                    <a:cubicBezTo>
                      <a:pt x="232860" y="715247"/>
                      <a:pt x="279479" y="709588"/>
                      <a:pt x="325836" y="705173"/>
                    </a:cubicBezTo>
                    <a:cubicBezTo>
                      <a:pt x="333968" y="704399"/>
                      <a:pt x="341230" y="699668"/>
                      <a:pt x="349084" y="697424"/>
                    </a:cubicBezTo>
                    <a:cubicBezTo>
                      <a:pt x="359324" y="694498"/>
                      <a:pt x="369748" y="692258"/>
                      <a:pt x="380080" y="689675"/>
                    </a:cubicBezTo>
                    <a:cubicBezTo>
                      <a:pt x="415133" y="654622"/>
                      <a:pt x="371312" y="696981"/>
                      <a:pt x="426575" y="650929"/>
                    </a:cubicBezTo>
                    <a:cubicBezTo>
                      <a:pt x="432188" y="646252"/>
                      <a:pt x="436908" y="640596"/>
                      <a:pt x="442074" y="635430"/>
                    </a:cubicBezTo>
                    <a:cubicBezTo>
                      <a:pt x="560670" y="655197"/>
                      <a:pt x="503796" y="654056"/>
                      <a:pt x="612555" y="643180"/>
                    </a:cubicBezTo>
                    <a:cubicBezTo>
                      <a:pt x="617721" y="635431"/>
                      <a:pt x="621467" y="626518"/>
                      <a:pt x="628053" y="619932"/>
                    </a:cubicBezTo>
                    <a:cubicBezTo>
                      <a:pt x="659052" y="588933"/>
                      <a:pt x="646133" y="622518"/>
                      <a:pt x="666799" y="581186"/>
                    </a:cubicBezTo>
                    <a:cubicBezTo>
                      <a:pt x="670452" y="573880"/>
                      <a:pt x="667456" y="561991"/>
                      <a:pt x="674548" y="557939"/>
                    </a:cubicBezTo>
                    <a:cubicBezTo>
                      <a:pt x="688190" y="550144"/>
                      <a:pt x="705545" y="552773"/>
                      <a:pt x="721043" y="550190"/>
                    </a:cubicBezTo>
                    <a:cubicBezTo>
                      <a:pt x="726209" y="539858"/>
                      <a:pt x="729827" y="528593"/>
                      <a:pt x="736541" y="519193"/>
                    </a:cubicBezTo>
                    <a:cubicBezTo>
                      <a:pt x="742911" y="510275"/>
                      <a:pt x="754352" y="505461"/>
                      <a:pt x="759789" y="495946"/>
                    </a:cubicBezTo>
                    <a:cubicBezTo>
                      <a:pt x="765073" y="486699"/>
                      <a:pt x="764612" y="475190"/>
                      <a:pt x="767538" y="464949"/>
                    </a:cubicBezTo>
                    <a:cubicBezTo>
                      <a:pt x="769782" y="457095"/>
                      <a:pt x="772704" y="449451"/>
                      <a:pt x="775287" y="441702"/>
                    </a:cubicBezTo>
                    <a:cubicBezTo>
                      <a:pt x="770121" y="431370"/>
                      <a:pt x="767184" y="419579"/>
                      <a:pt x="759789" y="410705"/>
                    </a:cubicBezTo>
                    <a:cubicBezTo>
                      <a:pt x="720842" y="363969"/>
                      <a:pt x="747294" y="427466"/>
                      <a:pt x="728792" y="371959"/>
                    </a:cubicBezTo>
                    <a:cubicBezTo>
                      <a:pt x="731375" y="356461"/>
                      <a:pt x="728746" y="339106"/>
                      <a:pt x="736541" y="325464"/>
                    </a:cubicBezTo>
                    <a:cubicBezTo>
                      <a:pt x="740594" y="318372"/>
                      <a:pt x="753410" y="322818"/>
                      <a:pt x="759789" y="317715"/>
                    </a:cubicBezTo>
                    <a:cubicBezTo>
                      <a:pt x="767061" y="311897"/>
                      <a:pt x="770121" y="302217"/>
                      <a:pt x="775287" y="294468"/>
                    </a:cubicBezTo>
                    <a:cubicBezTo>
                      <a:pt x="772704" y="286719"/>
                      <a:pt x="773314" y="276996"/>
                      <a:pt x="767538" y="271220"/>
                    </a:cubicBezTo>
                    <a:cubicBezTo>
                      <a:pt x="726207" y="229888"/>
                      <a:pt x="757209" y="302220"/>
                      <a:pt x="736541" y="240224"/>
                    </a:cubicBezTo>
                    <a:cubicBezTo>
                      <a:pt x="733958" y="216976"/>
                      <a:pt x="747057" y="185093"/>
                      <a:pt x="728792" y="170481"/>
                    </a:cubicBezTo>
                    <a:cubicBezTo>
                      <a:pt x="710527" y="155869"/>
                      <a:pt x="682235" y="175138"/>
                      <a:pt x="659050" y="178230"/>
                    </a:cubicBezTo>
                    <a:cubicBezTo>
                      <a:pt x="606880" y="185186"/>
                      <a:pt x="616607" y="184629"/>
                      <a:pt x="566060" y="201478"/>
                    </a:cubicBezTo>
                    <a:cubicBezTo>
                      <a:pt x="558311" y="198895"/>
                      <a:pt x="544794" y="201653"/>
                      <a:pt x="542813" y="193729"/>
                    </a:cubicBezTo>
                    <a:cubicBezTo>
                      <a:pt x="537945" y="174256"/>
                      <a:pt x="583189" y="158042"/>
                      <a:pt x="589308" y="154983"/>
                    </a:cubicBezTo>
                    <a:cubicBezTo>
                      <a:pt x="603446" y="112568"/>
                      <a:pt x="600999" y="145739"/>
                      <a:pt x="573809" y="123986"/>
                    </a:cubicBezTo>
                    <a:cubicBezTo>
                      <a:pt x="566537" y="118168"/>
                      <a:pt x="563477" y="108488"/>
                      <a:pt x="558311" y="100739"/>
                    </a:cubicBezTo>
                    <a:cubicBezTo>
                      <a:pt x="561118" y="72671"/>
                      <a:pt x="591990" y="7749"/>
                      <a:pt x="535064" y="7749"/>
                    </a:cubicBezTo>
                    <a:cubicBezTo>
                      <a:pt x="522418" y="7749"/>
                      <a:pt x="505315" y="31998"/>
                      <a:pt x="496318" y="38746"/>
                    </a:cubicBezTo>
                    <a:cubicBezTo>
                      <a:pt x="481417" y="49922"/>
                      <a:pt x="449823" y="69742"/>
                      <a:pt x="449823" y="69742"/>
                    </a:cubicBezTo>
                    <a:cubicBezTo>
                      <a:pt x="442074" y="67159"/>
                      <a:pt x="432351" y="67769"/>
                      <a:pt x="426575" y="61993"/>
                    </a:cubicBezTo>
                    <a:cubicBezTo>
                      <a:pt x="408276" y="43694"/>
                      <a:pt x="403129" y="22649"/>
                      <a:pt x="395579" y="0"/>
                    </a:cubicBezTo>
                    <a:cubicBezTo>
                      <a:pt x="384845" y="2147"/>
                      <a:pt x="346989" y="8052"/>
                      <a:pt x="333586" y="15498"/>
                    </a:cubicBezTo>
                    <a:cubicBezTo>
                      <a:pt x="317303" y="24544"/>
                      <a:pt x="305670" y="45168"/>
                      <a:pt x="287091" y="46495"/>
                    </a:cubicBezTo>
                    <a:lnTo>
                      <a:pt x="178603" y="54244"/>
                    </a:lnTo>
                    <a:cubicBezTo>
                      <a:pt x="202187" y="101414"/>
                      <a:pt x="194101" y="73689"/>
                      <a:pt x="194101" y="139485"/>
                    </a:cubicBezTo>
                  </a:path>
                </a:pathLst>
              </a:custGeom>
              <a:solidFill>
                <a:srgbClr val="92D050">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103"/>
              <p:cNvSpPr/>
              <p:nvPr/>
            </p:nvSpPr>
            <p:spPr>
              <a:xfrm rot="5219423">
                <a:off x="7321381" y="3402518"/>
                <a:ext cx="139413" cy="166180"/>
              </a:xfrm>
              <a:custGeom>
                <a:avLst/>
                <a:gdLst>
                  <a:gd name="connsiteX0" fmla="*/ 341335 w 775287"/>
                  <a:gd name="connsiteY0" fmla="*/ 77492 h 713462"/>
                  <a:gd name="connsiteX1" fmla="*/ 240596 w 775287"/>
                  <a:gd name="connsiteY1" fmla="*/ 85241 h 713462"/>
                  <a:gd name="connsiteX2" fmla="*/ 155355 w 775287"/>
                  <a:gd name="connsiteY2" fmla="*/ 108488 h 713462"/>
                  <a:gd name="connsiteX3" fmla="*/ 124358 w 775287"/>
                  <a:gd name="connsiteY3" fmla="*/ 116237 h 713462"/>
                  <a:gd name="connsiteX4" fmla="*/ 85613 w 775287"/>
                  <a:gd name="connsiteY4" fmla="*/ 154983 h 713462"/>
                  <a:gd name="connsiteX5" fmla="*/ 101111 w 775287"/>
                  <a:gd name="connsiteY5" fmla="*/ 216976 h 713462"/>
                  <a:gd name="connsiteX6" fmla="*/ 116609 w 775287"/>
                  <a:gd name="connsiteY6" fmla="*/ 232475 h 713462"/>
                  <a:gd name="connsiteX7" fmla="*/ 116609 w 775287"/>
                  <a:gd name="connsiteY7" fmla="*/ 340963 h 713462"/>
                  <a:gd name="connsiteX8" fmla="*/ 85613 w 775287"/>
                  <a:gd name="connsiteY8" fmla="*/ 356461 h 713462"/>
                  <a:gd name="connsiteX9" fmla="*/ 70114 w 775287"/>
                  <a:gd name="connsiteY9" fmla="*/ 379708 h 713462"/>
                  <a:gd name="connsiteX10" fmla="*/ 23619 w 775287"/>
                  <a:gd name="connsiteY10" fmla="*/ 402956 h 713462"/>
                  <a:gd name="connsiteX11" fmla="*/ 15870 w 775287"/>
                  <a:gd name="connsiteY11" fmla="*/ 426203 h 713462"/>
                  <a:gd name="connsiteX12" fmla="*/ 372 w 775287"/>
                  <a:gd name="connsiteY12" fmla="*/ 441702 h 713462"/>
                  <a:gd name="connsiteX13" fmla="*/ 39118 w 775287"/>
                  <a:gd name="connsiteY13" fmla="*/ 480447 h 713462"/>
                  <a:gd name="connsiteX14" fmla="*/ 77864 w 775287"/>
                  <a:gd name="connsiteY14" fmla="*/ 495946 h 713462"/>
                  <a:gd name="connsiteX15" fmla="*/ 194101 w 775287"/>
                  <a:gd name="connsiteY15" fmla="*/ 526942 h 713462"/>
                  <a:gd name="connsiteX16" fmla="*/ 155355 w 775287"/>
                  <a:gd name="connsiteY16" fmla="*/ 534692 h 713462"/>
                  <a:gd name="connsiteX17" fmla="*/ 132108 w 775287"/>
                  <a:gd name="connsiteY17" fmla="*/ 542441 h 713462"/>
                  <a:gd name="connsiteX18" fmla="*/ 155355 w 775287"/>
                  <a:gd name="connsiteY18" fmla="*/ 573437 h 713462"/>
                  <a:gd name="connsiteX19" fmla="*/ 209599 w 775287"/>
                  <a:gd name="connsiteY19" fmla="*/ 596685 h 713462"/>
                  <a:gd name="connsiteX20" fmla="*/ 194101 w 775287"/>
                  <a:gd name="connsiteY20" fmla="*/ 658678 h 713462"/>
                  <a:gd name="connsiteX21" fmla="*/ 186352 w 775287"/>
                  <a:gd name="connsiteY21" fmla="*/ 681925 h 713462"/>
                  <a:gd name="connsiteX22" fmla="*/ 170853 w 775287"/>
                  <a:gd name="connsiteY22" fmla="*/ 697424 h 713462"/>
                  <a:gd name="connsiteX23" fmla="*/ 186352 w 775287"/>
                  <a:gd name="connsiteY23" fmla="*/ 712922 h 713462"/>
                  <a:gd name="connsiteX24" fmla="*/ 325836 w 775287"/>
                  <a:gd name="connsiteY24" fmla="*/ 705173 h 713462"/>
                  <a:gd name="connsiteX25" fmla="*/ 349084 w 775287"/>
                  <a:gd name="connsiteY25" fmla="*/ 697424 h 713462"/>
                  <a:gd name="connsiteX26" fmla="*/ 380080 w 775287"/>
                  <a:gd name="connsiteY26" fmla="*/ 689675 h 713462"/>
                  <a:gd name="connsiteX27" fmla="*/ 426575 w 775287"/>
                  <a:gd name="connsiteY27" fmla="*/ 650929 h 713462"/>
                  <a:gd name="connsiteX28" fmla="*/ 442074 w 775287"/>
                  <a:gd name="connsiteY28" fmla="*/ 635430 h 713462"/>
                  <a:gd name="connsiteX29" fmla="*/ 612555 w 775287"/>
                  <a:gd name="connsiteY29" fmla="*/ 643180 h 713462"/>
                  <a:gd name="connsiteX30" fmla="*/ 628053 w 775287"/>
                  <a:gd name="connsiteY30" fmla="*/ 619932 h 713462"/>
                  <a:gd name="connsiteX31" fmla="*/ 666799 w 775287"/>
                  <a:gd name="connsiteY31" fmla="*/ 581186 h 713462"/>
                  <a:gd name="connsiteX32" fmla="*/ 674548 w 775287"/>
                  <a:gd name="connsiteY32" fmla="*/ 557939 h 713462"/>
                  <a:gd name="connsiteX33" fmla="*/ 721043 w 775287"/>
                  <a:gd name="connsiteY33" fmla="*/ 550190 h 713462"/>
                  <a:gd name="connsiteX34" fmla="*/ 736541 w 775287"/>
                  <a:gd name="connsiteY34" fmla="*/ 519193 h 713462"/>
                  <a:gd name="connsiteX35" fmla="*/ 759789 w 775287"/>
                  <a:gd name="connsiteY35" fmla="*/ 495946 h 713462"/>
                  <a:gd name="connsiteX36" fmla="*/ 767538 w 775287"/>
                  <a:gd name="connsiteY36" fmla="*/ 464949 h 713462"/>
                  <a:gd name="connsiteX37" fmla="*/ 775287 w 775287"/>
                  <a:gd name="connsiteY37" fmla="*/ 441702 h 713462"/>
                  <a:gd name="connsiteX38" fmla="*/ 759789 w 775287"/>
                  <a:gd name="connsiteY38" fmla="*/ 410705 h 713462"/>
                  <a:gd name="connsiteX39" fmla="*/ 728792 w 775287"/>
                  <a:gd name="connsiteY39" fmla="*/ 371959 h 713462"/>
                  <a:gd name="connsiteX40" fmla="*/ 736541 w 775287"/>
                  <a:gd name="connsiteY40" fmla="*/ 325464 h 713462"/>
                  <a:gd name="connsiteX41" fmla="*/ 759789 w 775287"/>
                  <a:gd name="connsiteY41" fmla="*/ 317715 h 713462"/>
                  <a:gd name="connsiteX42" fmla="*/ 775287 w 775287"/>
                  <a:gd name="connsiteY42" fmla="*/ 294468 h 713462"/>
                  <a:gd name="connsiteX43" fmla="*/ 767538 w 775287"/>
                  <a:gd name="connsiteY43" fmla="*/ 271220 h 713462"/>
                  <a:gd name="connsiteX44" fmla="*/ 736541 w 775287"/>
                  <a:gd name="connsiteY44" fmla="*/ 240224 h 713462"/>
                  <a:gd name="connsiteX45" fmla="*/ 728792 w 775287"/>
                  <a:gd name="connsiteY45" fmla="*/ 170481 h 713462"/>
                  <a:gd name="connsiteX46" fmla="*/ 659050 w 775287"/>
                  <a:gd name="connsiteY46" fmla="*/ 178230 h 713462"/>
                  <a:gd name="connsiteX47" fmla="*/ 566060 w 775287"/>
                  <a:gd name="connsiteY47" fmla="*/ 201478 h 713462"/>
                  <a:gd name="connsiteX48" fmla="*/ 542813 w 775287"/>
                  <a:gd name="connsiteY48" fmla="*/ 193729 h 713462"/>
                  <a:gd name="connsiteX49" fmla="*/ 589308 w 775287"/>
                  <a:gd name="connsiteY49" fmla="*/ 154983 h 713462"/>
                  <a:gd name="connsiteX50" fmla="*/ 573809 w 775287"/>
                  <a:gd name="connsiteY50" fmla="*/ 123986 h 713462"/>
                  <a:gd name="connsiteX51" fmla="*/ 558311 w 775287"/>
                  <a:gd name="connsiteY51" fmla="*/ 100739 h 713462"/>
                  <a:gd name="connsiteX52" fmla="*/ 535064 w 775287"/>
                  <a:gd name="connsiteY52" fmla="*/ 7749 h 713462"/>
                  <a:gd name="connsiteX53" fmla="*/ 496318 w 775287"/>
                  <a:gd name="connsiteY53" fmla="*/ 38746 h 713462"/>
                  <a:gd name="connsiteX54" fmla="*/ 449823 w 775287"/>
                  <a:gd name="connsiteY54" fmla="*/ 69742 h 713462"/>
                  <a:gd name="connsiteX55" fmla="*/ 426575 w 775287"/>
                  <a:gd name="connsiteY55" fmla="*/ 61993 h 713462"/>
                  <a:gd name="connsiteX56" fmla="*/ 395579 w 775287"/>
                  <a:gd name="connsiteY56" fmla="*/ 0 h 713462"/>
                  <a:gd name="connsiteX57" fmla="*/ 333586 w 775287"/>
                  <a:gd name="connsiteY57" fmla="*/ 15498 h 713462"/>
                  <a:gd name="connsiteX58" fmla="*/ 287091 w 775287"/>
                  <a:gd name="connsiteY58" fmla="*/ 46495 h 713462"/>
                  <a:gd name="connsiteX59" fmla="*/ 178603 w 775287"/>
                  <a:gd name="connsiteY59" fmla="*/ 54244 h 713462"/>
                  <a:gd name="connsiteX60" fmla="*/ 194101 w 775287"/>
                  <a:gd name="connsiteY60" fmla="*/ 139485 h 71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75287" h="713462">
                    <a:moveTo>
                      <a:pt x="341335" y="77492"/>
                    </a:moveTo>
                    <a:cubicBezTo>
                      <a:pt x="307755" y="80075"/>
                      <a:pt x="273936" y="80478"/>
                      <a:pt x="240596" y="85241"/>
                    </a:cubicBezTo>
                    <a:cubicBezTo>
                      <a:pt x="185348" y="93133"/>
                      <a:pt x="193185" y="97680"/>
                      <a:pt x="155355" y="108488"/>
                    </a:cubicBezTo>
                    <a:cubicBezTo>
                      <a:pt x="145114" y="111414"/>
                      <a:pt x="134690" y="113654"/>
                      <a:pt x="124358" y="116237"/>
                    </a:cubicBezTo>
                    <a:cubicBezTo>
                      <a:pt x="111443" y="129152"/>
                      <a:pt x="82031" y="137073"/>
                      <a:pt x="85613" y="154983"/>
                    </a:cubicBezTo>
                    <a:cubicBezTo>
                      <a:pt x="87280" y="163317"/>
                      <a:pt x="93962" y="205061"/>
                      <a:pt x="101111" y="216976"/>
                    </a:cubicBezTo>
                    <a:cubicBezTo>
                      <a:pt x="104870" y="223241"/>
                      <a:pt x="111443" y="227309"/>
                      <a:pt x="116609" y="232475"/>
                    </a:cubicBezTo>
                    <a:cubicBezTo>
                      <a:pt x="126363" y="271490"/>
                      <a:pt x="135878" y="294716"/>
                      <a:pt x="116609" y="340963"/>
                    </a:cubicBezTo>
                    <a:cubicBezTo>
                      <a:pt x="112166" y="351626"/>
                      <a:pt x="95945" y="351295"/>
                      <a:pt x="85613" y="356461"/>
                    </a:cubicBezTo>
                    <a:cubicBezTo>
                      <a:pt x="80447" y="364210"/>
                      <a:pt x="76700" y="373122"/>
                      <a:pt x="70114" y="379708"/>
                    </a:cubicBezTo>
                    <a:cubicBezTo>
                      <a:pt x="55090" y="394732"/>
                      <a:pt x="42529" y="396653"/>
                      <a:pt x="23619" y="402956"/>
                    </a:cubicBezTo>
                    <a:cubicBezTo>
                      <a:pt x="21036" y="410705"/>
                      <a:pt x="20072" y="419199"/>
                      <a:pt x="15870" y="426203"/>
                    </a:cubicBezTo>
                    <a:cubicBezTo>
                      <a:pt x="12111" y="432468"/>
                      <a:pt x="-2506" y="434987"/>
                      <a:pt x="372" y="441702"/>
                    </a:cubicBezTo>
                    <a:cubicBezTo>
                      <a:pt x="7567" y="458490"/>
                      <a:pt x="24155" y="469973"/>
                      <a:pt x="39118" y="480447"/>
                    </a:cubicBezTo>
                    <a:cubicBezTo>
                      <a:pt x="50514" y="488424"/>
                      <a:pt x="64668" y="491547"/>
                      <a:pt x="77864" y="495946"/>
                    </a:cubicBezTo>
                    <a:cubicBezTo>
                      <a:pt x="109885" y="506620"/>
                      <a:pt x="162235" y="518976"/>
                      <a:pt x="194101" y="526942"/>
                    </a:cubicBezTo>
                    <a:cubicBezTo>
                      <a:pt x="181186" y="529525"/>
                      <a:pt x="168133" y="531497"/>
                      <a:pt x="155355" y="534692"/>
                    </a:cubicBezTo>
                    <a:cubicBezTo>
                      <a:pt x="147431" y="536673"/>
                      <a:pt x="132108" y="534273"/>
                      <a:pt x="132108" y="542441"/>
                    </a:cubicBezTo>
                    <a:cubicBezTo>
                      <a:pt x="132108" y="555356"/>
                      <a:pt x="146223" y="564305"/>
                      <a:pt x="155355" y="573437"/>
                    </a:cubicBezTo>
                    <a:cubicBezTo>
                      <a:pt x="173194" y="591276"/>
                      <a:pt x="185885" y="590757"/>
                      <a:pt x="209599" y="596685"/>
                    </a:cubicBezTo>
                    <a:cubicBezTo>
                      <a:pt x="204433" y="617349"/>
                      <a:pt x="199705" y="638128"/>
                      <a:pt x="194101" y="658678"/>
                    </a:cubicBezTo>
                    <a:cubicBezTo>
                      <a:pt x="191952" y="666558"/>
                      <a:pt x="190555" y="674921"/>
                      <a:pt x="186352" y="681925"/>
                    </a:cubicBezTo>
                    <a:cubicBezTo>
                      <a:pt x="182593" y="688190"/>
                      <a:pt x="176019" y="692258"/>
                      <a:pt x="170853" y="697424"/>
                    </a:cubicBezTo>
                    <a:cubicBezTo>
                      <a:pt x="176019" y="702590"/>
                      <a:pt x="179055" y="712557"/>
                      <a:pt x="186352" y="712922"/>
                    </a:cubicBezTo>
                    <a:cubicBezTo>
                      <a:pt x="232860" y="715247"/>
                      <a:pt x="279479" y="709588"/>
                      <a:pt x="325836" y="705173"/>
                    </a:cubicBezTo>
                    <a:cubicBezTo>
                      <a:pt x="333968" y="704399"/>
                      <a:pt x="341230" y="699668"/>
                      <a:pt x="349084" y="697424"/>
                    </a:cubicBezTo>
                    <a:cubicBezTo>
                      <a:pt x="359324" y="694498"/>
                      <a:pt x="369748" y="692258"/>
                      <a:pt x="380080" y="689675"/>
                    </a:cubicBezTo>
                    <a:cubicBezTo>
                      <a:pt x="415133" y="654622"/>
                      <a:pt x="371312" y="696981"/>
                      <a:pt x="426575" y="650929"/>
                    </a:cubicBezTo>
                    <a:cubicBezTo>
                      <a:pt x="432188" y="646252"/>
                      <a:pt x="436908" y="640596"/>
                      <a:pt x="442074" y="635430"/>
                    </a:cubicBezTo>
                    <a:cubicBezTo>
                      <a:pt x="560670" y="655197"/>
                      <a:pt x="503796" y="654056"/>
                      <a:pt x="612555" y="643180"/>
                    </a:cubicBezTo>
                    <a:cubicBezTo>
                      <a:pt x="617721" y="635431"/>
                      <a:pt x="621467" y="626518"/>
                      <a:pt x="628053" y="619932"/>
                    </a:cubicBezTo>
                    <a:cubicBezTo>
                      <a:pt x="659052" y="588933"/>
                      <a:pt x="646133" y="622518"/>
                      <a:pt x="666799" y="581186"/>
                    </a:cubicBezTo>
                    <a:cubicBezTo>
                      <a:pt x="670452" y="573880"/>
                      <a:pt x="667456" y="561991"/>
                      <a:pt x="674548" y="557939"/>
                    </a:cubicBezTo>
                    <a:cubicBezTo>
                      <a:pt x="688190" y="550144"/>
                      <a:pt x="705545" y="552773"/>
                      <a:pt x="721043" y="550190"/>
                    </a:cubicBezTo>
                    <a:cubicBezTo>
                      <a:pt x="726209" y="539858"/>
                      <a:pt x="729827" y="528593"/>
                      <a:pt x="736541" y="519193"/>
                    </a:cubicBezTo>
                    <a:cubicBezTo>
                      <a:pt x="742911" y="510275"/>
                      <a:pt x="754352" y="505461"/>
                      <a:pt x="759789" y="495946"/>
                    </a:cubicBezTo>
                    <a:cubicBezTo>
                      <a:pt x="765073" y="486699"/>
                      <a:pt x="764612" y="475190"/>
                      <a:pt x="767538" y="464949"/>
                    </a:cubicBezTo>
                    <a:cubicBezTo>
                      <a:pt x="769782" y="457095"/>
                      <a:pt x="772704" y="449451"/>
                      <a:pt x="775287" y="441702"/>
                    </a:cubicBezTo>
                    <a:cubicBezTo>
                      <a:pt x="770121" y="431370"/>
                      <a:pt x="767184" y="419579"/>
                      <a:pt x="759789" y="410705"/>
                    </a:cubicBezTo>
                    <a:cubicBezTo>
                      <a:pt x="720842" y="363969"/>
                      <a:pt x="747294" y="427466"/>
                      <a:pt x="728792" y="371959"/>
                    </a:cubicBezTo>
                    <a:cubicBezTo>
                      <a:pt x="731375" y="356461"/>
                      <a:pt x="728746" y="339106"/>
                      <a:pt x="736541" y="325464"/>
                    </a:cubicBezTo>
                    <a:cubicBezTo>
                      <a:pt x="740594" y="318372"/>
                      <a:pt x="753410" y="322818"/>
                      <a:pt x="759789" y="317715"/>
                    </a:cubicBezTo>
                    <a:cubicBezTo>
                      <a:pt x="767061" y="311897"/>
                      <a:pt x="770121" y="302217"/>
                      <a:pt x="775287" y="294468"/>
                    </a:cubicBezTo>
                    <a:cubicBezTo>
                      <a:pt x="772704" y="286719"/>
                      <a:pt x="773314" y="276996"/>
                      <a:pt x="767538" y="271220"/>
                    </a:cubicBezTo>
                    <a:cubicBezTo>
                      <a:pt x="726207" y="229888"/>
                      <a:pt x="757209" y="302220"/>
                      <a:pt x="736541" y="240224"/>
                    </a:cubicBezTo>
                    <a:cubicBezTo>
                      <a:pt x="733958" y="216976"/>
                      <a:pt x="747057" y="185093"/>
                      <a:pt x="728792" y="170481"/>
                    </a:cubicBezTo>
                    <a:cubicBezTo>
                      <a:pt x="710527" y="155869"/>
                      <a:pt x="682235" y="175138"/>
                      <a:pt x="659050" y="178230"/>
                    </a:cubicBezTo>
                    <a:cubicBezTo>
                      <a:pt x="606880" y="185186"/>
                      <a:pt x="616607" y="184629"/>
                      <a:pt x="566060" y="201478"/>
                    </a:cubicBezTo>
                    <a:cubicBezTo>
                      <a:pt x="558311" y="198895"/>
                      <a:pt x="544794" y="201653"/>
                      <a:pt x="542813" y="193729"/>
                    </a:cubicBezTo>
                    <a:cubicBezTo>
                      <a:pt x="537945" y="174256"/>
                      <a:pt x="583189" y="158042"/>
                      <a:pt x="589308" y="154983"/>
                    </a:cubicBezTo>
                    <a:cubicBezTo>
                      <a:pt x="603446" y="112568"/>
                      <a:pt x="600999" y="145739"/>
                      <a:pt x="573809" y="123986"/>
                    </a:cubicBezTo>
                    <a:cubicBezTo>
                      <a:pt x="566537" y="118168"/>
                      <a:pt x="563477" y="108488"/>
                      <a:pt x="558311" y="100739"/>
                    </a:cubicBezTo>
                    <a:cubicBezTo>
                      <a:pt x="561118" y="72671"/>
                      <a:pt x="591990" y="7749"/>
                      <a:pt x="535064" y="7749"/>
                    </a:cubicBezTo>
                    <a:cubicBezTo>
                      <a:pt x="522418" y="7749"/>
                      <a:pt x="505315" y="31998"/>
                      <a:pt x="496318" y="38746"/>
                    </a:cubicBezTo>
                    <a:cubicBezTo>
                      <a:pt x="481417" y="49922"/>
                      <a:pt x="449823" y="69742"/>
                      <a:pt x="449823" y="69742"/>
                    </a:cubicBezTo>
                    <a:cubicBezTo>
                      <a:pt x="442074" y="67159"/>
                      <a:pt x="432351" y="67769"/>
                      <a:pt x="426575" y="61993"/>
                    </a:cubicBezTo>
                    <a:cubicBezTo>
                      <a:pt x="408276" y="43694"/>
                      <a:pt x="403129" y="22649"/>
                      <a:pt x="395579" y="0"/>
                    </a:cubicBezTo>
                    <a:cubicBezTo>
                      <a:pt x="384845" y="2147"/>
                      <a:pt x="346989" y="8052"/>
                      <a:pt x="333586" y="15498"/>
                    </a:cubicBezTo>
                    <a:cubicBezTo>
                      <a:pt x="317303" y="24544"/>
                      <a:pt x="305670" y="45168"/>
                      <a:pt x="287091" y="46495"/>
                    </a:cubicBezTo>
                    <a:lnTo>
                      <a:pt x="178603" y="54244"/>
                    </a:lnTo>
                    <a:cubicBezTo>
                      <a:pt x="202187" y="101414"/>
                      <a:pt x="194101" y="73689"/>
                      <a:pt x="194101" y="139485"/>
                    </a:cubicBezTo>
                  </a:path>
                </a:pathLst>
              </a:custGeom>
              <a:solidFill>
                <a:srgbClr val="92D050">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104"/>
              <p:cNvSpPr/>
              <p:nvPr/>
            </p:nvSpPr>
            <p:spPr>
              <a:xfrm rot="3701112">
                <a:off x="3848979" y="3308969"/>
                <a:ext cx="208953" cy="318655"/>
              </a:xfrm>
              <a:custGeom>
                <a:avLst/>
                <a:gdLst>
                  <a:gd name="connsiteX0" fmla="*/ 341335 w 775287"/>
                  <a:gd name="connsiteY0" fmla="*/ 77492 h 713462"/>
                  <a:gd name="connsiteX1" fmla="*/ 240596 w 775287"/>
                  <a:gd name="connsiteY1" fmla="*/ 85241 h 713462"/>
                  <a:gd name="connsiteX2" fmla="*/ 155355 w 775287"/>
                  <a:gd name="connsiteY2" fmla="*/ 108488 h 713462"/>
                  <a:gd name="connsiteX3" fmla="*/ 124358 w 775287"/>
                  <a:gd name="connsiteY3" fmla="*/ 116237 h 713462"/>
                  <a:gd name="connsiteX4" fmla="*/ 85613 w 775287"/>
                  <a:gd name="connsiteY4" fmla="*/ 154983 h 713462"/>
                  <a:gd name="connsiteX5" fmla="*/ 101111 w 775287"/>
                  <a:gd name="connsiteY5" fmla="*/ 216976 h 713462"/>
                  <a:gd name="connsiteX6" fmla="*/ 116609 w 775287"/>
                  <a:gd name="connsiteY6" fmla="*/ 232475 h 713462"/>
                  <a:gd name="connsiteX7" fmla="*/ 116609 w 775287"/>
                  <a:gd name="connsiteY7" fmla="*/ 340963 h 713462"/>
                  <a:gd name="connsiteX8" fmla="*/ 85613 w 775287"/>
                  <a:gd name="connsiteY8" fmla="*/ 356461 h 713462"/>
                  <a:gd name="connsiteX9" fmla="*/ 70114 w 775287"/>
                  <a:gd name="connsiteY9" fmla="*/ 379708 h 713462"/>
                  <a:gd name="connsiteX10" fmla="*/ 23619 w 775287"/>
                  <a:gd name="connsiteY10" fmla="*/ 402956 h 713462"/>
                  <a:gd name="connsiteX11" fmla="*/ 15870 w 775287"/>
                  <a:gd name="connsiteY11" fmla="*/ 426203 h 713462"/>
                  <a:gd name="connsiteX12" fmla="*/ 372 w 775287"/>
                  <a:gd name="connsiteY12" fmla="*/ 441702 h 713462"/>
                  <a:gd name="connsiteX13" fmla="*/ 39118 w 775287"/>
                  <a:gd name="connsiteY13" fmla="*/ 480447 h 713462"/>
                  <a:gd name="connsiteX14" fmla="*/ 77864 w 775287"/>
                  <a:gd name="connsiteY14" fmla="*/ 495946 h 713462"/>
                  <a:gd name="connsiteX15" fmla="*/ 194101 w 775287"/>
                  <a:gd name="connsiteY15" fmla="*/ 526942 h 713462"/>
                  <a:gd name="connsiteX16" fmla="*/ 155355 w 775287"/>
                  <a:gd name="connsiteY16" fmla="*/ 534692 h 713462"/>
                  <a:gd name="connsiteX17" fmla="*/ 132108 w 775287"/>
                  <a:gd name="connsiteY17" fmla="*/ 542441 h 713462"/>
                  <a:gd name="connsiteX18" fmla="*/ 155355 w 775287"/>
                  <a:gd name="connsiteY18" fmla="*/ 573437 h 713462"/>
                  <a:gd name="connsiteX19" fmla="*/ 209599 w 775287"/>
                  <a:gd name="connsiteY19" fmla="*/ 596685 h 713462"/>
                  <a:gd name="connsiteX20" fmla="*/ 194101 w 775287"/>
                  <a:gd name="connsiteY20" fmla="*/ 658678 h 713462"/>
                  <a:gd name="connsiteX21" fmla="*/ 186352 w 775287"/>
                  <a:gd name="connsiteY21" fmla="*/ 681925 h 713462"/>
                  <a:gd name="connsiteX22" fmla="*/ 170853 w 775287"/>
                  <a:gd name="connsiteY22" fmla="*/ 697424 h 713462"/>
                  <a:gd name="connsiteX23" fmla="*/ 186352 w 775287"/>
                  <a:gd name="connsiteY23" fmla="*/ 712922 h 713462"/>
                  <a:gd name="connsiteX24" fmla="*/ 325836 w 775287"/>
                  <a:gd name="connsiteY24" fmla="*/ 705173 h 713462"/>
                  <a:gd name="connsiteX25" fmla="*/ 349084 w 775287"/>
                  <a:gd name="connsiteY25" fmla="*/ 697424 h 713462"/>
                  <a:gd name="connsiteX26" fmla="*/ 380080 w 775287"/>
                  <a:gd name="connsiteY26" fmla="*/ 689675 h 713462"/>
                  <a:gd name="connsiteX27" fmla="*/ 426575 w 775287"/>
                  <a:gd name="connsiteY27" fmla="*/ 650929 h 713462"/>
                  <a:gd name="connsiteX28" fmla="*/ 442074 w 775287"/>
                  <a:gd name="connsiteY28" fmla="*/ 635430 h 713462"/>
                  <a:gd name="connsiteX29" fmla="*/ 612555 w 775287"/>
                  <a:gd name="connsiteY29" fmla="*/ 643180 h 713462"/>
                  <a:gd name="connsiteX30" fmla="*/ 628053 w 775287"/>
                  <a:gd name="connsiteY30" fmla="*/ 619932 h 713462"/>
                  <a:gd name="connsiteX31" fmla="*/ 666799 w 775287"/>
                  <a:gd name="connsiteY31" fmla="*/ 581186 h 713462"/>
                  <a:gd name="connsiteX32" fmla="*/ 674548 w 775287"/>
                  <a:gd name="connsiteY32" fmla="*/ 557939 h 713462"/>
                  <a:gd name="connsiteX33" fmla="*/ 721043 w 775287"/>
                  <a:gd name="connsiteY33" fmla="*/ 550190 h 713462"/>
                  <a:gd name="connsiteX34" fmla="*/ 736541 w 775287"/>
                  <a:gd name="connsiteY34" fmla="*/ 519193 h 713462"/>
                  <a:gd name="connsiteX35" fmla="*/ 759789 w 775287"/>
                  <a:gd name="connsiteY35" fmla="*/ 495946 h 713462"/>
                  <a:gd name="connsiteX36" fmla="*/ 767538 w 775287"/>
                  <a:gd name="connsiteY36" fmla="*/ 464949 h 713462"/>
                  <a:gd name="connsiteX37" fmla="*/ 775287 w 775287"/>
                  <a:gd name="connsiteY37" fmla="*/ 441702 h 713462"/>
                  <a:gd name="connsiteX38" fmla="*/ 759789 w 775287"/>
                  <a:gd name="connsiteY38" fmla="*/ 410705 h 713462"/>
                  <a:gd name="connsiteX39" fmla="*/ 728792 w 775287"/>
                  <a:gd name="connsiteY39" fmla="*/ 371959 h 713462"/>
                  <a:gd name="connsiteX40" fmla="*/ 736541 w 775287"/>
                  <a:gd name="connsiteY40" fmla="*/ 325464 h 713462"/>
                  <a:gd name="connsiteX41" fmla="*/ 759789 w 775287"/>
                  <a:gd name="connsiteY41" fmla="*/ 317715 h 713462"/>
                  <a:gd name="connsiteX42" fmla="*/ 775287 w 775287"/>
                  <a:gd name="connsiteY42" fmla="*/ 294468 h 713462"/>
                  <a:gd name="connsiteX43" fmla="*/ 767538 w 775287"/>
                  <a:gd name="connsiteY43" fmla="*/ 271220 h 713462"/>
                  <a:gd name="connsiteX44" fmla="*/ 736541 w 775287"/>
                  <a:gd name="connsiteY44" fmla="*/ 240224 h 713462"/>
                  <a:gd name="connsiteX45" fmla="*/ 728792 w 775287"/>
                  <a:gd name="connsiteY45" fmla="*/ 170481 h 713462"/>
                  <a:gd name="connsiteX46" fmla="*/ 659050 w 775287"/>
                  <a:gd name="connsiteY46" fmla="*/ 178230 h 713462"/>
                  <a:gd name="connsiteX47" fmla="*/ 566060 w 775287"/>
                  <a:gd name="connsiteY47" fmla="*/ 201478 h 713462"/>
                  <a:gd name="connsiteX48" fmla="*/ 542813 w 775287"/>
                  <a:gd name="connsiteY48" fmla="*/ 193729 h 713462"/>
                  <a:gd name="connsiteX49" fmla="*/ 589308 w 775287"/>
                  <a:gd name="connsiteY49" fmla="*/ 154983 h 713462"/>
                  <a:gd name="connsiteX50" fmla="*/ 573809 w 775287"/>
                  <a:gd name="connsiteY50" fmla="*/ 123986 h 713462"/>
                  <a:gd name="connsiteX51" fmla="*/ 558311 w 775287"/>
                  <a:gd name="connsiteY51" fmla="*/ 100739 h 713462"/>
                  <a:gd name="connsiteX52" fmla="*/ 535064 w 775287"/>
                  <a:gd name="connsiteY52" fmla="*/ 7749 h 713462"/>
                  <a:gd name="connsiteX53" fmla="*/ 496318 w 775287"/>
                  <a:gd name="connsiteY53" fmla="*/ 38746 h 713462"/>
                  <a:gd name="connsiteX54" fmla="*/ 449823 w 775287"/>
                  <a:gd name="connsiteY54" fmla="*/ 69742 h 713462"/>
                  <a:gd name="connsiteX55" fmla="*/ 426575 w 775287"/>
                  <a:gd name="connsiteY55" fmla="*/ 61993 h 713462"/>
                  <a:gd name="connsiteX56" fmla="*/ 395579 w 775287"/>
                  <a:gd name="connsiteY56" fmla="*/ 0 h 713462"/>
                  <a:gd name="connsiteX57" fmla="*/ 333586 w 775287"/>
                  <a:gd name="connsiteY57" fmla="*/ 15498 h 713462"/>
                  <a:gd name="connsiteX58" fmla="*/ 287091 w 775287"/>
                  <a:gd name="connsiteY58" fmla="*/ 46495 h 713462"/>
                  <a:gd name="connsiteX59" fmla="*/ 178603 w 775287"/>
                  <a:gd name="connsiteY59" fmla="*/ 54244 h 713462"/>
                  <a:gd name="connsiteX60" fmla="*/ 194101 w 775287"/>
                  <a:gd name="connsiteY60" fmla="*/ 139485 h 71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75287" h="713462">
                    <a:moveTo>
                      <a:pt x="341335" y="77492"/>
                    </a:moveTo>
                    <a:cubicBezTo>
                      <a:pt x="307755" y="80075"/>
                      <a:pt x="273936" y="80478"/>
                      <a:pt x="240596" y="85241"/>
                    </a:cubicBezTo>
                    <a:cubicBezTo>
                      <a:pt x="185348" y="93133"/>
                      <a:pt x="193185" y="97680"/>
                      <a:pt x="155355" y="108488"/>
                    </a:cubicBezTo>
                    <a:cubicBezTo>
                      <a:pt x="145114" y="111414"/>
                      <a:pt x="134690" y="113654"/>
                      <a:pt x="124358" y="116237"/>
                    </a:cubicBezTo>
                    <a:cubicBezTo>
                      <a:pt x="111443" y="129152"/>
                      <a:pt x="82031" y="137073"/>
                      <a:pt x="85613" y="154983"/>
                    </a:cubicBezTo>
                    <a:cubicBezTo>
                      <a:pt x="87280" y="163317"/>
                      <a:pt x="93962" y="205061"/>
                      <a:pt x="101111" y="216976"/>
                    </a:cubicBezTo>
                    <a:cubicBezTo>
                      <a:pt x="104870" y="223241"/>
                      <a:pt x="111443" y="227309"/>
                      <a:pt x="116609" y="232475"/>
                    </a:cubicBezTo>
                    <a:cubicBezTo>
                      <a:pt x="126363" y="271490"/>
                      <a:pt x="135878" y="294716"/>
                      <a:pt x="116609" y="340963"/>
                    </a:cubicBezTo>
                    <a:cubicBezTo>
                      <a:pt x="112166" y="351626"/>
                      <a:pt x="95945" y="351295"/>
                      <a:pt x="85613" y="356461"/>
                    </a:cubicBezTo>
                    <a:cubicBezTo>
                      <a:pt x="80447" y="364210"/>
                      <a:pt x="76700" y="373122"/>
                      <a:pt x="70114" y="379708"/>
                    </a:cubicBezTo>
                    <a:cubicBezTo>
                      <a:pt x="55090" y="394732"/>
                      <a:pt x="42529" y="396653"/>
                      <a:pt x="23619" y="402956"/>
                    </a:cubicBezTo>
                    <a:cubicBezTo>
                      <a:pt x="21036" y="410705"/>
                      <a:pt x="20072" y="419199"/>
                      <a:pt x="15870" y="426203"/>
                    </a:cubicBezTo>
                    <a:cubicBezTo>
                      <a:pt x="12111" y="432468"/>
                      <a:pt x="-2506" y="434987"/>
                      <a:pt x="372" y="441702"/>
                    </a:cubicBezTo>
                    <a:cubicBezTo>
                      <a:pt x="7567" y="458490"/>
                      <a:pt x="24155" y="469973"/>
                      <a:pt x="39118" y="480447"/>
                    </a:cubicBezTo>
                    <a:cubicBezTo>
                      <a:pt x="50514" y="488424"/>
                      <a:pt x="64668" y="491547"/>
                      <a:pt x="77864" y="495946"/>
                    </a:cubicBezTo>
                    <a:cubicBezTo>
                      <a:pt x="109885" y="506620"/>
                      <a:pt x="162235" y="518976"/>
                      <a:pt x="194101" y="526942"/>
                    </a:cubicBezTo>
                    <a:cubicBezTo>
                      <a:pt x="181186" y="529525"/>
                      <a:pt x="168133" y="531497"/>
                      <a:pt x="155355" y="534692"/>
                    </a:cubicBezTo>
                    <a:cubicBezTo>
                      <a:pt x="147431" y="536673"/>
                      <a:pt x="132108" y="534273"/>
                      <a:pt x="132108" y="542441"/>
                    </a:cubicBezTo>
                    <a:cubicBezTo>
                      <a:pt x="132108" y="555356"/>
                      <a:pt x="146223" y="564305"/>
                      <a:pt x="155355" y="573437"/>
                    </a:cubicBezTo>
                    <a:cubicBezTo>
                      <a:pt x="173194" y="591276"/>
                      <a:pt x="185885" y="590757"/>
                      <a:pt x="209599" y="596685"/>
                    </a:cubicBezTo>
                    <a:cubicBezTo>
                      <a:pt x="204433" y="617349"/>
                      <a:pt x="199705" y="638128"/>
                      <a:pt x="194101" y="658678"/>
                    </a:cubicBezTo>
                    <a:cubicBezTo>
                      <a:pt x="191952" y="666558"/>
                      <a:pt x="190555" y="674921"/>
                      <a:pt x="186352" y="681925"/>
                    </a:cubicBezTo>
                    <a:cubicBezTo>
                      <a:pt x="182593" y="688190"/>
                      <a:pt x="176019" y="692258"/>
                      <a:pt x="170853" y="697424"/>
                    </a:cubicBezTo>
                    <a:cubicBezTo>
                      <a:pt x="176019" y="702590"/>
                      <a:pt x="179055" y="712557"/>
                      <a:pt x="186352" y="712922"/>
                    </a:cubicBezTo>
                    <a:cubicBezTo>
                      <a:pt x="232860" y="715247"/>
                      <a:pt x="279479" y="709588"/>
                      <a:pt x="325836" y="705173"/>
                    </a:cubicBezTo>
                    <a:cubicBezTo>
                      <a:pt x="333968" y="704399"/>
                      <a:pt x="341230" y="699668"/>
                      <a:pt x="349084" y="697424"/>
                    </a:cubicBezTo>
                    <a:cubicBezTo>
                      <a:pt x="359324" y="694498"/>
                      <a:pt x="369748" y="692258"/>
                      <a:pt x="380080" y="689675"/>
                    </a:cubicBezTo>
                    <a:cubicBezTo>
                      <a:pt x="415133" y="654622"/>
                      <a:pt x="371312" y="696981"/>
                      <a:pt x="426575" y="650929"/>
                    </a:cubicBezTo>
                    <a:cubicBezTo>
                      <a:pt x="432188" y="646252"/>
                      <a:pt x="436908" y="640596"/>
                      <a:pt x="442074" y="635430"/>
                    </a:cubicBezTo>
                    <a:cubicBezTo>
                      <a:pt x="560670" y="655197"/>
                      <a:pt x="503796" y="654056"/>
                      <a:pt x="612555" y="643180"/>
                    </a:cubicBezTo>
                    <a:cubicBezTo>
                      <a:pt x="617721" y="635431"/>
                      <a:pt x="621467" y="626518"/>
                      <a:pt x="628053" y="619932"/>
                    </a:cubicBezTo>
                    <a:cubicBezTo>
                      <a:pt x="659052" y="588933"/>
                      <a:pt x="646133" y="622518"/>
                      <a:pt x="666799" y="581186"/>
                    </a:cubicBezTo>
                    <a:cubicBezTo>
                      <a:pt x="670452" y="573880"/>
                      <a:pt x="667456" y="561991"/>
                      <a:pt x="674548" y="557939"/>
                    </a:cubicBezTo>
                    <a:cubicBezTo>
                      <a:pt x="688190" y="550144"/>
                      <a:pt x="705545" y="552773"/>
                      <a:pt x="721043" y="550190"/>
                    </a:cubicBezTo>
                    <a:cubicBezTo>
                      <a:pt x="726209" y="539858"/>
                      <a:pt x="729827" y="528593"/>
                      <a:pt x="736541" y="519193"/>
                    </a:cubicBezTo>
                    <a:cubicBezTo>
                      <a:pt x="742911" y="510275"/>
                      <a:pt x="754352" y="505461"/>
                      <a:pt x="759789" y="495946"/>
                    </a:cubicBezTo>
                    <a:cubicBezTo>
                      <a:pt x="765073" y="486699"/>
                      <a:pt x="764612" y="475190"/>
                      <a:pt x="767538" y="464949"/>
                    </a:cubicBezTo>
                    <a:cubicBezTo>
                      <a:pt x="769782" y="457095"/>
                      <a:pt x="772704" y="449451"/>
                      <a:pt x="775287" y="441702"/>
                    </a:cubicBezTo>
                    <a:cubicBezTo>
                      <a:pt x="770121" y="431370"/>
                      <a:pt x="767184" y="419579"/>
                      <a:pt x="759789" y="410705"/>
                    </a:cubicBezTo>
                    <a:cubicBezTo>
                      <a:pt x="720842" y="363969"/>
                      <a:pt x="747294" y="427466"/>
                      <a:pt x="728792" y="371959"/>
                    </a:cubicBezTo>
                    <a:cubicBezTo>
                      <a:pt x="731375" y="356461"/>
                      <a:pt x="728746" y="339106"/>
                      <a:pt x="736541" y="325464"/>
                    </a:cubicBezTo>
                    <a:cubicBezTo>
                      <a:pt x="740594" y="318372"/>
                      <a:pt x="753410" y="322818"/>
                      <a:pt x="759789" y="317715"/>
                    </a:cubicBezTo>
                    <a:cubicBezTo>
                      <a:pt x="767061" y="311897"/>
                      <a:pt x="770121" y="302217"/>
                      <a:pt x="775287" y="294468"/>
                    </a:cubicBezTo>
                    <a:cubicBezTo>
                      <a:pt x="772704" y="286719"/>
                      <a:pt x="773314" y="276996"/>
                      <a:pt x="767538" y="271220"/>
                    </a:cubicBezTo>
                    <a:cubicBezTo>
                      <a:pt x="726207" y="229888"/>
                      <a:pt x="757209" y="302220"/>
                      <a:pt x="736541" y="240224"/>
                    </a:cubicBezTo>
                    <a:cubicBezTo>
                      <a:pt x="733958" y="216976"/>
                      <a:pt x="747057" y="185093"/>
                      <a:pt x="728792" y="170481"/>
                    </a:cubicBezTo>
                    <a:cubicBezTo>
                      <a:pt x="710527" y="155869"/>
                      <a:pt x="682235" y="175138"/>
                      <a:pt x="659050" y="178230"/>
                    </a:cubicBezTo>
                    <a:cubicBezTo>
                      <a:pt x="606880" y="185186"/>
                      <a:pt x="616607" y="184629"/>
                      <a:pt x="566060" y="201478"/>
                    </a:cubicBezTo>
                    <a:cubicBezTo>
                      <a:pt x="558311" y="198895"/>
                      <a:pt x="544794" y="201653"/>
                      <a:pt x="542813" y="193729"/>
                    </a:cubicBezTo>
                    <a:cubicBezTo>
                      <a:pt x="537945" y="174256"/>
                      <a:pt x="583189" y="158042"/>
                      <a:pt x="589308" y="154983"/>
                    </a:cubicBezTo>
                    <a:cubicBezTo>
                      <a:pt x="603446" y="112568"/>
                      <a:pt x="600999" y="145739"/>
                      <a:pt x="573809" y="123986"/>
                    </a:cubicBezTo>
                    <a:cubicBezTo>
                      <a:pt x="566537" y="118168"/>
                      <a:pt x="563477" y="108488"/>
                      <a:pt x="558311" y="100739"/>
                    </a:cubicBezTo>
                    <a:cubicBezTo>
                      <a:pt x="561118" y="72671"/>
                      <a:pt x="591990" y="7749"/>
                      <a:pt x="535064" y="7749"/>
                    </a:cubicBezTo>
                    <a:cubicBezTo>
                      <a:pt x="522418" y="7749"/>
                      <a:pt x="505315" y="31998"/>
                      <a:pt x="496318" y="38746"/>
                    </a:cubicBezTo>
                    <a:cubicBezTo>
                      <a:pt x="481417" y="49922"/>
                      <a:pt x="449823" y="69742"/>
                      <a:pt x="449823" y="69742"/>
                    </a:cubicBezTo>
                    <a:cubicBezTo>
                      <a:pt x="442074" y="67159"/>
                      <a:pt x="432351" y="67769"/>
                      <a:pt x="426575" y="61993"/>
                    </a:cubicBezTo>
                    <a:cubicBezTo>
                      <a:pt x="408276" y="43694"/>
                      <a:pt x="403129" y="22649"/>
                      <a:pt x="395579" y="0"/>
                    </a:cubicBezTo>
                    <a:cubicBezTo>
                      <a:pt x="384845" y="2147"/>
                      <a:pt x="346989" y="8052"/>
                      <a:pt x="333586" y="15498"/>
                    </a:cubicBezTo>
                    <a:cubicBezTo>
                      <a:pt x="317303" y="24544"/>
                      <a:pt x="305670" y="45168"/>
                      <a:pt x="287091" y="46495"/>
                    </a:cubicBezTo>
                    <a:lnTo>
                      <a:pt x="178603" y="54244"/>
                    </a:lnTo>
                    <a:cubicBezTo>
                      <a:pt x="202187" y="101414"/>
                      <a:pt x="194101" y="73689"/>
                      <a:pt x="194101" y="139485"/>
                    </a:cubicBezTo>
                  </a:path>
                </a:pathLst>
              </a:custGeom>
              <a:solidFill>
                <a:srgbClr val="92D050">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2"/>
              <p:cNvPicPr>
                <a:picLocks noChangeAspect="1" noChangeArrowheads="1"/>
              </p:cNvPicPr>
              <p:nvPr/>
            </p:nvPicPr>
            <p:blipFill rotWithShape="1">
              <a:blip r:embed="rId77" cstate="print">
                <a:clrChange>
                  <a:clrFrom>
                    <a:srgbClr val="FFFFFF"/>
                  </a:clrFrom>
                  <a:clrTo>
                    <a:srgbClr val="FFFFFF">
                      <a:alpha val="0"/>
                    </a:srgbClr>
                  </a:clrTo>
                </a:clrChange>
                <a:extLst>
                  <a:ext uri="{BEBA8EAE-BF5A-486C-A8C5-ECC9F3942E4B}">
                    <a14:imgProps xmlns:a14="http://schemas.microsoft.com/office/drawing/2010/main">
                      <a14:imgLayer r:embed="rId78">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3274676" y="3395891"/>
                <a:ext cx="154324" cy="243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7" name="Freeform 106"/>
              <p:cNvSpPr/>
              <p:nvPr/>
            </p:nvSpPr>
            <p:spPr>
              <a:xfrm rot="4375875">
                <a:off x="3293403" y="3390813"/>
                <a:ext cx="128678" cy="110380"/>
              </a:xfrm>
              <a:custGeom>
                <a:avLst/>
                <a:gdLst>
                  <a:gd name="connsiteX0" fmla="*/ 341335 w 775287"/>
                  <a:gd name="connsiteY0" fmla="*/ 77492 h 713462"/>
                  <a:gd name="connsiteX1" fmla="*/ 240596 w 775287"/>
                  <a:gd name="connsiteY1" fmla="*/ 85241 h 713462"/>
                  <a:gd name="connsiteX2" fmla="*/ 155355 w 775287"/>
                  <a:gd name="connsiteY2" fmla="*/ 108488 h 713462"/>
                  <a:gd name="connsiteX3" fmla="*/ 124358 w 775287"/>
                  <a:gd name="connsiteY3" fmla="*/ 116237 h 713462"/>
                  <a:gd name="connsiteX4" fmla="*/ 85613 w 775287"/>
                  <a:gd name="connsiteY4" fmla="*/ 154983 h 713462"/>
                  <a:gd name="connsiteX5" fmla="*/ 101111 w 775287"/>
                  <a:gd name="connsiteY5" fmla="*/ 216976 h 713462"/>
                  <a:gd name="connsiteX6" fmla="*/ 116609 w 775287"/>
                  <a:gd name="connsiteY6" fmla="*/ 232475 h 713462"/>
                  <a:gd name="connsiteX7" fmla="*/ 116609 w 775287"/>
                  <a:gd name="connsiteY7" fmla="*/ 340963 h 713462"/>
                  <a:gd name="connsiteX8" fmla="*/ 85613 w 775287"/>
                  <a:gd name="connsiteY8" fmla="*/ 356461 h 713462"/>
                  <a:gd name="connsiteX9" fmla="*/ 70114 w 775287"/>
                  <a:gd name="connsiteY9" fmla="*/ 379708 h 713462"/>
                  <a:gd name="connsiteX10" fmla="*/ 23619 w 775287"/>
                  <a:gd name="connsiteY10" fmla="*/ 402956 h 713462"/>
                  <a:gd name="connsiteX11" fmla="*/ 15870 w 775287"/>
                  <a:gd name="connsiteY11" fmla="*/ 426203 h 713462"/>
                  <a:gd name="connsiteX12" fmla="*/ 372 w 775287"/>
                  <a:gd name="connsiteY12" fmla="*/ 441702 h 713462"/>
                  <a:gd name="connsiteX13" fmla="*/ 39118 w 775287"/>
                  <a:gd name="connsiteY13" fmla="*/ 480447 h 713462"/>
                  <a:gd name="connsiteX14" fmla="*/ 77864 w 775287"/>
                  <a:gd name="connsiteY14" fmla="*/ 495946 h 713462"/>
                  <a:gd name="connsiteX15" fmla="*/ 194101 w 775287"/>
                  <a:gd name="connsiteY15" fmla="*/ 526942 h 713462"/>
                  <a:gd name="connsiteX16" fmla="*/ 155355 w 775287"/>
                  <a:gd name="connsiteY16" fmla="*/ 534692 h 713462"/>
                  <a:gd name="connsiteX17" fmla="*/ 132108 w 775287"/>
                  <a:gd name="connsiteY17" fmla="*/ 542441 h 713462"/>
                  <a:gd name="connsiteX18" fmla="*/ 155355 w 775287"/>
                  <a:gd name="connsiteY18" fmla="*/ 573437 h 713462"/>
                  <a:gd name="connsiteX19" fmla="*/ 209599 w 775287"/>
                  <a:gd name="connsiteY19" fmla="*/ 596685 h 713462"/>
                  <a:gd name="connsiteX20" fmla="*/ 194101 w 775287"/>
                  <a:gd name="connsiteY20" fmla="*/ 658678 h 713462"/>
                  <a:gd name="connsiteX21" fmla="*/ 186352 w 775287"/>
                  <a:gd name="connsiteY21" fmla="*/ 681925 h 713462"/>
                  <a:gd name="connsiteX22" fmla="*/ 170853 w 775287"/>
                  <a:gd name="connsiteY22" fmla="*/ 697424 h 713462"/>
                  <a:gd name="connsiteX23" fmla="*/ 186352 w 775287"/>
                  <a:gd name="connsiteY23" fmla="*/ 712922 h 713462"/>
                  <a:gd name="connsiteX24" fmla="*/ 325836 w 775287"/>
                  <a:gd name="connsiteY24" fmla="*/ 705173 h 713462"/>
                  <a:gd name="connsiteX25" fmla="*/ 349084 w 775287"/>
                  <a:gd name="connsiteY25" fmla="*/ 697424 h 713462"/>
                  <a:gd name="connsiteX26" fmla="*/ 380080 w 775287"/>
                  <a:gd name="connsiteY26" fmla="*/ 689675 h 713462"/>
                  <a:gd name="connsiteX27" fmla="*/ 426575 w 775287"/>
                  <a:gd name="connsiteY27" fmla="*/ 650929 h 713462"/>
                  <a:gd name="connsiteX28" fmla="*/ 442074 w 775287"/>
                  <a:gd name="connsiteY28" fmla="*/ 635430 h 713462"/>
                  <a:gd name="connsiteX29" fmla="*/ 612555 w 775287"/>
                  <a:gd name="connsiteY29" fmla="*/ 643180 h 713462"/>
                  <a:gd name="connsiteX30" fmla="*/ 628053 w 775287"/>
                  <a:gd name="connsiteY30" fmla="*/ 619932 h 713462"/>
                  <a:gd name="connsiteX31" fmla="*/ 666799 w 775287"/>
                  <a:gd name="connsiteY31" fmla="*/ 581186 h 713462"/>
                  <a:gd name="connsiteX32" fmla="*/ 674548 w 775287"/>
                  <a:gd name="connsiteY32" fmla="*/ 557939 h 713462"/>
                  <a:gd name="connsiteX33" fmla="*/ 721043 w 775287"/>
                  <a:gd name="connsiteY33" fmla="*/ 550190 h 713462"/>
                  <a:gd name="connsiteX34" fmla="*/ 736541 w 775287"/>
                  <a:gd name="connsiteY34" fmla="*/ 519193 h 713462"/>
                  <a:gd name="connsiteX35" fmla="*/ 759789 w 775287"/>
                  <a:gd name="connsiteY35" fmla="*/ 495946 h 713462"/>
                  <a:gd name="connsiteX36" fmla="*/ 767538 w 775287"/>
                  <a:gd name="connsiteY36" fmla="*/ 464949 h 713462"/>
                  <a:gd name="connsiteX37" fmla="*/ 775287 w 775287"/>
                  <a:gd name="connsiteY37" fmla="*/ 441702 h 713462"/>
                  <a:gd name="connsiteX38" fmla="*/ 759789 w 775287"/>
                  <a:gd name="connsiteY38" fmla="*/ 410705 h 713462"/>
                  <a:gd name="connsiteX39" fmla="*/ 728792 w 775287"/>
                  <a:gd name="connsiteY39" fmla="*/ 371959 h 713462"/>
                  <a:gd name="connsiteX40" fmla="*/ 736541 w 775287"/>
                  <a:gd name="connsiteY40" fmla="*/ 325464 h 713462"/>
                  <a:gd name="connsiteX41" fmla="*/ 759789 w 775287"/>
                  <a:gd name="connsiteY41" fmla="*/ 317715 h 713462"/>
                  <a:gd name="connsiteX42" fmla="*/ 775287 w 775287"/>
                  <a:gd name="connsiteY42" fmla="*/ 294468 h 713462"/>
                  <a:gd name="connsiteX43" fmla="*/ 767538 w 775287"/>
                  <a:gd name="connsiteY43" fmla="*/ 271220 h 713462"/>
                  <a:gd name="connsiteX44" fmla="*/ 736541 w 775287"/>
                  <a:gd name="connsiteY44" fmla="*/ 240224 h 713462"/>
                  <a:gd name="connsiteX45" fmla="*/ 728792 w 775287"/>
                  <a:gd name="connsiteY45" fmla="*/ 170481 h 713462"/>
                  <a:gd name="connsiteX46" fmla="*/ 659050 w 775287"/>
                  <a:gd name="connsiteY46" fmla="*/ 178230 h 713462"/>
                  <a:gd name="connsiteX47" fmla="*/ 566060 w 775287"/>
                  <a:gd name="connsiteY47" fmla="*/ 201478 h 713462"/>
                  <a:gd name="connsiteX48" fmla="*/ 542813 w 775287"/>
                  <a:gd name="connsiteY48" fmla="*/ 193729 h 713462"/>
                  <a:gd name="connsiteX49" fmla="*/ 589308 w 775287"/>
                  <a:gd name="connsiteY49" fmla="*/ 154983 h 713462"/>
                  <a:gd name="connsiteX50" fmla="*/ 573809 w 775287"/>
                  <a:gd name="connsiteY50" fmla="*/ 123986 h 713462"/>
                  <a:gd name="connsiteX51" fmla="*/ 558311 w 775287"/>
                  <a:gd name="connsiteY51" fmla="*/ 100739 h 713462"/>
                  <a:gd name="connsiteX52" fmla="*/ 535064 w 775287"/>
                  <a:gd name="connsiteY52" fmla="*/ 7749 h 713462"/>
                  <a:gd name="connsiteX53" fmla="*/ 496318 w 775287"/>
                  <a:gd name="connsiteY53" fmla="*/ 38746 h 713462"/>
                  <a:gd name="connsiteX54" fmla="*/ 449823 w 775287"/>
                  <a:gd name="connsiteY54" fmla="*/ 69742 h 713462"/>
                  <a:gd name="connsiteX55" fmla="*/ 426575 w 775287"/>
                  <a:gd name="connsiteY55" fmla="*/ 61993 h 713462"/>
                  <a:gd name="connsiteX56" fmla="*/ 395579 w 775287"/>
                  <a:gd name="connsiteY56" fmla="*/ 0 h 713462"/>
                  <a:gd name="connsiteX57" fmla="*/ 333586 w 775287"/>
                  <a:gd name="connsiteY57" fmla="*/ 15498 h 713462"/>
                  <a:gd name="connsiteX58" fmla="*/ 287091 w 775287"/>
                  <a:gd name="connsiteY58" fmla="*/ 46495 h 713462"/>
                  <a:gd name="connsiteX59" fmla="*/ 178603 w 775287"/>
                  <a:gd name="connsiteY59" fmla="*/ 54244 h 713462"/>
                  <a:gd name="connsiteX60" fmla="*/ 194101 w 775287"/>
                  <a:gd name="connsiteY60" fmla="*/ 139485 h 71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75287" h="713462">
                    <a:moveTo>
                      <a:pt x="341335" y="77492"/>
                    </a:moveTo>
                    <a:cubicBezTo>
                      <a:pt x="307755" y="80075"/>
                      <a:pt x="273936" y="80478"/>
                      <a:pt x="240596" y="85241"/>
                    </a:cubicBezTo>
                    <a:cubicBezTo>
                      <a:pt x="185348" y="93133"/>
                      <a:pt x="193185" y="97680"/>
                      <a:pt x="155355" y="108488"/>
                    </a:cubicBezTo>
                    <a:cubicBezTo>
                      <a:pt x="145114" y="111414"/>
                      <a:pt x="134690" y="113654"/>
                      <a:pt x="124358" y="116237"/>
                    </a:cubicBezTo>
                    <a:cubicBezTo>
                      <a:pt x="111443" y="129152"/>
                      <a:pt x="82031" y="137073"/>
                      <a:pt x="85613" y="154983"/>
                    </a:cubicBezTo>
                    <a:cubicBezTo>
                      <a:pt x="87280" y="163317"/>
                      <a:pt x="93962" y="205061"/>
                      <a:pt x="101111" y="216976"/>
                    </a:cubicBezTo>
                    <a:cubicBezTo>
                      <a:pt x="104870" y="223241"/>
                      <a:pt x="111443" y="227309"/>
                      <a:pt x="116609" y="232475"/>
                    </a:cubicBezTo>
                    <a:cubicBezTo>
                      <a:pt x="126363" y="271490"/>
                      <a:pt x="135878" y="294716"/>
                      <a:pt x="116609" y="340963"/>
                    </a:cubicBezTo>
                    <a:cubicBezTo>
                      <a:pt x="112166" y="351626"/>
                      <a:pt x="95945" y="351295"/>
                      <a:pt x="85613" y="356461"/>
                    </a:cubicBezTo>
                    <a:cubicBezTo>
                      <a:pt x="80447" y="364210"/>
                      <a:pt x="76700" y="373122"/>
                      <a:pt x="70114" y="379708"/>
                    </a:cubicBezTo>
                    <a:cubicBezTo>
                      <a:pt x="55090" y="394732"/>
                      <a:pt x="42529" y="396653"/>
                      <a:pt x="23619" y="402956"/>
                    </a:cubicBezTo>
                    <a:cubicBezTo>
                      <a:pt x="21036" y="410705"/>
                      <a:pt x="20072" y="419199"/>
                      <a:pt x="15870" y="426203"/>
                    </a:cubicBezTo>
                    <a:cubicBezTo>
                      <a:pt x="12111" y="432468"/>
                      <a:pt x="-2506" y="434987"/>
                      <a:pt x="372" y="441702"/>
                    </a:cubicBezTo>
                    <a:cubicBezTo>
                      <a:pt x="7567" y="458490"/>
                      <a:pt x="24155" y="469973"/>
                      <a:pt x="39118" y="480447"/>
                    </a:cubicBezTo>
                    <a:cubicBezTo>
                      <a:pt x="50514" y="488424"/>
                      <a:pt x="64668" y="491547"/>
                      <a:pt x="77864" y="495946"/>
                    </a:cubicBezTo>
                    <a:cubicBezTo>
                      <a:pt x="109885" y="506620"/>
                      <a:pt x="162235" y="518976"/>
                      <a:pt x="194101" y="526942"/>
                    </a:cubicBezTo>
                    <a:cubicBezTo>
                      <a:pt x="181186" y="529525"/>
                      <a:pt x="168133" y="531497"/>
                      <a:pt x="155355" y="534692"/>
                    </a:cubicBezTo>
                    <a:cubicBezTo>
                      <a:pt x="147431" y="536673"/>
                      <a:pt x="132108" y="534273"/>
                      <a:pt x="132108" y="542441"/>
                    </a:cubicBezTo>
                    <a:cubicBezTo>
                      <a:pt x="132108" y="555356"/>
                      <a:pt x="146223" y="564305"/>
                      <a:pt x="155355" y="573437"/>
                    </a:cubicBezTo>
                    <a:cubicBezTo>
                      <a:pt x="173194" y="591276"/>
                      <a:pt x="185885" y="590757"/>
                      <a:pt x="209599" y="596685"/>
                    </a:cubicBezTo>
                    <a:cubicBezTo>
                      <a:pt x="204433" y="617349"/>
                      <a:pt x="199705" y="638128"/>
                      <a:pt x="194101" y="658678"/>
                    </a:cubicBezTo>
                    <a:cubicBezTo>
                      <a:pt x="191952" y="666558"/>
                      <a:pt x="190555" y="674921"/>
                      <a:pt x="186352" y="681925"/>
                    </a:cubicBezTo>
                    <a:cubicBezTo>
                      <a:pt x="182593" y="688190"/>
                      <a:pt x="176019" y="692258"/>
                      <a:pt x="170853" y="697424"/>
                    </a:cubicBezTo>
                    <a:cubicBezTo>
                      <a:pt x="176019" y="702590"/>
                      <a:pt x="179055" y="712557"/>
                      <a:pt x="186352" y="712922"/>
                    </a:cubicBezTo>
                    <a:cubicBezTo>
                      <a:pt x="232860" y="715247"/>
                      <a:pt x="279479" y="709588"/>
                      <a:pt x="325836" y="705173"/>
                    </a:cubicBezTo>
                    <a:cubicBezTo>
                      <a:pt x="333968" y="704399"/>
                      <a:pt x="341230" y="699668"/>
                      <a:pt x="349084" y="697424"/>
                    </a:cubicBezTo>
                    <a:cubicBezTo>
                      <a:pt x="359324" y="694498"/>
                      <a:pt x="369748" y="692258"/>
                      <a:pt x="380080" y="689675"/>
                    </a:cubicBezTo>
                    <a:cubicBezTo>
                      <a:pt x="415133" y="654622"/>
                      <a:pt x="371312" y="696981"/>
                      <a:pt x="426575" y="650929"/>
                    </a:cubicBezTo>
                    <a:cubicBezTo>
                      <a:pt x="432188" y="646252"/>
                      <a:pt x="436908" y="640596"/>
                      <a:pt x="442074" y="635430"/>
                    </a:cubicBezTo>
                    <a:cubicBezTo>
                      <a:pt x="560670" y="655197"/>
                      <a:pt x="503796" y="654056"/>
                      <a:pt x="612555" y="643180"/>
                    </a:cubicBezTo>
                    <a:cubicBezTo>
                      <a:pt x="617721" y="635431"/>
                      <a:pt x="621467" y="626518"/>
                      <a:pt x="628053" y="619932"/>
                    </a:cubicBezTo>
                    <a:cubicBezTo>
                      <a:pt x="659052" y="588933"/>
                      <a:pt x="646133" y="622518"/>
                      <a:pt x="666799" y="581186"/>
                    </a:cubicBezTo>
                    <a:cubicBezTo>
                      <a:pt x="670452" y="573880"/>
                      <a:pt x="667456" y="561991"/>
                      <a:pt x="674548" y="557939"/>
                    </a:cubicBezTo>
                    <a:cubicBezTo>
                      <a:pt x="688190" y="550144"/>
                      <a:pt x="705545" y="552773"/>
                      <a:pt x="721043" y="550190"/>
                    </a:cubicBezTo>
                    <a:cubicBezTo>
                      <a:pt x="726209" y="539858"/>
                      <a:pt x="729827" y="528593"/>
                      <a:pt x="736541" y="519193"/>
                    </a:cubicBezTo>
                    <a:cubicBezTo>
                      <a:pt x="742911" y="510275"/>
                      <a:pt x="754352" y="505461"/>
                      <a:pt x="759789" y="495946"/>
                    </a:cubicBezTo>
                    <a:cubicBezTo>
                      <a:pt x="765073" y="486699"/>
                      <a:pt x="764612" y="475190"/>
                      <a:pt x="767538" y="464949"/>
                    </a:cubicBezTo>
                    <a:cubicBezTo>
                      <a:pt x="769782" y="457095"/>
                      <a:pt x="772704" y="449451"/>
                      <a:pt x="775287" y="441702"/>
                    </a:cubicBezTo>
                    <a:cubicBezTo>
                      <a:pt x="770121" y="431370"/>
                      <a:pt x="767184" y="419579"/>
                      <a:pt x="759789" y="410705"/>
                    </a:cubicBezTo>
                    <a:cubicBezTo>
                      <a:pt x="720842" y="363969"/>
                      <a:pt x="747294" y="427466"/>
                      <a:pt x="728792" y="371959"/>
                    </a:cubicBezTo>
                    <a:cubicBezTo>
                      <a:pt x="731375" y="356461"/>
                      <a:pt x="728746" y="339106"/>
                      <a:pt x="736541" y="325464"/>
                    </a:cubicBezTo>
                    <a:cubicBezTo>
                      <a:pt x="740594" y="318372"/>
                      <a:pt x="753410" y="322818"/>
                      <a:pt x="759789" y="317715"/>
                    </a:cubicBezTo>
                    <a:cubicBezTo>
                      <a:pt x="767061" y="311897"/>
                      <a:pt x="770121" y="302217"/>
                      <a:pt x="775287" y="294468"/>
                    </a:cubicBezTo>
                    <a:cubicBezTo>
                      <a:pt x="772704" y="286719"/>
                      <a:pt x="773314" y="276996"/>
                      <a:pt x="767538" y="271220"/>
                    </a:cubicBezTo>
                    <a:cubicBezTo>
                      <a:pt x="726207" y="229888"/>
                      <a:pt x="757209" y="302220"/>
                      <a:pt x="736541" y="240224"/>
                    </a:cubicBezTo>
                    <a:cubicBezTo>
                      <a:pt x="733958" y="216976"/>
                      <a:pt x="747057" y="185093"/>
                      <a:pt x="728792" y="170481"/>
                    </a:cubicBezTo>
                    <a:cubicBezTo>
                      <a:pt x="710527" y="155869"/>
                      <a:pt x="682235" y="175138"/>
                      <a:pt x="659050" y="178230"/>
                    </a:cubicBezTo>
                    <a:cubicBezTo>
                      <a:pt x="606880" y="185186"/>
                      <a:pt x="616607" y="184629"/>
                      <a:pt x="566060" y="201478"/>
                    </a:cubicBezTo>
                    <a:cubicBezTo>
                      <a:pt x="558311" y="198895"/>
                      <a:pt x="544794" y="201653"/>
                      <a:pt x="542813" y="193729"/>
                    </a:cubicBezTo>
                    <a:cubicBezTo>
                      <a:pt x="537945" y="174256"/>
                      <a:pt x="583189" y="158042"/>
                      <a:pt x="589308" y="154983"/>
                    </a:cubicBezTo>
                    <a:cubicBezTo>
                      <a:pt x="603446" y="112568"/>
                      <a:pt x="600999" y="145739"/>
                      <a:pt x="573809" y="123986"/>
                    </a:cubicBezTo>
                    <a:cubicBezTo>
                      <a:pt x="566537" y="118168"/>
                      <a:pt x="563477" y="108488"/>
                      <a:pt x="558311" y="100739"/>
                    </a:cubicBezTo>
                    <a:cubicBezTo>
                      <a:pt x="561118" y="72671"/>
                      <a:pt x="591990" y="7749"/>
                      <a:pt x="535064" y="7749"/>
                    </a:cubicBezTo>
                    <a:cubicBezTo>
                      <a:pt x="522418" y="7749"/>
                      <a:pt x="505315" y="31998"/>
                      <a:pt x="496318" y="38746"/>
                    </a:cubicBezTo>
                    <a:cubicBezTo>
                      <a:pt x="481417" y="49922"/>
                      <a:pt x="449823" y="69742"/>
                      <a:pt x="449823" y="69742"/>
                    </a:cubicBezTo>
                    <a:cubicBezTo>
                      <a:pt x="442074" y="67159"/>
                      <a:pt x="432351" y="67769"/>
                      <a:pt x="426575" y="61993"/>
                    </a:cubicBezTo>
                    <a:cubicBezTo>
                      <a:pt x="408276" y="43694"/>
                      <a:pt x="403129" y="22649"/>
                      <a:pt x="395579" y="0"/>
                    </a:cubicBezTo>
                    <a:cubicBezTo>
                      <a:pt x="384845" y="2147"/>
                      <a:pt x="346989" y="8052"/>
                      <a:pt x="333586" y="15498"/>
                    </a:cubicBezTo>
                    <a:cubicBezTo>
                      <a:pt x="317303" y="24544"/>
                      <a:pt x="305670" y="45168"/>
                      <a:pt x="287091" y="46495"/>
                    </a:cubicBezTo>
                    <a:lnTo>
                      <a:pt x="178603" y="54244"/>
                    </a:lnTo>
                    <a:cubicBezTo>
                      <a:pt x="202187" y="101414"/>
                      <a:pt x="194101" y="73689"/>
                      <a:pt x="194101" y="139485"/>
                    </a:cubicBezTo>
                  </a:path>
                </a:pathLst>
              </a:custGeom>
              <a:solidFill>
                <a:srgbClr val="92D050">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107"/>
              <p:cNvSpPr/>
              <p:nvPr/>
            </p:nvSpPr>
            <p:spPr>
              <a:xfrm rot="11467638">
                <a:off x="4508738" y="2791611"/>
                <a:ext cx="489982" cy="494899"/>
              </a:xfrm>
              <a:custGeom>
                <a:avLst/>
                <a:gdLst>
                  <a:gd name="connsiteX0" fmla="*/ 341335 w 775287"/>
                  <a:gd name="connsiteY0" fmla="*/ 77492 h 713462"/>
                  <a:gd name="connsiteX1" fmla="*/ 240596 w 775287"/>
                  <a:gd name="connsiteY1" fmla="*/ 85241 h 713462"/>
                  <a:gd name="connsiteX2" fmla="*/ 155355 w 775287"/>
                  <a:gd name="connsiteY2" fmla="*/ 108488 h 713462"/>
                  <a:gd name="connsiteX3" fmla="*/ 124358 w 775287"/>
                  <a:gd name="connsiteY3" fmla="*/ 116237 h 713462"/>
                  <a:gd name="connsiteX4" fmla="*/ 85613 w 775287"/>
                  <a:gd name="connsiteY4" fmla="*/ 154983 h 713462"/>
                  <a:gd name="connsiteX5" fmla="*/ 101111 w 775287"/>
                  <a:gd name="connsiteY5" fmla="*/ 216976 h 713462"/>
                  <a:gd name="connsiteX6" fmla="*/ 116609 w 775287"/>
                  <a:gd name="connsiteY6" fmla="*/ 232475 h 713462"/>
                  <a:gd name="connsiteX7" fmla="*/ 116609 w 775287"/>
                  <a:gd name="connsiteY7" fmla="*/ 340963 h 713462"/>
                  <a:gd name="connsiteX8" fmla="*/ 85613 w 775287"/>
                  <a:gd name="connsiteY8" fmla="*/ 356461 h 713462"/>
                  <a:gd name="connsiteX9" fmla="*/ 70114 w 775287"/>
                  <a:gd name="connsiteY9" fmla="*/ 379708 h 713462"/>
                  <a:gd name="connsiteX10" fmla="*/ 23619 w 775287"/>
                  <a:gd name="connsiteY10" fmla="*/ 402956 h 713462"/>
                  <a:gd name="connsiteX11" fmla="*/ 15870 w 775287"/>
                  <a:gd name="connsiteY11" fmla="*/ 426203 h 713462"/>
                  <a:gd name="connsiteX12" fmla="*/ 372 w 775287"/>
                  <a:gd name="connsiteY12" fmla="*/ 441702 h 713462"/>
                  <a:gd name="connsiteX13" fmla="*/ 39118 w 775287"/>
                  <a:gd name="connsiteY13" fmla="*/ 480447 h 713462"/>
                  <a:gd name="connsiteX14" fmla="*/ 77864 w 775287"/>
                  <a:gd name="connsiteY14" fmla="*/ 495946 h 713462"/>
                  <a:gd name="connsiteX15" fmla="*/ 194101 w 775287"/>
                  <a:gd name="connsiteY15" fmla="*/ 526942 h 713462"/>
                  <a:gd name="connsiteX16" fmla="*/ 155355 w 775287"/>
                  <a:gd name="connsiteY16" fmla="*/ 534692 h 713462"/>
                  <a:gd name="connsiteX17" fmla="*/ 132108 w 775287"/>
                  <a:gd name="connsiteY17" fmla="*/ 542441 h 713462"/>
                  <a:gd name="connsiteX18" fmla="*/ 155355 w 775287"/>
                  <a:gd name="connsiteY18" fmla="*/ 573437 h 713462"/>
                  <a:gd name="connsiteX19" fmla="*/ 209599 w 775287"/>
                  <a:gd name="connsiteY19" fmla="*/ 596685 h 713462"/>
                  <a:gd name="connsiteX20" fmla="*/ 194101 w 775287"/>
                  <a:gd name="connsiteY20" fmla="*/ 658678 h 713462"/>
                  <a:gd name="connsiteX21" fmla="*/ 186352 w 775287"/>
                  <a:gd name="connsiteY21" fmla="*/ 681925 h 713462"/>
                  <a:gd name="connsiteX22" fmla="*/ 170853 w 775287"/>
                  <a:gd name="connsiteY22" fmla="*/ 697424 h 713462"/>
                  <a:gd name="connsiteX23" fmla="*/ 186352 w 775287"/>
                  <a:gd name="connsiteY23" fmla="*/ 712922 h 713462"/>
                  <a:gd name="connsiteX24" fmla="*/ 325836 w 775287"/>
                  <a:gd name="connsiteY24" fmla="*/ 705173 h 713462"/>
                  <a:gd name="connsiteX25" fmla="*/ 349084 w 775287"/>
                  <a:gd name="connsiteY25" fmla="*/ 697424 h 713462"/>
                  <a:gd name="connsiteX26" fmla="*/ 380080 w 775287"/>
                  <a:gd name="connsiteY26" fmla="*/ 689675 h 713462"/>
                  <a:gd name="connsiteX27" fmla="*/ 426575 w 775287"/>
                  <a:gd name="connsiteY27" fmla="*/ 650929 h 713462"/>
                  <a:gd name="connsiteX28" fmla="*/ 442074 w 775287"/>
                  <a:gd name="connsiteY28" fmla="*/ 635430 h 713462"/>
                  <a:gd name="connsiteX29" fmla="*/ 612555 w 775287"/>
                  <a:gd name="connsiteY29" fmla="*/ 643180 h 713462"/>
                  <a:gd name="connsiteX30" fmla="*/ 628053 w 775287"/>
                  <a:gd name="connsiteY30" fmla="*/ 619932 h 713462"/>
                  <a:gd name="connsiteX31" fmla="*/ 666799 w 775287"/>
                  <a:gd name="connsiteY31" fmla="*/ 581186 h 713462"/>
                  <a:gd name="connsiteX32" fmla="*/ 674548 w 775287"/>
                  <a:gd name="connsiteY32" fmla="*/ 557939 h 713462"/>
                  <a:gd name="connsiteX33" fmla="*/ 721043 w 775287"/>
                  <a:gd name="connsiteY33" fmla="*/ 550190 h 713462"/>
                  <a:gd name="connsiteX34" fmla="*/ 736541 w 775287"/>
                  <a:gd name="connsiteY34" fmla="*/ 519193 h 713462"/>
                  <a:gd name="connsiteX35" fmla="*/ 759789 w 775287"/>
                  <a:gd name="connsiteY35" fmla="*/ 495946 h 713462"/>
                  <a:gd name="connsiteX36" fmla="*/ 767538 w 775287"/>
                  <a:gd name="connsiteY36" fmla="*/ 464949 h 713462"/>
                  <a:gd name="connsiteX37" fmla="*/ 775287 w 775287"/>
                  <a:gd name="connsiteY37" fmla="*/ 441702 h 713462"/>
                  <a:gd name="connsiteX38" fmla="*/ 759789 w 775287"/>
                  <a:gd name="connsiteY38" fmla="*/ 410705 h 713462"/>
                  <a:gd name="connsiteX39" fmla="*/ 728792 w 775287"/>
                  <a:gd name="connsiteY39" fmla="*/ 371959 h 713462"/>
                  <a:gd name="connsiteX40" fmla="*/ 736541 w 775287"/>
                  <a:gd name="connsiteY40" fmla="*/ 325464 h 713462"/>
                  <a:gd name="connsiteX41" fmla="*/ 759789 w 775287"/>
                  <a:gd name="connsiteY41" fmla="*/ 317715 h 713462"/>
                  <a:gd name="connsiteX42" fmla="*/ 775287 w 775287"/>
                  <a:gd name="connsiteY42" fmla="*/ 294468 h 713462"/>
                  <a:gd name="connsiteX43" fmla="*/ 767538 w 775287"/>
                  <a:gd name="connsiteY43" fmla="*/ 271220 h 713462"/>
                  <a:gd name="connsiteX44" fmla="*/ 736541 w 775287"/>
                  <a:gd name="connsiteY44" fmla="*/ 240224 h 713462"/>
                  <a:gd name="connsiteX45" fmla="*/ 728792 w 775287"/>
                  <a:gd name="connsiteY45" fmla="*/ 170481 h 713462"/>
                  <a:gd name="connsiteX46" fmla="*/ 659050 w 775287"/>
                  <a:gd name="connsiteY46" fmla="*/ 178230 h 713462"/>
                  <a:gd name="connsiteX47" fmla="*/ 566060 w 775287"/>
                  <a:gd name="connsiteY47" fmla="*/ 201478 h 713462"/>
                  <a:gd name="connsiteX48" fmla="*/ 542813 w 775287"/>
                  <a:gd name="connsiteY48" fmla="*/ 193729 h 713462"/>
                  <a:gd name="connsiteX49" fmla="*/ 589308 w 775287"/>
                  <a:gd name="connsiteY49" fmla="*/ 154983 h 713462"/>
                  <a:gd name="connsiteX50" fmla="*/ 573809 w 775287"/>
                  <a:gd name="connsiteY50" fmla="*/ 123986 h 713462"/>
                  <a:gd name="connsiteX51" fmla="*/ 558311 w 775287"/>
                  <a:gd name="connsiteY51" fmla="*/ 100739 h 713462"/>
                  <a:gd name="connsiteX52" fmla="*/ 535064 w 775287"/>
                  <a:gd name="connsiteY52" fmla="*/ 7749 h 713462"/>
                  <a:gd name="connsiteX53" fmla="*/ 496318 w 775287"/>
                  <a:gd name="connsiteY53" fmla="*/ 38746 h 713462"/>
                  <a:gd name="connsiteX54" fmla="*/ 449823 w 775287"/>
                  <a:gd name="connsiteY54" fmla="*/ 69742 h 713462"/>
                  <a:gd name="connsiteX55" fmla="*/ 426575 w 775287"/>
                  <a:gd name="connsiteY55" fmla="*/ 61993 h 713462"/>
                  <a:gd name="connsiteX56" fmla="*/ 395579 w 775287"/>
                  <a:gd name="connsiteY56" fmla="*/ 0 h 713462"/>
                  <a:gd name="connsiteX57" fmla="*/ 333586 w 775287"/>
                  <a:gd name="connsiteY57" fmla="*/ 15498 h 713462"/>
                  <a:gd name="connsiteX58" fmla="*/ 287091 w 775287"/>
                  <a:gd name="connsiteY58" fmla="*/ 46495 h 713462"/>
                  <a:gd name="connsiteX59" fmla="*/ 178603 w 775287"/>
                  <a:gd name="connsiteY59" fmla="*/ 54244 h 713462"/>
                  <a:gd name="connsiteX60" fmla="*/ 194101 w 775287"/>
                  <a:gd name="connsiteY60" fmla="*/ 139485 h 71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75287" h="713462">
                    <a:moveTo>
                      <a:pt x="341335" y="77492"/>
                    </a:moveTo>
                    <a:cubicBezTo>
                      <a:pt x="307755" y="80075"/>
                      <a:pt x="273936" y="80478"/>
                      <a:pt x="240596" y="85241"/>
                    </a:cubicBezTo>
                    <a:cubicBezTo>
                      <a:pt x="185348" y="93133"/>
                      <a:pt x="193185" y="97680"/>
                      <a:pt x="155355" y="108488"/>
                    </a:cubicBezTo>
                    <a:cubicBezTo>
                      <a:pt x="145114" y="111414"/>
                      <a:pt x="134690" y="113654"/>
                      <a:pt x="124358" y="116237"/>
                    </a:cubicBezTo>
                    <a:cubicBezTo>
                      <a:pt x="111443" y="129152"/>
                      <a:pt x="82031" y="137073"/>
                      <a:pt x="85613" y="154983"/>
                    </a:cubicBezTo>
                    <a:cubicBezTo>
                      <a:pt x="87280" y="163317"/>
                      <a:pt x="93962" y="205061"/>
                      <a:pt x="101111" y="216976"/>
                    </a:cubicBezTo>
                    <a:cubicBezTo>
                      <a:pt x="104870" y="223241"/>
                      <a:pt x="111443" y="227309"/>
                      <a:pt x="116609" y="232475"/>
                    </a:cubicBezTo>
                    <a:cubicBezTo>
                      <a:pt x="126363" y="271490"/>
                      <a:pt x="135878" y="294716"/>
                      <a:pt x="116609" y="340963"/>
                    </a:cubicBezTo>
                    <a:cubicBezTo>
                      <a:pt x="112166" y="351626"/>
                      <a:pt x="95945" y="351295"/>
                      <a:pt x="85613" y="356461"/>
                    </a:cubicBezTo>
                    <a:cubicBezTo>
                      <a:pt x="80447" y="364210"/>
                      <a:pt x="76700" y="373122"/>
                      <a:pt x="70114" y="379708"/>
                    </a:cubicBezTo>
                    <a:cubicBezTo>
                      <a:pt x="55090" y="394732"/>
                      <a:pt x="42529" y="396653"/>
                      <a:pt x="23619" y="402956"/>
                    </a:cubicBezTo>
                    <a:cubicBezTo>
                      <a:pt x="21036" y="410705"/>
                      <a:pt x="20072" y="419199"/>
                      <a:pt x="15870" y="426203"/>
                    </a:cubicBezTo>
                    <a:cubicBezTo>
                      <a:pt x="12111" y="432468"/>
                      <a:pt x="-2506" y="434987"/>
                      <a:pt x="372" y="441702"/>
                    </a:cubicBezTo>
                    <a:cubicBezTo>
                      <a:pt x="7567" y="458490"/>
                      <a:pt x="24155" y="469973"/>
                      <a:pt x="39118" y="480447"/>
                    </a:cubicBezTo>
                    <a:cubicBezTo>
                      <a:pt x="50514" y="488424"/>
                      <a:pt x="64668" y="491547"/>
                      <a:pt x="77864" y="495946"/>
                    </a:cubicBezTo>
                    <a:cubicBezTo>
                      <a:pt x="109885" y="506620"/>
                      <a:pt x="162235" y="518976"/>
                      <a:pt x="194101" y="526942"/>
                    </a:cubicBezTo>
                    <a:cubicBezTo>
                      <a:pt x="181186" y="529525"/>
                      <a:pt x="168133" y="531497"/>
                      <a:pt x="155355" y="534692"/>
                    </a:cubicBezTo>
                    <a:cubicBezTo>
                      <a:pt x="147431" y="536673"/>
                      <a:pt x="132108" y="534273"/>
                      <a:pt x="132108" y="542441"/>
                    </a:cubicBezTo>
                    <a:cubicBezTo>
                      <a:pt x="132108" y="555356"/>
                      <a:pt x="146223" y="564305"/>
                      <a:pt x="155355" y="573437"/>
                    </a:cubicBezTo>
                    <a:cubicBezTo>
                      <a:pt x="173194" y="591276"/>
                      <a:pt x="185885" y="590757"/>
                      <a:pt x="209599" y="596685"/>
                    </a:cubicBezTo>
                    <a:cubicBezTo>
                      <a:pt x="204433" y="617349"/>
                      <a:pt x="199705" y="638128"/>
                      <a:pt x="194101" y="658678"/>
                    </a:cubicBezTo>
                    <a:cubicBezTo>
                      <a:pt x="191952" y="666558"/>
                      <a:pt x="190555" y="674921"/>
                      <a:pt x="186352" y="681925"/>
                    </a:cubicBezTo>
                    <a:cubicBezTo>
                      <a:pt x="182593" y="688190"/>
                      <a:pt x="176019" y="692258"/>
                      <a:pt x="170853" y="697424"/>
                    </a:cubicBezTo>
                    <a:cubicBezTo>
                      <a:pt x="176019" y="702590"/>
                      <a:pt x="179055" y="712557"/>
                      <a:pt x="186352" y="712922"/>
                    </a:cubicBezTo>
                    <a:cubicBezTo>
                      <a:pt x="232860" y="715247"/>
                      <a:pt x="279479" y="709588"/>
                      <a:pt x="325836" y="705173"/>
                    </a:cubicBezTo>
                    <a:cubicBezTo>
                      <a:pt x="333968" y="704399"/>
                      <a:pt x="341230" y="699668"/>
                      <a:pt x="349084" y="697424"/>
                    </a:cubicBezTo>
                    <a:cubicBezTo>
                      <a:pt x="359324" y="694498"/>
                      <a:pt x="369748" y="692258"/>
                      <a:pt x="380080" y="689675"/>
                    </a:cubicBezTo>
                    <a:cubicBezTo>
                      <a:pt x="415133" y="654622"/>
                      <a:pt x="371312" y="696981"/>
                      <a:pt x="426575" y="650929"/>
                    </a:cubicBezTo>
                    <a:cubicBezTo>
                      <a:pt x="432188" y="646252"/>
                      <a:pt x="436908" y="640596"/>
                      <a:pt x="442074" y="635430"/>
                    </a:cubicBezTo>
                    <a:cubicBezTo>
                      <a:pt x="560670" y="655197"/>
                      <a:pt x="503796" y="654056"/>
                      <a:pt x="612555" y="643180"/>
                    </a:cubicBezTo>
                    <a:cubicBezTo>
                      <a:pt x="617721" y="635431"/>
                      <a:pt x="621467" y="626518"/>
                      <a:pt x="628053" y="619932"/>
                    </a:cubicBezTo>
                    <a:cubicBezTo>
                      <a:pt x="659052" y="588933"/>
                      <a:pt x="646133" y="622518"/>
                      <a:pt x="666799" y="581186"/>
                    </a:cubicBezTo>
                    <a:cubicBezTo>
                      <a:pt x="670452" y="573880"/>
                      <a:pt x="667456" y="561991"/>
                      <a:pt x="674548" y="557939"/>
                    </a:cubicBezTo>
                    <a:cubicBezTo>
                      <a:pt x="688190" y="550144"/>
                      <a:pt x="705545" y="552773"/>
                      <a:pt x="721043" y="550190"/>
                    </a:cubicBezTo>
                    <a:cubicBezTo>
                      <a:pt x="726209" y="539858"/>
                      <a:pt x="729827" y="528593"/>
                      <a:pt x="736541" y="519193"/>
                    </a:cubicBezTo>
                    <a:cubicBezTo>
                      <a:pt x="742911" y="510275"/>
                      <a:pt x="754352" y="505461"/>
                      <a:pt x="759789" y="495946"/>
                    </a:cubicBezTo>
                    <a:cubicBezTo>
                      <a:pt x="765073" y="486699"/>
                      <a:pt x="764612" y="475190"/>
                      <a:pt x="767538" y="464949"/>
                    </a:cubicBezTo>
                    <a:cubicBezTo>
                      <a:pt x="769782" y="457095"/>
                      <a:pt x="772704" y="449451"/>
                      <a:pt x="775287" y="441702"/>
                    </a:cubicBezTo>
                    <a:cubicBezTo>
                      <a:pt x="770121" y="431370"/>
                      <a:pt x="767184" y="419579"/>
                      <a:pt x="759789" y="410705"/>
                    </a:cubicBezTo>
                    <a:cubicBezTo>
                      <a:pt x="720842" y="363969"/>
                      <a:pt x="747294" y="427466"/>
                      <a:pt x="728792" y="371959"/>
                    </a:cubicBezTo>
                    <a:cubicBezTo>
                      <a:pt x="731375" y="356461"/>
                      <a:pt x="728746" y="339106"/>
                      <a:pt x="736541" y="325464"/>
                    </a:cubicBezTo>
                    <a:cubicBezTo>
                      <a:pt x="740594" y="318372"/>
                      <a:pt x="753410" y="322818"/>
                      <a:pt x="759789" y="317715"/>
                    </a:cubicBezTo>
                    <a:cubicBezTo>
                      <a:pt x="767061" y="311897"/>
                      <a:pt x="770121" y="302217"/>
                      <a:pt x="775287" y="294468"/>
                    </a:cubicBezTo>
                    <a:cubicBezTo>
                      <a:pt x="772704" y="286719"/>
                      <a:pt x="773314" y="276996"/>
                      <a:pt x="767538" y="271220"/>
                    </a:cubicBezTo>
                    <a:cubicBezTo>
                      <a:pt x="726207" y="229888"/>
                      <a:pt x="757209" y="302220"/>
                      <a:pt x="736541" y="240224"/>
                    </a:cubicBezTo>
                    <a:cubicBezTo>
                      <a:pt x="733958" y="216976"/>
                      <a:pt x="747057" y="185093"/>
                      <a:pt x="728792" y="170481"/>
                    </a:cubicBezTo>
                    <a:cubicBezTo>
                      <a:pt x="710527" y="155869"/>
                      <a:pt x="682235" y="175138"/>
                      <a:pt x="659050" y="178230"/>
                    </a:cubicBezTo>
                    <a:cubicBezTo>
                      <a:pt x="606880" y="185186"/>
                      <a:pt x="616607" y="184629"/>
                      <a:pt x="566060" y="201478"/>
                    </a:cubicBezTo>
                    <a:cubicBezTo>
                      <a:pt x="558311" y="198895"/>
                      <a:pt x="544794" y="201653"/>
                      <a:pt x="542813" y="193729"/>
                    </a:cubicBezTo>
                    <a:cubicBezTo>
                      <a:pt x="537945" y="174256"/>
                      <a:pt x="583189" y="158042"/>
                      <a:pt x="589308" y="154983"/>
                    </a:cubicBezTo>
                    <a:cubicBezTo>
                      <a:pt x="603446" y="112568"/>
                      <a:pt x="600999" y="145739"/>
                      <a:pt x="573809" y="123986"/>
                    </a:cubicBezTo>
                    <a:cubicBezTo>
                      <a:pt x="566537" y="118168"/>
                      <a:pt x="563477" y="108488"/>
                      <a:pt x="558311" y="100739"/>
                    </a:cubicBezTo>
                    <a:cubicBezTo>
                      <a:pt x="561118" y="72671"/>
                      <a:pt x="591990" y="7749"/>
                      <a:pt x="535064" y="7749"/>
                    </a:cubicBezTo>
                    <a:cubicBezTo>
                      <a:pt x="522418" y="7749"/>
                      <a:pt x="505315" y="31998"/>
                      <a:pt x="496318" y="38746"/>
                    </a:cubicBezTo>
                    <a:cubicBezTo>
                      <a:pt x="481417" y="49922"/>
                      <a:pt x="449823" y="69742"/>
                      <a:pt x="449823" y="69742"/>
                    </a:cubicBezTo>
                    <a:cubicBezTo>
                      <a:pt x="442074" y="67159"/>
                      <a:pt x="432351" y="67769"/>
                      <a:pt x="426575" y="61993"/>
                    </a:cubicBezTo>
                    <a:cubicBezTo>
                      <a:pt x="408276" y="43694"/>
                      <a:pt x="403129" y="22649"/>
                      <a:pt x="395579" y="0"/>
                    </a:cubicBezTo>
                    <a:cubicBezTo>
                      <a:pt x="384845" y="2147"/>
                      <a:pt x="346989" y="8052"/>
                      <a:pt x="333586" y="15498"/>
                    </a:cubicBezTo>
                    <a:cubicBezTo>
                      <a:pt x="317303" y="24544"/>
                      <a:pt x="305670" y="45168"/>
                      <a:pt x="287091" y="46495"/>
                    </a:cubicBezTo>
                    <a:lnTo>
                      <a:pt x="178603" y="54244"/>
                    </a:lnTo>
                    <a:cubicBezTo>
                      <a:pt x="202187" y="101414"/>
                      <a:pt x="194101" y="73689"/>
                      <a:pt x="194101" y="139485"/>
                    </a:cubicBezTo>
                  </a:path>
                </a:pathLst>
              </a:custGeom>
              <a:solidFill>
                <a:srgbClr val="92D050">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108"/>
              <p:cNvSpPr/>
              <p:nvPr/>
            </p:nvSpPr>
            <p:spPr>
              <a:xfrm rot="6317220">
                <a:off x="4825395" y="3034092"/>
                <a:ext cx="381739" cy="236043"/>
              </a:xfrm>
              <a:custGeom>
                <a:avLst/>
                <a:gdLst>
                  <a:gd name="connsiteX0" fmla="*/ 341335 w 775287"/>
                  <a:gd name="connsiteY0" fmla="*/ 77492 h 713462"/>
                  <a:gd name="connsiteX1" fmla="*/ 240596 w 775287"/>
                  <a:gd name="connsiteY1" fmla="*/ 85241 h 713462"/>
                  <a:gd name="connsiteX2" fmla="*/ 155355 w 775287"/>
                  <a:gd name="connsiteY2" fmla="*/ 108488 h 713462"/>
                  <a:gd name="connsiteX3" fmla="*/ 124358 w 775287"/>
                  <a:gd name="connsiteY3" fmla="*/ 116237 h 713462"/>
                  <a:gd name="connsiteX4" fmla="*/ 85613 w 775287"/>
                  <a:gd name="connsiteY4" fmla="*/ 154983 h 713462"/>
                  <a:gd name="connsiteX5" fmla="*/ 101111 w 775287"/>
                  <a:gd name="connsiteY5" fmla="*/ 216976 h 713462"/>
                  <a:gd name="connsiteX6" fmla="*/ 116609 w 775287"/>
                  <a:gd name="connsiteY6" fmla="*/ 232475 h 713462"/>
                  <a:gd name="connsiteX7" fmla="*/ 116609 w 775287"/>
                  <a:gd name="connsiteY7" fmla="*/ 340963 h 713462"/>
                  <a:gd name="connsiteX8" fmla="*/ 85613 w 775287"/>
                  <a:gd name="connsiteY8" fmla="*/ 356461 h 713462"/>
                  <a:gd name="connsiteX9" fmla="*/ 70114 w 775287"/>
                  <a:gd name="connsiteY9" fmla="*/ 379708 h 713462"/>
                  <a:gd name="connsiteX10" fmla="*/ 23619 w 775287"/>
                  <a:gd name="connsiteY10" fmla="*/ 402956 h 713462"/>
                  <a:gd name="connsiteX11" fmla="*/ 15870 w 775287"/>
                  <a:gd name="connsiteY11" fmla="*/ 426203 h 713462"/>
                  <a:gd name="connsiteX12" fmla="*/ 372 w 775287"/>
                  <a:gd name="connsiteY12" fmla="*/ 441702 h 713462"/>
                  <a:gd name="connsiteX13" fmla="*/ 39118 w 775287"/>
                  <a:gd name="connsiteY13" fmla="*/ 480447 h 713462"/>
                  <a:gd name="connsiteX14" fmla="*/ 77864 w 775287"/>
                  <a:gd name="connsiteY14" fmla="*/ 495946 h 713462"/>
                  <a:gd name="connsiteX15" fmla="*/ 194101 w 775287"/>
                  <a:gd name="connsiteY15" fmla="*/ 526942 h 713462"/>
                  <a:gd name="connsiteX16" fmla="*/ 155355 w 775287"/>
                  <a:gd name="connsiteY16" fmla="*/ 534692 h 713462"/>
                  <a:gd name="connsiteX17" fmla="*/ 132108 w 775287"/>
                  <a:gd name="connsiteY17" fmla="*/ 542441 h 713462"/>
                  <a:gd name="connsiteX18" fmla="*/ 155355 w 775287"/>
                  <a:gd name="connsiteY18" fmla="*/ 573437 h 713462"/>
                  <a:gd name="connsiteX19" fmla="*/ 209599 w 775287"/>
                  <a:gd name="connsiteY19" fmla="*/ 596685 h 713462"/>
                  <a:gd name="connsiteX20" fmla="*/ 194101 w 775287"/>
                  <a:gd name="connsiteY20" fmla="*/ 658678 h 713462"/>
                  <a:gd name="connsiteX21" fmla="*/ 186352 w 775287"/>
                  <a:gd name="connsiteY21" fmla="*/ 681925 h 713462"/>
                  <a:gd name="connsiteX22" fmla="*/ 170853 w 775287"/>
                  <a:gd name="connsiteY22" fmla="*/ 697424 h 713462"/>
                  <a:gd name="connsiteX23" fmla="*/ 186352 w 775287"/>
                  <a:gd name="connsiteY23" fmla="*/ 712922 h 713462"/>
                  <a:gd name="connsiteX24" fmla="*/ 325836 w 775287"/>
                  <a:gd name="connsiteY24" fmla="*/ 705173 h 713462"/>
                  <a:gd name="connsiteX25" fmla="*/ 349084 w 775287"/>
                  <a:gd name="connsiteY25" fmla="*/ 697424 h 713462"/>
                  <a:gd name="connsiteX26" fmla="*/ 380080 w 775287"/>
                  <a:gd name="connsiteY26" fmla="*/ 689675 h 713462"/>
                  <a:gd name="connsiteX27" fmla="*/ 426575 w 775287"/>
                  <a:gd name="connsiteY27" fmla="*/ 650929 h 713462"/>
                  <a:gd name="connsiteX28" fmla="*/ 442074 w 775287"/>
                  <a:gd name="connsiteY28" fmla="*/ 635430 h 713462"/>
                  <a:gd name="connsiteX29" fmla="*/ 612555 w 775287"/>
                  <a:gd name="connsiteY29" fmla="*/ 643180 h 713462"/>
                  <a:gd name="connsiteX30" fmla="*/ 628053 w 775287"/>
                  <a:gd name="connsiteY30" fmla="*/ 619932 h 713462"/>
                  <a:gd name="connsiteX31" fmla="*/ 666799 w 775287"/>
                  <a:gd name="connsiteY31" fmla="*/ 581186 h 713462"/>
                  <a:gd name="connsiteX32" fmla="*/ 674548 w 775287"/>
                  <a:gd name="connsiteY32" fmla="*/ 557939 h 713462"/>
                  <a:gd name="connsiteX33" fmla="*/ 721043 w 775287"/>
                  <a:gd name="connsiteY33" fmla="*/ 550190 h 713462"/>
                  <a:gd name="connsiteX34" fmla="*/ 736541 w 775287"/>
                  <a:gd name="connsiteY34" fmla="*/ 519193 h 713462"/>
                  <a:gd name="connsiteX35" fmla="*/ 759789 w 775287"/>
                  <a:gd name="connsiteY35" fmla="*/ 495946 h 713462"/>
                  <a:gd name="connsiteX36" fmla="*/ 767538 w 775287"/>
                  <a:gd name="connsiteY36" fmla="*/ 464949 h 713462"/>
                  <a:gd name="connsiteX37" fmla="*/ 775287 w 775287"/>
                  <a:gd name="connsiteY37" fmla="*/ 441702 h 713462"/>
                  <a:gd name="connsiteX38" fmla="*/ 759789 w 775287"/>
                  <a:gd name="connsiteY38" fmla="*/ 410705 h 713462"/>
                  <a:gd name="connsiteX39" fmla="*/ 728792 w 775287"/>
                  <a:gd name="connsiteY39" fmla="*/ 371959 h 713462"/>
                  <a:gd name="connsiteX40" fmla="*/ 736541 w 775287"/>
                  <a:gd name="connsiteY40" fmla="*/ 325464 h 713462"/>
                  <a:gd name="connsiteX41" fmla="*/ 759789 w 775287"/>
                  <a:gd name="connsiteY41" fmla="*/ 317715 h 713462"/>
                  <a:gd name="connsiteX42" fmla="*/ 775287 w 775287"/>
                  <a:gd name="connsiteY42" fmla="*/ 294468 h 713462"/>
                  <a:gd name="connsiteX43" fmla="*/ 767538 w 775287"/>
                  <a:gd name="connsiteY43" fmla="*/ 271220 h 713462"/>
                  <a:gd name="connsiteX44" fmla="*/ 736541 w 775287"/>
                  <a:gd name="connsiteY44" fmla="*/ 240224 h 713462"/>
                  <a:gd name="connsiteX45" fmla="*/ 728792 w 775287"/>
                  <a:gd name="connsiteY45" fmla="*/ 170481 h 713462"/>
                  <a:gd name="connsiteX46" fmla="*/ 659050 w 775287"/>
                  <a:gd name="connsiteY46" fmla="*/ 178230 h 713462"/>
                  <a:gd name="connsiteX47" fmla="*/ 566060 w 775287"/>
                  <a:gd name="connsiteY47" fmla="*/ 201478 h 713462"/>
                  <a:gd name="connsiteX48" fmla="*/ 542813 w 775287"/>
                  <a:gd name="connsiteY48" fmla="*/ 193729 h 713462"/>
                  <a:gd name="connsiteX49" fmla="*/ 589308 w 775287"/>
                  <a:gd name="connsiteY49" fmla="*/ 154983 h 713462"/>
                  <a:gd name="connsiteX50" fmla="*/ 573809 w 775287"/>
                  <a:gd name="connsiteY50" fmla="*/ 123986 h 713462"/>
                  <a:gd name="connsiteX51" fmla="*/ 558311 w 775287"/>
                  <a:gd name="connsiteY51" fmla="*/ 100739 h 713462"/>
                  <a:gd name="connsiteX52" fmla="*/ 535064 w 775287"/>
                  <a:gd name="connsiteY52" fmla="*/ 7749 h 713462"/>
                  <a:gd name="connsiteX53" fmla="*/ 496318 w 775287"/>
                  <a:gd name="connsiteY53" fmla="*/ 38746 h 713462"/>
                  <a:gd name="connsiteX54" fmla="*/ 449823 w 775287"/>
                  <a:gd name="connsiteY54" fmla="*/ 69742 h 713462"/>
                  <a:gd name="connsiteX55" fmla="*/ 426575 w 775287"/>
                  <a:gd name="connsiteY55" fmla="*/ 61993 h 713462"/>
                  <a:gd name="connsiteX56" fmla="*/ 395579 w 775287"/>
                  <a:gd name="connsiteY56" fmla="*/ 0 h 713462"/>
                  <a:gd name="connsiteX57" fmla="*/ 333586 w 775287"/>
                  <a:gd name="connsiteY57" fmla="*/ 15498 h 713462"/>
                  <a:gd name="connsiteX58" fmla="*/ 287091 w 775287"/>
                  <a:gd name="connsiteY58" fmla="*/ 46495 h 713462"/>
                  <a:gd name="connsiteX59" fmla="*/ 178603 w 775287"/>
                  <a:gd name="connsiteY59" fmla="*/ 54244 h 713462"/>
                  <a:gd name="connsiteX60" fmla="*/ 194101 w 775287"/>
                  <a:gd name="connsiteY60" fmla="*/ 139485 h 71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75287" h="713462">
                    <a:moveTo>
                      <a:pt x="341335" y="77492"/>
                    </a:moveTo>
                    <a:cubicBezTo>
                      <a:pt x="307755" y="80075"/>
                      <a:pt x="273936" y="80478"/>
                      <a:pt x="240596" y="85241"/>
                    </a:cubicBezTo>
                    <a:cubicBezTo>
                      <a:pt x="185348" y="93133"/>
                      <a:pt x="193185" y="97680"/>
                      <a:pt x="155355" y="108488"/>
                    </a:cubicBezTo>
                    <a:cubicBezTo>
                      <a:pt x="145114" y="111414"/>
                      <a:pt x="134690" y="113654"/>
                      <a:pt x="124358" y="116237"/>
                    </a:cubicBezTo>
                    <a:cubicBezTo>
                      <a:pt x="111443" y="129152"/>
                      <a:pt x="82031" y="137073"/>
                      <a:pt x="85613" y="154983"/>
                    </a:cubicBezTo>
                    <a:cubicBezTo>
                      <a:pt x="87280" y="163317"/>
                      <a:pt x="93962" y="205061"/>
                      <a:pt x="101111" y="216976"/>
                    </a:cubicBezTo>
                    <a:cubicBezTo>
                      <a:pt x="104870" y="223241"/>
                      <a:pt x="111443" y="227309"/>
                      <a:pt x="116609" y="232475"/>
                    </a:cubicBezTo>
                    <a:cubicBezTo>
                      <a:pt x="126363" y="271490"/>
                      <a:pt x="135878" y="294716"/>
                      <a:pt x="116609" y="340963"/>
                    </a:cubicBezTo>
                    <a:cubicBezTo>
                      <a:pt x="112166" y="351626"/>
                      <a:pt x="95945" y="351295"/>
                      <a:pt x="85613" y="356461"/>
                    </a:cubicBezTo>
                    <a:cubicBezTo>
                      <a:pt x="80447" y="364210"/>
                      <a:pt x="76700" y="373122"/>
                      <a:pt x="70114" y="379708"/>
                    </a:cubicBezTo>
                    <a:cubicBezTo>
                      <a:pt x="55090" y="394732"/>
                      <a:pt x="42529" y="396653"/>
                      <a:pt x="23619" y="402956"/>
                    </a:cubicBezTo>
                    <a:cubicBezTo>
                      <a:pt x="21036" y="410705"/>
                      <a:pt x="20072" y="419199"/>
                      <a:pt x="15870" y="426203"/>
                    </a:cubicBezTo>
                    <a:cubicBezTo>
                      <a:pt x="12111" y="432468"/>
                      <a:pt x="-2506" y="434987"/>
                      <a:pt x="372" y="441702"/>
                    </a:cubicBezTo>
                    <a:cubicBezTo>
                      <a:pt x="7567" y="458490"/>
                      <a:pt x="24155" y="469973"/>
                      <a:pt x="39118" y="480447"/>
                    </a:cubicBezTo>
                    <a:cubicBezTo>
                      <a:pt x="50514" y="488424"/>
                      <a:pt x="64668" y="491547"/>
                      <a:pt x="77864" y="495946"/>
                    </a:cubicBezTo>
                    <a:cubicBezTo>
                      <a:pt x="109885" y="506620"/>
                      <a:pt x="162235" y="518976"/>
                      <a:pt x="194101" y="526942"/>
                    </a:cubicBezTo>
                    <a:cubicBezTo>
                      <a:pt x="181186" y="529525"/>
                      <a:pt x="168133" y="531497"/>
                      <a:pt x="155355" y="534692"/>
                    </a:cubicBezTo>
                    <a:cubicBezTo>
                      <a:pt x="147431" y="536673"/>
                      <a:pt x="132108" y="534273"/>
                      <a:pt x="132108" y="542441"/>
                    </a:cubicBezTo>
                    <a:cubicBezTo>
                      <a:pt x="132108" y="555356"/>
                      <a:pt x="146223" y="564305"/>
                      <a:pt x="155355" y="573437"/>
                    </a:cubicBezTo>
                    <a:cubicBezTo>
                      <a:pt x="173194" y="591276"/>
                      <a:pt x="185885" y="590757"/>
                      <a:pt x="209599" y="596685"/>
                    </a:cubicBezTo>
                    <a:cubicBezTo>
                      <a:pt x="204433" y="617349"/>
                      <a:pt x="199705" y="638128"/>
                      <a:pt x="194101" y="658678"/>
                    </a:cubicBezTo>
                    <a:cubicBezTo>
                      <a:pt x="191952" y="666558"/>
                      <a:pt x="190555" y="674921"/>
                      <a:pt x="186352" y="681925"/>
                    </a:cubicBezTo>
                    <a:cubicBezTo>
                      <a:pt x="182593" y="688190"/>
                      <a:pt x="176019" y="692258"/>
                      <a:pt x="170853" y="697424"/>
                    </a:cubicBezTo>
                    <a:cubicBezTo>
                      <a:pt x="176019" y="702590"/>
                      <a:pt x="179055" y="712557"/>
                      <a:pt x="186352" y="712922"/>
                    </a:cubicBezTo>
                    <a:cubicBezTo>
                      <a:pt x="232860" y="715247"/>
                      <a:pt x="279479" y="709588"/>
                      <a:pt x="325836" y="705173"/>
                    </a:cubicBezTo>
                    <a:cubicBezTo>
                      <a:pt x="333968" y="704399"/>
                      <a:pt x="341230" y="699668"/>
                      <a:pt x="349084" y="697424"/>
                    </a:cubicBezTo>
                    <a:cubicBezTo>
                      <a:pt x="359324" y="694498"/>
                      <a:pt x="369748" y="692258"/>
                      <a:pt x="380080" y="689675"/>
                    </a:cubicBezTo>
                    <a:cubicBezTo>
                      <a:pt x="415133" y="654622"/>
                      <a:pt x="371312" y="696981"/>
                      <a:pt x="426575" y="650929"/>
                    </a:cubicBezTo>
                    <a:cubicBezTo>
                      <a:pt x="432188" y="646252"/>
                      <a:pt x="436908" y="640596"/>
                      <a:pt x="442074" y="635430"/>
                    </a:cubicBezTo>
                    <a:cubicBezTo>
                      <a:pt x="560670" y="655197"/>
                      <a:pt x="503796" y="654056"/>
                      <a:pt x="612555" y="643180"/>
                    </a:cubicBezTo>
                    <a:cubicBezTo>
                      <a:pt x="617721" y="635431"/>
                      <a:pt x="621467" y="626518"/>
                      <a:pt x="628053" y="619932"/>
                    </a:cubicBezTo>
                    <a:cubicBezTo>
                      <a:pt x="659052" y="588933"/>
                      <a:pt x="646133" y="622518"/>
                      <a:pt x="666799" y="581186"/>
                    </a:cubicBezTo>
                    <a:cubicBezTo>
                      <a:pt x="670452" y="573880"/>
                      <a:pt x="667456" y="561991"/>
                      <a:pt x="674548" y="557939"/>
                    </a:cubicBezTo>
                    <a:cubicBezTo>
                      <a:pt x="688190" y="550144"/>
                      <a:pt x="705545" y="552773"/>
                      <a:pt x="721043" y="550190"/>
                    </a:cubicBezTo>
                    <a:cubicBezTo>
                      <a:pt x="726209" y="539858"/>
                      <a:pt x="729827" y="528593"/>
                      <a:pt x="736541" y="519193"/>
                    </a:cubicBezTo>
                    <a:cubicBezTo>
                      <a:pt x="742911" y="510275"/>
                      <a:pt x="754352" y="505461"/>
                      <a:pt x="759789" y="495946"/>
                    </a:cubicBezTo>
                    <a:cubicBezTo>
                      <a:pt x="765073" y="486699"/>
                      <a:pt x="764612" y="475190"/>
                      <a:pt x="767538" y="464949"/>
                    </a:cubicBezTo>
                    <a:cubicBezTo>
                      <a:pt x="769782" y="457095"/>
                      <a:pt x="772704" y="449451"/>
                      <a:pt x="775287" y="441702"/>
                    </a:cubicBezTo>
                    <a:cubicBezTo>
                      <a:pt x="770121" y="431370"/>
                      <a:pt x="767184" y="419579"/>
                      <a:pt x="759789" y="410705"/>
                    </a:cubicBezTo>
                    <a:cubicBezTo>
                      <a:pt x="720842" y="363969"/>
                      <a:pt x="747294" y="427466"/>
                      <a:pt x="728792" y="371959"/>
                    </a:cubicBezTo>
                    <a:cubicBezTo>
                      <a:pt x="731375" y="356461"/>
                      <a:pt x="728746" y="339106"/>
                      <a:pt x="736541" y="325464"/>
                    </a:cubicBezTo>
                    <a:cubicBezTo>
                      <a:pt x="740594" y="318372"/>
                      <a:pt x="753410" y="322818"/>
                      <a:pt x="759789" y="317715"/>
                    </a:cubicBezTo>
                    <a:cubicBezTo>
                      <a:pt x="767061" y="311897"/>
                      <a:pt x="770121" y="302217"/>
                      <a:pt x="775287" y="294468"/>
                    </a:cubicBezTo>
                    <a:cubicBezTo>
                      <a:pt x="772704" y="286719"/>
                      <a:pt x="773314" y="276996"/>
                      <a:pt x="767538" y="271220"/>
                    </a:cubicBezTo>
                    <a:cubicBezTo>
                      <a:pt x="726207" y="229888"/>
                      <a:pt x="757209" y="302220"/>
                      <a:pt x="736541" y="240224"/>
                    </a:cubicBezTo>
                    <a:cubicBezTo>
                      <a:pt x="733958" y="216976"/>
                      <a:pt x="747057" y="185093"/>
                      <a:pt x="728792" y="170481"/>
                    </a:cubicBezTo>
                    <a:cubicBezTo>
                      <a:pt x="710527" y="155869"/>
                      <a:pt x="682235" y="175138"/>
                      <a:pt x="659050" y="178230"/>
                    </a:cubicBezTo>
                    <a:cubicBezTo>
                      <a:pt x="606880" y="185186"/>
                      <a:pt x="616607" y="184629"/>
                      <a:pt x="566060" y="201478"/>
                    </a:cubicBezTo>
                    <a:cubicBezTo>
                      <a:pt x="558311" y="198895"/>
                      <a:pt x="544794" y="201653"/>
                      <a:pt x="542813" y="193729"/>
                    </a:cubicBezTo>
                    <a:cubicBezTo>
                      <a:pt x="537945" y="174256"/>
                      <a:pt x="583189" y="158042"/>
                      <a:pt x="589308" y="154983"/>
                    </a:cubicBezTo>
                    <a:cubicBezTo>
                      <a:pt x="603446" y="112568"/>
                      <a:pt x="600999" y="145739"/>
                      <a:pt x="573809" y="123986"/>
                    </a:cubicBezTo>
                    <a:cubicBezTo>
                      <a:pt x="566537" y="118168"/>
                      <a:pt x="563477" y="108488"/>
                      <a:pt x="558311" y="100739"/>
                    </a:cubicBezTo>
                    <a:cubicBezTo>
                      <a:pt x="561118" y="72671"/>
                      <a:pt x="591990" y="7749"/>
                      <a:pt x="535064" y="7749"/>
                    </a:cubicBezTo>
                    <a:cubicBezTo>
                      <a:pt x="522418" y="7749"/>
                      <a:pt x="505315" y="31998"/>
                      <a:pt x="496318" y="38746"/>
                    </a:cubicBezTo>
                    <a:cubicBezTo>
                      <a:pt x="481417" y="49922"/>
                      <a:pt x="449823" y="69742"/>
                      <a:pt x="449823" y="69742"/>
                    </a:cubicBezTo>
                    <a:cubicBezTo>
                      <a:pt x="442074" y="67159"/>
                      <a:pt x="432351" y="67769"/>
                      <a:pt x="426575" y="61993"/>
                    </a:cubicBezTo>
                    <a:cubicBezTo>
                      <a:pt x="408276" y="43694"/>
                      <a:pt x="403129" y="22649"/>
                      <a:pt x="395579" y="0"/>
                    </a:cubicBezTo>
                    <a:cubicBezTo>
                      <a:pt x="384845" y="2147"/>
                      <a:pt x="346989" y="8052"/>
                      <a:pt x="333586" y="15498"/>
                    </a:cubicBezTo>
                    <a:cubicBezTo>
                      <a:pt x="317303" y="24544"/>
                      <a:pt x="305670" y="45168"/>
                      <a:pt x="287091" y="46495"/>
                    </a:cubicBezTo>
                    <a:lnTo>
                      <a:pt x="178603" y="54244"/>
                    </a:lnTo>
                    <a:cubicBezTo>
                      <a:pt x="202187" y="101414"/>
                      <a:pt x="194101" y="73689"/>
                      <a:pt x="194101" y="139485"/>
                    </a:cubicBezTo>
                  </a:path>
                </a:pathLst>
              </a:custGeom>
              <a:solidFill>
                <a:srgbClr val="92D050">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321845" y="2198668"/>
                <a:ext cx="2697250" cy="1513575"/>
                <a:chOff x="321845" y="2198668"/>
                <a:chExt cx="2697250" cy="1513575"/>
              </a:xfrm>
            </p:grpSpPr>
            <p:grpSp>
              <p:nvGrpSpPr>
                <p:cNvPr id="7" name="Group 6"/>
                <p:cNvGrpSpPr/>
                <p:nvPr/>
              </p:nvGrpSpPr>
              <p:grpSpPr>
                <a:xfrm>
                  <a:off x="321845" y="2198668"/>
                  <a:ext cx="2697250" cy="1513575"/>
                  <a:chOff x="391667" y="2362200"/>
                  <a:chExt cx="2270038" cy="1273843"/>
                </a:xfrm>
              </p:grpSpPr>
              <p:pic>
                <p:nvPicPr>
                  <p:cNvPr id="29" name="Picture 2"/>
                  <p:cNvPicPr>
                    <a:picLocks noChangeAspect="1" noChangeArrowheads="1"/>
                  </p:cNvPicPr>
                  <p:nvPr/>
                </p:nvPicPr>
                <p:blipFill rotWithShape="1">
                  <a:blip r:embed="rId79" cstate="print">
                    <a:clrChange>
                      <a:clrFrom>
                        <a:srgbClr val="FFFFFF"/>
                      </a:clrFrom>
                      <a:clrTo>
                        <a:srgbClr val="FFFFFF">
                          <a:alpha val="0"/>
                        </a:srgbClr>
                      </a:clrTo>
                    </a:clrChange>
                    <a:extLst>
                      <a:ext uri="{BEBA8EAE-BF5A-486C-A8C5-ECC9F3942E4B}">
                        <a14:imgProps xmlns:a14="http://schemas.microsoft.com/office/drawing/2010/main">
                          <a14:imgLayer r:embed="rId80">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rot="21316136" flipH="1">
                    <a:off x="742467" y="2562250"/>
                    <a:ext cx="781533" cy="1073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p:nvPicPr>
                <p:blipFill rotWithShape="1">
                  <a:blip r:embed="rId81" cstate="print">
                    <a:clrChange>
                      <a:clrFrom>
                        <a:srgbClr val="FFFFFF"/>
                      </a:clrFrom>
                      <a:clrTo>
                        <a:srgbClr val="FFFFFF">
                          <a:alpha val="0"/>
                        </a:srgbClr>
                      </a:clrTo>
                    </a:clrChange>
                    <a:extLst>
                      <a:ext uri="{BEBA8EAE-BF5A-486C-A8C5-ECC9F3942E4B}">
                        <a14:imgProps xmlns:a14="http://schemas.microsoft.com/office/drawing/2010/main">
                          <a14:imgLayer r:embed="rId82">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2044724" y="2362200"/>
                    <a:ext cx="616981" cy="1273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
                  <p:cNvPicPr>
                    <a:picLocks noChangeAspect="1" noChangeArrowheads="1"/>
                  </p:cNvPicPr>
                  <p:nvPr/>
                </p:nvPicPr>
                <p:blipFill rotWithShape="1">
                  <a:blip r:embed="rId79" cstate="print">
                    <a:clrChange>
                      <a:clrFrom>
                        <a:srgbClr val="FFFFFF"/>
                      </a:clrFrom>
                      <a:clrTo>
                        <a:srgbClr val="FFFFFF">
                          <a:alpha val="0"/>
                        </a:srgbClr>
                      </a:clrTo>
                    </a:clrChange>
                    <a:extLst>
                      <a:ext uri="{BEBA8EAE-BF5A-486C-A8C5-ECC9F3942E4B}">
                        <a14:imgProps xmlns:a14="http://schemas.microsoft.com/office/drawing/2010/main">
                          <a14:imgLayer r:embed="rId80">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1413885" y="2590800"/>
                    <a:ext cx="788534" cy="102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rotWithShape="1">
                  <a:blip r:embed="rId55" cstate="print">
                    <a:clrChange>
                      <a:clrFrom>
                        <a:srgbClr val="FFFFFF"/>
                      </a:clrFrom>
                      <a:clrTo>
                        <a:srgbClr val="FFFFFF">
                          <a:alpha val="0"/>
                        </a:srgbClr>
                      </a:clrTo>
                    </a:clrChange>
                    <a:extLst>
                      <a:ext uri="{BEBA8EAE-BF5A-486C-A8C5-ECC9F3942E4B}">
                        <a14:imgProps xmlns:a14="http://schemas.microsoft.com/office/drawing/2010/main">
                          <a14:imgLayer r:embed="rId56">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696728" y="3005880"/>
                    <a:ext cx="282943" cy="5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2"/>
                  <p:cNvPicPr>
                    <a:picLocks noChangeAspect="1" noChangeArrowheads="1"/>
                  </p:cNvPicPr>
                  <p:nvPr/>
                </p:nvPicPr>
                <p:blipFill rotWithShape="1">
                  <a:blip r:embed="rId61" cstate="print">
                    <a:clrChange>
                      <a:clrFrom>
                        <a:srgbClr val="FFFFFF"/>
                      </a:clrFrom>
                      <a:clrTo>
                        <a:srgbClr val="FFFFFF">
                          <a:alpha val="0"/>
                        </a:srgbClr>
                      </a:clrTo>
                    </a:clrChange>
                    <a:extLst>
                      <a:ext uri="{BEBA8EAE-BF5A-486C-A8C5-ECC9F3942E4B}">
                        <a14:imgProps xmlns:a14="http://schemas.microsoft.com/office/drawing/2010/main">
                          <a14:imgLayer r:embed="rId62">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1447800" y="3184692"/>
                    <a:ext cx="152400" cy="392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2"/>
                  <p:cNvPicPr>
                    <a:picLocks noChangeAspect="1" noChangeArrowheads="1"/>
                  </p:cNvPicPr>
                  <p:nvPr/>
                </p:nvPicPr>
                <p:blipFill rotWithShape="1">
                  <a:blip r:embed="rId57" cstate="print">
                    <a:clrChange>
                      <a:clrFrom>
                        <a:srgbClr val="FFFFFF"/>
                      </a:clrFrom>
                      <a:clrTo>
                        <a:srgbClr val="FFFFFF">
                          <a:alpha val="0"/>
                        </a:srgbClr>
                      </a:clrTo>
                    </a:clrChange>
                    <a:extLst>
                      <a:ext uri="{BEBA8EAE-BF5A-486C-A8C5-ECC9F3942E4B}">
                        <a14:imgProps xmlns:a14="http://schemas.microsoft.com/office/drawing/2010/main">
                          <a14:imgLayer r:embed="rId58">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flipH="1">
                    <a:off x="1298461" y="3156809"/>
                    <a:ext cx="17575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2"/>
                  <p:cNvPicPr>
                    <a:picLocks noChangeAspect="1" noChangeArrowheads="1"/>
                  </p:cNvPicPr>
                  <p:nvPr/>
                </p:nvPicPr>
                <p:blipFill rotWithShape="1">
                  <a:blip r:embed="rId83" cstate="print">
                    <a:clrChange>
                      <a:clrFrom>
                        <a:srgbClr val="FFFFFF"/>
                      </a:clrFrom>
                      <a:clrTo>
                        <a:srgbClr val="FFFFFF">
                          <a:alpha val="0"/>
                        </a:srgbClr>
                      </a:clrTo>
                    </a:clrChange>
                    <a:extLst>
                      <a:ext uri="{BEBA8EAE-BF5A-486C-A8C5-ECC9F3942E4B}">
                        <a14:imgProps xmlns:a14="http://schemas.microsoft.com/office/drawing/2010/main">
                          <a14:imgLayer r:embed="rId84">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391667" y="2869375"/>
                    <a:ext cx="284340" cy="718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 name="Picture 2"/>
                  <p:cNvPicPr>
                    <a:picLocks noChangeAspect="1" noChangeArrowheads="1"/>
                  </p:cNvPicPr>
                  <p:nvPr/>
                </p:nvPicPr>
                <p:blipFill rotWithShape="1">
                  <a:blip r:embed="rId85" cstate="print">
                    <a:clrChange>
                      <a:clrFrom>
                        <a:srgbClr val="FFFFFF"/>
                      </a:clrFrom>
                      <a:clrTo>
                        <a:srgbClr val="FFFFFF">
                          <a:alpha val="0"/>
                        </a:srgbClr>
                      </a:clrTo>
                    </a:clrChange>
                    <a:extLst>
                      <a:ext uri="{BEBA8EAE-BF5A-486C-A8C5-ECC9F3942E4B}">
                        <a14:imgProps xmlns:a14="http://schemas.microsoft.com/office/drawing/2010/main">
                          <a14:imgLayer r:embed="rId86">
                            <a14:imgEffect>
                              <a14:brightnessContrast bright="5000" contrast="10000"/>
                            </a14:imgEffect>
                          </a14:imgLayer>
                        </a14:imgProps>
                      </a:ext>
                      <a:ext uri="{28A0092B-C50C-407E-A947-70E740481C1C}">
                        <a14:useLocalDpi xmlns:a14="http://schemas.microsoft.com/office/drawing/2010/main" val="0"/>
                      </a:ext>
                    </a:extLst>
                  </a:blip>
                  <a:srcRect/>
                  <a:stretch/>
                </p:blipFill>
                <p:spPr bwMode="auto">
                  <a:xfrm>
                    <a:off x="1910991" y="3351015"/>
                    <a:ext cx="149956" cy="22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1" name="Straight Connector 10"/>
                <p:cNvCxnSpPr/>
                <p:nvPr/>
              </p:nvCxnSpPr>
              <p:spPr>
                <a:xfrm>
                  <a:off x="1245390" y="3120615"/>
                  <a:ext cx="0" cy="53411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659697" y="2700855"/>
                  <a:ext cx="192716" cy="1656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1818872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52400" y="99536"/>
            <a:ext cx="8494633" cy="738664"/>
          </a:xfrm>
          <a:prstGeom prst="rect">
            <a:avLst/>
          </a:prstGeom>
          <a:noFill/>
        </p:spPr>
        <p:txBody>
          <a:bodyPr wrap="none" rtlCol="0">
            <a:spAutoFit/>
          </a:bodyPr>
          <a:lstStyle/>
          <a:p>
            <a:r>
              <a:rPr lang="en-US" sz="2400" b="1" dirty="0"/>
              <a:t>What is a resilient landscape?</a:t>
            </a:r>
          </a:p>
          <a:p>
            <a:r>
              <a:rPr lang="en-US" dirty="0" smtClean="0"/>
              <a:t>Environmental aspects </a:t>
            </a:r>
            <a:r>
              <a:rPr lang="en-US" dirty="0"/>
              <a:t>— Measuring resilience (indirectly) with fire regime attributes </a:t>
            </a:r>
            <a:r>
              <a:rPr lang="en-US" dirty="0" smtClean="0"/>
              <a:t>	</a:t>
            </a:r>
            <a:endParaRPr lang="en-US" dirty="0"/>
          </a:p>
        </p:txBody>
      </p:sp>
      <p:grpSp>
        <p:nvGrpSpPr>
          <p:cNvPr id="2" name="Group 1"/>
          <p:cNvGrpSpPr/>
          <p:nvPr/>
        </p:nvGrpSpPr>
        <p:grpSpPr>
          <a:xfrm>
            <a:off x="0" y="838201"/>
            <a:ext cx="9144000" cy="6019800"/>
            <a:chOff x="0" y="838201"/>
            <a:chExt cx="9144000" cy="6019800"/>
          </a:xfrm>
        </p:grpSpPr>
        <p:sp>
          <p:nvSpPr>
            <p:cNvPr id="3" name="Rectangle 2"/>
            <p:cNvSpPr/>
            <p:nvPr/>
          </p:nvSpPr>
          <p:spPr>
            <a:xfrm>
              <a:off x="0" y="838201"/>
              <a:ext cx="9144000" cy="6019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 descr="C:\Documents and Settings\stevenorman\My Documents\My Pictures\Fire\frg_all.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504"/>
            <a:stretch/>
          </p:blipFill>
          <p:spPr bwMode="auto">
            <a:xfrm>
              <a:off x="160351" y="1143000"/>
              <a:ext cx="8837557" cy="557966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946902" y="990600"/>
              <a:ext cx="2971800" cy="430887"/>
            </a:xfrm>
            <a:prstGeom prst="rect">
              <a:avLst/>
            </a:prstGeom>
            <a:noFill/>
          </p:spPr>
          <p:txBody>
            <a:bodyPr wrap="square" rtlCol="0">
              <a:spAutoFit/>
            </a:bodyPr>
            <a:lstStyle/>
            <a:p>
              <a:pPr algn="r"/>
              <a:r>
                <a:rPr lang="en-US" sz="2200" dirty="0" smtClean="0">
                  <a:solidFill>
                    <a:schemeClr val="bg1"/>
                  </a:solidFill>
                </a:rPr>
                <a:t>Historical Fire Regimes</a:t>
              </a:r>
              <a:endParaRPr lang="en-US" sz="2200" dirty="0">
                <a:solidFill>
                  <a:schemeClr val="bg1"/>
                </a:solidFill>
              </a:endParaRPr>
            </a:p>
          </p:txBody>
        </p:sp>
        <p:grpSp>
          <p:nvGrpSpPr>
            <p:cNvPr id="23" name="Group 22"/>
            <p:cNvGrpSpPr/>
            <p:nvPr/>
          </p:nvGrpSpPr>
          <p:grpSpPr>
            <a:xfrm>
              <a:off x="152400" y="5230505"/>
              <a:ext cx="3510779" cy="1551295"/>
              <a:chOff x="228600" y="4953000"/>
              <a:chExt cx="3510779" cy="1551295"/>
            </a:xfrm>
          </p:grpSpPr>
          <p:sp>
            <p:nvSpPr>
              <p:cNvPr id="4" name="Rectangle 3"/>
              <p:cNvSpPr/>
              <p:nvPr/>
            </p:nvSpPr>
            <p:spPr>
              <a:xfrm>
                <a:off x="533400" y="5334000"/>
                <a:ext cx="304800" cy="152400"/>
              </a:xfrm>
              <a:prstGeom prst="rect">
                <a:avLst/>
              </a:prstGeom>
              <a:solidFill>
                <a:srgbClr val="984807"/>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33400" y="5562600"/>
                <a:ext cx="304800" cy="152400"/>
              </a:xfrm>
              <a:prstGeom prst="rect">
                <a:avLst/>
              </a:prstGeom>
              <a:solidFill>
                <a:srgbClr val="FF990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33400" y="5796455"/>
                <a:ext cx="304800" cy="152400"/>
              </a:xfrm>
              <a:prstGeom prst="rect">
                <a:avLst/>
              </a:prstGeom>
              <a:solidFill>
                <a:srgbClr val="FFFF99"/>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33400" y="6025055"/>
                <a:ext cx="304800" cy="152400"/>
              </a:xfrm>
              <a:prstGeom prst="rect">
                <a:avLst/>
              </a:prstGeom>
              <a:solidFill>
                <a:srgbClr val="66990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36028" y="6248400"/>
                <a:ext cx="304800" cy="152400"/>
              </a:xfrm>
              <a:prstGeom prst="rect">
                <a:avLst/>
              </a:prstGeom>
              <a:solidFill>
                <a:schemeClr val="accent1">
                  <a:lumMod val="7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38200" y="5257800"/>
                <a:ext cx="2901179" cy="1246495"/>
              </a:xfrm>
              <a:prstGeom prst="rect">
                <a:avLst/>
              </a:prstGeom>
              <a:noFill/>
            </p:spPr>
            <p:txBody>
              <a:bodyPr wrap="none" rtlCol="0">
                <a:spAutoFit/>
              </a:bodyPr>
              <a:lstStyle/>
              <a:p>
                <a:r>
                  <a:rPr lang="en-US" sz="1500" dirty="0" smtClean="0">
                    <a:solidFill>
                      <a:schemeClr val="bg1"/>
                    </a:solidFill>
                  </a:rPr>
                  <a:t>Frequent, low severity</a:t>
                </a:r>
              </a:p>
              <a:p>
                <a:r>
                  <a:rPr lang="en-US" sz="1500" dirty="0" smtClean="0">
                    <a:solidFill>
                      <a:schemeClr val="bg1"/>
                    </a:solidFill>
                  </a:rPr>
                  <a:t>Frequent, high severity</a:t>
                </a:r>
              </a:p>
              <a:p>
                <a:r>
                  <a:rPr lang="en-US" sz="1500" dirty="0" smtClean="0">
                    <a:solidFill>
                      <a:schemeClr val="bg1"/>
                    </a:solidFill>
                  </a:rPr>
                  <a:t>Moderately frequent, low severity</a:t>
                </a:r>
              </a:p>
              <a:p>
                <a:r>
                  <a:rPr lang="en-US" sz="1500" dirty="0" smtClean="0">
                    <a:solidFill>
                      <a:schemeClr val="bg1"/>
                    </a:solidFill>
                  </a:rPr>
                  <a:t>Moderately frequent, high severity</a:t>
                </a:r>
              </a:p>
              <a:p>
                <a:r>
                  <a:rPr lang="en-US" sz="1500" dirty="0" smtClean="0">
                    <a:solidFill>
                      <a:schemeClr val="bg1"/>
                    </a:solidFill>
                  </a:rPr>
                  <a:t>Infrequent, high severity</a:t>
                </a:r>
                <a:endParaRPr lang="en-US" sz="1500" dirty="0">
                  <a:solidFill>
                    <a:schemeClr val="bg1"/>
                  </a:solidFill>
                </a:endParaRPr>
              </a:p>
            </p:txBody>
          </p:sp>
          <p:sp>
            <p:nvSpPr>
              <p:cNvPr id="22" name="TextBox 21"/>
              <p:cNvSpPr txBox="1"/>
              <p:nvPr/>
            </p:nvSpPr>
            <p:spPr>
              <a:xfrm>
                <a:off x="228600" y="5254154"/>
                <a:ext cx="341760" cy="1246495"/>
              </a:xfrm>
              <a:prstGeom prst="rect">
                <a:avLst/>
              </a:prstGeom>
              <a:noFill/>
            </p:spPr>
            <p:txBody>
              <a:bodyPr wrap="none" rtlCol="0">
                <a:spAutoFit/>
              </a:bodyPr>
              <a:lstStyle/>
              <a:p>
                <a:pPr algn="ctr"/>
                <a:r>
                  <a:rPr lang="en-US" sz="1500" dirty="0" smtClean="0">
                    <a:solidFill>
                      <a:schemeClr val="bg1"/>
                    </a:solidFill>
                  </a:rPr>
                  <a:t>I</a:t>
                </a:r>
              </a:p>
              <a:p>
                <a:pPr algn="ctr"/>
                <a:r>
                  <a:rPr lang="en-US" sz="1500" dirty="0" smtClean="0">
                    <a:solidFill>
                      <a:schemeClr val="bg1"/>
                    </a:solidFill>
                  </a:rPr>
                  <a:t>II</a:t>
                </a:r>
              </a:p>
              <a:p>
                <a:pPr algn="ctr"/>
                <a:r>
                  <a:rPr lang="en-US" sz="1500" dirty="0" smtClean="0">
                    <a:solidFill>
                      <a:schemeClr val="bg1"/>
                    </a:solidFill>
                  </a:rPr>
                  <a:t>III</a:t>
                </a:r>
              </a:p>
              <a:p>
                <a:pPr algn="ctr"/>
                <a:r>
                  <a:rPr lang="en-US" sz="1500" dirty="0" smtClean="0">
                    <a:solidFill>
                      <a:schemeClr val="bg1"/>
                    </a:solidFill>
                  </a:rPr>
                  <a:t>IV</a:t>
                </a:r>
              </a:p>
              <a:p>
                <a:pPr algn="ctr"/>
                <a:r>
                  <a:rPr lang="en-US" sz="1500" dirty="0">
                    <a:solidFill>
                      <a:schemeClr val="bg1"/>
                    </a:solidFill>
                  </a:rPr>
                  <a:t>V</a:t>
                </a:r>
              </a:p>
            </p:txBody>
          </p:sp>
          <p:sp>
            <p:nvSpPr>
              <p:cNvPr id="15" name="TextBox 14"/>
              <p:cNvSpPr txBox="1"/>
              <p:nvPr/>
            </p:nvSpPr>
            <p:spPr>
              <a:xfrm>
                <a:off x="228600" y="4953000"/>
                <a:ext cx="1927579" cy="369332"/>
              </a:xfrm>
              <a:prstGeom prst="rect">
                <a:avLst/>
              </a:prstGeom>
              <a:noFill/>
            </p:spPr>
            <p:txBody>
              <a:bodyPr wrap="none" rtlCol="0">
                <a:spAutoFit/>
              </a:bodyPr>
              <a:lstStyle/>
              <a:p>
                <a:r>
                  <a:rPr lang="en-US" dirty="0" smtClean="0">
                    <a:solidFill>
                      <a:schemeClr val="bg1"/>
                    </a:solidFill>
                  </a:rPr>
                  <a:t>Fire Regime Group</a:t>
                </a:r>
                <a:endParaRPr lang="en-US" dirty="0">
                  <a:solidFill>
                    <a:schemeClr val="bg1"/>
                  </a:solidFill>
                </a:endParaRPr>
              </a:p>
            </p:txBody>
          </p:sp>
        </p:grpSp>
        <p:sp>
          <p:nvSpPr>
            <p:cNvPr id="29" name="TextBox 28"/>
            <p:cNvSpPr txBox="1"/>
            <p:nvPr/>
          </p:nvSpPr>
          <p:spPr>
            <a:xfrm>
              <a:off x="7239000" y="6457890"/>
              <a:ext cx="1905000" cy="353943"/>
            </a:xfrm>
            <a:prstGeom prst="rect">
              <a:avLst/>
            </a:prstGeom>
            <a:noFill/>
          </p:spPr>
          <p:txBody>
            <a:bodyPr wrap="square" rtlCol="0">
              <a:spAutoFit/>
            </a:bodyPr>
            <a:lstStyle/>
            <a:p>
              <a:pPr algn="r"/>
              <a:r>
                <a:rPr lang="en-US" sz="900" dirty="0" smtClean="0">
                  <a:solidFill>
                    <a:schemeClr val="bg1">
                      <a:lumMod val="85000"/>
                    </a:schemeClr>
                  </a:solidFill>
                </a:rPr>
                <a:t>Modified from LANDFIRE</a:t>
              </a:r>
            </a:p>
            <a:p>
              <a:pPr algn="r"/>
              <a:r>
                <a:rPr lang="en-US" sz="800" dirty="0" smtClean="0">
                  <a:solidFill>
                    <a:schemeClr val="bg1">
                      <a:lumMod val="85000"/>
                    </a:schemeClr>
                  </a:solidFill>
                </a:rPr>
                <a:t>Steve Norman, Bill Christie</a:t>
              </a:r>
              <a:endParaRPr lang="en-US" sz="800" dirty="0">
                <a:solidFill>
                  <a:schemeClr val="bg1">
                    <a:lumMod val="85000"/>
                  </a:schemeClr>
                </a:solidFill>
              </a:endParaRPr>
            </a:p>
          </p:txBody>
        </p:sp>
      </p:grpSp>
    </p:spTree>
    <p:extLst>
      <p:ext uri="{BB962C8B-B14F-4D97-AF65-F5344CB8AC3E}">
        <p14:creationId xmlns:p14="http://schemas.microsoft.com/office/powerpoint/2010/main" val="20771264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52400" y="99536"/>
            <a:ext cx="8494633" cy="738664"/>
          </a:xfrm>
          <a:prstGeom prst="rect">
            <a:avLst/>
          </a:prstGeom>
          <a:noFill/>
        </p:spPr>
        <p:txBody>
          <a:bodyPr wrap="none" rtlCol="0">
            <a:spAutoFit/>
          </a:bodyPr>
          <a:lstStyle/>
          <a:p>
            <a:r>
              <a:rPr lang="en-US" sz="2400" b="1" dirty="0"/>
              <a:t>What is a resilient landscape?</a:t>
            </a:r>
          </a:p>
          <a:p>
            <a:r>
              <a:rPr lang="en-US" dirty="0" smtClean="0"/>
              <a:t>Environmental aspects </a:t>
            </a:r>
            <a:r>
              <a:rPr lang="en-US" dirty="0"/>
              <a:t>— Measuring resilience (indirectly) with fire regime attributes </a:t>
            </a:r>
            <a:r>
              <a:rPr lang="en-US" dirty="0" smtClean="0"/>
              <a:t>	</a:t>
            </a:r>
            <a:endParaRPr lang="en-US" dirty="0"/>
          </a:p>
        </p:txBody>
      </p:sp>
      <p:grpSp>
        <p:nvGrpSpPr>
          <p:cNvPr id="2" name="Group 1"/>
          <p:cNvGrpSpPr/>
          <p:nvPr/>
        </p:nvGrpSpPr>
        <p:grpSpPr>
          <a:xfrm>
            <a:off x="0" y="838201"/>
            <a:ext cx="9144000" cy="6019800"/>
            <a:chOff x="0" y="838201"/>
            <a:chExt cx="9144000" cy="6019800"/>
          </a:xfrm>
        </p:grpSpPr>
        <p:sp>
          <p:nvSpPr>
            <p:cNvPr id="3" name="Rectangle 2"/>
            <p:cNvSpPr/>
            <p:nvPr/>
          </p:nvSpPr>
          <p:spPr>
            <a:xfrm>
              <a:off x="0" y="838201"/>
              <a:ext cx="9144000" cy="6019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2" descr="C:\Documents and Settings\stevenorman\My Documents\My Pictures\Fire\frg5_riitterN.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553"/>
            <a:stretch/>
          </p:blipFill>
          <p:spPr bwMode="auto">
            <a:xfrm>
              <a:off x="160351" y="1143000"/>
              <a:ext cx="8842084" cy="557966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179595" y="990600"/>
              <a:ext cx="4973805" cy="769441"/>
            </a:xfrm>
            <a:prstGeom prst="rect">
              <a:avLst/>
            </a:prstGeom>
            <a:noFill/>
          </p:spPr>
          <p:txBody>
            <a:bodyPr wrap="square" rtlCol="0">
              <a:spAutoFit/>
            </a:bodyPr>
            <a:lstStyle/>
            <a:p>
              <a:pPr algn="r"/>
              <a:r>
                <a:rPr lang="en-US" sz="2200" dirty="0" smtClean="0">
                  <a:solidFill>
                    <a:schemeClr val="bg1"/>
                  </a:solidFill>
                </a:rPr>
                <a:t>Historical Fire Regimes of Existing </a:t>
              </a:r>
            </a:p>
            <a:p>
              <a:pPr algn="r"/>
              <a:r>
                <a:rPr lang="en-US" sz="2200" dirty="0" smtClean="0">
                  <a:solidFill>
                    <a:schemeClr val="bg1"/>
                  </a:solidFill>
                </a:rPr>
                <a:t>Wildland Vegetation</a:t>
              </a:r>
              <a:endParaRPr lang="en-US" sz="2200" dirty="0">
                <a:solidFill>
                  <a:schemeClr val="bg1"/>
                </a:solidFill>
              </a:endParaRPr>
            </a:p>
          </p:txBody>
        </p:sp>
        <p:sp>
          <p:nvSpPr>
            <p:cNvPr id="24" name="TextBox 23"/>
            <p:cNvSpPr txBox="1"/>
            <p:nvPr/>
          </p:nvSpPr>
          <p:spPr>
            <a:xfrm>
              <a:off x="7239000" y="6457890"/>
              <a:ext cx="1905000" cy="353943"/>
            </a:xfrm>
            <a:prstGeom prst="rect">
              <a:avLst/>
            </a:prstGeom>
            <a:noFill/>
          </p:spPr>
          <p:txBody>
            <a:bodyPr wrap="square" rtlCol="0">
              <a:spAutoFit/>
            </a:bodyPr>
            <a:lstStyle/>
            <a:p>
              <a:pPr algn="r"/>
              <a:r>
                <a:rPr lang="en-US" sz="900" dirty="0" smtClean="0">
                  <a:solidFill>
                    <a:schemeClr val="bg1">
                      <a:lumMod val="85000"/>
                    </a:schemeClr>
                  </a:solidFill>
                </a:rPr>
                <a:t>Modified from LANDFIRE</a:t>
              </a:r>
            </a:p>
            <a:p>
              <a:pPr algn="r"/>
              <a:r>
                <a:rPr lang="en-US" sz="800" dirty="0" smtClean="0">
                  <a:solidFill>
                    <a:schemeClr val="bg1">
                      <a:lumMod val="85000"/>
                    </a:schemeClr>
                  </a:solidFill>
                </a:rPr>
                <a:t>Steve Norman, Bill Christie</a:t>
              </a:r>
              <a:endParaRPr lang="en-US" sz="800" dirty="0">
                <a:solidFill>
                  <a:schemeClr val="bg1">
                    <a:lumMod val="85000"/>
                  </a:schemeClr>
                </a:solidFill>
              </a:endParaRPr>
            </a:p>
          </p:txBody>
        </p:sp>
        <p:grpSp>
          <p:nvGrpSpPr>
            <p:cNvPr id="25" name="Group 24"/>
            <p:cNvGrpSpPr/>
            <p:nvPr/>
          </p:nvGrpSpPr>
          <p:grpSpPr>
            <a:xfrm>
              <a:off x="152400" y="5230505"/>
              <a:ext cx="3510779" cy="1551295"/>
              <a:chOff x="228600" y="4953000"/>
              <a:chExt cx="3510779" cy="1551295"/>
            </a:xfrm>
          </p:grpSpPr>
          <p:sp>
            <p:nvSpPr>
              <p:cNvPr id="26" name="Rectangle 25"/>
              <p:cNvSpPr/>
              <p:nvPr/>
            </p:nvSpPr>
            <p:spPr>
              <a:xfrm>
                <a:off x="533400" y="5334000"/>
                <a:ext cx="304800" cy="152400"/>
              </a:xfrm>
              <a:prstGeom prst="rect">
                <a:avLst/>
              </a:prstGeom>
              <a:solidFill>
                <a:srgbClr val="984807"/>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33400" y="5562600"/>
                <a:ext cx="304800" cy="152400"/>
              </a:xfrm>
              <a:prstGeom prst="rect">
                <a:avLst/>
              </a:prstGeom>
              <a:solidFill>
                <a:srgbClr val="FF990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33400" y="5796455"/>
                <a:ext cx="304800" cy="152400"/>
              </a:xfrm>
              <a:prstGeom prst="rect">
                <a:avLst/>
              </a:prstGeom>
              <a:solidFill>
                <a:srgbClr val="FFFF99"/>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33400" y="6025055"/>
                <a:ext cx="304800" cy="152400"/>
              </a:xfrm>
              <a:prstGeom prst="rect">
                <a:avLst/>
              </a:prstGeom>
              <a:solidFill>
                <a:srgbClr val="66990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36028" y="6248400"/>
                <a:ext cx="304800" cy="152400"/>
              </a:xfrm>
              <a:prstGeom prst="rect">
                <a:avLst/>
              </a:prstGeom>
              <a:solidFill>
                <a:schemeClr val="accent1">
                  <a:lumMod val="7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38200" y="5257800"/>
                <a:ext cx="2901179" cy="1246495"/>
              </a:xfrm>
              <a:prstGeom prst="rect">
                <a:avLst/>
              </a:prstGeom>
              <a:noFill/>
            </p:spPr>
            <p:txBody>
              <a:bodyPr wrap="none" rtlCol="0">
                <a:spAutoFit/>
              </a:bodyPr>
              <a:lstStyle/>
              <a:p>
                <a:r>
                  <a:rPr lang="en-US" sz="1500" dirty="0" smtClean="0">
                    <a:solidFill>
                      <a:schemeClr val="bg1"/>
                    </a:solidFill>
                  </a:rPr>
                  <a:t>Frequent, low severity</a:t>
                </a:r>
              </a:p>
              <a:p>
                <a:r>
                  <a:rPr lang="en-US" sz="1500" dirty="0" smtClean="0">
                    <a:solidFill>
                      <a:schemeClr val="bg1"/>
                    </a:solidFill>
                  </a:rPr>
                  <a:t>Frequent, high severity</a:t>
                </a:r>
              </a:p>
              <a:p>
                <a:r>
                  <a:rPr lang="en-US" sz="1500" dirty="0" smtClean="0">
                    <a:solidFill>
                      <a:schemeClr val="bg1"/>
                    </a:solidFill>
                  </a:rPr>
                  <a:t>Moderately frequent, low severity</a:t>
                </a:r>
              </a:p>
              <a:p>
                <a:r>
                  <a:rPr lang="en-US" sz="1500" dirty="0" smtClean="0">
                    <a:solidFill>
                      <a:schemeClr val="bg1"/>
                    </a:solidFill>
                  </a:rPr>
                  <a:t>Moderately frequent, high severity</a:t>
                </a:r>
              </a:p>
              <a:p>
                <a:r>
                  <a:rPr lang="en-US" sz="1500" dirty="0" smtClean="0">
                    <a:solidFill>
                      <a:schemeClr val="bg1"/>
                    </a:solidFill>
                  </a:rPr>
                  <a:t>Infrequent, high severity</a:t>
                </a:r>
                <a:endParaRPr lang="en-US" sz="1500" dirty="0">
                  <a:solidFill>
                    <a:schemeClr val="bg1"/>
                  </a:solidFill>
                </a:endParaRPr>
              </a:p>
            </p:txBody>
          </p:sp>
          <p:sp>
            <p:nvSpPr>
              <p:cNvPr id="32" name="TextBox 31"/>
              <p:cNvSpPr txBox="1"/>
              <p:nvPr/>
            </p:nvSpPr>
            <p:spPr>
              <a:xfrm>
                <a:off x="228600" y="5254154"/>
                <a:ext cx="341760" cy="1246495"/>
              </a:xfrm>
              <a:prstGeom prst="rect">
                <a:avLst/>
              </a:prstGeom>
              <a:noFill/>
            </p:spPr>
            <p:txBody>
              <a:bodyPr wrap="none" rtlCol="0">
                <a:spAutoFit/>
              </a:bodyPr>
              <a:lstStyle/>
              <a:p>
                <a:pPr algn="ctr"/>
                <a:r>
                  <a:rPr lang="en-US" sz="1500" dirty="0" smtClean="0">
                    <a:solidFill>
                      <a:schemeClr val="bg1"/>
                    </a:solidFill>
                  </a:rPr>
                  <a:t>I</a:t>
                </a:r>
              </a:p>
              <a:p>
                <a:pPr algn="ctr"/>
                <a:r>
                  <a:rPr lang="en-US" sz="1500" dirty="0" smtClean="0">
                    <a:solidFill>
                      <a:schemeClr val="bg1"/>
                    </a:solidFill>
                  </a:rPr>
                  <a:t>II</a:t>
                </a:r>
              </a:p>
              <a:p>
                <a:pPr algn="ctr"/>
                <a:r>
                  <a:rPr lang="en-US" sz="1500" dirty="0" smtClean="0">
                    <a:solidFill>
                      <a:schemeClr val="bg1"/>
                    </a:solidFill>
                  </a:rPr>
                  <a:t>III</a:t>
                </a:r>
              </a:p>
              <a:p>
                <a:pPr algn="ctr"/>
                <a:r>
                  <a:rPr lang="en-US" sz="1500" dirty="0" smtClean="0">
                    <a:solidFill>
                      <a:schemeClr val="bg1"/>
                    </a:solidFill>
                  </a:rPr>
                  <a:t>IV</a:t>
                </a:r>
              </a:p>
              <a:p>
                <a:pPr algn="ctr"/>
                <a:r>
                  <a:rPr lang="en-US" sz="1500" dirty="0">
                    <a:solidFill>
                      <a:schemeClr val="bg1"/>
                    </a:solidFill>
                  </a:rPr>
                  <a:t>V</a:t>
                </a:r>
              </a:p>
            </p:txBody>
          </p:sp>
          <p:sp>
            <p:nvSpPr>
              <p:cNvPr id="33" name="TextBox 32"/>
              <p:cNvSpPr txBox="1"/>
              <p:nvPr/>
            </p:nvSpPr>
            <p:spPr>
              <a:xfrm>
                <a:off x="228600" y="4953000"/>
                <a:ext cx="1927579" cy="369332"/>
              </a:xfrm>
              <a:prstGeom prst="rect">
                <a:avLst/>
              </a:prstGeom>
              <a:noFill/>
            </p:spPr>
            <p:txBody>
              <a:bodyPr wrap="none" rtlCol="0">
                <a:spAutoFit/>
              </a:bodyPr>
              <a:lstStyle/>
              <a:p>
                <a:r>
                  <a:rPr lang="en-US" dirty="0" smtClean="0">
                    <a:solidFill>
                      <a:schemeClr val="bg1"/>
                    </a:solidFill>
                  </a:rPr>
                  <a:t>Fire Regime Group</a:t>
                </a:r>
                <a:endParaRPr lang="en-US" dirty="0">
                  <a:solidFill>
                    <a:schemeClr val="bg1"/>
                  </a:solidFill>
                </a:endParaRPr>
              </a:p>
            </p:txBody>
          </p:sp>
        </p:grpSp>
      </p:grpSp>
    </p:spTree>
    <p:extLst>
      <p:ext uri="{BB962C8B-B14F-4D97-AF65-F5344CB8AC3E}">
        <p14:creationId xmlns:p14="http://schemas.microsoft.com/office/powerpoint/2010/main" val="28854285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52400" y="99536"/>
            <a:ext cx="8494633" cy="738664"/>
          </a:xfrm>
          <a:prstGeom prst="rect">
            <a:avLst/>
          </a:prstGeom>
          <a:noFill/>
        </p:spPr>
        <p:txBody>
          <a:bodyPr wrap="none" rtlCol="0">
            <a:spAutoFit/>
          </a:bodyPr>
          <a:lstStyle/>
          <a:p>
            <a:r>
              <a:rPr lang="en-US" sz="2400" b="1" dirty="0"/>
              <a:t>What is a resilient landscape?</a:t>
            </a:r>
          </a:p>
          <a:p>
            <a:r>
              <a:rPr lang="en-US" dirty="0" smtClean="0"/>
              <a:t>Environmental </a:t>
            </a:r>
            <a:r>
              <a:rPr lang="en-US" dirty="0"/>
              <a:t>aspects — Measuring resilience (indirectly) with fire regime attributes </a:t>
            </a:r>
            <a:r>
              <a:rPr lang="en-US" dirty="0" smtClean="0"/>
              <a:t>	</a:t>
            </a:r>
            <a:endParaRPr lang="en-US" dirty="0"/>
          </a:p>
        </p:txBody>
      </p:sp>
      <p:grpSp>
        <p:nvGrpSpPr>
          <p:cNvPr id="2" name="Group 1"/>
          <p:cNvGrpSpPr/>
          <p:nvPr/>
        </p:nvGrpSpPr>
        <p:grpSpPr>
          <a:xfrm>
            <a:off x="0" y="838201"/>
            <a:ext cx="9144000" cy="6019800"/>
            <a:chOff x="0" y="838201"/>
            <a:chExt cx="9144000" cy="6019800"/>
          </a:xfrm>
        </p:grpSpPr>
        <p:sp>
          <p:nvSpPr>
            <p:cNvPr id="3" name="Rectangle 2"/>
            <p:cNvSpPr/>
            <p:nvPr/>
          </p:nvSpPr>
          <p:spPr>
            <a:xfrm>
              <a:off x="0" y="838201"/>
              <a:ext cx="9144000" cy="6019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2" descr="C:\Documents and Settings\stevenorman\My Documents\My Pictures\Fire\frg5_riitterN_padus4.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553"/>
            <a:stretch/>
          </p:blipFill>
          <p:spPr bwMode="auto">
            <a:xfrm>
              <a:off x="161205" y="1143000"/>
              <a:ext cx="8830395" cy="557235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7239000" y="6457890"/>
              <a:ext cx="1905000" cy="353943"/>
            </a:xfrm>
            <a:prstGeom prst="rect">
              <a:avLst/>
            </a:prstGeom>
            <a:noFill/>
          </p:spPr>
          <p:txBody>
            <a:bodyPr wrap="square" rtlCol="0">
              <a:spAutoFit/>
            </a:bodyPr>
            <a:lstStyle/>
            <a:p>
              <a:pPr algn="r"/>
              <a:r>
                <a:rPr lang="en-US" sz="900" dirty="0" smtClean="0">
                  <a:solidFill>
                    <a:schemeClr val="bg1">
                      <a:lumMod val="85000"/>
                    </a:schemeClr>
                  </a:solidFill>
                </a:rPr>
                <a:t>Modified from LANDFIRE</a:t>
              </a:r>
            </a:p>
            <a:p>
              <a:pPr algn="r"/>
              <a:r>
                <a:rPr lang="en-US" sz="800" dirty="0" smtClean="0">
                  <a:solidFill>
                    <a:schemeClr val="bg1">
                      <a:lumMod val="85000"/>
                    </a:schemeClr>
                  </a:solidFill>
                </a:rPr>
                <a:t>Steve Norman, Bill Christie</a:t>
              </a:r>
              <a:endParaRPr lang="en-US" sz="800" dirty="0">
                <a:solidFill>
                  <a:schemeClr val="bg1">
                    <a:lumMod val="85000"/>
                  </a:schemeClr>
                </a:solidFill>
              </a:endParaRPr>
            </a:p>
          </p:txBody>
        </p:sp>
        <p:grpSp>
          <p:nvGrpSpPr>
            <p:cNvPr id="26" name="Group 25"/>
            <p:cNvGrpSpPr/>
            <p:nvPr/>
          </p:nvGrpSpPr>
          <p:grpSpPr>
            <a:xfrm>
              <a:off x="152400" y="5230505"/>
              <a:ext cx="3510779" cy="1551295"/>
              <a:chOff x="228600" y="4953000"/>
              <a:chExt cx="3510779" cy="1551295"/>
            </a:xfrm>
          </p:grpSpPr>
          <p:sp>
            <p:nvSpPr>
              <p:cNvPr id="27" name="Rectangle 26"/>
              <p:cNvSpPr/>
              <p:nvPr/>
            </p:nvSpPr>
            <p:spPr>
              <a:xfrm>
                <a:off x="533400" y="5334000"/>
                <a:ext cx="304800" cy="152400"/>
              </a:xfrm>
              <a:prstGeom prst="rect">
                <a:avLst/>
              </a:prstGeom>
              <a:solidFill>
                <a:srgbClr val="984807"/>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33400" y="5562600"/>
                <a:ext cx="304800" cy="152400"/>
              </a:xfrm>
              <a:prstGeom prst="rect">
                <a:avLst/>
              </a:prstGeom>
              <a:solidFill>
                <a:srgbClr val="FF990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33400" y="5796455"/>
                <a:ext cx="304800" cy="152400"/>
              </a:xfrm>
              <a:prstGeom prst="rect">
                <a:avLst/>
              </a:prstGeom>
              <a:solidFill>
                <a:srgbClr val="FFFF99"/>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33400" y="6025055"/>
                <a:ext cx="304800" cy="152400"/>
              </a:xfrm>
              <a:prstGeom prst="rect">
                <a:avLst/>
              </a:prstGeom>
              <a:solidFill>
                <a:srgbClr val="66990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36028" y="6248400"/>
                <a:ext cx="304800" cy="152400"/>
              </a:xfrm>
              <a:prstGeom prst="rect">
                <a:avLst/>
              </a:prstGeom>
              <a:solidFill>
                <a:schemeClr val="accent1">
                  <a:lumMod val="7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838200" y="5257800"/>
                <a:ext cx="2901179" cy="1246495"/>
              </a:xfrm>
              <a:prstGeom prst="rect">
                <a:avLst/>
              </a:prstGeom>
              <a:noFill/>
            </p:spPr>
            <p:txBody>
              <a:bodyPr wrap="none" rtlCol="0">
                <a:spAutoFit/>
              </a:bodyPr>
              <a:lstStyle/>
              <a:p>
                <a:r>
                  <a:rPr lang="en-US" sz="1500" dirty="0" smtClean="0">
                    <a:solidFill>
                      <a:schemeClr val="bg1"/>
                    </a:solidFill>
                  </a:rPr>
                  <a:t>Frequent, low severity</a:t>
                </a:r>
              </a:p>
              <a:p>
                <a:r>
                  <a:rPr lang="en-US" sz="1500" dirty="0" smtClean="0">
                    <a:solidFill>
                      <a:schemeClr val="bg1"/>
                    </a:solidFill>
                  </a:rPr>
                  <a:t>Frequent, high severity</a:t>
                </a:r>
              </a:p>
              <a:p>
                <a:r>
                  <a:rPr lang="en-US" sz="1500" dirty="0" smtClean="0">
                    <a:solidFill>
                      <a:schemeClr val="bg1"/>
                    </a:solidFill>
                  </a:rPr>
                  <a:t>Moderately frequent, low severity</a:t>
                </a:r>
              </a:p>
              <a:p>
                <a:r>
                  <a:rPr lang="en-US" sz="1500" dirty="0" smtClean="0">
                    <a:solidFill>
                      <a:schemeClr val="bg1"/>
                    </a:solidFill>
                  </a:rPr>
                  <a:t>Moderately frequent, high severity</a:t>
                </a:r>
              </a:p>
              <a:p>
                <a:r>
                  <a:rPr lang="en-US" sz="1500" dirty="0" smtClean="0">
                    <a:solidFill>
                      <a:schemeClr val="bg1"/>
                    </a:solidFill>
                  </a:rPr>
                  <a:t>Infrequent, high severity</a:t>
                </a:r>
                <a:endParaRPr lang="en-US" sz="1500" dirty="0">
                  <a:solidFill>
                    <a:schemeClr val="bg1"/>
                  </a:solidFill>
                </a:endParaRPr>
              </a:p>
            </p:txBody>
          </p:sp>
          <p:sp>
            <p:nvSpPr>
              <p:cNvPr id="33" name="TextBox 32"/>
              <p:cNvSpPr txBox="1"/>
              <p:nvPr/>
            </p:nvSpPr>
            <p:spPr>
              <a:xfrm>
                <a:off x="228600" y="5254154"/>
                <a:ext cx="341760" cy="1246495"/>
              </a:xfrm>
              <a:prstGeom prst="rect">
                <a:avLst/>
              </a:prstGeom>
              <a:noFill/>
            </p:spPr>
            <p:txBody>
              <a:bodyPr wrap="none" rtlCol="0">
                <a:spAutoFit/>
              </a:bodyPr>
              <a:lstStyle/>
              <a:p>
                <a:pPr algn="ctr"/>
                <a:r>
                  <a:rPr lang="en-US" sz="1500" dirty="0" smtClean="0">
                    <a:solidFill>
                      <a:schemeClr val="bg1"/>
                    </a:solidFill>
                  </a:rPr>
                  <a:t>I</a:t>
                </a:r>
              </a:p>
              <a:p>
                <a:pPr algn="ctr"/>
                <a:r>
                  <a:rPr lang="en-US" sz="1500" dirty="0" smtClean="0">
                    <a:solidFill>
                      <a:schemeClr val="bg1"/>
                    </a:solidFill>
                  </a:rPr>
                  <a:t>II</a:t>
                </a:r>
              </a:p>
              <a:p>
                <a:pPr algn="ctr"/>
                <a:r>
                  <a:rPr lang="en-US" sz="1500" dirty="0" smtClean="0">
                    <a:solidFill>
                      <a:schemeClr val="bg1"/>
                    </a:solidFill>
                  </a:rPr>
                  <a:t>III</a:t>
                </a:r>
              </a:p>
              <a:p>
                <a:pPr algn="ctr"/>
                <a:r>
                  <a:rPr lang="en-US" sz="1500" dirty="0" smtClean="0">
                    <a:solidFill>
                      <a:schemeClr val="bg1"/>
                    </a:solidFill>
                  </a:rPr>
                  <a:t>IV</a:t>
                </a:r>
              </a:p>
              <a:p>
                <a:pPr algn="ctr"/>
                <a:r>
                  <a:rPr lang="en-US" sz="1500" dirty="0">
                    <a:solidFill>
                      <a:schemeClr val="bg1"/>
                    </a:solidFill>
                  </a:rPr>
                  <a:t>V</a:t>
                </a:r>
              </a:p>
            </p:txBody>
          </p:sp>
          <p:sp>
            <p:nvSpPr>
              <p:cNvPr id="34" name="TextBox 33"/>
              <p:cNvSpPr txBox="1"/>
              <p:nvPr/>
            </p:nvSpPr>
            <p:spPr>
              <a:xfrm>
                <a:off x="228600" y="4953000"/>
                <a:ext cx="1927579" cy="369332"/>
              </a:xfrm>
              <a:prstGeom prst="rect">
                <a:avLst/>
              </a:prstGeom>
              <a:noFill/>
            </p:spPr>
            <p:txBody>
              <a:bodyPr wrap="none" rtlCol="0">
                <a:spAutoFit/>
              </a:bodyPr>
              <a:lstStyle/>
              <a:p>
                <a:r>
                  <a:rPr lang="en-US" dirty="0" smtClean="0">
                    <a:solidFill>
                      <a:schemeClr val="bg1"/>
                    </a:solidFill>
                  </a:rPr>
                  <a:t>Fire Regime Group</a:t>
                </a:r>
                <a:endParaRPr lang="en-US" dirty="0">
                  <a:solidFill>
                    <a:schemeClr val="bg1"/>
                  </a:solidFill>
                </a:endParaRPr>
              </a:p>
            </p:txBody>
          </p:sp>
        </p:grpSp>
        <p:sp>
          <p:nvSpPr>
            <p:cNvPr id="17" name="TextBox 16"/>
            <p:cNvSpPr txBox="1"/>
            <p:nvPr/>
          </p:nvSpPr>
          <p:spPr>
            <a:xfrm>
              <a:off x="3179595" y="990600"/>
              <a:ext cx="4973805" cy="1107996"/>
            </a:xfrm>
            <a:prstGeom prst="rect">
              <a:avLst/>
            </a:prstGeom>
            <a:noFill/>
          </p:spPr>
          <p:txBody>
            <a:bodyPr wrap="square" rtlCol="0">
              <a:spAutoFit/>
            </a:bodyPr>
            <a:lstStyle/>
            <a:p>
              <a:pPr algn="r"/>
              <a:r>
                <a:rPr lang="en-US" sz="2200" dirty="0" smtClean="0">
                  <a:solidFill>
                    <a:schemeClr val="bg1"/>
                  </a:solidFill>
                </a:rPr>
                <a:t>Historical Fire Regimes of Existing </a:t>
              </a:r>
            </a:p>
            <a:p>
              <a:pPr algn="r"/>
              <a:r>
                <a:rPr lang="en-US" sz="2200" dirty="0" smtClean="0">
                  <a:solidFill>
                    <a:schemeClr val="bg1"/>
                  </a:solidFill>
                </a:rPr>
                <a:t>Wildland Vegetation</a:t>
              </a:r>
            </a:p>
            <a:p>
              <a:pPr algn="r"/>
              <a:r>
                <a:rPr lang="en-US" sz="2200" dirty="0" smtClean="0">
                  <a:solidFill>
                    <a:schemeClr val="bg1"/>
                  </a:solidFill>
                </a:rPr>
                <a:t>On Public Lands</a:t>
              </a:r>
              <a:endParaRPr lang="en-US" sz="2200" dirty="0">
                <a:solidFill>
                  <a:schemeClr val="bg1"/>
                </a:solidFill>
              </a:endParaRPr>
            </a:p>
          </p:txBody>
        </p:sp>
      </p:grpSp>
    </p:spTree>
    <p:extLst>
      <p:ext uri="{BB962C8B-B14F-4D97-AF65-F5344CB8AC3E}">
        <p14:creationId xmlns:p14="http://schemas.microsoft.com/office/powerpoint/2010/main" val="2798826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596735"/>
            <a:ext cx="7620000" cy="5447645"/>
          </a:xfrm>
          <a:prstGeom prst="rect">
            <a:avLst/>
          </a:prstGeom>
          <a:noFill/>
        </p:spPr>
        <p:txBody>
          <a:bodyPr wrap="square" rtlCol="0">
            <a:spAutoFit/>
          </a:bodyPr>
          <a:lstStyle/>
          <a:p>
            <a:r>
              <a:rPr lang="en-US" sz="3600" u="sng" dirty="0" smtClean="0"/>
              <a:t>Components of fire regime seasonality</a:t>
            </a:r>
          </a:p>
          <a:p>
            <a:endParaRPr lang="en-US" sz="2400" dirty="0"/>
          </a:p>
          <a:p>
            <a:pPr marL="342900" indent="-342900">
              <a:buFont typeface="Arial" panose="020B0604020202020204" pitchFamily="34" charset="0"/>
              <a:buChar char="•"/>
            </a:pPr>
            <a:r>
              <a:rPr lang="en-US" sz="2400" dirty="0" smtClean="0"/>
              <a:t>The seasonality of weather</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The seasonality of fire ignition</a:t>
            </a:r>
          </a:p>
          <a:p>
            <a:pPr marL="342900" indent="-342900">
              <a:buFont typeface="Arial" panose="020B0604020202020204" pitchFamily="34" charset="0"/>
              <a:buChar char="•"/>
            </a:pPr>
            <a:r>
              <a:rPr lang="en-US" sz="2400" dirty="0"/>
              <a:t> </a:t>
            </a:r>
          </a:p>
          <a:p>
            <a:pPr marL="342900" indent="-342900">
              <a:buFont typeface="Arial" panose="020B0604020202020204" pitchFamily="34" charset="0"/>
              <a:buChar char="•"/>
            </a:pPr>
            <a:r>
              <a:rPr lang="en-US" sz="2400" dirty="0" smtClean="0"/>
              <a:t>The seasonality of the burnover</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The seasonality of canopy conditions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The seasonality of fuels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The seasonality of species responses (effects)</a:t>
            </a:r>
          </a:p>
          <a:p>
            <a:pPr marL="342900" indent="-342900">
              <a:buFont typeface="Arial" panose="020B0604020202020204" pitchFamily="34" charset="0"/>
              <a:buChar char="•"/>
            </a:pPr>
            <a:endParaRPr lang="en-US" sz="2400" dirty="0"/>
          </a:p>
        </p:txBody>
      </p:sp>
      <p:sp>
        <p:nvSpPr>
          <p:cNvPr id="5" name="TextBox 4"/>
          <p:cNvSpPr txBox="1"/>
          <p:nvPr/>
        </p:nvSpPr>
        <p:spPr>
          <a:xfrm>
            <a:off x="5791200" y="1600200"/>
            <a:ext cx="3106171" cy="1200329"/>
          </a:xfrm>
          <a:prstGeom prst="rect">
            <a:avLst/>
          </a:prstGeom>
          <a:noFill/>
        </p:spPr>
        <p:txBody>
          <a:bodyPr wrap="none" rtlCol="0">
            <a:spAutoFit/>
          </a:bodyPr>
          <a:lstStyle/>
          <a:p>
            <a:pPr algn="ctr"/>
            <a:r>
              <a:rPr lang="en-US" sz="2400" i="1" dirty="0" smtClean="0">
                <a:solidFill>
                  <a:srgbClr val="FF0000"/>
                </a:solidFill>
              </a:rPr>
              <a:t>Climate change affects </a:t>
            </a:r>
          </a:p>
          <a:p>
            <a:pPr algn="ctr"/>
            <a:r>
              <a:rPr lang="en-US" sz="2400" i="1" dirty="0" smtClean="0">
                <a:solidFill>
                  <a:srgbClr val="FF0000"/>
                </a:solidFill>
              </a:rPr>
              <a:t>these in different, often</a:t>
            </a:r>
          </a:p>
          <a:p>
            <a:pPr algn="ctr"/>
            <a:r>
              <a:rPr lang="en-US" sz="2400" i="1" dirty="0" smtClean="0">
                <a:solidFill>
                  <a:srgbClr val="FF0000"/>
                </a:solidFill>
              </a:rPr>
              <a:t>complex ways</a:t>
            </a:r>
            <a:endParaRPr lang="en-US" sz="2400" i="1" dirty="0">
              <a:solidFill>
                <a:srgbClr val="FF0000"/>
              </a:solidFill>
            </a:endParaRPr>
          </a:p>
        </p:txBody>
      </p:sp>
    </p:spTree>
    <p:extLst>
      <p:ext uri="{BB962C8B-B14F-4D97-AF65-F5344CB8AC3E}">
        <p14:creationId xmlns:p14="http://schemas.microsoft.com/office/powerpoint/2010/main" val="1703423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3" name="Picture 9"/>
          <p:cNvPicPr>
            <a:picLocks noChangeAspect="1" noChangeArrowheads="1"/>
          </p:cNvPicPr>
          <p:nvPr/>
        </p:nvPicPr>
        <p:blipFill rotWithShape="1">
          <a:blip r:embed="rId2" cstate="print">
            <a:grayscl/>
            <a:extLst>
              <a:ext uri="{28A0092B-C50C-407E-A947-70E740481C1C}">
                <a14:useLocalDpi xmlns:a14="http://schemas.microsoft.com/office/drawing/2010/main" val="0"/>
              </a:ext>
            </a:extLst>
          </a:blip>
          <a:srcRect/>
          <a:stretch/>
        </p:blipFill>
        <p:spPr bwMode="auto">
          <a:xfrm>
            <a:off x="111802" y="4958468"/>
            <a:ext cx="3064745" cy="1746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310845" y="6000622"/>
            <a:ext cx="1337226" cy="553998"/>
          </a:xfrm>
          <a:prstGeom prst="rect">
            <a:avLst/>
          </a:prstGeom>
          <a:noFill/>
        </p:spPr>
        <p:txBody>
          <a:bodyPr wrap="none" rtlCol="0">
            <a:spAutoFit/>
          </a:bodyPr>
          <a:lstStyle/>
          <a:p>
            <a:r>
              <a:rPr lang="en-US" sz="1500" b="1" dirty="0" smtClean="0">
                <a:latin typeface="Arial" panose="020B0604020202020204" pitchFamily="34" charset="0"/>
                <a:cs typeface="Arial" panose="020B0604020202020204" pitchFamily="34" charset="0"/>
              </a:rPr>
              <a:t>Erath Co. TX</a:t>
            </a:r>
          </a:p>
          <a:p>
            <a:r>
              <a:rPr lang="en-US" sz="1500" b="1" dirty="0" smtClean="0">
                <a:latin typeface="Arial" panose="020B0604020202020204" pitchFamily="34" charset="0"/>
                <a:cs typeface="Arial" panose="020B0604020202020204" pitchFamily="34" charset="0"/>
              </a:rPr>
              <a:t>Oak </a:t>
            </a:r>
            <a:endParaRPr lang="en-US" sz="1500" b="1" dirty="0">
              <a:latin typeface="Arial" panose="020B0604020202020204" pitchFamily="34" charset="0"/>
              <a:cs typeface="Arial" panose="020B0604020202020204" pitchFamily="34" charset="0"/>
            </a:endParaRPr>
          </a:p>
        </p:txBody>
      </p:sp>
      <p:pic>
        <p:nvPicPr>
          <p:cNvPr id="21514" name="Picture 10"/>
          <p:cNvPicPr>
            <a:picLocks noChangeAspect="1" noChangeArrowheads="1"/>
          </p:cNvPicPr>
          <p:nvPr/>
        </p:nvPicPr>
        <p:blipFill rotWithShape="1">
          <a:blip r:embed="rId3" cstate="print">
            <a:grayscl/>
            <a:extLst>
              <a:ext uri="{28A0092B-C50C-407E-A947-70E740481C1C}">
                <a14:useLocalDpi xmlns:a14="http://schemas.microsoft.com/office/drawing/2010/main" val="0"/>
              </a:ext>
            </a:extLst>
          </a:blip>
          <a:srcRect/>
          <a:stretch/>
        </p:blipFill>
        <p:spPr bwMode="auto">
          <a:xfrm>
            <a:off x="91201" y="3300361"/>
            <a:ext cx="3064745" cy="1691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279755" y="4293435"/>
            <a:ext cx="1218603" cy="553998"/>
          </a:xfrm>
          <a:prstGeom prst="rect">
            <a:avLst/>
          </a:prstGeom>
          <a:noFill/>
        </p:spPr>
        <p:txBody>
          <a:bodyPr wrap="none" rtlCol="0">
            <a:spAutoFit/>
          </a:bodyPr>
          <a:lstStyle/>
          <a:p>
            <a:r>
              <a:rPr lang="en-US" sz="1500" b="1" dirty="0" smtClean="0">
                <a:latin typeface="Arial" panose="020B0604020202020204" pitchFamily="34" charset="0"/>
                <a:cs typeface="Arial" panose="020B0604020202020204" pitchFamily="34" charset="0"/>
              </a:rPr>
              <a:t>Mills Co. IA</a:t>
            </a:r>
          </a:p>
          <a:p>
            <a:r>
              <a:rPr lang="en-US" sz="1500" b="1" dirty="0" smtClean="0">
                <a:latin typeface="Arial" panose="020B0604020202020204" pitchFamily="34" charset="0"/>
                <a:cs typeface="Arial" panose="020B0604020202020204" pitchFamily="34" charset="0"/>
              </a:rPr>
              <a:t>Oak</a:t>
            </a:r>
            <a:endParaRPr lang="en-US" sz="1500" b="1" dirty="0">
              <a:latin typeface="Arial" panose="020B0604020202020204" pitchFamily="34" charset="0"/>
              <a:cs typeface="Arial" panose="020B0604020202020204" pitchFamily="34" charset="0"/>
            </a:endParaRPr>
          </a:p>
        </p:txBody>
      </p:sp>
      <p:pic>
        <p:nvPicPr>
          <p:cNvPr id="21516" name="Picture 12"/>
          <p:cNvPicPr>
            <a:picLocks noChangeAspect="1" noChangeArrowheads="1"/>
          </p:cNvPicPr>
          <p:nvPr/>
        </p:nvPicPr>
        <p:blipFill rotWithShape="1">
          <a:blip r:embed="rId4" cstate="print">
            <a:grayscl/>
            <a:extLst>
              <a:ext uri="{28A0092B-C50C-407E-A947-70E740481C1C}">
                <a14:useLocalDpi xmlns:a14="http://schemas.microsoft.com/office/drawing/2010/main" val="0"/>
              </a:ext>
            </a:extLst>
          </a:blip>
          <a:srcRect/>
          <a:stretch/>
        </p:blipFill>
        <p:spPr bwMode="auto">
          <a:xfrm>
            <a:off x="95129" y="1452106"/>
            <a:ext cx="3053120" cy="1722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31"/>
          <p:cNvSpPr txBox="1"/>
          <p:nvPr/>
        </p:nvSpPr>
        <p:spPr>
          <a:xfrm>
            <a:off x="279755" y="2477164"/>
            <a:ext cx="2222083" cy="553998"/>
          </a:xfrm>
          <a:prstGeom prst="rect">
            <a:avLst/>
          </a:prstGeom>
          <a:noFill/>
        </p:spPr>
        <p:txBody>
          <a:bodyPr wrap="none" rtlCol="0">
            <a:spAutoFit/>
          </a:bodyPr>
          <a:lstStyle/>
          <a:p>
            <a:r>
              <a:rPr lang="en-US" sz="1500" b="1" dirty="0" smtClean="0">
                <a:latin typeface="Arial" panose="020B0604020202020204" pitchFamily="34" charset="0"/>
                <a:cs typeface="Arial" panose="020B0604020202020204" pitchFamily="34" charset="0"/>
              </a:rPr>
              <a:t>Sacramento Co. CA</a:t>
            </a:r>
          </a:p>
          <a:p>
            <a:r>
              <a:rPr lang="en-US" sz="1500" b="1" dirty="0" smtClean="0">
                <a:latin typeface="Arial" panose="020B0604020202020204" pitchFamily="34" charset="0"/>
                <a:cs typeface="Arial" panose="020B0604020202020204" pitchFamily="34" charset="0"/>
              </a:rPr>
              <a:t>Bottomland hardwood</a:t>
            </a:r>
            <a:endParaRPr lang="en-US" sz="1500" b="1" dirty="0">
              <a:latin typeface="Arial" panose="020B0604020202020204" pitchFamily="34" charset="0"/>
              <a:cs typeface="Arial" panose="020B0604020202020204" pitchFamily="34" charset="0"/>
            </a:endParaRPr>
          </a:p>
        </p:txBody>
      </p:sp>
      <p:pic>
        <p:nvPicPr>
          <p:cNvPr id="21508" name="Picture 4"/>
          <p:cNvPicPr>
            <a:picLocks noChangeAspect="1" noChangeArrowheads="1"/>
          </p:cNvPicPr>
          <p:nvPr/>
        </p:nvPicPr>
        <p:blipFill rotWithShape="1">
          <a:blip r:embed="rId5" cstate="print">
            <a:grayscl/>
            <a:extLst>
              <a:ext uri="{28A0092B-C50C-407E-A947-70E740481C1C}">
                <a14:useLocalDpi xmlns:a14="http://schemas.microsoft.com/office/drawing/2010/main" val="0"/>
              </a:ext>
            </a:extLst>
          </a:blip>
          <a:srcRect/>
          <a:stretch/>
        </p:blipFill>
        <p:spPr bwMode="auto">
          <a:xfrm>
            <a:off x="3110128" y="5030028"/>
            <a:ext cx="2985872" cy="1646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2" name="Picture 8"/>
          <p:cNvPicPr>
            <a:picLocks noChangeAspect="1" noChangeArrowheads="1"/>
          </p:cNvPicPr>
          <p:nvPr/>
        </p:nvPicPr>
        <p:blipFill rotWithShape="1">
          <a:blip r:embed="rId6" cstate="print">
            <a:grayscl/>
            <a:extLst>
              <a:ext uri="{28A0092B-C50C-407E-A947-70E740481C1C}">
                <a14:useLocalDpi xmlns:a14="http://schemas.microsoft.com/office/drawing/2010/main" val="0"/>
              </a:ext>
            </a:extLst>
          </a:blip>
          <a:srcRect/>
          <a:stretch/>
        </p:blipFill>
        <p:spPr bwMode="auto">
          <a:xfrm>
            <a:off x="3057236" y="1468007"/>
            <a:ext cx="3014911" cy="1706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3276600" y="5962522"/>
            <a:ext cx="2097626" cy="553998"/>
          </a:xfrm>
          <a:prstGeom prst="rect">
            <a:avLst/>
          </a:prstGeom>
          <a:noFill/>
        </p:spPr>
        <p:txBody>
          <a:bodyPr wrap="none" rtlCol="0">
            <a:spAutoFit/>
          </a:bodyPr>
          <a:lstStyle/>
          <a:p>
            <a:r>
              <a:rPr lang="en-US" sz="1500" b="1" dirty="0" smtClean="0">
                <a:latin typeface="Arial" panose="020B0604020202020204" pitchFamily="34" charset="0"/>
                <a:cs typeface="Arial" panose="020B0604020202020204" pitchFamily="34" charset="0"/>
              </a:rPr>
              <a:t>Transylvania Co. NC </a:t>
            </a:r>
          </a:p>
          <a:p>
            <a:r>
              <a:rPr lang="en-US" sz="1500" b="1" dirty="0" smtClean="0">
                <a:latin typeface="Arial" panose="020B0604020202020204" pitchFamily="34" charset="0"/>
                <a:cs typeface="Arial" panose="020B0604020202020204" pitchFamily="34" charset="0"/>
              </a:rPr>
              <a:t>Oak</a:t>
            </a:r>
            <a:endParaRPr lang="en-US" sz="1500" b="1" dirty="0">
              <a:latin typeface="Arial" panose="020B0604020202020204" pitchFamily="34" charset="0"/>
              <a:cs typeface="Arial" panose="020B0604020202020204" pitchFamily="34" charset="0"/>
            </a:endParaRPr>
          </a:p>
        </p:txBody>
      </p:sp>
      <p:pic>
        <p:nvPicPr>
          <p:cNvPr id="21509" name="Picture 5"/>
          <p:cNvPicPr>
            <a:picLocks noChangeAspect="1" noChangeArrowheads="1"/>
          </p:cNvPicPr>
          <p:nvPr/>
        </p:nvPicPr>
        <p:blipFill rotWithShape="1">
          <a:blip r:embed="rId7" cstate="print">
            <a:grayscl/>
            <a:extLst>
              <a:ext uri="{28A0092B-C50C-407E-A947-70E740481C1C}">
                <a14:useLocalDpi xmlns:a14="http://schemas.microsoft.com/office/drawing/2010/main" val="0"/>
              </a:ext>
            </a:extLst>
          </a:blip>
          <a:srcRect/>
          <a:stretch/>
        </p:blipFill>
        <p:spPr bwMode="auto">
          <a:xfrm>
            <a:off x="3057781" y="3300362"/>
            <a:ext cx="3015640" cy="1705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3308471" y="4293435"/>
            <a:ext cx="1671548" cy="553998"/>
          </a:xfrm>
          <a:prstGeom prst="rect">
            <a:avLst/>
          </a:prstGeom>
          <a:noFill/>
        </p:spPr>
        <p:txBody>
          <a:bodyPr wrap="none" rtlCol="0">
            <a:spAutoFit/>
          </a:bodyPr>
          <a:lstStyle/>
          <a:p>
            <a:r>
              <a:rPr lang="en-US" sz="1500" b="1" dirty="0" smtClean="0">
                <a:latin typeface="Arial" panose="020B0604020202020204" pitchFamily="34" charset="0"/>
                <a:cs typeface="Arial" panose="020B0604020202020204" pitchFamily="34" charset="0"/>
              </a:rPr>
              <a:t>Johnson Co. AR</a:t>
            </a:r>
          </a:p>
          <a:p>
            <a:r>
              <a:rPr lang="en-US" sz="1500" b="1" dirty="0" smtClean="0">
                <a:latin typeface="Arial" panose="020B0604020202020204" pitchFamily="34" charset="0"/>
                <a:cs typeface="Arial" panose="020B0604020202020204" pitchFamily="34" charset="0"/>
              </a:rPr>
              <a:t>Oak</a:t>
            </a:r>
            <a:endParaRPr lang="en-US" sz="1500" b="1" dirty="0">
              <a:latin typeface="Arial" panose="020B0604020202020204" pitchFamily="34" charset="0"/>
              <a:cs typeface="Arial" panose="020B0604020202020204" pitchFamily="34" charset="0"/>
            </a:endParaRPr>
          </a:p>
        </p:txBody>
      </p:sp>
      <p:sp>
        <p:nvSpPr>
          <p:cNvPr id="24" name="TextBox 23"/>
          <p:cNvSpPr txBox="1"/>
          <p:nvPr/>
        </p:nvSpPr>
        <p:spPr>
          <a:xfrm>
            <a:off x="3246234" y="2477164"/>
            <a:ext cx="1702710" cy="553998"/>
          </a:xfrm>
          <a:prstGeom prst="rect">
            <a:avLst/>
          </a:prstGeom>
          <a:noFill/>
        </p:spPr>
        <p:txBody>
          <a:bodyPr wrap="none" rtlCol="0">
            <a:spAutoFit/>
          </a:bodyPr>
          <a:lstStyle/>
          <a:p>
            <a:r>
              <a:rPr lang="en-US" sz="1500" b="1" dirty="0" smtClean="0">
                <a:latin typeface="Arial" panose="020B0604020202020204" pitchFamily="34" charset="0"/>
                <a:cs typeface="Arial" panose="020B0604020202020204" pitchFamily="34" charset="0"/>
              </a:rPr>
              <a:t>Kanabec Co. MN</a:t>
            </a:r>
          </a:p>
          <a:p>
            <a:r>
              <a:rPr lang="en-US" sz="1500" b="1" dirty="0" smtClean="0">
                <a:latin typeface="Arial" panose="020B0604020202020204" pitchFamily="34" charset="0"/>
                <a:cs typeface="Arial" panose="020B0604020202020204" pitchFamily="34" charset="0"/>
              </a:rPr>
              <a:t>Oak-Maple</a:t>
            </a:r>
            <a:endParaRPr lang="en-US" sz="1500" b="1" dirty="0">
              <a:latin typeface="Arial" panose="020B0604020202020204" pitchFamily="34" charset="0"/>
              <a:cs typeface="Arial" panose="020B0604020202020204" pitchFamily="34" charset="0"/>
            </a:endParaRPr>
          </a:p>
        </p:txBody>
      </p:sp>
      <p:sp>
        <p:nvSpPr>
          <p:cNvPr id="23" name="TextBox 22"/>
          <p:cNvSpPr txBox="1"/>
          <p:nvPr/>
        </p:nvSpPr>
        <p:spPr>
          <a:xfrm>
            <a:off x="152400" y="304800"/>
            <a:ext cx="8499443" cy="861774"/>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Land Surface Phenology-based vegetation types</a:t>
            </a:r>
          </a:p>
          <a:p>
            <a:r>
              <a:rPr lang="en-US" sz="2200" b="1" dirty="0" smtClean="0">
                <a:solidFill>
                  <a:schemeClr val="accent6">
                    <a:lumMod val="50000"/>
                  </a:schemeClr>
                </a:solidFill>
                <a:latin typeface="Arial" panose="020B0604020202020204" pitchFamily="34" charset="0"/>
                <a:cs typeface="Arial" panose="020B0604020202020204" pitchFamily="34" charset="0"/>
              </a:rPr>
              <a:t>Hardwood forest-dominated </a:t>
            </a:r>
            <a:r>
              <a:rPr lang="en-US" sz="2200" b="1" dirty="0">
                <a:solidFill>
                  <a:schemeClr val="accent6">
                    <a:lumMod val="50000"/>
                  </a:schemeClr>
                </a:solidFill>
                <a:latin typeface="Arial" panose="020B0604020202020204" pitchFamily="34" charset="0"/>
                <a:cs typeface="Arial" panose="020B0604020202020204" pitchFamily="34" charset="0"/>
              </a:rPr>
              <a:t>pixels</a:t>
            </a:r>
          </a:p>
        </p:txBody>
      </p:sp>
      <p:pic>
        <p:nvPicPr>
          <p:cNvPr id="21506" name="Picture 2"/>
          <p:cNvPicPr>
            <a:picLocks noChangeAspect="1" noChangeArrowheads="1"/>
          </p:cNvPicPr>
          <p:nvPr/>
        </p:nvPicPr>
        <p:blipFill rotWithShape="1">
          <a:blip r:embed="rId8" cstate="print">
            <a:grayscl/>
            <a:extLst>
              <a:ext uri="{28A0092B-C50C-407E-A947-70E740481C1C}">
                <a14:useLocalDpi xmlns:a14="http://schemas.microsoft.com/office/drawing/2010/main" val="0"/>
              </a:ext>
            </a:extLst>
          </a:blip>
          <a:srcRect/>
          <a:stretch/>
        </p:blipFill>
        <p:spPr bwMode="auto">
          <a:xfrm>
            <a:off x="6064698" y="5030027"/>
            <a:ext cx="2975934" cy="1675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198820" y="5977362"/>
            <a:ext cx="1872629" cy="553998"/>
          </a:xfrm>
          <a:prstGeom prst="rect">
            <a:avLst/>
          </a:prstGeom>
          <a:noFill/>
        </p:spPr>
        <p:txBody>
          <a:bodyPr wrap="none" rtlCol="0">
            <a:spAutoFit/>
          </a:bodyPr>
          <a:lstStyle/>
          <a:p>
            <a:r>
              <a:rPr lang="en-US" sz="1500" b="1" dirty="0" smtClean="0">
                <a:latin typeface="Arial" panose="020B0604020202020204" pitchFamily="34" charset="0"/>
                <a:cs typeface="Arial" panose="020B0604020202020204" pitchFamily="34" charset="0"/>
              </a:rPr>
              <a:t>Buncombe Co. NC</a:t>
            </a:r>
          </a:p>
          <a:p>
            <a:r>
              <a:rPr lang="en-US" sz="1500" b="1" dirty="0" smtClean="0">
                <a:latin typeface="Arial" panose="020B0604020202020204" pitchFamily="34" charset="0"/>
                <a:cs typeface="Arial" panose="020B0604020202020204" pitchFamily="34" charset="0"/>
              </a:rPr>
              <a:t>Beech-Maple</a:t>
            </a:r>
            <a:endParaRPr lang="en-US" sz="1500" b="1" dirty="0">
              <a:latin typeface="Arial" panose="020B0604020202020204" pitchFamily="34" charset="0"/>
              <a:cs typeface="Arial" panose="020B0604020202020204" pitchFamily="34" charset="0"/>
            </a:endParaRPr>
          </a:p>
        </p:txBody>
      </p:sp>
      <p:pic>
        <p:nvPicPr>
          <p:cNvPr id="21511" name="Picture 7"/>
          <p:cNvPicPr>
            <a:picLocks noChangeAspect="1" noChangeArrowheads="1"/>
          </p:cNvPicPr>
          <p:nvPr/>
        </p:nvPicPr>
        <p:blipFill rotWithShape="1">
          <a:blip r:embed="rId9" cstate="print">
            <a:grayscl/>
            <a:extLst>
              <a:ext uri="{28A0092B-C50C-407E-A947-70E740481C1C}">
                <a14:useLocalDpi xmlns:a14="http://schemas.microsoft.com/office/drawing/2010/main" val="0"/>
              </a:ext>
            </a:extLst>
          </a:blip>
          <a:srcRect/>
          <a:stretch/>
        </p:blipFill>
        <p:spPr bwMode="auto">
          <a:xfrm>
            <a:off x="6019800" y="3300361"/>
            <a:ext cx="3074620" cy="1728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6228470" y="4298389"/>
            <a:ext cx="1463991" cy="553998"/>
          </a:xfrm>
          <a:prstGeom prst="rect">
            <a:avLst/>
          </a:prstGeom>
          <a:noFill/>
        </p:spPr>
        <p:txBody>
          <a:bodyPr wrap="none" rtlCol="0">
            <a:spAutoFit/>
          </a:bodyPr>
          <a:lstStyle/>
          <a:p>
            <a:r>
              <a:rPr lang="en-US" sz="1500" b="1" dirty="0" smtClean="0">
                <a:latin typeface="Arial" panose="020B0604020202020204" pitchFamily="34" charset="0"/>
                <a:cs typeface="Arial" panose="020B0604020202020204" pitchFamily="34" charset="0"/>
              </a:rPr>
              <a:t>Centre Co. PA</a:t>
            </a:r>
          </a:p>
          <a:p>
            <a:r>
              <a:rPr lang="en-US" sz="1500" b="1" dirty="0" smtClean="0">
                <a:latin typeface="Arial" panose="020B0604020202020204" pitchFamily="34" charset="0"/>
                <a:cs typeface="Arial" panose="020B0604020202020204" pitchFamily="34" charset="0"/>
              </a:rPr>
              <a:t>Oak-Maple</a:t>
            </a:r>
            <a:endParaRPr lang="en-US" sz="1500" b="1" dirty="0">
              <a:latin typeface="Arial" panose="020B0604020202020204" pitchFamily="34" charset="0"/>
              <a:cs typeface="Arial" panose="020B0604020202020204" pitchFamily="34" charset="0"/>
            </a:endParaRPr>
          </a:p>
        </p:txBody>
      </p:sp>
      <p:pic>
        <p:nvPicPr>
          <p:cNvPr id="21515" name="Picture 11"/>
          <p:cNvPicPr>
            <a:picLocks noChangeAspect="1" noChangeArrowheads="1"/>
          </p:cNvPicPr>
          <p:nvPr/>
        </p:nvPicPr>
        <p:blipFill rotWithShape="1">
          <a:blip r:embed="rId10" cstate="print">
            <a:grayscl/>
            <a:extLst>
              <a:ext uri="{28A0092B-C50C-407E-A947-70E740481C1C}">
                <a14:useLocalDpi xmlns:a14="http://schemas.microsoft.com/office/drawing/2010/main" val="0"/>
              </a:ext>
            </a:extLst>
          </a:blip>
          <a:srcRect/>
          <a:stretch/>
        </p:blipFill>
        <p:spPr bwMode="auto">
          <a:xfrm>
            <a:off x="6046420" y="1452106"/>
            <a:ext cx="2960782" cy="1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6212568" y="2461261"/>
            <a:ext cx="1906291" cy="553998"/>
          </a:xfrm>
          <a:prstGeom prst="rect">
            <a:avLst/>
          </a:prstGeom>
          <a:noFill/>
        </p:spPr>
        <p:txBody>
          <a:bodyPr wrap="none" rtlCol="0">
            <a:spAutoFit/>
          </a:bodyPr>
          <a:lstStyle/>
          <a:p>
            <a:r>
              <a:rPr lang="en-US" sz="1500" b="1" dirty="0" smtClean="0">
                <a:latin typeface="Arial" panose="020B0604020202020204" pitchFamily="34" charset="0"/>
                <a:cs typeface="Arial" panose="020B0604020202020204" pitchFamily="34" charset="0"/>
              </a:rPr>
              <a:t>Hamilton Co. NY</a:t>
            </a:r>
          </a:p>
          <a:p>
            <a:r>
              <a:rPr lang="en-US" sz="1500" b="1" dirty="0" smtClean="0">
                <a:latin typeface="Arial" panose="020B0604020202020204" pitchFamily="34" charset="0"/>
                <a:cs typeface="Arial" panose="020B0604020202020204" pitchFamily="34" charset="0"/>
              </a:rPr>
              <a:t>Maple Beech Birch</a:t>
            </a:r>
            <a:endParaRPr lang="en-US" sz="1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83556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cstate="print">
            <a:grayscl/>
            <a:extLst>
              <a:ext uri="{28A0092B-C50C-407E-A947-70E740481C1C}">
                <a14:useLocalDpi xmlns:a14="http://schemas.microsoft.com/office/drawing/2010/main" val="0"/>
              </a:ext>
            </a:extLst>
          </a:blip>
          <a:srcRect/>
          <a:stretch/>
        </p:blipFill>
        <p:spPr bwMode="auto">
          <a:xfrm>
            <a:off x="113752" y="3277262"/>
            <a:ext cx="2982112" cy="1693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rotWithShape="1">
          <a:blip r:embed="rId3" cstate="print">
            <a:grayscl/>
            <a:extLst>
              <a:ext uri="{28A0092B-C50C-407E-A947-70E740481C1C}">
                <a14:useLocalDpi xmlns:a14="http://schemas.microsoft.com/office/drawing/2010/main" val="0"/>
              </a:ext>
            </a:extLst>
          </a:blip>
          <a:srcRect/>
          <a:stretch/>
        </p:blipFill>
        <p:spPr bwMode="auto">
          <a:xfrm>
            <a:off x="113752" y="5012632"/>
            <a:ext cx="2994619" cy="1692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288243" y="4269275"/>
            <a:ext cx="2113079" cy="553998"/>
          </a:xfrm>
          <a:prstGeom prst="rect">
            <a:avLst/>
          </a:prstGeom>
          <a:noFill/>
        </p:spPr>
        <p:txBody>
          <a:bodyPr wrap="none" rtlCol="0">
            <a:spAutoFit/>
          </a:bodyPr>
          <a:lstStyle/>
          <a:p>
            <a:r>
              <a:rPr lang="en-US" sz="1500" b="1" dirty="0" smtClean="0">
                <a:latin typeface="Arial" panose="020B0604020202020204" pitchFamily="34" charset="0"/>
                <a:cs typeface="Arial" panose="020B0604020202020204" pitchFamily="34" charset="0"/>
              </a:rPr>
              <a:t>Del Norte Co. CA</a:t>
            </a:r>
          </a:p>
          <a:p>
            <a:r>
              <a:rPr lang="en-US" sz="1500" b="1" dirty="0" smtClean="0">
                <a:latin typeface="Arial" panose="020B0604020202020204" pitchFamily="34" charset="0"/>
                <a:cs typeface="Arial" panose="020B0604020202020204" pitchFamily="34" charset="0"/>
              </a:rPr>
              <a:t>Old growth Redwood</a:t>
            </a:r>
            <a:endParaRPr lang="en-US" sz="1500" b="1" dirty="0">
              <a:latin typeface="Arial" panose="020B0604020202020204" pitchFamily="34" charset="0"/>
              <a:cs typeface="Arial" panose="020B0604020202020204" pitchFamily="34" charset="0"/>
            </a:endParaRPr>
          </a:p>
        </p:txBody>
      </p:sp>
      <p:sp>
        <p:nvSpPr>
          <p:cNvPr id="24" name="TextBox 23"/>
          <p:cNvSpPr txBox="1"/>
          <p:nvPr/>
        </p:nvSpPr>
        <p:spPr>
          <a:xfrm>
            <a:off x="287401" y="5999201"/>
            <a:ext cx="2520242" cy="553998"/>
          </a:xfrm>
          <a:prstGeom prst="rect">
            <a:avLst/>
          </a:prstGeom>
          <a:noFill/>
        </p:spPr>
        <p:txBody>
          <a:bodyPr wrap="none" rtlCol="0">
            <a:spAutoFit/>
          </a:bodyPr>
          <a:lstStyle/>
          <a:p>
            <a:r>
              <a:rPr lang="en-US" sz="1500" b="1" dirty="0" smtClean="0">
                <a:latin typeface="Arial" panose="020B0604020202020204" pitchFamily="34" charset="0"/>
                <a:cs typeface="Arial" panose="020B0604020202020204" pitchFamily="34" charset="0"/>
              </a:rPr>
              <a:t>Trinity Co. CA</a:t>
            </a:r>
          </a:p>
          <a:p>
            <a:r>
              <a:rPr lang="en-US" sz="1500" b="1" dirty="0" smtClean="0">
                <a:latin typeface="Arial" panose="020B0604020202020204" pitchFamily="34" charset="0"/>
                <a:cs typeface="Arial" panose="020B0604020202020204" pitchFamily="34" charset="0"/>
              </a:rPr>
              <a:t>Old growth Mixed Conifer</a:t>
            </a:r>
            <a:endParaRPr lang="en-US" sz="1500" b="1" dirty="0">
              <a:latin typeface="Arial" panose="020B0604020202020204" pitchFamily="34" charset="0"/>
              <a:cs typeface="Arial" panose="020B0604020202020204" pitchFamily="34" charset="0"/>
            </a:endParaRPr>
          </a:p>
        </p:txBody>
      </p:sp>
      <p:pic>
        <p:nvPicPr>
          <p:cNvPr id="22532" name="Picture 4"/>
          <p:cNvPicPr>
            <a:picLocks noChangeAspect="1" noChangeArrowheads="1"/>
          </p:cNvPicPr>
          <p:nvPr/>
        </p:nvPicPr>
        <p:blipFill rotWithShape="1">
          <a:blip r:embed="rId4" cstate="print">
            <a:grayscl/>
            <a:extLst>
              <a:ext uri="{28A0092B-C50C-407E-A947-70E740481C1C}">
                <a14:useLocalDpi xmlns:a14="http://schemas.microsoft.com/office/drawing/2010/main" val="0"/>
              </a:ext>
            </a:extLst>
          </a:blip>
          <a:srcRect/>
          <a:stretch/>
        </p:blipFill>
        <p:spPr bwMode="auto">
          <a:xfrm>
            <a:off x="106865" y="1500147"/>
            <a:ext cx="3017335" cy="1694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278825" y="2479073"/>
            <a:ext cx="2855269" cy="553998"/>
          </a:xfrm>
          <a:prstGeom prst="rect">
            <a:avLst/>
          </a:prstGeom>
          <a:noFill/>
        </p:spPr>
        <p:txBody>
          <a:bodyPr wrap="none" rtlCol="0">
            <a:spAutoFit/>
          </a:bodyPr>
          <a:lstStyle/>
          <a:p>
            <a:r>
              <a:rPr lang="en-US" sz="1500" b="1" dirty="0" smtClean="0">
                <a:latin typeface="Arial" panose="020B0604020202020204" pitchFamily="34" charset="0"/>
                <a:cs typeface="Arial" panose="020B0604020202020204" pitchFamily="34" charset="0"/>
              </a:rPr>
              <a:t>Linn Co. OR (west Cascades)</a:t>
            </a:r>
          </a:p>
          <a:p>
            <a:r>
              <a:rPr lang="en-US" sz="1500" b="1" dirty="0" smtClean="0">
                <a:latin typeface="Arial" panose="020B0604020202020204" pitchFamily="34" charset="0"/>
                <a:cs typeface="Arial" panose="020B0604020202020204" pitchFamily="34" charset="0"/>
              </a:rPr>
              <a:t>Second growth Douglas Fir</a:t>
            </a:r>
            <a:endParaRPr lang="en-US" sz="1500" b="1" dirty="0">
              <a:latin typeface="Arial" panose="020B0604020202020204" pitchFamily="34" charset="0"/>
              <a:cs typeface="Arial" panose="020B0604020202020204" pitchFamily="34" charset="0"/>
            </a:endParaRPr>
          </a:p>
        </p:txBody>
      </p:sp>
      <p:pic>
        <p:nvPicPr>
          <p:cNvPr id="22533" name="Picture 5"/>
          <p:cNvPicPr>
            <a:picLocks noChangeAspect="1" noChangeArrowheads="1"/>
          </p:cNvPicPr>
          <p:nvPr/>
        </p:nvPicPr>
        <p:blipFill rotWithShape="1">
          <a:blip r:embed="rId5" cstate="print">
            <a:grayscl/>
            <a:extLst>
              <a:ext uri="{28A0092B-C50C-407E-A947-70E740481C1C}">
                <a14:useLocalDpi xmlns:a14="http://schemas.microsoft.com/office/drawing/2010/main" val="0"/>
              </a:ext>
            </a:extLst>
          </a:blip>
          <a:srcRect/>
          <a:stretch/>
        </p:blipFill>
        <p:spPr bwMode="auto">
          <a:xfrm>
            <a:off x="3059403" y="1500148"/>
            <a:ext cx="3036597" cy="1706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4" name="Picture 6"/>
          <p:cNvPicPr>
            <a:picLocks noChangeAspect="1" noChangeArrowheads="1"/>
          </p:cNvPicPr>
          <p:nvPr/>
        </p:nvPicPr>
        <p:blipFill rotWithShape="1">
          <a:blip r:embed="rId6" cstate="print">
            <a:grayscl/>
            <a:extLst>
              <a:ext uri="{28A0092B-C50C-407E-A947-70E740481C1C}">
                <a14:useLocalDpi xmlns:a14="http://schemas.microsoft.com/office/drawing/2010/main" val="0"/>
              </a:ext>
            </a:extLst>
          </a:blip>
          <a:srcRect/>
          <a:stretch/>
        </p:blipFill>
        <p:spPr bwMode="auto">
          <a:xfrm>
            <a:off x="3103537" y="3277261"/>
            <a:ext cx="2983819" cy="1743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Box 28"/>
          <p:cNvSpPr txBox="1"/>
          <p:nvPr/>
        </p:nvSpPr>
        <p:spPr>
          <a:xfrm>
            <a:off x="3235841" y="4289279"/>
            <a:ext cx="1960793" cy="553998"/>
          </a:xfrm>
          <a:prstGeom prst="rect">
            <a:avLst/>
          </a:prstGeom>
          <a:noFill/>
        </p:spPr>
        <p:txBody>
          <a:bodyPr wrap="none" rtlCol="0">
            <a:spAutoFit/>
          </a:bodyPr>
          <a:lstStyle/>
          <a:p>
            <a:r>
              <a:rPr lang="en-US" sz="1500" b="1" dirty="0" smtClean="0">
                <a:latin typeface="Arial" panose="020B0604020202020204" pitchFamily="34" charset="0"/>
                <a:cs typeface="Arial" panose="020B0604020202020204" pitchFamily="34" charset="0"/>
              </a:rPr>
              <a:t>Clear Creek Co. CO</a:t>
            </a:r>
          </a:p>
          <a:p>
            <a:r>
              <a:rPr lang="en-US" sz="1500" b="1" dirty="0" smtClean="0">
                <a:latin typeface="Arial" panose="020B0604020202020204" pitchFamily="34" charset="0"/>
                <a:cs typeface="Arial" panose="020B0604020202020204" pitchFamily="34" charset="0"/>
              </a:rPr>
              <a:t>Lodgepole Pine</a:t>
            </a:r>
            <a:endParaRPr lang="en-US" sz="1500" b="1" dirty="0">
              <a:latin typeface="Arial" panose="020B0604020202020204" pitchFamily="34" charset="0"/>
              <a:cs typeface="Arial" panose="020B0604020202020204" pitchFamily="34" charset="0"/>
            </a:endParaRPr>
          </a:p>
        </p:txBody>
      </p:sp>
      <p:sp>
        <p:nvSpPr>
          <p:cNvPr id="30" name="TextBox 29"/>
          <p:cNvSpPr txBox="1"/>
          <p:nvPr/>
        </p:nvSpPr>
        <p:spPr>
          <a:xfrm>
            <a:off x="3235840" y="2501649"/>
            <a:ext cx="1636987" cy="553998"/>
          </a:xfrm>
          <a:prstGeom prst="rect">
            <a:avLst/>
          </a:prstGeom>
          <a:noFill/>
        </p:spPr>
        <p:txBody>
          <a:bodyPr wrap="none" rtlCol="0">
            <a:spAutoFit/>
          </a:bodyPr>
          <a:lstStyle/>
          <a:p>
            <a:r>
              <a:rPr lang="en-US" sz="1500" b="1" dirty="0" smtClean="0">
                <a:latin typeface="Arial" panose="020B0604020202020204" pitchFamily="34" charset="0"/>
                <a:cs typeface="Arial" panose="020B0604020202020204" pitchFamily="34" charset="0"/>
              </a:rPr>
              <a:t>SD (Black Hills)</a:t>
            </a:r>
          </a:p>
          <a:p>
            <a:r>
              <a:rPr lang="en-US" sz="1500" b="1" dirty="0" smtClean="0">
                <a:latin typeface="Arial" panose="020B0604020202020204" pitchFamily="34" charset="0"/>
                <a:cs typeface="Arial" panose="020B0604020202020204" pitchFamily="34" charset="0"/>
              </a:rPr>
              <a:t>Ponderosa Pine</a:t>
            </a:r>
            <a:endParaRPr lang="en-US" sz="1500" b="1" dirty="0">
              <a:latin typeface="Arial" panose="020B0604020202020204" pitchFamily="34" charset="0"/>
              <a:cs typeface="Arial" panose="020B0604020202020204" pitchFamily="34" charset="0"/>
            </a:endParaRPr>
          </a:p>
        </p:txBody>
      </p:sp>
      <p:pic>
        <p:nvPicPr>
          <p:cNvPr id="22535" name="Picture 7"/>
          <p:cNvPicPr>
            <a:picLocks noChangeAspect="1" noChangeArrowheads="1"/>
          </p:cNvPicPr>
          <p:nvPr/>
        </p:nvPicPr>
        <p:blipFill rotWithShape="1">
          <a:blip r:embed="rId7" cstate="print">
            <a:grayscl/>
            <a:extLst>
              <a:ext uri="{28A0092B-C50C-407E-A947-70E740481C1C}">
                <a14:useLocalDpi xmlns:a14="http://schemas.microsoft.com/office/drawing/2010/main" val="0"/>
              </a:ext>
            </a:extLst>
          </a:blip>
          <a:srcRect/>
          <a:stretch/>
        </p:blipFill>
        <p:spPr bwMode="auto">
          <a:xfrm>
            <a:off x="3113148" y="5012633"/>
            <a:ext cx="2908252" cy="1692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31"/>
          <p:cNvSpPr txBox="1"/>
          <p:nvPr/>
        </p:nvSpPr>
        <p:spPr>
          <a:xfrm>
            <a:off x="3258664" y="5984273"/>
            <a:ext cx="1673150" cy="553998"/>
          </a:xfrm>
          <a:prstGeom prst="rect">
            <a:avLst/>
          </a:prstGeom>
          <a:noFill/>
        </p:spPr>
        <p:txBody>
          <a:bodyPr wrap="none" rtlCol="0">
            <a:spAutoFit/>
          </a:bodyPr>
          <a:lstStyle/>
          <a:p>
            <a:r>
              <a:rPr lang="en-US" sz="1500" b="1" dirty="0" smtClean="0">
                <a:latin typeface="Arial" panose="020B0604020202020204" pitchFamily="34" charset="0"/>
                <a:cs typeface="Arial" panose="020B0604020202020204" pitchFamily="34" charset="0"/>
              </a:rPr>
              <a:t>Greenlee Co. AZ</a:t>
            </a:r>
          </a:p>
          <a:p>
            <a:r>
              <a:rPr lang="en-US" sz="1500" b="1" dirty="0" smtClean="0">
                <a:latin typeface="Arial" panose="020B0604020202020204" pitchFamily="34" charset="0"/>
                <a:cs typeface="Arial" panose="020B0604020202020204" pitchFamily="34" charset="0"/>
              </a:rPr>
              <a:t>Ponderosa Pine</a:t>
            </a:r>
            <a:endParaRPr lang="en-US" sz="1500" b="1" dirty="0">
              <a:latin typeface="Arial" panose="020B0604020202020204" pitchFamily="34" charset="0"/>
              <a:cs typeface="Arial" panose="020B0604020202020204" pitchFamily="34" charset="0"/>
            </a:endParaRPr>
          </a:p>
        </p:txBody>
      </p:sp>
      <p:pic>
        <p:nvPicPr>
          <p:cNvPr id="22536" name="Picture 8"/>
          <p:cNvPicPr>
            <a:picLocks noChangeAspect="1" noChangeArrowheads="1"/>
          </p:cNvPicPr>
          <p:nvPr/>
        </p:nvPicPr>
        <p:blipFill rotWithShape="1">
          <a:blip r:embed="rId8" cstate="print">
            <a:grayscl/>
            <a:extLst>
              <a:ext uri="{28A0092B-C50C-407E-A947-70E740481C1C}">
                <a14:useLocalDpi xmlns:a14="http://schemas.microsoft.com/office/drawing/2010/main" val="0"/>
              </a:ext>
            </a:extLst>
          </a:blip>
          <a:srcRect/>
          <a:stretch/>
        </p:blipFill>
        <p:spPr bwMode="auto">
          <a:xfrm>
            <a:off x="6096000" y="5012634"/>
            <a:ext cx="2960948" cy="1692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Box 33"/>
          <p:cNvSpPr txBox="1"/>
          <p:nvPr/>
        </p:nvSpPr>
        <p:spPr>
          <a:xfrm>
            <a:off x="6237548" y="5984272"/>
            <a:ext cx="2475101" cy="553998"/>
          </a:xfrm>
          <a:prstGeom prst="rect">
            <a:avLst/>
          </a:prstGeom>
          <a:noFill/>
        </p:spPr>
        <p:txBody>
          <a:bodyPr wrap="none" rtlCol="0">
            <a:spAutoFit/>
          </a:bodyPr>
          <a:lstStyle/>
          <a:p>
            <a:r>
              <a:rPr lang="en-US" sz="1500" b="1" dirty="0" smtClean="0">
                <a:latin typeface="Arial" panose="020B0604020202020204" pitchFamily="34" charset="0"/>
                <a:cs typeface="Arial" panose="020B0604020202020204" pitchFamily="34" charset="0"/>
              </a:rPr>
              <a:t>Marion Co. FL (Ocala NF)</a:t>
            </a:r>
          </a:p>
          <a:p>
            <a:r>
              <a:rPr lang="en-US" sz="1500" b="1" dirty="0" smtClean="0">
                <a:latin typeface="Arial" panose="020B0604020202020204" pitchFamily="34" charset="0"/>
                <a:cs typeface="Arial" panose="020B0604020202020204" pitchFamily="34" charset="0"/>
              </a:rPr>
              <a:t>Mixed pine</a:t>
            </a:r>
            <a:endParaRPr lang="en-US" sz="1500" b="1" dirty="0">
              <a:latin typeface="Arial" panose="020B0604020202020204" pitchFamily="34" charset="0"/>
              <a:cs typeface="Arial" panose="020B0604020202020204" pitchFamily="34" charset="0"/>
            </a:endParaRPr>
          </a:p>
        </p:txBody>
      </p:sp>
      <p:pic>
        <p:nvPicPr>
          <p:cNvPr id="22537" name="Picture 9"/>
          <p:cNvPicPr>
            <a:picLocks noChangeAspect="1" noChangeArrowheads="1"/>
          </p:cNvPicPr>
          <p:nvPr/>
        </p:nvPicPr>
        <p:blipFill rotWithShape="1">
          <a:blip r:embed="rId9" cstate="print">
            <a:grayscl/>
            <a:extLst>
              <a:ext uri="{28A0092B-C50C-407E-A947-70E740481C1C}">
                <a14:useLocalDpi xmlns:a14="http://schemas.microsoft.com/office/drawing/2010/main" val="0"/>
              </a:ext>
            </a:extLst>
          </a:blip>
          <a:srcRect/>
          <a:stretch/>
        </p:blipFill>
        <p:spPr bwMode="auto">
          <a:xfrm>
            <a:off x="6132238" y="3293162"/>
            <a:ext cx="2924710" cy="1664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Box 35"/>
          <p:cNvSpPr txBox="1"/>
          <p:nvPr/>
        </p:nvSpPr>
        <p:spPr>
          <a:xfrm>
            <a:off x="6256598" y="4240515"/>
            <a:ext cx="2553841" cy="553998"/>
          </a:xfrm>
          <a:prstGeom prst="rect">
            <a:avLst/>
          </a:prstGeom>
          <a:noFill/>
        </p:spPr>
        <p:txBody>
          <a:bodyPr wrap="none" rtlCol="0">
            <a:spAutoFit/>
          </a:bodyPr>
          <a:lstStyle/>
          <a:p>
            <a:r>
              <a:rPr lang="en-US" sz="1500" b="1" dirty="0" smtClean="0">
                <a:latin typeface="Arial" panose="020B0604020202020204" pitchFamily="34" charset="0"/>
                <a:cs typeface="Arial" panose="020B0604020202020204" pitchFamily="34" charset="0"/>
              </a:rPr>
              <a:t>Walton Co. FL (Eglin AFB)</a:t>
            </a:r>
          </a:p>
          <a:p>
            <a:r>
              <a:rPr lang="en-US" sz="1500" b="1" dirty="0" smtClean="0">
                <a:latin typeface="Arial" panose="020B0604020202020204" pitchFamily="34" charset="0"/>
                <a:cs typeface="Arial" panose="020B0604020202020204" pitchFamily="34" charset="0"/>
              </a:rPr>
              <a:t>Longleaf Pine</a:t>
            </a:r>
            <a:endParaRPr lang="en-US" sz="1500" b="1" dirty="0">
              <a:latin typeface="Arial" panose="020B0604020202020204" pitchFamily="34" charset="0"/>
              <a:cs typeface="Arial" panose="020B0604020202020204" pitchFamily="34" charset="0"/>
            </a:endParaRPr>
          </a:p>
        </p:txBody>
      </p:sp>
      <p:pic>
        <p:nvPicPr>
          <p:cNvPr id="22538" name="Picture 10"/>
          <p:cNvPicPr>
            <a:picLocks noChangeAspect="1" noChangeArrowheads="1"/>
          </p:cNvPicPr>
          <p:nvPr/>
        </p:nvPicPr>
        <p:blipFill rotWithShape="1">
          <a:blip r:embed="rId10" cstate="print">
            <a:grayscl/>
            <a:extLst>
              <a:ext uri="{28A0092B-C50C-407E-A947-70E740481C1C}">
                <a14:useLocalDpi xmlns:a14="http://schemas.microsoft.com/office/drawing/2010/main" val="0"/>
              </a:ext>
            </a:extLst>
          </a:blip>
          <a:srcRect/>
          <a:stretch/>
        </p:blipFill>
        <p:spPr bwMode="auto">
          <a:xfrm>
            <a:off x="6117575" y="1508099"/>
            <a:ext cx="2939373" cy="1706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Box 37"/>
          <p:cNvSpPr txBox="1"/>
          <p:nvPr/>
        </p:nvSpPr>
        <p:spPr>
          <a:xfrm>
            <a:off x="6263962" y="2484665"/>
            <a:ext cx="2342308" cy="553998"/>
          </a:xfrm>
          <a:prstGeom prst="rect">
            <a:avLst/>
          </a:prstGeom>
          <a:noFill/>
        </p:spPr>
        <p:txBody>
          <a:bodyPr wrap="none" rtlCol="0">
            <a:spAutoFit/>
          </a:bodyPr>
          <a:lstStyle/>
          <a:p>
            <a:r>
              <a:rPr lang="en-US" sz="1500" b="1" dirty="0" smtClean="0">
                <a:latin typeface="Arial" panose="020B0604020202020204" pitchFamily="34" charset="0"/>
                <a:cs typeface="Arial" panose="020B0604020202020204" pitchFamily="34" charset="0"/>
              </a:rPr>
              <a:t>Randolph Co. WV</a:t>
            </a:r>
          </a:p>
          <a:p>
            <a:r>
              <a:rPr lang="en-US" sz="1500" b="1" dirty="0" smtClean="0">
                <a:latin typeface="Arial" panose="020B0604020202020204" pitchFamily="34" charset="0"/>
                <a:cs typeface="Arial" panose="020B0604020202020204" pitchFamily="34" charset="0"/>
              </a:rPr>
              <a:t>Appalachian Spruce-Fir</a:t>
            </a:r>
            <a:endParaRPr lang="en-US" sz="1500" b="1" dirty="0">
              <a:latin typeface="Arial" panose="020B0604020202020204" pitchFamily="34" charset="0"/>
              <a:cs typeface="Arial" panose="020B0604020202020204" pitchFamily="34" charset="0"/>
            </a:endParaRPr>
          </a:p>
        </p:txBody>
      </p:sp>
      <p:sp>
        <p:nvSpPr>
          <p:cNvPr id="22" name="TextBox 21"/>
          <p:cNvSpPr txBox="1"/>
          <p:nvPr/>
        </p:nvSpPr>
        <p:spPr>
          <a:xfrm>
            <a:off x="152400" y="304800"/>
            <a:ext cx="8499443" cy="861774"/>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Land Surface Phenology-based vegetation types</a:t>
            </a:r>
          </a:p>
          <a:p>
            <a:r>
              <a:rPr lang="en-US" sz="2200" b="1" dirty="0" smtClean="0">
                <a:solidFill>
                  <a:schemeClr val="accent6">
                    <a:lumMod val="50000"/>
                  </a:schemeClr>
                </a:solidFill>
                <a:latin typeface="Arial" panose="020B0604020202020204" pitchFamily="34" charset="0"/>
                <a:cs typeface="Arial" panose="020B0604020202020204" pitchFamily="34" charset="0"/>
              </a:rPr>
              <a:t>Evergreen conifer forest-dominated pixels</a:t>
            </a:r>
            <a:endParaRPr lang="en-US" sz="2200" b="1"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67287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p:cNvPicPr>
            <a:picLocks noChangeAspect="1" noChangeArrowheads="1"/>
          </p:cNvPicPr>
          <p:nvPr/>
        </p:nvPicPr>
        <p:blipFill rotWithShape="1">
          <a:blip r:embed="rId2" cstate="print">
            <a:grayscl/>
            <a:extLst>
              <a:ext uri="{28A0092B-C50C-407E-A947-70E740481C1C}">
                <a14:useLocalDpi xmlns:a14="http://schemas.microsoft.com/office/drawing/2010/main" val="0"/>
              </a:ext>
            </a:extLst>
          </a:blip>
          <a:srcRect/>
          <a:stretch/>
        </p:blipFill>
        <p:spPr bwMode="auto">
          <a:xfrm>
            <a:off x="94680" y="1476442"/>
            <a:ext cx="2982112" cy="1713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rotWithShape="1">
          <a:blip r:embed="rId3" cstate="print">
            <a:grayscl/>
            <a:extLst>
              <a:ext uri="{28A0092B-C50C-407E-A947-70E740481C1C}">
                <a14:useLocalDpi xmlns:a14="http://schemas.microsoft.com/office/drawing/2010/main" val="0"/>
              </a:ext>
            </a:extLst>
          </a:blip>
          <a:srcRect r="-1"/>
          <a:stretch/>
        </p:blipFill>
        <p:spPr bwMode="auto">
          <a:xfrm>
            <a:off x="72025" y="3220239"/>
            <a:ext cx="3012718" cy="1679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247021" y="3181572"/>
            <a:ext cx="2728632" cy="323165"/>
          </a:xfrm>
          <a:prstGeom prst="rect">
            <a:avLst/>
          </a:prstGeom>
          <a:noFill/>
        </p:spPr>
        <p:txBody>
          <a:bodyPr wrap="none" rtlCol="0">
            <a:spAutoFit/>
          </a:bodyPr>
          <a:lstStyle/>
          <a:p>
            <a:r>
              <a:rPr lang="en-US" sz="1500" b="1" dirty="0" smtClean="0">
                <a:latin typeface="Arial" panose="020B0604020202020204" pitchFamily="34" charset="0"/>
                <a:cs typeface="Arial" panose="020B0604020202020204" pitchFamily="34" charset="0"/>
              </a:rPr>
              <a:t>Owyhee Co. ID (cheatgrass)</a:t>
            </a:r>
            <a:endParaRPr lang="en-US" sz="1500" b="1" dirty="0">
              <a:latin typeface="Arial" panose="020B0604020202020204" pitchFamily="34" charset="0"/>
              <a:cs typeface="Arial" panose="020B0604020202020204" pitchFamily="34" charset="0"/>
            </a:endParaRPr>
          </a:p>
        </p:txBody>
      </p:sp>
      <p:sp>
        <p:nvSpPr>
          <p:cNvPr id="12" name="TextBox 11"/>
          <p:cNvSpPr txBox="1"/>
          <p:nvPr/>
        </p:nvSpPr>
        <p:spPr>
          <a:xfrm>
            <a:off x="297703" y="1426746"/>
            <a:ext cx="2632324" cy="323165"/>
          </a:xfrm>
          <a:prstGeom prst="rect">
            <a:avLst/>
          </a:prstGeom>
          <a:noFill/>
        </p:spPr>
        <p:txBody>
          <a:bodyPr wrap="none" rtlCol="0">
            <a:spAutoFit/>
          </a:bodyPr>
          <a:lstStyle/>
          <a:p>
            <a:r>
              <a:rPr lang="en-US" sz="1500" b="1" dirty="0" smtClean="0">
                <a:latin typeface="Arial" panose="020B0604020202020204" pitchFamily="34" charset="0"/>
                <a:cs typeface="Arial" panose="020B0604020202020204" pitchFamily="34" charset="0"/>
              </a:rPr>
              <a:t>Whitman Co. WA (Palouse)</a:t>
            </a:r>
            <a:endParaRPr lang="en-US" sz="1500" b="1" dirty="0">
              <a:latin typeface="Arial" panose="020B0604020202020204" pitchFamily="34" charset="0"/>
              <a:cs typeface="Arial" panose="020B0604020202020204" pitchFamily="34" charset="0"/>
            </a:endParaRPr>
          </a:p>
        </p:txBody>
      </p:sp>
      <p:pic>
        <p:nvPicPr>
          <p:cNvPr id="14" name="Picture 9"/>
          <p:cNvPicPr>
            <a:picLocks noChangeAspect="1" noChangeArrowheads="1"/>
          </p:cNvPicPr>
          <p:nvPr/>
        </p:nvPicPr>
        <p:blipFill rotWithShape="1">
          <a:blip r:embed="rId4" cstate="print">
            <a:grayscl/>
            <a:extLst>
              <a:ext uri="{28A0092B-C50C-407E-A947-70E740481C1C}">
                <a14:useLocalDpi xmlns:a14="http://schemas.microsoft.com/office/drawing/2010/main" val="0"/>
              </a:ext>
            </a:extLst>
          </a:blip>
          <a:srcRect/>
          <a:stretch/>
        </p:blipFill>
        <p:spPr bwMode="auto">
          <a:xfrm>
            <a:off x="102631" y="5064978"/>
            <a:ext cx="3021569" cy="1679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297846" y="4986522"/>
            <a:ext cx="2357633" cy="323165"/>
          </a:xfrm>
          <a:prstGeom prst="rect">
            <a:avLst/>
          </a:prstGeom>
          <a:noFill/>
        </p:spPr>
        <p:txBody>
          <a:bodyPr wrap="none" rtlCol="0">
            <a:spAutoFit/>
          </a:bodyPr>
          <a:lstStyle/>
          <a:p>
            <a:r>
              <a:rPr lang="en-US" sz="1500" b="1" dirty="0" smtClean="0">
                <a:latin typeface="Arial" panose="020B0604020202020204" pitchFamily="34" charset="0"/>
                <a:cs typeface="Arial" panose="020B0604020202020204" pitchFamily="34" charset="0"/>
              </a:rPr>
              <a:t>Pima Co. AZ (invasives)</a:t>
            </a:r>
            <a:endParaRPr lang="en-US" sz="1500" b="1" dirty="0">
              <a:latin typeface="Arial" panose="020B0604020202020204" pitchFamily="34" charset="0"/>
              <a:cs typeface="Arial" panose="020B0604020202020204" pitchFamily="34" charset="0"/>
            </a:endParaRPr>
          </a:p>
        </p:txBody>
      </p:sp>
      <p:grpSp>
        <p:nvGrpSpPr>
          <p:cNvPr id="17" name="Group 16"/>
          <p:cNvGrpSpPr/>
          <p:nvPr/>
        </p:nvGrpSpPr>
        <p:grpSpPr>
          <a:xfrm>
            <a:off x="3019054" y="1476442"/>
            <a:ext cx="2967002" cy="1668306"/>
            <a:chOff x="3019054" y="1116496"/>
            <a:chExt cx="2967002" cy="1668306"/>
          </a:xfrm>
        </p:grpSpPr>
        <p:pic>
          <p:nvPicPr>
            <p:cNvPr id="20482" name="Picture 2"/>
            <p:cNvPicPr>
              <a:picLocks noChangeAspect="1" noChangeArrowheads="1"/>
            </p:cNvPicPr>
            <p:nvPr/>
          </p:nvPicPr>
          <p:blipFill rotWithShape="1">
            <a:blip r:embed="rId5" cstate="print">
              <a:grayscl/>
              <a:extLst>
                <a:ext uri="{28A0092B-C50C-407E-A947-70E740481C1C}">
                  <a14:useLocalDpi xmlns:a14="http://schemas.microsoft.com/office/drawing/2010/main" val="0"/>
                </a:ext>
              </a:extLst>
            </a:blip>
            <a:srcRect/>
            <a:stretch/>
          </p:blipFill>
          <p:spPr bwMode="auto">
            <a:xfrm>
              <a:off x="3019054" y="1116496"/>
              <a:ext cx="2967002" cy="1668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5772556" y="1815404"/>
              <a:ext cx="92948" cy="125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4"/>
          <p:cNvPicPr>
            <a:picLocks noChangeAspect="1" noChangeArrowheads="1"/>
          </p:cNvPicPr>
          <p:nvPr/>
        </p:nvPicPr>
        <p:blipFill rotWithShape="1">
          <a:blip r:embed="rId6" cstate="print">
            <a:grayscl/>
            <a:extLst>
              <a:ext uri="{28A0092B-C50C-407E-A947-70E740481C1C}">
                <a14:useLocalDpi xmlns:a14="http://schemas.microsoft.com/office/drawing/2010/main" val="0"/>
              </a:ext>
            </a:extLst>
          </a:blip>
          <a:srcRect/>
          <a:stretch/>
        </p:blipFill>
        <p:spPr bwMode="auto">
          <a:xfrm>
            <a:off x="2995970" y="3277162"/>
            <a:ext cx="3013169" cy="1648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192412" y="3197098"/>
            <a:ext cx="2598788" cy="323165"/>
          </a:xfrm>
          <a:prstGeom prst="rect">
            <a:avLst/>
          </a:prstGeom>
          <a:noFill/>
        </p:spPr>
        <p:txBody>
          <a:bodyPr wrap="none" rtlCol="0">
            <a:spAutoFit/>
          </a:bodyPr>
          <a:lstStyle/>
          <a:p>
            <a:r>
              <a:rPr lang="en-US" sz="1500" b="1" dirty="0" smtClean="0">
                <a:latin typeface="Arial" panose="020B0604020202020204" pitchFamily="34" charset="0"/>
                <a:cs typeface="Arial" panose="020B0604020202020204" pitchFamily="34" charset="0"/>
              </a:rPr>
              <a:t>Cherry Co. NE (Sand Hills)</a:t>
            </a:r>
            <a:endParaRPr lang="en-US" sz="1500" b="1" dirty="0">
              <a:latin typeface="Arial" panose="020B0604020202020204" pitchFamily="34" charset="0"/>
              <a:cs typeface="Arial" panose="020B0604020202020204" pitchFamily="34" charset="0"/>
            </a:endParaRPr>
          </a:p>
        </p:txBody>
      </p:sp>
      <p:sp>
        <p:nvSpPr>
          <p:cNvPr id="16" name="TextBox 15"/>
          <p:cNvSpPr txBox="1"/>
          <p:nvPr/>
        </p:nvSpPr>
        <p:spPr>
          <a:xfrm>
            <a:off x="3200400" y="1426746"/>
            <a:ext cx="2106667" cy="323165"/>
          </a:xfrm>
          <a:prstGeom prst="rect">
            <a:avLst/>
          </a:prstGeom>
          <a:noFill/>
        </p:spPr>
        <p:txBody>
          <a:bodyPr wrap="none" rtlCol="0">
            <a:spAutoFit/>
          </a:bodyPr>
          <a:lstStyle/>
          <a:p>
            <a:r>
              <a:rPr lang="en-US" sz="1500" b="1" dirty="0" smtClean="0">
                <a:latin typeface="Arial" panose="020B0604020202020204" pitchFamily="34" charset="0"/>
                <a:cs typeface="Arial" panose="020B0604020202020204" pitchFamily="34" charset="0"/>
              </a:rPr>
              <a:t>Miner Co. SD (wheat)</a:t>
            </a:r>
            <a:endParaRPr lang="en-US" sz="1500" b="1" dirty="0">
              <a:latin typeface="Arial" panose="020B0604020202020204" pitchFamily="34" charset="0"/>
              <a:cs typeface="Arial" panose="020B0604020202020204" pitchFamily="34" charset="0"/>
            </a:endParaRPr>
          </a:p>
        </p:txBody>
      </p:sp>
      <p:pic>
        <p:nvPicPr>
          <p:cNvPr id="20483" name="Picture 3"/>
          <p:cNvPicPr>
            <a:picLocks noChangeAspect="1" noChangeArrowheads="1"/>
          </p:cNvPicPr>
          <p:nvPr/>
        </p:nvPicPr>
        <p:blipFill rotWithShape="1">
          <a:blip r:embed="rId7" cstate="print">
            <a:grayscl/>
            <a:extLst>
              <a:ext uri="{28A0092B-C50C-407E-A947-70E740481C1C}">
                <a14:useLocalDpi xmlns:a14="http://schemas.microsoft.com/office/drawing/2010/main" val="0"/>
              </a:ext>
            </a:extLst>
          </a:blip>
          <a:srcRect/>
          <a:stretch/>
        </p:blipFill>
        <p:spPr bwMode="auto">
          <a:xfrm>
            <a:off x="3067723" y="5033174"/>
            <a:ext cx="3028277" cy="174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3193000" y="4979031"/>
            <a:ext cx="2363147" cy="323165"/>
          </a:xfrm>
          <a:prstGeom prst="rect">
            <a:avLst/>
          </a:prstGeom>
          <a:noFill/>
        </p:spPr>
        <p:txBody>
          <a:bodyPr wrap="none" rtlCol="0">
            <a:spAutoFit/>
          </a:bodyPr>
          <a:lstStyle/>
          <a:p>
            <a:r>
              <a:rPr lang="en-US" sz="1500" b="1" dirty="0" smtClean="0">
                <a:latin typeface="Arial" panose="020B0604020202020204" pitchFamily="34" charset="0"/>
                <a:cs typeface="Arial" panose="020B0604020202020204" pitchFamily="34" charset="0"/>
              </a:rPr>
              <a:t>Andrews Co. TX (range)</a:t>
            </a:r>
          </a:p>
        </p:txBody>
      </p:sp>
      <p:pic>
        <p:nvPicPr>
          <p:cNvPr id="4" name="Picture 2"/>
          <p:cNvPicPr>
            <a:picLocks noChangeAspect="1" noChangeArrowheads="1"/>
          </p:cNvPicPr>
          <p:nvPr/>
        </p:nvPicPr>
        <p:blipFill rotWithShape="1">
          <a:blip r:embed="rId8" cstate="print">
            <a:grayscl/>
            <a:extLst>
              <a:ext uri="{28A0092B-C50C-407E-A947-70E740481C1C}">
                <a14:useLocalDpi xmlns:a14="http://schemas.microsoft.com/office/drawing/2010/main" val="0"/>
              </a:ext>
            </a:extLst>
          </a:blip>
          <a:srcRect/>
          <a:stretch/>
        </p:blipFill>
        <p:spPr bwMode="auto">
          <a:xfrm>
            <a:off x="5974422" y="1476441"/>
            <a:ext cx="2962498" cy="1723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132897" y="1404799"/>
            <a:ext cx="2473498" cy="323165"/>
          </a:xfrm>
          <a:prstGeom prst="rect">
            <a:avLst/>
          </a:prstGeom>
          <a:noFill/>
        </p:spPr>
        <p:txBody>
          <a:bodyPr wrap="none" rtlCol="0">
            <a:spAutoFit/>
          </a:bodyPr>
          <a:lstStyle/>
          <a:p>
            <a:r>
              <a:rPr lang="en-US" sz="1500" b="1" dirty="0" smtClean="0">
                <a:latin typeface="Arial" panose="020B0604020202020204" pitchFamily="34" charset="0"/>
                <a:cs typeface="Arial" panose="020B0604020202020204" pitchFamily="34" charset="0"/>
              </a:rPr>
              <a:t>McDonough Co. IL (corn)</a:t>
            </a:r>
            <a:endParaRPr lang="en-US" sz="1500" b="1" dirty="0">
              <a:latin typeface="Arial" panose="020B0604020202020204" pitchFamily="34" charset="0"/>
              <a:cs typeface="Arial" panose="020B0604020202020204" pitchFamily="34" charset="0"/>
            </a:endParaRPr>
          </a:p>
        </p:txBody>
      </p:sp>
      <p:pic>
        <p:nvPicPr>
          <p:cNvPr id="6" name="Picture 3"/>
          <p:cNvPicPr>
            <a:picLocks noChangeAspect="1" noChangeArrowheads="1"/>
          </p:cNvPicPr>
          <p:nvPr/>
        </p:nvPicPr>
        <p:blipFill rotWithShape="1">
          <a:blip r:embed="rId9" cstate="print">
            <a:grayscl/>
            <a:extLst>
              <a:ext uri="{28A0092B-C50C-407E-A947-70E740481C1C}">
                <a14:useLocalDpi xmlns:a14="http://schemas.microsoft.com/office/drawing/2010/main" val="0"/>
              </a:ext>
            </a:extLst>
          </a:blip>
          <a:srcRect/>
          <a:stretch/>
        </p:blipFill>
        <p:spPr bwMode="auto">
          <a:xfrm>
            <a:off x="6019800" y="3277162"/>
            <a:ext cx="2940078" cy="1675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154737" y="3188435"/>
            <a:ext cx="2467342" cy="323165"/>
          </a:xfrm>
          <a:prstGeom prst="rect">
            <a:avLst/>
          </a:prstGeom>
          <a:noFill/>
        </p:spPr>
        <p:txBody>
          <a:bodyPr wrap="none" rtlCol="0">
            <a:spAutoFit/>
          </a:bodyPr>
          <a:lstStyle/>
          <a:p>
            <a:r>
              <a:rPr lang="en-US" sz="1500" b="1" dirty="0" smtClean="0">
                <a:latin typeface="Arial" panose="020B0604020202020204" pitchFamily="34" charset="0"/>
                <a:cs typeface="Arial" panose="020B0604020202020204" pitchFamily="34" charset="0"/>
              </a:rPr>
              <a:t>Butler Co. KS (Flint Hills)</a:t>
            </a:r>
            <a:endParaRPr lang="en-US" sz="1500" b="1" dirty="0">
              <a:latin typeface="Arial" panose="020B0604020202020204" pitchFamily="34" charset="0"/>
              <a:cs typeface="Arial" panose="020B0604020202020204" pitchFamily="34" charset="0"/>
            </a:endParaRPr>
          </a:p>
        </p:txBody>
      </p:sp>
      <p:pic>
        <p:nvPicPr>
          <p:cNvPr id="20484" name="Picture 4"/>
          <p:cNvPicPr>
            <a:picLocks noChangeAspect="1" noChangeArrowheads="1"/>
          </p:cNvPicPr>
          <p:nvPr/>
        </p:nvPicPr>
        <p:blipFill rotWithShape="1">
          <a:blip r:embed="rId10" cstate="print">
            <a:grayscl/>
            <a:extLst>
              <a:ext uri="{28A0092B-C50C-407E-A947-70E740481C1C}">
                <a14:useLocalDpi xmlns:a14="http://schemas.microsoft.com/office/drawing/2010/main" val="0"/>
              </a:ext>
            </a:extLst>
          </a:blip>
          <a:srcRect/>
          <a:stretch/>
        </p:blipFill>
        <p:spPr bwMode="auto">
          <a:xfrm>
            <a:off x="6030913" y="5033175"/>
            <a:ext cx="3114278" cy="1722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6172200" y="4966659"/>
            <a:ext cx="2890535" cy="323165"/>
          </a:xfrm>
          <a:prstGeom prst="rect">
            <a:avLst/>
          </a:prstGeom>
          <a:noFill/>
        </p:spPr>
        <p:txBody>
          <a:bodyPr wrap="none" rtlCol="0">
            <a:spAutoFit/>
          </a:bodyPr>
          <a:lstStyle/>
          <a:p>
            <a:r>
              <a:rPr lang="en-US" sz="1500" b="1" dirty="0" smtClean="0">
                <a:latin typeface="Arial" panose="020B0604020202020204" pitchFamily="34" charset="0"/>
                <a:cs typeface="Arial" panose="020B0604020202020204" pitchFamily="34" charset="0"/>
              </a:rPr>
              <a:t>Salem Co. NJ (coastal marsh)</a:t>
            </a:r>
            <a:endParaRPr lang="en-US" sz="1500" b="1" dirty="0">
              <a:latin typeface="Arial" panose="020B0604020202020204" pitchFamily="34" charset="0"/>
              <a:cs typeface="Arial" panose="020B0604020202020204" pitchFamily="34" charset="0"/>
            </a:endParaRPr>
          </a:p>
        </p:txBody>
      </p:sp>
      <p:sp>
        <p:nvSpPr>
          <p:cNvPr id="24" name="TextBox 23"/>
          <p:cNvSpPr txBox="1"/>
          <p:nvPr/>
        </p:nvSpPr>
        <p:spPr>
          <a:xfrm>
            <a:off x="152400" y="304800"/>
            <a:ext cx="8499443" cy="861774"/>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Land Surface Phenology-based vegetation types</a:t>
            </a:r>
          </a:p>
          <a:p>
            <a:r>
              <a:rPr lang="en-US" sz="2200" b="1" dirty="0" smtClean="0">
                <a:solidFill>
                  <a:schemeClr val="accent6">
                    <a:lumMod val="50000"/>
                  </a:schemeClr>
                </a:solidFill>
                <a:latin typeface="Arial" panose="020B0604020202020204" pitchFamily="34" charset="0"/>
                <a:cs typeface="Arial" panose="020B0604020202020204" pitchFamily="34" charset="0"/>
              </a:rPr>
              <a:t>Grass-dominated pixels</a:t>
            </a:r>
            <a:endParaRPr lang="en-US" sz="2200" b="1"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45405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G:\Phenology\Pheno_2012\2012_0409_0410\IMG_30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0217" y="2410239"/>
            <a:ext cx="5943600" cy="44577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0500" y="381000"/>
            <a:ext cx="6553199" cy="1384995"/>
          </a:xfrm>
          <a:prstGeom prst="rect">
            <a:avLst/>
          </a:prstGeom>
        </p:spPr>
        <p:txBody>
          <a:bodyPr wrap="square">
            <a:spAutoFit/>
          </a:bodyPr>
          <a:lstStyle/>
          <a:p>
            <a:r>
              <a:rPr lang="en-US" sz="2800" b="1" dirty="0" smtClean="0">
                <a:solidFill>
                  <a:schemeClr val="bg1"/>
                </a:solidFill>
              </a:rPr>
              <a:t>Satellite-based </a:t>
            </a:r>
            <a:r>
              <a:rPr lang="en-US" sz="2800" b="1" dirty="0">
                <a:solidFill>
                  <a:schemeClr val="bg1"/>
                </a:solidFill>
              </a:rPr>
              <a:t>monitoring </a:t>
            </a:r>
            <a:r>
              <a:rPr lang="en-US" sz="2800" b="1" dirty="0" smtClean="0">
                <a:solidFill>
                  <a:schemeClr val="bg1"/>
                </a:solidFill>
              </a:rPr>
              <a:t>of seasonal</a:t>
            </a:r>
            <a:r>
              <a:rPr lang="en-US" sz="2800" b="1" dirty="0">
                <a:solidFill>
                  <a:schemeClr val="bg1"/>
                </a:solidFill>
              </a:rPr>
              <a:t>, successional and </a:t>
            </a:r>
            <a:r>
              <a:rPr lang="en-US" sz="2800" b="1" dirty="0" smtClean="0">
                <a:solidFill>
                  <a:schemeClr val="bg1"/>
                </a:solidFill>
              </a:rPr>
              <a:t>event fuels </a:t>
            </a:r>
          </a:p>
          <a:p>
            <a:r>
              <a:rPr lang="en-US" sz="2800" b="1" dirty="0" smtClean="0">
                <a:solidFill>
                  <a:schemeClr val="bg1"/>
                </a:solidFill>
              </a:rPr>
              <a:t>for </a:t>
            </a:r>
            <a:r>
              <a:rPr lang="en-US" sz="2800" b="1" dirty="0">
                <a:solidFill>
                  <a:schemeClr val="bg1"/>
                </a:solidFill>
              </a:rPr>
              <a:t>fire planning</a:t>
            </a:r>
          </a:p>
        </p:txBody>
      </p:sp>
      <p:sp>
        <p:nvSpPr>
          <p:cNvPr id="5" name="TextBox 4"/>
          <p:cNvSpPr txBox="1"/>
          <p:nvPr/>
        </p:nvSpPr>
        <p:spPr>
          <a:xfrm>
            <a:off x="171450" y="1920729"/>
            <a:ext cx="2217496" cy="1384995"/>
          </a:xfrm>
          <a:prstGeom prst="rect">
            <a:avLst/>
          </a:prstGeom>
          <a:noFill/>
        </p:spPr>
        <p:txBody>
          <a:bodyPr wrap="square" rtlCol="0">
            <a:spAutoFit/>
          </a:bodyPr>
          <a:lstStyle/>
          <a:p>
            <a:r>
              <a:rPr lang="en-US" sz="2100" b="1" i="1" dirty="0" smtClean="0">
                <a:solidFill>
                  <a:schemeClr val="accent3">
                    <a:lumMod val="60000"/>
                    <a:lumOff val="40000"/>
                  </a:schemeClr>
                </a:solidFill>
              </a:rPr>
              <a:t>Steve Norman</a:t>
            </a:r>
          </a:p>
          <a:p>
            <a:r>
              <a:rPr lang="en-US" sz="2100" b="1" i="1" dirty="0" smtClean="0">
                <a:solidFill>
                  <a:schemeClr val="accent3">
                    <a:lumMod val="60000"/>
                    <a:lumOff val="40000"/>
                  </a:schemeClr>
                </a:solidFill>
              </a:rPr>
              <a:t>William Christie</a:t>
            </a:r>
          </a:p>
          <a:p>
            <a:r>
              <a:rPr lang="en-US" sz="2100" b="1" i="1" dirty="0">
                <a:solidFill>
                  <a:schemeClr val="accent3">
                    <a:lumMod val="60000"/>
                    <a:lumOff val="40000"/>
                  </a:schemeClr>
                </a:solidFill>
              </a:rPr>
              <a:t>Bjorn J Brooks</a:t>
            </a:r>
          </a:p>
          <a:p>
            <a:r>
              <a:rPr lang="en-US" sz="2100" b="1" i="1" dirty="0" smtClean="0">
                <a:solidFill>
                  <a:schemeClr val="accent3">
                    <a:lumMod val="60000"/>
                    <a:lumOff val="40000"/>
                  </a:schemeClr>
                </a:solidFill>
              </a:rPr>
              <a:t>William Hargrove</a:t>
            </a:r>
          </a:p>
        </p:txBody>
      </p:sp>
      <p:pic>
        <p:nvPicPr>
          <p:cNvPr id="2"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1815" y="2020843"/>
            <a:ext cx="523875" cy="60306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6584" y="2762270"/>
            <a:ext cx="554182" cy="38140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6025" y="228600"/>
            <a:ext cx="2619375" cy="1743075"/>
          </a:xfrm>
          <a:prstGeom prst="rect">
            <a:avLst/>
          </a:prstGeom>
        </p:spPr>
      </p:pic>
      <p:sp>
        <p:nvSpPr>
          <p:cNvPr id="10" name="TextBox 9"/>
          <p:cNvSpPr txBox="1"/>
          <p:nvPr/>
        </p:nvSpPr>
        <p:spPr>
          <a:xfrm>
            <a:off x="171450" y="3276600"/>
            <a:ext cx="2971801" cy="954107"/>
          </a:xfrm>
          <a:prstGeom prst="rect">
            <a:avLst/>
          </a:prstGeom>
          <a:noFill/>
        </p:spPr>
        <p:txBody>
          <a:bodyPr wrap="square" rtlCol="0">
            <a:spAutoFit/>
          </a:bodyPr>
          <a:lstStyle/>
          <a:p>
            <a:r>
              <a:rPr lang="en-US" sz="1400" dirty="0" smtClean="0">
                <a:solidFill>
                  <a:schemeClr val="bg1">
                    <a:lumMod val="75000"/>
                  </a:schemeClr>
                </a:solidFill>
              </a:rPr>
              <a:t>USDA Forest Service, Southern Research Station, Eastern Threat Center, 200 WT Weaver Blvd, Asheville, NC 28804</a:t>
            </a:r>
            <a:endParaRPr lang="en-US" sz="1400" dirty="0">
              <a:solidFill>
                <a:schemeClr val="bg1">
                  <a:lumMod val="75000"/>
                </a:schemeClr>
              </a:solidFill>
            </a:endParaRPr>
          </a:p>
        </p:txBody>
      </p:sp>
      <p:sp>
        <p:nvSpPr>
          <p:cNvPr id="9" name="TextBox 8"/>
          <p:cNvSpPr txBox="1"/>
          <p:nvPr/>
        </p:nvSpPr>
        <p:spPr>
          <a:xfrm>
            <a:off x="171450" y="4953000"/>
            <a:ext cx="2971801" cy="1138773"/>
          </a:xfrm>
          <a:prstGeom prst="rect">
            <a:avLst/>
          </a:prstGeom>
          <a:noFill/>
        </p:spPr>
        <p:txBody>
          <a:bodyPr wrap="square" rtlCol="0">
            <a:spAutoFit/>
          </a:bodyPr>
          <a:lstStyle/>
          <a:p>
            <a:r>
              <a:rPr lang="en-US" b="1" dirty="0" smtClean="0">
                <a:solidFill>
                  <a:srgbClr val="C00000"/>
                </a:solidFill>
              </a:rPr>
              <a:t>Southern Blue Ridge Fire Learning Network Workshop</a:t>
            </a:r>
          </a:p>
          <a:p>
            <a:r>
              <a:rPr lang="en-US" sz="1600" dirty="0" smtClean="0">
                <a:solidFill>
                  <a:srgbClr val="C00000"/>
                </a:solidFill>
              </a:rPr>
              <a:t>Morganton, NC</a:t>
            </a:r>
          </a:p>
          <a:p>
            <a:r>
              <a:rPr lang="en-US" sz="1600" dirty="0" smtClean="0">
                <a:solidFill>
                  <a:srgbClr val="C00000"/>
                </a:solidFill>
              </a:rPr>
              <a:t>May 12-14, 2015</a:t>
            </a:r>
            <a:endParaRPr lang="en-US" sz="1600" dirty="0">
              <a:solidFill>
                <a:srgbClr val="C00000"/>
              </a:solidFill>
            </a:endParaRPr>
          </a:p>
        </p:txBody>
      </p:sp>
    </p:spTree>
    <p:extLst>
      <p:ext uri="{BB962C8B-B14F-4D97-AF65-F5344CB8AC3E}">
        <p14:creationId xmlns:p14="http://schemas.microsoft.com/office/powerpoint/2010/main" val="33485309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8236" y="436602"/>
            <a:ext cx="7957564" cy="553998"/>
          </a:xfrm>
          <a:prstGeom prst="rect">
            <a:avLst/>
          </a:prstGeom>
          <a:noFill/>
        </p:spPr>
        <p:txBody>
          <a:bodyPr wrap="none" rtlCol="0">
            <a:spAutoFit/>
          </a:bodyPr>
          <a:lstStyle/>
          <a:p>
            <a:pPr algn="ctr"/>
            <a:r>
              <a:rPr lang="en-US" sz="3000" b="1" dirty="0" smtClean="0"/>
              <a:t>1. Monitoring seasonal fuels and fire conditions</a:t>
            </a:r>
            <a:endParaRPr lang="en-US" sz="3000" b="1" dirty="0"/>
          </a:p>
        </p:txBody>
      </p:sp>
      <p:pic>
        <p:nvPicPr>
          <p:cNvPr id="14338"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contrast="10000"/>
                    </a14:imgEffect>
                  </a14:imgLayer>
                </a14:imgProps>
              </a:ext>
              <a:ext uri="{28A0092B-C50C-407E-A947-70E740481C1C}">
                <a14:useLocalDpi xmlns:a14="http://schemas.microsoft.com/office/drawing/2010/main" val="0"/>
              </a:ext>
            </a:extLst>
          </a:blip>
          <a:srcRect/>
          <a:stretch/>
        </p:blipFill>
        <p:spPr bwMode="auto">
          <a:xfrm rot="16200000">
            <a:off x="1908245" y="1911281"/>
            <a:ext cx="5175111" cy="3962401"/>
          </a:xfrm>
          <a:prstGeom prst="rect">
            <a:avLst/>
          </a:prstGeom>
          <a:noFill/>
          <a:ln w="28575">
            <a:solidFill>
              <a:schemeClr val="tx1"/>
            </a:solidFill>
            <a:miter lim="800000"/>
            <a:headEnd/>
            <a:tailEnd/>
          </a:ln>
          <a:effectLst>
            <a:outerShdw blurRad="127000" dist="127000"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8008215" y="6429929"/>
            <a:ext cx="1059585" cy="369332"/>
          </a:xfrm>
          <a:prstGeom prst="rect">
            <a:avLst/>
          </a:prstGeom>
          <a:noFill/>
        </p:spPr>
        <p:txBody>
          <a:bodyPr wrap="none" rtlCol="0">
            <a:spAutoFit/>
          </a:bodyPr>
          <a:lstStyle/>
          <a:p>
            <a:r>
              <a:rPr lang="en-US" dirty="0" smtClean="0">
                <a:solidFill>
                  <a:schemeClr val="tx1">
                    <a:lumMod val="50000"/>
                    <a:lumOff val="50000"/>
                  </a:schemeClr>
                </a:solidFill>
              </a:rPr>
              <a:t>ca. 1950s</a:t>
            </a:r>
            <a:endParaRPr lang="en-US" dirty="0">
              <a:solidFill>
                <a:schemeClr val="tx1">
                  <a:lumMod val="50000"/>
                  <a:lumOff val="50000"/>
                </a:schemeClr>
              </a:solidFill>
            </a:endParaRPr>
          </a:p>
        </p:txBody>
      </p:sp>
    </p:spTree>
    <p:extLst>
      <p:ext uri="{BB962C8B-B14F-4D97-AF65-F5344CB8AC3E}">
        <p14:creationId xmlns:p14="http://schemas.microsoft.com/office/powerpoint/2010/main" val="7228923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1066801"/>
            <a:ext cx="9143999"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4" name="Group 53"/>
          <p:cNvGrpSpPr/>
          <p:nvPr/>
        </p:nvGrpSpPr>
        <p:grpSpPr>
          <a:xfrm>
            <a:off x="587372" y="1130969"/>
            <a:ext cx="5016308" cy="5509193"/>
            <a:chOff x="587372" y="1130969"/>
            <a:chExt cx="5016308" cy="5509193"/>
          </a:xfrm>
        </p:grpSpPr>
        <p:sp>
          <p:nvSpPr>
            <p:cNvPr id="4" name="TextBox 3"/>
            <p:cNvSpPr txBox="1"/>
            <p:nvPr/>
          </p:nvSpPr>
          <p:spPr>
            <a:xfrm>
              <a:off x="4724400" y="4114800"/>
              <a:ext cx="879280" cy="307777"/>
            </a:xfrm>
            <a:prstGeom prst="rect">
              <a:avLst/>
            </a:prstGeom>
            <a:noFill/>
          </p:spPr>
          <p:txBody>
            <a:bodyPr wrap="none" rtlCol="0">
              <a:spAutoFit/>
            </a:bodyPr>
            <a:lstStyle/>
            <a:p>
              <a:r>
                <a:rPr lang="en-US" sz="1400" b="1" dirty="0" smtClean="0"/>
                <a:t>Charlotte</a:t>
              </a:r>
              <a:endParaRPr lang="en-US" sz="1400" b="1" dirty="0"/>
            </a:p>
          </p:txBody>
        </p:sp>
        <p:sp>
          <p:nvSpPr>
            <p:cNvPr id="6" name="TextBox 5"/>
            <p:cNvSpPr txBox="1"/>
            <p:nvPr/>
          </p:nvSpPr>
          <p:spPr>
            <a:xfrm>
              <a:off x="1204813" y="6408925"/>
              <a:ext cx="727187" cy="231237"/>
            </a:xfrm>
            <a:prstGeom prst="rect">
              <a:avLst/>
            </a:prstGeom>
            <a:noFill/>
          </p:spPr>
          <p:txBody>
            <a:bodyPr wrap="none" rtlCol="0">
              <a:spAutoFit/>
            </a:bodyPr>
            <a:lstStyle/>
            <a:p>
              <a:r>
                <a:rPr lang="en-US" sz="1400" b="1" dirty="0" smtClean="0"/>
                <a:t>Atlanta</a:t>
              </a:r>
              <a:endParaRPr lang="en-US" sz="1400" b="1" dirty="0"/>
            </a:p>
          </p:txBody>
        </p:sp>
        <p:sp>
          <p:nvSpPr>
            <p:cNvPr id="7" name="TextBox 6"/>
            <p:cNvSpPr txBox="1"/>
            <p:nvPr/>
          </p:nvSpPr>
          <p:spPr>
            <a:xfrm>
              <a:off x="587372" y="3810000"/>
              <a:ext cx="860428" cy="307777"/>
            </a:xfrm>
            <a:prstGeom prst="rect">
              <a:avLst/>
            </a:prstGeom>
            <a:noFill/>
          </p:spPr>
          <p:txBody>
            <a:bodyPr wrap="none" rtlCol="0">
              <a:spAutoFit/>
            </a:bodyPr>
            <a:lstStyle/>
            <a:p>
              <a:r>
                <a:rPr lang="en-US" sz="1400" b="1" dirty="0" smtClean="0"/>
                <a:t>Knoxville</a:t>
              </a:r>
              <a:endParaRPr lang="en-US" sz="1400" b="1" dirty="0"/>
            </a:p>
          </p:txBody>
        </p:sp>
        <p:sp>
          <p:nvSpPr>
            <p:cNvPr id="8" name="TextBox 7"/>
            <p:cNvSpPr txBox="1"/>
            <p:nvPr/>
          </p:nvSpPr>
          <p:spPr>
            <a:xfrm>
              <a:off x="4333428" y="1130969"/>
              <a:ext cx="830612" cy="307777"/>
            </a:xfrm>
            <a:prstGeom prst="rect">
              <a:avLst/>
            </a:prstGeom>
            <a:noFill/>
          </p:spPr>
          <p:txBody>
            <a:bodyPr wrap="none" rtlCol="0">
              <a:spAutoFit/>
            </a:bodyPr>
            <a:lstStyle/>
            <a:p>
              <a:r>
                <a:rPr lang="en-US" sz="1400" b="1" dirty="0" smtClean="0"/>
                <a:t>Roanoke</a:t>
              </a:r>
              <a:endParaRPr lang="en-US" sz="1400" b="1" dirty="0"/>
            </a:p>
          </p:txBody>
        </p:sp>
        <p:sp>
          <p:nvSpPr>
            <p:cNvPr id="9" name="TextBox 8"/>
            <p:cNvSpPr txBox="1"/>
            <p:nvPr/>
          </p:nvSpPr>
          <p:spPr>
            <a:xfrm>
              <a:off x="3200400" y="4953000"/>
              <a:ext cx="943143" cy="307777"/>
            </a:xfrm>
            <a:prstGeom prst="rect">
              <a:avLst/>
            </a:prstGeom>
            <a:noFill/>
          </p:spPr>
          <p:txBody>
            <a:bodyPr wrap="none" rtlCol="0">
              <a:spAutoFit/>
            </a:bodyPr>
            <a:lstStyle/>
            <a:p>
              <a:r>
                <a:rPr lang="en-US" sz="1400" b="1" dirty="0" smtClean="0"/>
                <a:t>Greenville</a:t>
              </a:r>
              <a:endParaRPr lang="en-US" sz="1400" b="1" dirty="0"/>
            </a:p>
          </p:txBody>
        </p:sp>
        <p:sp>
          <p:nvSpPr>
            <p:cNvPr id="5" name="TextBox 4"/>
            <p:cNvSpPr txBox="1"/>
            <p:nvPr/>
          </p:nvSpPr>
          <p:spPr>
            <a:xfrm>
              <a:off x="3259280" y="1981200"/>
              <a:ext cx="420628" cy="338554"/>
            </a:xfrm>
            <a:prstGeom prst="rect">
              <a:avLst/>
            </a:prstGeom>
            <a:noFill/>
          </p:spPr>
          <p:txBody>
            <a:bodyPr wrap="none" rtlCol="0">
              <a:spAutoFit/>
            </a:bodyPr>
            <a:lstStyle/>
            <a:p>
              <a:r>
                <a:rPr lang="en-US" sz="1600" b="1" dirty="0" smtClean="0">
                  <a:solidFill>
                    <a:schemeClr val="bg1"/>
                  </a:solidFill>
                </a:rPr>
                <a:t>VA</a:t>
              </a:r>
              <a:endParaRPr lang="en-US" sz="1600" b="1" dirty="0">
                <a:solidFill>
                  <a:schemeClr val="bg1"/>
                </a:solidFill>
              </a:endParaRPr>
            </a:p>
          </p:txBody>
        </p:sp>
        <p:sp>
          <p:nvSpPr>
            <p:cNvPr id="11" name="TextBox 10"/>
            <p:cNvSpPr txBox="1"/>
            <p:nvPr/>
          </p:nvSpPr>
          <p:spPr>
            <a:xfrm>
              <a:off x="4800600" y="3276600"/>
              <a:ext cx="428322" cy="338554"/>
            </a:xfrm>
            <a:prstGeom prst="rect">
              <a:avLst/>
            </a:prstGeom>
            <a:noFill/>
          </p:spPr>
          <p:txBody>
            <a:bodyPr wrap="none" rtlCol="0">
              <a:spAutoFit/>
            </a:bodyPr>
            <a:lstStyle/>
            <a:p>
              <a:r>
                <a:rPr lang="en-US" sz="1600" b="1" dirty="0" smtClean="0">
                  <a:solidFill>
                    <a:schemeClr val="bg1"/>
                  </a:solidFill>
                </a:rPr>
                <a:t>NC</a:t>
              </a:r>
              <a:endParaRPr lang="en-US" sz="1600" b="1" dirty="0">
                <a:solidFill>
                  <a:schemeClr val="bg1"/>
                </a:solidFill>
              </a:endParaRPr>
            </a:p>
          </p:txBody>
        </p:sp>
        <p:sp>
          <p:nvSpPr>
            <p:cNvPr id="12" name="TextBox 11"/>
            <p:cNvSpPr txBox="1"/>
            <p:nvPr/>
          </p:nvSpPr>
          <p:spPr>
            <a:xfrm>
              <a:off x="3679908" y="5260777"/>
              <a:ext cx="391454" cy="338554"/>
            </a:xfrm>
            <a:prstGeom prst="rect">
              <a:avLst/>
            </a:prstGeom>
            <a:noFill/>
          </p:spPr>
          <p:txBody>
            <a:bodyPr wrap="none" rtlCol="0">
              <a:spAutoFit/>
            </a:bodyPr>
            <a:lstStyle/>
            <a:p>
              <a:r>
                <a:rPr lang="en-US" sz="1600" b="1" dirty="0" smtClean="0">
                  <a:solidFill>
                    <a:schemeClr val="bg1"/>
                  </a:solidFill>
                </a:rPr>
                <a:t>SC</a:t>
              </a:r>
              <a:endParaRPr lang="en-US" sz="1600" b="1" dirty="0">
                <a:solidFill>
                  <a:schemeClr val="bg1"/>
                </a:solidFill>
              </a:endParaRPr>
            </a:p>
          </p:txBody>
        </p:sp>
        <p:sp>
          <p:nvSpPr>
            <p:cNvPr id="13" name="TextBox 12"/>
            <p:cNvSpPr txBox="1"/>
            <p:nvPr/>
          </p:nvSpPr>
          <p:spPr>
            <a:xfrm>
              <a:off x="807432" y="4084023"/>
              <a:ext cx="420308" cy="338554"/>
            </a:xfrm>
            <a:prstGeom prst="rect">
              <a:avLst/>
            </a:prstGeom>
            <a:noFill/>
          </p:spPr>
          <p:txBody>
            <a:bodyPr wrap="none" rtlCol="0">
              <a:spAutoFit/>
            </a:bodyPr>
            <a:lstStyle/>
            <a:p>
              <a:r>
                <a:rPr lang="en-US" sz="1600" b="1" dirty="0" smtClean="0">
                  <a:solidFill>
                    <a:schemeClr val="bg1"/>
                  </a:solidFill>
                </a:rPr>
                <a:t>TN</a:t>
              </a:r>
              <a:endParaRPr lang="en-US" sz="1600" b="1" dirty="0">
                <a:solidFill>
                  <a:schemeClr val="bg1"/>
                </a:solidFill>
              </a:endParaRPr>
            </a:p>
          </p:txBody>
        </p:sp>
        <p:sp>
          <p:nvSpPr>
            <p:cNvPr id="14" name="TextBox 13"/>
            <p:cNvSpPr txBox="1"/>
            <p:nvPr/>
          </p:nvSpPr>
          <p:spPr>
            <a:xfrm>
              <a:off x="1840451" y="6292334"/>
              <a:ext cx="441146" cy="338554"/>
            </a:xfrm>
            <a:prstGeom prst="rect">
              <a:avLst/>
            </a:prstGeom>
            <a:noFill/>
          </p:spPr>
          <p:txBody>
            <a:bodyPr wrap="none" rtlCol="0">
              <a:spAutoFit/>
            </a:bodyPr>
            <a:lstStyle/>
            <a:p>
              <a:r>
                <a:rPr lang="en-US" sz="1600" b="1" dirty="0" smtClean="0">
                  <a:solidFill>
                    <a:schemeClr val="bg1"/>
                  </a:solidFill>
                </a:rPr>
                <a:t>GA</a:t>
              </a:r>
              <a:endParaRPr lang="en-US" sz="1600" b="1" dirty="0">
                <a:solidFill>
                  <a:schemeClr val="bg1"/>
                </a:solidFill>
              </a:endParaRPr>
            </a:p>
          </p:txBody>
        </p:sp>
      </p:grpSp>
      <p:grpSp>
        <p:nvGrpSpPr>
          <p:cNvPr id="30" name="Group 29"/>
          <p:cNvGrpSpPr/>
          <p:nvPr/>
        </p:nvGrpSpPr>
        <p:grpSpPr>
          <a:xfrm>
            <a:off x="5257800" y="3943350"/>
            <a:ext cx="2882148" cy="2838450"/>
            <a:chOff x="318252" y="104776"/>
            <a:chExt cx="2882148" cy="2838450"/>
          </a:xfrm>
        </p:grpSpPr>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252" y="104776"/>
              <a:ext cx="2882148"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Connector 15"/>
            <p:cNvCxnSpPr/>
            <p:nvPr/>
          </p:nvCxnSpPr>
          <p:spPr>
            <a:xfrm flipV="1">
              <a:off x="1759326" y="427138"/>
              <a:ext cx="768726" cy="10968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481202" y="1524001"/>
              <a:ext cx="281488" cy="13082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775452" y="1524001"/>
              <a:ext cx="987238" cy="8843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1537452" y="198539"/>
              <a:ext cx="225238" cy="13254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405173" y="198539"/>
              <a:ext cx="2715034" cy="266848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994652" y="1493938"/>
              <a:ext cx="787395" cy="646331"/>
            </a:xfrm>
            <a:prstGeom prst="rect">
              <a:avLst/>
            </a:prstGeom>
            <a:noFill/>
          </p:spPr>
          <p:txBody>
            <a:bodyPr wrap="none" rtlCol="0">
              <a:spAutoFit/>
            </a:bodyPr>
            <a:lstStyle/>
            <a:p>
              <a:pPr algn="ctr"/>
              <a:r>
                <a:rPr lang="en-US" b="1" dirty="0" smtClean="0"/>
                <a:t>Spr</a:t>
              </a:r>
            </a:p>
            <a:p>
              <a:pPr algn="ctr"/>
              <a:r>
                <a:rPr lang="en-US" b="1" dirty="0" smtClean="0"/>
                <a:t>43.2%</a:t>
              </a:r>
              <a:endParaRPr lang="en-US" b="1" dirty="0"/>
            </a:p>
          </p:txBody>
        </p:sp>
        <p:sp>
          <p:nvSpPr>
            <p:cNvPr id="32" name="TextBox 31"/>
            <p:cNvSpPr txBox="1"/>
            <p:nvPr/>
          </p:nvSpPr>
          <p:spPr>
            <a:xfrm>
              <a:off x="772499" y="1036738"/>
              <a:ext cx="764953" cy="646331"/>
            </a:xfrm>
            <a:prstGeom prst="rect">
              <a:avLst/>
            </a:prstGeom>
            <a:noFill/>
          </p:spPr>
          <p:txBody>
            <a:bodyPr wrap="none" rtlCol="0">
              <a:spAutoFit/>
            </a:bodyPr>
            <a:lstStyle/>
            <a:p>
              <a:pPr algn="ctr"/>
              <a:r>
                <a:rPr lang="en-US" b="1" dirty="0" smtClean="0"/>
                <a:t>Aut</a:t>
              </a:r>
            </a:p>
            <a:p>
              <a:pPr algn="ctr"/>
              <a:r>
                <a:rPr lang="en-US" b="1" dirty="0" smtClean="0"/>
                <a:t>33.4%</a:t>
              </a:r>
              <a:endParaRPr lang="en-US" b="1" dirty="0"/>
            </a:p>
          </p:txBody>
        </p:sp>
        <p:sp>
          <p:nvSpPr>
            <p:cNvPr id="33" name="TextBox 32"/>
            <p:cNvSpPr txBox="1"/>
            <p:nvPr/>
          </p:nvSpPr>
          <p:spPr>
            <a:xfrm>
              <a:off x="784006" y="1960731"/>
              <a:ext cx="869149" cy="646331"/>
            </a:xfrm>
            <a:prstGeom prst="rect">
              <a:avLst/>
            </a:prstGeom>
            <a:noFill/>
          </p:spPr>
          <p:txBody>
            <a:bodyPr wrap="none" rtlCol="0">
              <a:spAutoFit/>
            </a:bodyPr>
            <a:lstStyle/>
            <a:p>
              <a:pPr algn="ctr"/>
              <a:r>
                <a:rPr lang="en-US" b="1" dirty="0" smtClean="0"/>
                <a:t>     Sum</a:t>
              </a:r>
            </a:p>
            <a:p>
              <a:pPr algn="ctr"/>
              <a:r>
                <a:rPr lang="en-US" b="1" dirty="0" smtClean="0"/>
                <a:t>10.4%</a:t>
              </a:r>
              <a:endParaRPr lang="en-US" b="1" dirty="0"/>
            </a:p>
          </p:txBody>
        </p:sp>
        <p:sp>
          <p:nvSpPr>
            <p:cNvPr id="34" name="TextBox 33"/>
            <p:cNvSpPr txBox="1"/>
            <p:nvPr/>
          </p:nvSpPr>
          <p:spPr>
            <a:xfrm>
              <a:off x="1567188" y="238007"/>
              <a:ext cx="764953" cy="646331"/>
            </a:xfrm>
            <a:prstGeom prst="rect">
              <a:avLst/>
            </a:prstGeom>
            <a:noFill/>
          </p:spPr>
          <p:txBody>
            <a:bodyPr wrap="none" rtlCol="0">
              <a:spAutoFit/>
            </a:bodyPr>
            <a:lstStyle/>
            <a:p>
              <a:pPr algn="ctr"/>
              <a:r>
                <a:rPr lang="en-US" b="1" dirty="0" smtClean="0"/>
                <a:t>Win</a:t>
              </a:r>
            </a:p>
            <a:p>
              <a:pPr algn="ctr"/>
              <a:r>
                <a:rPr lang="en-US" b="1" dirty="0" smtClean="0"/>
                <a:t>33.4%</a:t>
              </a:r>
              <a:endParaRPr lang="en-US" b="1" dirty="0"/>
            </a:p>
          </p:txBody>
        </p:sp>
      </p:grpSp>
      <p:grpSp>
        <p:nvGrpSpPr>
          <p:cNvPr id="53" name="Group 52"/>
          <p:cNvGrpSpPr/>
          <p:nvPr/>
        </p:nvGrpSpPr>
        <p:grpSpPr>
          <a:xfrm>
            <a:off x="6126163" y="1217763"/>
            <a:ext cx="2941637" cy="2897037"/>
            <a:chOff x="6066264" y="652767"/>
            <a:chExt cx="2941637" cy="2897037"/>
          </a:xfrm>
        </p:grpSpPr>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6264" y="652767"/>
              <a:ext cx="2941637" cy="289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7" name="Straight Connector 36"/>
            <p:cNvCxnSpPr/>
            <p:nvPr/>
          </p:nvCxnSpPr>
          <p:spPr>
            <a:xfrm flipV="1">
              <a:off x="7523156" y="1755797"/>
              <a:ext cx="1360881" cy="3333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6241344" y="2085974"/>
              <a:ext cx="1295738" cy="45420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6172200" y="1921876"/>
              <a:ext cx="1357517" cy="164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7248229" y="830766"/>
              <a:ext cx="281488" cy="12477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6175397" y="760512"/>
              <a:ext cx="2715034" cy="266848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7331501" y="2370073"/>
              <a:ext cx="764954" cy="646331"/>
            </a:xfrm>
            <a:prstGeom prst="rect">
              <a:avLst/>
            </a:prstGeom>
            <a:noFill/>
          </p:spPr>
          <p:txBody>
            <a:bodyPr wrap="none" rtlCol="0">
              <a:spAutoFit/>
            </a:bodyPr>
            <a:lstStyle/>
            <a:p>
              <a:pPr algn="ctr"/>
              <a:r>
                <a:rPr lang="en-US" b="1" dirty="0" smtClean="0"/>
                <a:t>Spr</a:t>
              </a:r>
            </a:p>
            <a:p>
              <a:pPr algn="ctr"/>
              <a:r>
                <a:rPr lang="en-US" b="1" dirty="0" smtClean="0"/>
                <a:t>48.7%</a:t>
              </a:r>
              <a:endParaRPr lang="en-US" b="1" dirty="0"/>
            </a:p>
          </p:txBody>
        </p:sp>
        <p:sp>
          <p:nvSpPr>
            <p:cNvPr id="43" name="TextBox 42"/>
            <p:cNvSpPr txBox="1"/>
            <p:nvPr/>
          </p:nvSpPr>
          <p:spPr>
            <a:xfrm>
              <a:off x="6539526" y="1247687"/>
              <a:ext cx="764954" cy="646331"/>
            </a:xfrm>
            <a:prstGeom prst="rect">
              <a:avLst/>
            </a:prstGeom>
            <a:noFill/>
          </p:spPr>
          <p:txBody>
            <a:bodyPr wrap="none" rtlCol="0">
              <a:spAutoFit/>
            </a:bodyPr>
            <a:lstStyle/>
            <a:p>
              <a:pPr algn="ctr"/>
              <a:r>
                <a:rPr lang="en-US" b="1" dirty="0" smtClean="0"/>
                <a:t>Aut</a:t>
              </a:r>
            </a:p>
            <a:p>
              <a:pPr algn="ctr"/>
              <a:r>
                <a:rPr lang="en-US" b="1" dirty="0" smtClean="0"/>
                <a:t>19.5%</a:t>
              </a:r>
              <a:endParaRPr lang="en-US" b="1" dirty="0"/>
            </a:p>
          </p:txBody>
        </p:sp>
        <p:sp>
          <p:nvSpPr>
            <p:cNvPr id="44" name="TextBox 43"/>
            <p:cNvSpPr txBox="1"/>
            <p:nvPr/>
          </p:nvSpPr>
          <p:spPr>
            <a:xfrm>
              <a:off x="6127408" y="1949230"/>
              <a:ext cx="1120821" cy="369332"/>
            </a:xfrm>
            <a:prstGeom prst="rect">
              <a:avLst/>
            </a:prstGeom>
            <a:noFill/>
          </p:spPr>
          <p:txBody>
            <a:bodyPr wrap="none" rtlCol="0">
              <a:spAutoFit/>
            </a:bodyPr>
            <a:lstStyle/>
            <a:p>
              <a:pPr algn="ctr"/>
              <a:r>
                <a:rPr lang="en-US" b="1" dirty="0" smtClean="0"/>
                <a:t>Sum 7.3%</a:t>
              </a:r>
              <a:endParaRPr lang="en-US" b="1" dirty="0"/>
            </a:p>
          </p:txBody>
        </p:sp>
        <p:sp>
          <p:nvSpPr>
            <p:cNvPr id="45" name="TextBox 44"/>
            <p:cNvSpPr txBox="1"/>
            <p:nvPr/>
          </p:nvSpPr>
          <p:spPr>
            <a:xfrm>
              <a:off x="7593593" y="1078410"/>
              <a:ext cx="764954" cy="646331"/>
            </a:xfrm>
            <a:prstGeom prst="rect">
              <a:avLst/>
            </a:prstGeom>
            <a:noFill/>
          </p:spPr>
          <p:txBody>
            <a:bodyPr wrap="none" rtlCol="0">
              <a:spAutoFit/>
            </a:bodyPr>
            <a:lstStyle/>
            <a:p>
              <a:pPr algn="ctr"/>
              <a:r>
                <a:rPr lang="en-US" b="1" dirty="0" smtClean="0"/>
                <a:t>Win</a:t>
              </a:r>
            </a:p>
            <a:p>
              <a:pPr algn="ctr"/>
              <a:r>
                <a:rPr lang="en-US" b="1" dirty="0" smtClean="0"/>
                <a:t>24.6%</a:t>
              </a:r>
              <a:endParaRPr lang="en-US" b="1" dirty="0"/>
            </a:p>
          </p:txBody>
        </p:sp>
      </p:grpSp>
      <p:sp>
        <p:nvSpPr>
          <p:cNvPr id="55" name="TextBox 54"/>
          <p:cNvSpPr txBox="1"/>
          <p:nvPr/>
        </p:nvSpPr>
        <p:spPr>
          <a:xfrm>
            <a:off x="5637780" y="1066800"/>
            <a:ext cx="1372620" cy="892552"/>
          </a:xfrm>
          <a:prstGeom prst="rect">
            <a:avLst/>
          </a:prstGeom>
          <a:noFill/>
        </p:spPr>
        <p:txBody>
          <a:bodyPr wrap="none" rtlCol="0">
            <a:spAutoFit/>
          </a:bodyPr>
          <a:lstStyle/>
          <a:p>
            <a:r>
              <a:rPr lang="en-US" sz="2600" b="1" dirty="0" smtClean="0"/>
              <a:t>Count of</a:t>
            </a:r>
          </a:p>
          <a:p>
            <a:r>
              <a:rPr lang="en-US" sz="2600" b="1" dirty="0" smtClean="0"/>
              <a:t>Fires</a:t>
            </a:r>
            <a:endParaRPr lang="en-US" sz="2600" b="1" dirty="0"/>
          </a:p>
        </p:txBody>
      </p:sp>
      <p:sp>
        <p:nvSpPr>
          <p:cNvPr id="59" name="TextBox 58"/>
          <p:cNvSpPr txBox="1"/>
          <p:nvPr/>
        </p:nvSpPr>
        <p:spPr>
          <a:xfrm>
            <a:off x="7620000" y="5867400"/>
            <a:ext cx="1197764" cy="892552"/>
          </a:xfrm>
          <a:prstGeom prst="rect">
            <a:avLst/>
          </a:prstGeom>
          <a:noFill/>
        </p:spPr>
        <p:txBody>
          <a:bodyPr wrap="none" rtlCol="0">
            <a:spAutoFit/>
          </a:bodyPr>
          <a:lstStyle/>
          <a:p>
            <a:pPr algn="r"/>
            <a:r>
              <a:rPr lang="en-US" sz="2600" b="1" dirty="0" smtClean="0"/>
              <a:t>Area</a:t>
            </a:r>
          </a:p>
          <a:p>
            <a:pPr algn="r"/>
            <a:r>
              <a:rPr lang="en-US" sz="2600" b="1" dirty="0" smtClean="0"/>
              <a:t>Burned</a:t>
            </a:r>
            <a:endParaRPr lang="en-US" sz="2600" b="1" dirty="0"/>
          </a:p>
        </p:txBody>
      </p:sp>
      <p:sp>
        <p:nvSpPr>
          <p:cNvPr id="56" name="TextBox 55"/>
          <p:cNvSpPr txBox="1"/>
          <p:nvPr/>
        </p:nvSpPr>
        <p:spPr>
          <a:xfrm>
            <a:off x="0" y="6629692"/>
            <a:ext cx="4865434" cy="246221"/>
          </a:xfrm>
          <a:prstGeom prst="rect">
            <a:avLst/>
          </a:prstGeom>
          <a:noFill/>
        </p:spPr>
        <p:txBody>
          <a:bodyPr wrap="none" rtlCol="0">
            <a:spAutoFit/>
          </a:bodyPr>
          <a:lstStyle/>
          <a:p>
            <a:r>
              <a:rPr lang="en-US" sz="1000" u="sng" dirty="0" smtClean="0">
                <a:solidFill>
                  <a:schemeClr val="tx1">
                    <a:lumMod val="75000"/>
                    <a:lumOff val="25000"/>
                  </a:schemeClr>
                </a:solidFill>
              </a:rPr>
              <a:t>Sources</a:t>
            </a:r>
            <a:r>
              <a:rPr lang="en-US" sz="1000" dirty="0" smtClean="0">
                <a:solidFill>
                  <a:schemeClr val="tx1">
                    <a:lumMod val="75000"/>
                    <a:lumOff val="25000"/>
                  </a:schemeClr>
                </a:solidFill>
              </a:rPr>
              <a:t>: Short 2015 Fire Occurrence Database, v.3; Riitters 2006 Landscape Pattern Types</a:t>
            </a:r>
            <a:endParaRPr lang="en-US" sz="1000" dirty="0">
              <a:solidFill>
                <a:schemeClr val="tx1">
                  <a:lumMod val="75000"/>
                  <a:lumOff val="25000"/>
                </a:schemeClr>
              </a:solidFill>
            </a:endParaRPr>
          </a:p>
        </p:txBody>
      </p:sp>
      <p:sp>
        <p:nvSpPr>
          <p:cNvPr id="61" name="TextBox 60"/>
          <p:cNvSpPr txBox="1"/>
          <p:nvPr/>
        </p:nvSpPr>
        <p:spPr>
          <a:xfrm>
            <a:off x="152400" y="76200"/>
            <a:ext cx="7957563" cy="892552"/>
          </a:xfrm>
          <a:prstGeom prst="rect">
            <a:avLst/>
          </a:prstGeom>
          <a:noFill/>
        </p:spPr>
        <p:txBody>
          <a:bodyPr wrap="none" rtlCol="0">
            <a:spAutoFit/>
          </a:bodyPr>
          <a:lstStyle/>
          <a:p>
            <a:r>
              <a:rPr lang="en-US" sz="3000" b="1" dirty="0" smtClean="0"/>
              <a:t>1. Monitoring seasonal fuels and fire conditions</a:t>
            </a:r>
          </a:p>
          <a:p>
            <a:r>
              <a:rPr lang="en-US" sz="2200" dirty="0" smtClean="0"/>
              <a:t>Wildfire ignitions in the Blue Ridge Region, 2000-2013</a:t>
            </a:r>
          </a:p>
        </p:txBody>
      </p:sp>
      <p:grpSp>
        <p:nvGrpSpPr>
          <p:cNvPr id="5121" name="Group 5120"/>
          <p:cNvGrpSpPr/>
          <p:nvPr/>
        </p:nvGrpSpPr>
        <p:grpSpPr>
          <a:xfrm>
            <a:off x="76200" y="1143000"/>
            <a:ext cx="2356517" cy="2031325"/>
            <a:chOff x="76200" y="1143000"/>
            <a:chExt cx="2356517" cy="2031325"/>
          </a:xfrm>
        </p:grpSpPr>
        <p:sp>
          <p:nvSpPr>
            <p:cNvPr id="57" name="Rectangle 56"/>
            <p:cNvSpPr/>
            <p:nvPr/>
          </p:nvSpPr>
          <p:spPr>
            <a:xfrm>
              <a:off x="76200" y="1143000"/>
              <a:ext cx="2205397" cy="1775936"/>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02191" y="1479197"/>
              <a:ext cx="454690" cy="1079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p:blipFill>
          <p:spPr bwMode="auto">
            <a:xfrm>
              <a:off x="102191" y="1198319"/>
              <a:ext cx="454690" cy="248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TextBox 57"/>
            <p:cNvSpPr txBox="1"/>
            <p:nvPr/>
          </p:nvSpPr>
          <p:spPr>
            <a:xfrm>
              <a:off x="533129" y="1143000"/>
              <a:ext cx="1899588" cy="2031325"/>
            </a:xfrm>
            <a:prstGeom prst="rect">
              <a:avLst/>
            </a:prstGeom>
            <a:noFill/>
          </p:spPr>
          <p:txBody>
            <a:bodyPr wrap="square" rtlCol="0">
              <a:spAutoFit/>
            </a:bodyPr>
            <a:lstStyle/>
            <a:p>
              <a:r>
                <a:rPr lang="en-US" dirty="0" smtClean="0"/>
                <a:t>Natural (Public)</a:t>
              </a:r>
            </a:p>
            <a:p>
              <a:r>
                <a:rPr lang="en-US" dirty="0" smtClean="0"/>
                <a:t>Natural</a:t>
              </a:r>
            </a:p>
            <a:p>
              <a:r>
                <a:rPr lang="en-US" dirty="0" smtClean="0"/>
                <a:t>Developed</a:t>
              </a:r>
            </a:p>
            <a:p>
              <a:r>
                <a:rPr lang="en-US" dirty="0" smtClean="0"/>
                <a:t>Agricultural</a:t>
              </a:r>
            </a:p>
            <a:p>
              <a:r>
                <a:rPr lang="en-US" dirty="0" smtClean="0"/>
                <a:t>Mixed</a:t>
              </a:r>
            </a:p>
            <a:p>
              <a:r>
                <a:rPr lang="en-US" dirty="0" smtClean="0"/>
                <a:t>Ignitions 2000-13</a:t>
              </a:r>
              <a:endParaRPr lang="en-US" dirty="0"/>
            </a:p>
          </p:txBody>
        </p:sp>
        <p:sp>
          <p:nvSpPr>
            <p:cNvPr id="60" name="TextBox 59"/>
            <p:cNvSpPr txBox="1"/>
            <p:nvPr/>
          </p:nvSpPr>
          <p:spPr>
            <a:xfrm>
              <a:off x="139519" y="2454429"/>
              <a:ext cx="438832" cy="369332"/>
            </a:xfrm>
            <a:prstGeom prst="rect">
              <a:avLst/>
            </a:prstGeom>
            <a:noFill/>
          </p:spPr>
          <p:txBody>
            <a:bodyPr wrap="none" rtlCol="0">
              <a:spAutoFit/>
            </a:bodyPr>
            <a:lstStyle/>
            <a:p>
              <a:r>
                <a:rPr lang="en-US" dirty="0" smtClean="0"/>
                <a:t>.. .</a:t>
              </a:r>
              <a:endParaRPr lang="en-US" dirty="0"/>
            </a:p>
          </p:txBody>
        </p:sp>
      </p:grpSp>
      <p:sp>
        <p:nvSpPr>
          <p:cNvPr id="2" name="TextBox 1"/>
          <p:cNvSpPr txBox="1"/>
          <p:nvPr/>
        </p:nvSpPr>
        <p:spPr>
          <a:xfrm>
            <a:off x="7742916" y="728247"/>
            <a:ext cx="1400255" cy="338554"/>
          </a:xfrm>
          <a:prstGeom prst="rect">
            <a:avLst/>
          </a:prstGeom>
          <a:noFill/>
        </p:spPr>
        <p:txBody>
          <a:bodyPr wrap="none" rtlCol="0">
            <a:spAutoFit/>
          </a:bodyPr>
          <a:lstStyle/>
          <a:p>
            <a:r>
              <a:rPr lang="en-US" sz="1600" i="1" dirty="0" smtClean="0"/>
              <a:t>N=15,804 fires</a:t>
            </a:r>
            <a:endParaRPr lang="en-US" sz="1600" i="1" dirty="0"/>
          </a:p>
        </p:txBody>
      </p:sp>
    </p:spTree>
    <p:extLst>
      <p:ext uri="{BB962C8B-B14F-4D97-AF65-F5344CB8AC3E}">
        <p14:creationId xmlns:p14="http://schemas.microsoft.com/office/powerpoint/2010/main" val="31757048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52399" y="609600"/>
            <a:ext cx="8967325" cy="6019800"/>
            <a:chOff x="152399" y="457200"/>
            <a:chExt cx="8967325" cy="601980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568" y="717347"/>
              <a:ext cx="8490568" cy="5476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2400" y="1310763"/>
              <a:ext cx="462595" cy="516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587263" y="1767964"/>
              <a:ext cx="7629525" cy="2971800"/>
            </a:xfrm>
            <a:custGeom>
              <a:avLst/>
              <a:gdLst>
                <a:gd name="connsiteX0" fmla="*/ 0 w 8210550"/>
                <a:gd name="connsiteY0" fmla="*/ 2861380 h 3214004"/>
                <a:gd name="connsiteX1" fmla="*/ 933450 w 8210550"/>
                <a:gd name="connsiteY1" fmla="*/ 3194755 h 3214004"/>
                <a:gd name="connsiteX2" fmla="*/ 1619250 w 8210550"/>
                <a:gd name="connsiteY2" fmla="*/ 3156655 h 3214004"/>
                <a:gd name="connsiteX3" fmla="*/ 2181225 w 8210550"/>
                <a:gd name="connsiteY3" fmla="*/ 3013780 h 3214004"/>
                <a:gd name="connsiteX4" fmla="*/ 2514600 w 8210550"/>
                <a:gd name="connsiteY4" fmla="*/ 2632780 h 3214004"/>
                <a:gd name="connsiteX5" fmla="*/ 3009900 w 8210550"/>
                <a:gd name="connsiteY5" fmla="*/ 1194505 h 3214004"/>
                <a:gd name="connsiteX6" fmla="*/ 3209925 w 8210550"/>
                <a:gd name="connsiteY6" fmla="*/ 746830 h 3214004"/>
                <a:gd name="connsiteX7" fmla="*/ 3533775 w 8210550"/>
                <a:gd name="connsiteY7" fmla="*/ 232480 h 3214004"/>
                <a:gd name="connsiteX8" fmla="*/ 3857625 w 8210550"/>
                <a:gd name="connsiteY8" fmla="*/ 32455 h 3214004"/>
                <a:gd name="connsiteX9" fmla="*/ 4276725 w 8210550"/>
                <a:gd name="connsiteY9" fmla="*/ 3880 h 3214004"/>
                <a:gd name="connsiteX10" fmla="*/ 4933950 w 8210550"/>
                <a:gd name="connsiteY10" fmla="*/ 70555 h 3214004"/>
                <a:gd name="connsiteX11" fmla="*/ 5600700 w 8210550"/>
                <a:gd name="connsiteY11" fmla="*/ 51505 h 3214004"/>
                <a:gd name="connsiteX12" fmla="*/ 6038850 w 8210550"/>
                <a:gd name="connsiteY12" fmla="*/ 175330 h 3214004"/>
                <a:gd name="connsiteX13" fmla="*/ 6324600 w 8210550"/>
                <a:gd name="connsiteY13" fmla="*/ 527755 h 3214004"/>
                <a:gd name="connsiteX14" fmla="*/ 6572250 w 8210550"/>
                <a:gd name="connsiteY14" fmla="*/ 1089730 h 3214004"/>
                <a:gd name="connsiteX15" fmla="*/ 7038975 w 8210550"/>
                <a:gd name="connsiteY15" fmla="*/ 2347030 h 3214004"/>
                <a:gd name="connsiteX16" fmla="*/ 7258050 w 8210550"/>
                <a:gd name="connsiteY16" fmla="*/ 2737555 h 3214004"/>
                <a:gd name="connsiteX17" fmla="*/ 7629525 w 8210550"/>
                <a:gd name="connsiteY17" fmla="*/ 2851855 h 3214004"/>
                <a:gd name="connsiteX18" fmla="*/ 8039100 w 8210550"/>
                <a:gd name="connsiteY18" fmla="*/ 2880430 h 3214004"/>
                <a:gd name="connsiteX19" fmla="*/ 8210550 w 8210550"/>
                <a:gd name="connsiteY19" fmla="*/ 2870905 h 321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10550" h="3214004">
                  <a:moveTo>
                    <a:pt x="0" y="2861380"/>
                  </a:moveTo>
                  <a:cubicBezTo>
                    <a:pt x="331787" y="3003461"/>
                    <a:pt x="663575" y="3145542"/>
                    <a:pt x="933450" y="3194755"/>
                  </a:cubicBezTo>
                  <a:cubicBezTo>
                    <a:pt x="1203325" y="3243968"/>
                    <a:pt x="1411288" y="3186817"/>
                    <a:pt x="1619250" y="3156655"/>
                  </a:cubicBezTo>
                  <a:cubicBezTo>
                    <a:pt x="1827212" y="3126493"/>
                    <a:pt x="2032000" y="3101092"/>
                    <a:pt x="2181225" y="3013780"/>
                  </a:cubicBezTo>
                  <a:cubicBezTo>
                    <a:pt x="2330450" y="2926468"/>
                    <a:pt x="2376488" y="2935992"/>
                    <a:pt x="2514600" y="2632780"/>
                  </a:cubicBezTo>
                  <a:cubicBezTo>
                    <a:pt x="2652712" y="2329568"/>
                    <a:pt x="2894013" y="1508830"/>
                    <a:pt x="3009900" y="1194505"/>
                  </a:cubicBezTo>
                  <a:cubicBezTo>
                    <a:pt x="3125788" y="880180"/>
                    <a:pt x="3122613" y="907167"/>
                    <a:pt x="3209925" y="746830"/>
                  </a:cubicBezTo>
                  <a:cubicBezTo>
                    <a:pt x="3297237" y="586493"/>
                    <a:pt x="3425825" y="351542"/>
                    <a:pt x="3533775" y="232480"/>
                  </a:cubicBezTo>
                  <a:cubicBezTo>
                    <a:pt x="3641725" y="113418"/>
                    <a:pt x="3733800" y="70555"/>
                    <a:pt x="3857625" y="32455"/>
                  </a:cubicBezTo>
                  <a:cubicBezTo>
                    <a:pt x="3981450" y="-5645"/>
                    <a:pt x="4097338" y="-2470"/>
                    <a:pt x="4276725" y="3880"/>
                  </a:cubicBezTo>
                  <a:cubicBezTo>
                    <a:pt x="4456112" y="10230"/>
                    <a:pt x="4713288" y="62617"/>
                    <a:pt x="4933950" y="70555"/>
                  </a:cubicBezTo>
                  <a:cubicBezTo>
                    <a:pt x="5154613" y="78492"/>
                    <a:pt x="5416550" y="34042"/>
                    <a:pt x="5600700" y="51505"/>
                  </a:cubicBezTo>
                  <a:cubicBezTo>
                    <a:pt x="5784850" y="68967"/>
                    <a:pt x="5918200" y="95955"/>
                    <a:pt x="6038850" y="175330"/>
                  </a:cubicBezTo>
                  <a:cubicBezTo>
                    <a:pt x="6159500" y="254705"/>
                    <a:pt x="6235700" y="375355"/>
                    <a:pt x="6324600" y="527755"/>
                  </a:cubicBezTo>
                  <a:cubicBezTo>
                    <a:pt x="6413500" y="680155"/>
                    <a:pt x="6453187" y="786517"/>
                    <a:pt x="6572250" y="1089730"/>
                  </a:cubicBezTo>
                  <a:cubicBezTo>
                    <a:pt x="6691313" y="1392943"/>
                    <a:pt x="6924675" y="2072393"/>
                    <a:pt x="7038975" y="2347030"/>
                  </a:cubicBezTo>
                  <a:cubicBezTo>
                    <a:pt x="7153275" y="2621667"/>
                    <a:pt x="7159625" y="2653417"/>
                    <a:pt x="7258050" y="2737555"/>
                  </a:cubicBezTo>
                  <a:cubicBezTo>
                    <a:pt x="7356475" y="2821692"/>
                    <a:pt x="7499350" y="2828042"/>
                    <a:pt x="7629525" y="2851855"/>
                  </a:cubicBezTo>
                  <a:cubicBezTo>
                    <a:pt x="7759700" y="2875668"/>
                    <a:pt x="7942263" y="2877255"/>
                    <a:pt x="8039100" y="2880430"/>
                  </a:cubicBezTo>
                  <a:cubicBezTo>
                    <a:pt x="8135937" y="2883605"/>
                    <a:pt x="8173243" y="2877255"/>
                    <a:pt x="8210550" y="2870905"/>
                  </a:cubicBezTo>
                </a:path>
              </a:pathLst>
            </a:custGeom>
            <a:noFill/>
            <a:ln w="38100" cmpd="sng">
              <a:solidFill>
                <a:schemeClr val="accent3">
                  <a:lumMod val="50000"/>
                </a:schemeClr>
              </a:solid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52399" y="5895575"/>
              <a:ext cx="8222857" cy="58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705600" y="1539363"/>
              <a:ext cx="1413990" cy="1132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8192512" y="457200"/>
              <a:ext cx="927212"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52400" y="76199"/>
            <a:ext cx="8991600" cy="1231106"/>
          </a:xfrm>
          <a:prstGeom prst="rect">
            <a:avLst/>
          </a:prstGeom>
          <a:noFill/>
        </p:spPr>
        <p:txBody>
          <a:bodyPr wrap="square" rtlCol="0">
            <a:spAutoFit/>
          </a:bodyPr>
          <a:lstStyle/>
          <a:p>
            <a:r>
              <a:rPr lang="en-US" sz="3000" b="1" dirty="0" smtClean="0"/>
              <a:t>1. Monitoring seasonal fuels and fire conditions</a:t>
            </a:r>
          </a:p>
          <a:p>
            <a:r>
              <a:rPr lang="en-US" sz="2200" u="sng" dirty="0" smtClean="0"/>
              <a:t>Count of wildfire ignitions </a:t>
            </a:r>
            <a:r>
              <a:rPr lang="en-US" sz="2200" dirty="0" smtClean="0"/>
              <a:t>in the Blue Ridge Region, 2000-2013 </a:t>
            </a:r>
            <a:r>
              <a:rPr lang="en-US" sz="2200" dirty="0"/>
              <a:t>compared to the mean </a:t>
            </a:r>
            <a:r>
              <a:rPr lang="en-US" sz="2200" i="1" dirty="0"/>
              <a:t>ForWarn</a:t>
            </a:r>
            <a:r>
              <a:rPr lang="en-US" sz="2200" dirty="0"/>
              <a:t> NDVI for deciduous forests </a:t>
            </a:r>
            <a:r>
              <a:rPr lang="en-US" sz="2200" dirty="0" smtClean="0"/>
              <a:t>of Great </a:t>
            </a:r>
            <a:r>
              <a:rPr lang="en-US" sz="2200" dirty="0"/>
              <a:t>Smoky </a:t>
            </a:r>
            <a:r>
              <a:rPr lang="en-US" sz="2200" dirty="0" smtClean="0"/>
              <a:t>Mountains NP</a:t>
            </a:r>
            <a:endParaRPr lang="en-US" sz="2200" dirty="0"/>
          </a:p>
        </p:txBody>
      </p:sp>
      <p:sp>
        <p:nvSpPr>
          <p:cNvPr id="23" name="TextBox 22"/>
          <p:cNvSpPr txBox="1"/>
          <p:nvPr/>
        </p:nvSpPr>
        <p:spPr>
          <a:xfrm>
            <a:off x="4524796" y="2133600"/>
            <a:ext cx="1260793" cy="646331"/>
          </a:xfrm>
          <a:prstGeom prst="rect">
            <a:avLst/>
          </a:prstGeom>
          <a:noFill/>
        </p:spPr>
        <p:txBody>
          <a:bodyPr wrap="none" rtlCol="0">
            <a:spAutoFit/>
          </a:bodyPr>
          <a:lstStyle/>
          <a:p>
            <a:pPr algn="ctr"/>
            <a:r>
              <a:rPr lang="en-US" dirty="0" smtClean="0">
                <a:solidFill>
                  <a:schemeClr val="accent3">
                    <a:lumMod val="50000"/>
                  </a:schemeClr>
                </a:solidFill>
              </a:rPr>
              <a:t>Mean NDVI</a:t>
            </a:r>
          </a:p>
          <a:p>
            <a:pPr algn="ctr"/>
            <a:r>
              <a:rPr lang="en-US" dirty="0" smtClean="0">
                <a:solidFill>
                  <a:schemeClr val="accent3">
                    <a:lumMod val="50000"/>
                  </a:schemeClr>
                </a:solidFill>
              </a:rPr>
              <a:t>for GSMNP</a:t>
            </a:r>
          </a:p>
        </p:txBody>
      </p:sp>
      <p:sp>
        <p:nvSpPr>
          <p:cNvPr id="24" name="TextBox 23"/>
          <p:cNvSpPr txBox="1"/>
          <p:nvPr/>
        </p:nvSpPr>
        <p:spPr>
          <a:xfrm>
            <a:off x="48552" y="6553200"/>
            <a:ext cx="4604146" cy="246221"/>
          </a:xfrm>
          <a:prstGeom prst="rect">
            <a:avLst/>
          </a:prstGeom>
          <a:noFill/>
        </p:spPr>
        <p:txBody>
          <a:bodyPr wrap="none" rtlCol="0">
            <a:spAutoFit/>
          </a:bodyPr>
          <a:lstStyle/>
          <a:p>
            <a:r>
              <a:rPr lang="en-US" sz="1000" u="sng" dirty="0" smtClean="0">
                <a:solidFill>
                  <a:schemeClr val="tx1">
                    <a:lumMod val="75000"/>
                    <a:lumOff val="25000"/>
                  </a:schemeClr>
                </a:solidFill>
              </a:rPr>
              <a:t>Sources</a:t>
            </a:r>
            <a:r>
              <a:rPr lang="en-US" sz="1000" dirty="0" smtClean="0">
                <a:solidFill>
                  <a:schemeClr val="tx1">
                    <a:lumMod val="75000"/>
                    <a:lumOff val="25000"/>
                  </a:schemeClr>
                </a:solidFill>
              </a:rPr>
              <a:t>: Short 2015 Fire Occurrence Database, v.3; ForWarn NDVI data, </a:t>
            </a:r>
            <a:r>
              <a:rPr lang="en-US" sz="1000" dirty="0">
                <a:solidFill>
                  <a:schemeClr val="tx1">
                    <a:lumMod val="75000"/>
                    <a:lumOff val="25000"/>
                  </a:schemeClr>
                </a:solidFill>
              </a:rPr>
              <a:t>2000-2012</a:t>
            </a:r>
            <a:r>
              <a:rPr lang="en-US" sz="1000" dirty="0" smtClean="0">
                <a:solidFill>
                  <a:schemeClr val="tx1">
                    <a:lumMod val="75000"/>
                    <a:lumOff val="25000"/>
                  </a:schemeClr>
                </a:solidFill>
              </a:rPr>
              <a:t>  </a:t>
            </a:r>
            <a:endParaRPr lang="en-US" sz="1000" dirty="0">
              <a:solidFill>
                <a:schemeClr val="tx1">
                  <a:lumMod val="75000"/>
                  <a:lumOff val="25000"/>
                </a:schemeClr>
              </a:solidFill>
            </a:endParaRPr>
          </a:p>
        </p:txBody>
      </p:sp>
      <p:sp>
        <p:nvSpPr>
          <p:cNvPr id="17" name="TextBox 16"/>
          <p:cNvSpPr txBox="1"/>
          <p:nvPr/>
        </p:nvSpPr>
        <p:spPr>
          <a:xfrm>
            <a:off x="28492" y="1240629"/>
            <a:ext cx="676595" cy="335756"/>
          </a:xfrm>
          <a:prstGeom prst="rect">
            <a:avLst/>
          </a:prstGeom>
          <a:noFill/>
        </p:spPr>
        <p:txBody>
          <a:bodyPr wrap="none" rtlCol="0">
            <a:spAutoFit/>
          </a:bodyPr>
          <a:lstStyle/>
          <a:p>
            <a:r>
              <a:rPr lang="en-US" b="1" dirty="0" smtClean="0">
                <a:solidFill>
                  <a:schemeClr val="accent3">
                    <a:lumMod val="50000"/>
                  </a:schemeClr>
                </a:solidFill>
              </a:rPr>
              <a:t>NDVI</a:t>
            </a:r>
            <a:endParaRPr lang="en-US" b="1" dirty="0">
              <a:solidFill>
                <a:schemeClr val="accent3">
                  <a:lumMod val="50000"/>
                </a:schemeClr>
              </a:solidFill>
            </a:endParaRPr>
          </a:p>
        </p:txBody>
      </p:sp>
      <p:sp>
        <p:nvSpPr>
          <p:cNvPr id="26" name="TextBox 25"/>
          <p:cNvSpPr txBox="1"/>
          <p:nvPr/>
        </p:nvSpPr>
        <p:spPr>
          <a:xfrm>
            <a:off x="8001000" y="1235566"/>
            <a:ext cx="1008609" cy="369332"/>
          </a:xfrm>
          <a:prstGeom prst="rect">
            <a:avLst/>
          </a:prstGeom>
          <a:noFill/>
        </p:spPr>
        <p:txBody>
          <a:bodyPr wrap="none" rtlCol="0">
            <a:spAutoFit/>
          </a:bodyPr>
          <a:lstStyle/>
          <a:p>
            <a:r>
              <a:rPr lang="en-US" b="1" dirty="0" smtClean="0">
                <a:solidFill>
                  <a:srgbClr val="C00000"/>
                </a:solidFill>
              </a:rPr>
              <a:t>Ignitions</a:t>
            </a:r>
            <a:endParaRPr lang="en-US" b="1" dirty="0">
              <a:solidFill>
                <a:srgbClr val="C00000"/>
              </a:solidFill>
            </a:endParaRPr>
          </a:p>
        </p:txBody>
      </p:sp>
    </p:spTree>
    <p:extLst>
      <p:ext uri="{BB962C8B-B14F-4D97-AF65-F5344CB8AC3E}">
        <p14:creationId xmlns:p14="http://schemas.microsoft.com/office/powerpoint/2010/main" val="41406930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399" y="609600"/>
            <a:ext cx="8926865" cy="6019800"/>
            <a:chOff x="152399" y="457200"/>
            <a:chExt cx="8926865" cy="601980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244" y="1005963"/>
              <a:ext cx="8519355"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2399" y="5895575"/>
              <a:ext cx="8336146" cy="58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52400" y="1310763"/>
              <a:ext cx="462595" cy="516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587263" y="1767964"/>
              <a:ext cx="7629525" cy="2971800"/>
            </a:xfrm>
            <a:custGeom>
              <a:avLst/>
              <a:gdLst>
                <a:gd name="connsiteX0" fmla="*/ 0 w 8210550"/>
                <a:gd name="connsiteY0" fmla="*/ 2861380 h 3214004"/>
                <a:gd name="connsiteX1" fmla="*/ 933450 w 8210550"/>
                <a:gd name="connsiteY1" fmla="*/ 3194755 h 3214004"/>
                <a:gd name="connsiteX2" fmla="*/ 1619250 w 8210550"/>
                <a:gd name="connsiteY2" fmla="*/ 3156655 h 3214004"/>
                <a:gd name="connsiteX3" fmla="*/ 2181225 w 8210550"/>
                <a:gd name="connsiteY3" fmla="*/ 3013780 h 3214004"/>
                <a:gd name="connsiteX4" fmla="*/ 2514600 w 8210550"/>
                <a:gd name="connsiteY4" fmla="*/ 2632780 h 3214004"/>
                <a:gd name="connsiteX5" fmla="*/ 3009900 w 8210550"/>
                <a:gd name="connsiteY5" fmla="*/ 1194505 h 3214004"/>
                <a:gd name="connsiteX6" fmla="*/ 3209925 w 8210550"/>
                <a:gd name="connsiteY6" fmla="*/ 746830 h 3214004"/>
                <a:gd name="connsiteX7" fmla="*/ 3533775 w 8210550"/>
                <a:gd name="connsiteY7" fmla="*/ 232480 h 3214004"/>
                <a:gd name="connsiteX8" fmla="*/ 3857625 w 8210550"/>
                <a:gd name="connsiteY8" fmla="*/ 32455 h 3214004"/>
                <a:gd name="connsiteX9" fmla="*/ 4276725 w 8210550"/>
                <a:gd name="connsiteY9" fmla="*/ 3880 h 3214004"/>
                <a:gd name="connsiteX10" fmla="*/ 4933950 w 8210550"/>
                <a:gd name="connsiteY10" fmla="*/ 70555 h 3214004"/>
                <a:gd name="connsiteX11" fmla="*/ 5600700 w 8210550"/>
                <a:gd name="connsiteY11" fmla="*/ 51505 h 3214004"/>
                <a:gd name="connsiteX12" fmla="*/ 6038850 w 8210550"/>
                <a:gd name="connsiteY12" fmla="*/ 175330 h 3214004"/>
                <a:gd name="connsiteX13" fmla="*/ 6324600 w 8210550"/>
                <a:gd name="connsiteY13" fmla="*/ 527755 h 3214004"/>
                <a:gd name="connsiteX14" fmla="*/ 6572250 w 8210550"/>
                <a:gd name="connsiteY14" fmla="*/ 1089730 h 3214004"/>
                <a:gd name="connsiteX15" fmla="*/ 7038975 w 8210550"/>
                <a:gd name="connsiteY15" fmla="*/ 2347030 h 3214004"/>
                <a:gd name="connsiteX16" fmla="*/ 7258050 w 8210550"/>
                <a:gd name="connsiteY16" fmla="*/ 2737555 h 3214004"/>
                <a:gd name="connsiteX17" fmla="*/ 7629525 w 8210550"/>
                <a:gd name="connsiteY17" fmla="*/ 2851855 h 3214004"/>
                <a:gd name="connsiteX18" fmla="*/ 8039100 w 8210550"/>
                <a:gd name="connsiteY18" fmla="*/ 2880430 h 3214004"/>
                <a:gd name="connsiteX19" fmla="*/ 8210550 w 8210550"/>
                <a:gd name="connsiteY19" fmla="*/ 2870905 h 321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10550" h="3214004">
                  <a:moveTo>
                    <a:pt x="0" y="2861380"/>
                  </a:moveTo>
                  <a:cubicBezTo>
                    <a:pt x="331787" y="3003461"/>
                    <a:pt x="663575" y="3145542"/>
                    <a:pt x="933450" y="3194755"/>
                  </a:cubicBezTo>
                  <a:cubicBezTo>
                    <a:pt x="1203325" y="3243968"/>
                    <a:pt x="1411288" y="3186817"/>
                    <a:pt x="1619250" y="3156655"/>
                  </a:cubicBezTo>
                  <a:cubicBezTo>
                    <a:pt x="1827212" y="3126493"/>
                    <a:pt x="2032000" y="3101092"/>
                    <a:pt x="2181225" y="3013780"/>
                  </a:cubicBezTo>
                  <a:cubicBezTo>
                    <a:pt x="2330450" y="2926468"/>
                    <a:pt x="2376488" y="2935992"/>
                    <a:pt x="2514600" y="2632780"/>
                  </a:cubicBezTo>
                  <a:cubicBezTo>
                    <a:pt x="2652712" y="2329568"/>
                    <a:pt x="2894013" y="1508830"/>
                    <a:pt x="3009900" y="1194505"/>
                  </a:cubicBezTo>
                  <a:cubicBezTo>
                    <a:pt x="3125788" y="880180"/>
                    <a:pt x="3122613" y="907167"/>
                    <a:pt x="3209925" y="746830"/>
                  </a:cubicBezTo>
                  <a:cubicBezTo>
                    <a:pt x="3297237" y="586493"/>
                    <a:pt x="3425825" y="351542"/>
                    <a:pt x="3533775" y="232480"/>
                  </a:cubicBezTo>
                  <a:cubicBezTo>
                    <a:pt x="3641725" y="113418"/>
                    <a:pt x="3733800" y="70555"/>
                    <a:pt x="3857625" y="32455"/>
                  </a:cubicBezTo>
                  <a:cubicBezTo>
                    <a:pt x="3981450" y="-5645"/>
                    <a:pt x="4097338" y="-2470"/>
                    <a:pt x="4276725" y="3880"/>
                  </a:cubicBezTo>
                  <a:cubicBezTo>
                    <a:pt x="4456112" y="10230"/>
                    <a:pt x="4713288" y="62617"/>
                    <a:pt x="4933950" y="70555"/>
                  </a:cubicBezTo>
                  <a:cubicBezTo>
                    <a:pt x="5154613" y="78492"/>
                    <a:pt x="5416550" y="34042"/>
                    <a:pt x="5600700" y="51505"/>
                  </a:cubicBezTo>
                  <a:cubicBezTo>
                    <a:pt x="5784850" y="68967"/>
                    <a:pt x="5918200" y="95955"/>
                    <a:pt x="6038850" y="175330"/>
                  </a:cubicBezTo>
                  <a:cubicBezTo>
                    <a:pt x="6159500" y="254705"/>
                    <a:pt x="6235700" y="375355"/>
                    <a:pt x="6324600" y="527755"/>
                  </a:cubicBezTo>
                  <a:cubicBezTo>
                    <a:pt x="6413500" y="680155"/>
                    <a:pt x="6453187" y="786517"/>
                    <a:pt x="6572250" y="1089730"/>
                  </a:cubicBezTo>
                  <a:cubicBezTo>
                    <a:pt x="6691313" y="1392943"/>
                    <a:pt x="6924675" y="2072393"/>
                    <a:pt x="7038975" y="2347030"/>
                  </a:cubicBezTo>
                  <a:cubicBezTo>
                    <a:pt x="7153275" y="2621667"/>
                    <a:pt x="7159625" y="2653417"/>
                    <a:pt x="7258050" y="2737555"/>
                  </a:cubicBezTo>
                  <a:cubicBezTo>
                    <a:pt x="7356475" y="2821692"/>
                    <a:pt x="7499350" y="2828042"/>
                    <a:pt x="7629525" y="2851855"/>
                  </a:cubicBezTo>
                  <a:cubicBezTo>
                    <a:pt x="7759700" y="2875668"/>
                    <a:pt x="7942263" y="2877255"/>
                    <a:pt x="8039100" y="2880430"/>
                  </a:cubicBezTo>
                  <a:cubicBezTo>
                    <a:pt x="8135937" y="2883605"/>
                    <a:pt x="8173243" y="2877255"/>
                    <a:pt x="8210550" y="2870905"/>
                  </a:cubicBezTo>
                </a:path>
              </a:pathLst>
            </a:custGeom>
            <a:noFill/>
            <a:ln w="38100" cmpd="sng">
              <a:solidFill>
                <a:schemeClr val="accent3">
                  <a:lumMod val="50000"/>
                </a:schemeClr>
              </a:solid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914400" y="1524000"/>
              <a:ext cx="1413990" cy="1132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8152052" y="457200"/>
              <a:ext cx="927212"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382000" y="5486400"/>
              <a:ext cx="39887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4524796" y="2096869"/>
            <a:ext cx="1260793" cy="646331"/>
          </a:xfrm>
          <a:prstGeom prst="rect">
            <a:avLst/>
          </a:prstGeom>
          <a:noFill/>
        </p:spPr>
        <p:txBody>
          <a:bodyPr wrap="none" rtlCol="0">
            <a:spAutoFit/>
          </a:bodyPr>
          <a:lstStyle/>
          <a:p>
            <a:pPr algn="ctr"/>
            <a:r>
              <a:rPr lang="en-US" dirty="0" smtClean="0">
                <a:solidFill>
                  <a:schemeClr val="accent3">
                    <a:lumMod val="50000"/>
                  </a:schemeClr>
                </a:solidFill>
              </a:rPr>
              <a:t>Mean NDVI</a:t>
            </a:r>
          </a:p>
          <a:p>
            <a:pPr algn="ctr"/>
            <a:r>
              <a:rPr lang="en-US" dirty="0" smtClean="0">
                <a:solidFill>
                  <a:schemeClr val="accent3">
                    <a:lumMod val="50000"/>
                  </a:schemeClr>
                </a:solidFill>
              </a:rPr>
              <a:t>for GSMNP</a:t>
            </a:r>
            <a:endParaRPr lang="en-US" dirty="0">
              <a:solidFill>
                <a:schemeClr val="accent3">
                  <a:lumMod val="50000"/>
                </a:schemeClr>
              </a:solidFill>
            </a:endParaRPr>
          </a:p>
        </p:txBody>
      </p:sp>
      <p:sp>
        <p:nvSpPr>
          <p:cNvPr id="10" name="TextBox 9"/>
          <p:cNvSpPr txBox="1"/>
          <p:nvPr/>
        </p:nvSpPr>
        <p:spPr>
          <a:xfrm>
            <a:off x="152400" y="76200"/>
            <a:ext cx="8926864" cy="1231106"/>
          </a:xfrm>
          <a:prstGeom prst="rect">
            <a:avLst/>
          </a:prstGeom>
          <a:noFill/>
        </p:spPr>
        <p:txBody>
          <a:bodyPr wrap="square" rtlCol="0">
            <a:spAutoFit/>
          </a:bodyPr>
          <a:lstStyle/>
          <a:p>
            <a:r>
              <a:rPr lang="en-US" sz="3000" b="1" dirty="0" smtClean="0"/>
              <a:t>1. Monitoring seasonal fuels and fire conditions</a:t>
            </a:r>
          </a:p>
          <a:p>
            <a:r>
              <a:rPr lang="en-US" sz="2200" u="sng" dirty="0" smtClean="0"/>
              <a:t>Area burned by wildfire</a:t>
            </a:r>
            <a:r>
              <a:rPr lang="en-US" sz="2200" dirty="0" smtClean="0"/>
              <a:t> in the Blue Ridge Region, 2000-2013</a:t>
            </a:r>
            <a:r>
              <a:rPr lang="en-US" sz="2200" dirty="0"/>
              <a:t> </a:t>
            </a:r>
            <a:r>
              <a:rPr lang="en-US" sz="2200" dirty="0" smtClean="0"/>
              <a:t>compared to the mean </a:t>
            </a:r>
            <a:r>
              <a:rPr lang="en-US" sz="2200" i="1" dirty="0" smtClean="0"/>
              <a:t>ForWarn</a:t>
            </a:r>
            <a:r>
              <a:rPr lang="en-US" sz="2200" dirty="0" smtClean="0"/>
              <a:t> NDVI for deciduous forests of Great Smoky Mountains NP</a:t>
            </a:r>
          </a:p>
        </p:txBody>
      </p:sp>
      <p:sp>
        <p:nvSpPr>
          <p:cNvPr id="15" name="TextBox 14"/>
          <p:cNvSpPr txBox="1"/>
          <p:nvPr/>
        </p:nvSpPr>
        <p:spPr>
          <a:xfrm>
            <a:off x="48552" y="6553200"/>
            <a:ext cx="4575291" cy="246221"/>
          </a:xfrm>
          <a:prstGeom prst="rect">
            <a:avLst/>
          </a:prstGeom>
          <a:noFill/>
        </p:spPr>
        <p:txBody>
          <a:bodyPr wrap="none" rtlCol="0">
            <a:spAutoFit/>
          </a:bodyPr>
          <a:lstStyle/>
          <a:p>
            <a:r>
              <a:rPr lang="en-US" sz="1000" u="sng" dirty="0" smtClean="0">
                <a:solidFill>
                  <a:schemeClr val="tx1">
                    <a:lumMod val="75000"/>
                    <a:lumOff val="25000"/>
                  </a:schemeClr>
                </a:solidFill>
              </a:rPr>
              <a:t>Sources</a:t>
            </a:r>
            <a:r>
              <a:rPr lang="en-US" sz="1000" dirty="0" smtClean="0">
                <a:solidFill>
                  <a:schemeClr val="tx1">
                    <a:lumMod val="75000"/>
                    <a:lumOff val="25000"/>
                  </a:schemeClr>
                </a:solidFill>
              </a:rPr>
              <a:t>: Short 2015 Fire Occurrence Database, v.3; ForWarn NDVI data, 2000-2012  </a:t>
            </a:r>
            <a:endParaRPr lang="en-US" sz="1000" dirty="0">
              <a:solidFill>
                <a:schemeClr val="tx1">
                  <a:lumMod val="75000"/>
                  <a:lumOff val="25000"/>
                </a:schemeClr>
              </a:solidFill>
            </a:endParaRPr>
          </a:p>
        </p:txBody>
      </p:sp>
      <p:sp>
        <p:nvSpPr>
          <p:cNvPr id="16" name="TextBox 15"/>
          <p:cNvSpPr txBox="1"/>
          <p:nvPr/>
        </p:nvSpPr>
        <p:spPr>
          <a:xfrm>
            <a:off x="28492" y="1243053"/>
            <a:ext cx="676595" cy="369332"/>
          </a:xfrm>
          <a:prstGeom prst="rect">
            <a:avLst/>
          </a:prstGeom>
          <a:noFill/>
        </p:spPr>
        <p:txBody>
          <a:bodyPr wrap="none" rtlCol="0">
            <a:spAutoFit/>
          </a:bodyPr>
          <a:lstStyle/>
          <a:p>
            <a:r>
              <a:rPr lang="en-US" b="1" dirty="0" smtClean="0">
                <a:solidFill>
                  <a:schemeClr val="accent3">
                    <a:lumMod val="50000"/>
                  </a:schemeClr>
                </a:solidFill>
              </a:rPr>
              <a:t>NDVI</a:t>
            </a:r>
            <a:endParaRPr lang="en-US" b="1" dirty="0">
              <a:solidFill>
                <a:schemeClr val="accent3">
                  <a:lumMod val="50000"/>
                </a:schemeClr>
              </a:solidFill>
            </a:endParaRPr>
          </a:p>
        </p:txBody>
      </p:sp>
      <p:sp>
        <p:nvSpPr>
          <p:cNvPr id="17" name="TextBox 16"/>
          <p:cNvSpPr txBox="1"/>
          <p:nvPr/>
        </p:nvSpPr>
        <p:spPr>
          <a:xfrm>
            <a:off x="7772400" y="1235566"/>
            <a:ext cx="1376339" cy="369332"/>
          </a:xfrm>
          <a:prstGeom prst="rect">
            <a:avLst/>
          </a:prstGeom>
          <a:noFill/>
        </p:spPr>
        <p:txBody>
          <a:bodyPr wrap="none" rtlCol="0">
            <a:spAutoFit/>
          </a:bodyPr>
          <a:lstStyle/>
          <a:p>
            <a:r>
              <a:rPr lang="en-US" b="1" dirty="0" smtClean="0">
                <a:solidFill>
                  <a:srgbClr val="C00000"/>
                </a:solidFill>
              </a:rPr>
              <a:t>Area burned</a:t>
            </a:r>
            <a:endParaRPr lang="en-US" b="1" dirty="0">
              <a:solidFill>
                <a:srgbClr val="C00000"/>
              </a:solidFill>
            </a:endParaRPr>
          </a:p>
        </p:txBody>
      </p:sp>
    </p:spTree>
    <p:extLst>
      <p:ext uri="{BB962C8B-B14F-4D97-AF65-F5344CB8AC3E}">
        <p14:creationId xmlns:p14="http://schemas.microsoft.com/office/powerpoint/2010/main" val="30682630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8904" y="304800"/>
            <a:ext cx="7996228" cy="892552"/>
          </a:xfrm>
          <a:prstGeom prst="rect">
            <a:avLst/>
          </a:prstGeom>
          <a:noFill/>
        </p:spPr>
        <p:txBody>
          <a:bodyPr wrap="none" rtlCol="0">
            <a:spAutoFit/>
          </a:bodyPr>
          <a:lstStyle/>
          <a:p>
            <a:pPr algn="ctr"/>
            <a:r>
              <a:rPr lang="en-US" sz="3000" b="1" dirty="0" smtClean="0"/>
              <a:t>1. Monitoring seasonal fuels and fire conditions</a:t>
            </a:r>
          </a:p>
          <a:p>
            <a:r>
              <a:rPr lang="en-US" sz="2200" dirty="0" smtClean="0"/>
              <a:t>Offered explanations for the Blue Ridge’s “seasonal fire niches” </a:t>
            </a:r>
            <a:endParaRPr lang="en-US" sz="2200" dirty="0"/>
          </a:p>
        </p:txBody>
      </p:sp>
      <p:sp>
        <p:nvSpPr>
          <p:cNvPr id="6" name="TextBox 5"/>
          <p:cNvSpPr txBox="1"/>
          <p:nvPr/>
        </p:nvSpPr>
        <p:spPr>
          <a:xfrm>
            <a:off x="3886200" y="1426029"/>
            <a:ext cx="5069457" cy="5016758"/>
          </a:xfrm>
          <a:prstGeom prst="rect">
            <a:avLst/>
          </a:prstGeom>
          <a:noFill/>
        </p:spPr>
        <p:txBody>
          <a:bodyPr wrap="square" rtlCol="0">
            <a:spAutoFit/>
          </a:bodyPr>
          <a:lstStyle/>
          <a:p>
            <a:r>
              <a:rPr lang="en-US" sz="2000" b="1" dirty="0" smtClean="0"/>
              <a:t>Seasonality of macro-climate</a:t>
            </a:r>
          </a:p>
          <a:p>
            <a:pPr marL="742950" lvl="1" indent="-285750">
              <a:buFont typeface="Arial" panose="020B0604020202020204" pitchFamily="34" charset="0"/>
              <a:buChar char="•"/>
            </a:pPr>
            <a:r>
              <a:rPr lang="en-US" sz="2000" dirty="0" smtClean="0"/>
              <a:t>Regional temperature flux (heat)</a:t>
            </a:r>
          </a:p>
          <a:p>
            <a:pPr marL="742950" lvl="1" indent="-285750">
              <a:buFont typeface="Arial" panose="020B0604020202020204" pitchFamily="34" charset="0"/>
              <a:buChar char="•"/>
            </a:pPr>
            <a:r>
              <a:rPr lang="en-US" sz="2000" dirty="0" smtClean="0"/>
              <a:t>Seasonal winds drive fire spread </a:t>
            </a:r>
          </a:p>
          <a:p>
            <a:pPr marL="742950" lvl="1" indent="-285750">
              <a:buFont typeface="Arial" panose="020B0604020202020204" pitchFamily="34" charset="0"/>
              <a:buChar char="•"/>
            </a:pPr>
            <a:r>
              <a:rPr lang="en-US" sz="2000" dirty="0" smtClean="0"/>
              <a:t>Humidity and air masses</a:t>
            </a:r>
          </a:p>
          <a:p>
            <a:r>
              <a:rPr lang="en-US" sz="2000" b="1" dirty="0" smtClean="0"/>
              <a:t>Seasonality of micro-climate</a:t>
            </a:r>
          </a:p>
          <a:p>
            <a:pPr marL="742950" lvl="1" indent="-285750">
              <a:buFont typeface="Arial" panose="020B0604020202020204" pitchFamily="34" charset="0"/>
              <a:buChar char="•"/>
            </a:pPr>
            <a:r>
              <a:rPr lang="en-US" sz="2000" dirty="0" smtClean="0">
                <a:solidFill>
                  <a:schemeClr val="accent3">
                    <a:lumMod val="50000"/>
                  </a:schemeClr>
                </a:solidFill>
              </a:rPr>
              <a:t>Overstory shading cools surface temperatures and raises humidity</a:t>
            </a:r>
          </a:p>
          <a:p>
            <a:pPr marL="742950" lvl="1" indent="-285750">
              <a:buFont typeface="Arial" panose="020B0604020202020204" pitchFamily="34" charset="0"/>
              <a:buChar char="•"/>
            </a:pPr>
            <a:r>
              <a:rPr lang="en-US" sz="2000" dirty="0" smtClean="0">
                <a:solidFill>
                  <a:schemeClr val="accent3">
                    <a:lumMod val="50000"/>
                  </a:schemeClr>
                </a:solidFill>
              </a:rPr>
              <a:t>Local transpiration increases RH.</a:t>
            </a:r>
            <a:endParaRPr lang="en-US" sz="2000" dirty="0">
              <a:solidFill>
                <a:schemeClr val="accent3">
                  <a:lumMod val="50000"/>
                </a:schemeClr>
              </a:solidFill>
            </a:endParaRPr>
          </a:p>
          <a:p>
            <a:pPr marL="742950" lvl="1" indent="-285750">
              <a:buFont typeface="Arial" panose="020B0604020202020204" pitchFamily="34" charset="0"/>
              <a:buChar char="•"/>
            </a:pPr>
            <a:r>
              <a:rPr lang="en-US" sz="2000" dirty="0" smtClean="0">
                <a:solidFill>
                  <a:schemeClr val="accent3">
                    <a:lumMod val="50000"/>
                  </a:schemeClr>
                </a:solidFill>
              </a:rPr>
              <a:t>Leafed canopy reduces surface wind</a:t>
            </a:r>
          </a:p>
          <a:p>
            <a:r>
              <a:rPr lang="en-US" sz="2000" b="1" dirty="0" smtClean="0"/>
              <a:t>Seasonality of fuel availability</a:t>
            </a:r>
          </a:p>
          <a:p>
            <a:pPr marL="742950" lvl="1" indent="-285750">
              <a:buFont typeface="Arial" panose="020B0604020202020204" pitchFamily="34" charset="0"/>
              <a:buChar char="•"/>
            </a:pPr>
            <a:r>
              <a:rPr lang="en-US" sz="2000" dirty="0" smtClean="0">
                <a:solidFill>
                  <a:schemeClr val="accent3">
                    <a:lumMod val="50000"/>
                  </a:schemeClr>
                </a:solidFill>
              </a:rPr>
              <a:t>The timing of litter fall </a:t>
            </a:r>
          </a:p>
          <a:p>
            <a:pPr marL="742950" lvl="1" indent="-285750">
              <a:buFont typeface="Arial" panose="020B0604020202020204" pitchFamily="34" charset="0"/>
              <a:buChar char="•"/>
            </a:pPr>
            <a:r>
              <a:rPr lang="en-US" sz="2000" dirty="0" smtClean="0">
                <a:solidFill>
                  <a:schemeClr val="accent3">
                    <a:lumMod val="50000"/>
                  </a:schemeClr>
                </a:solidFill>
              </a:rPr>
              <a:t>The biology of species senescence</a:t>
            </a:r>
          </a:p>
          <a:p>
            <a:pPr marL="742950" lvl="1" indent="-285750">
              <a:buFont typeface="Arial" panose="020B0604020202020204" pitchFamily="34" charset="0"/>
              <a:buChar char="•"/>
            </a:pPr>
            <a:r>
              <a:rPr lang="en-US" sz="2000" dirty="0" smtClean="0"/>
              <a:t>Decomposition </a:t>
            </a:r>
          </a:p>
          <a:p>
            <a:r>
              <a:rPr lang="en-US" sz="2000" b="1" dirty="0" smtClean="0"/>
              <a:t>Seasonality of human behavior</a:t>
            </a:r>
          </a:p>
          <a:p>
            <a:pPr marL="742950" lvl="1" indent="-285750">
              <a:buFont typeface="Arial" panose="020B0604020202020204" pitchFamily="34" charset="0"/>
              <a:buChar char="•"/>
            </a:pPr>
            <a:r>
              <a:rPr lang="en-US" sz="2000" dirty="0"/>
              <a:t>Increased outdoor activity</a:t>
            </a:r>
          </a:p>
          <a:p>
            <a:pPr marL="742950" lvl="1" indent="-285750">
              <a:buFont typeface="Arial" panose="020B0604020202020204" pitchFamily="34" charset="0"/>
              <a:buChar char="•"/>
            </a:pPr>
            <a:r>
              <a:rPr lang="en-US" sz="2000" dirty="0" smtClean="0"/>
              <a:t>Post-winter refuse burning</a:t>
            </a:r>
          </a:p>
        </p:txBody>
      </p:sp>
      <p:pic>
        <p:nvPicPr>
          <p:cNvPr id="4098" name="Picture 2" descr="C:\Users\stevenorman\Desktop\N_2015\DSCN007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57200" y="1460242"/>
            <a:ext cx="3298889" cy="4948333"/>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Right Brace 6"/>
          <p:cNvSpPr/>
          <p:nvPr/>
        </p:nvSpPr>
        <p:spPr>
          <a:xfrm>
            <a:off x="8401332" y="3048000"/>
            <a:ext cx="285468" cy="2057400"/>
          </a:xfrm>
          <a:prstGeom prst="rightBrace">
            <a:avLst>
              <a:gd name="adj1" fmla="val 126916"/>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rot="5400000">
            <a:off x="7657674" y="3875850"/>
            <a:ext cx="2427588" cy="369332"/>
          </a:xfrm>
          <a:prstGeom prst="rect">
            <a:avLst/>
          </a:prstGeom>
          <a:noFill/>
        </p:spPr>
        <p:txBody>
          <a:bodyPr wrap="none" rtlCol="0">
            <a:spAutoFit/>
          </a:bodyPr>
          <a:lstStyle/>
          <a:p>
            <a:r>
              <a:rPr lang="en-US" dirty="0" smtClean="0"/>
              <a:t>Land Surface Phenology</a:t>
            </a:r>
            <a:endParaRPr lang="en-US" dirty="0"/>
          </a:p>
        </p:txBody>
      </p:sp>
    </p:spTree>
    <p:extLst>
      <p:ext uri="{BB962C8B-B14F-4D97-AF65-F5344CB8AC3E}">
        <p14:creationId xmlns:p14="http://schemas.microsoft.com/office/powerpoint/2010/main" val="15521924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stevenorman\Desktop\scarlet_oak\IMG_4835.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rot="16200000">
            <a:off x="-428673" y="428671"/>
            <a:ext cx="3429001" cy="2571656"/>
          </a:xfrm>
          <a:prstGeom prst="rect">
            <a:avLst/>
          </a:prstGeom>
          <a:noFill/>
        </p:spPr>
      </p:pic>
      <p:pic>
        <p:nvPicPr>
          <p:cNvPr id="4" name="Picture 2" descr="G:\!GIS2\Phenology\!_Pheno_Photos_WNC\Pheno_2009\SRS_woodlot\Nantahala\ScarOak_NantahalaSt_2009-0417_IMG_0983.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1015343" y="3972628"/>
            <a:ext cx="3455714" cy="2286000"/>
          </a:xfrm>
          <a:prstGeom prst="rect">
            <a:avLst/>
          </a:prstGeom>
          <a:noFill/>
        </p:spPr>
      </p:pic>
      <p:sp>
        <p:nvSpPr>
          <p:cNvPr id="5" name="Text Box 6"/>
          <p:cNvSpPr txBox="1">
            <a:spLocks noChangeArrowheads="1"/>
          </p:cNvSpPr>
          <p:nvPr/>
        </p:nvSpPr>
        <p:spPr bwMode="auto">
          <a:xfrm>
            <a:off x="1600200" y="6396335"/>
            <a:ext cx="2286000" cy="461665"/>
          </a:xfrm>
          <a:prstGeom prst="rect">
            <a:avLst/>
          </a:prstGeom>
          <a:solidFill>
            <a:schemeClr val="bg1">
              <a:alpha val="50195"/>
            </a:schemeClr>
          </a:solidFill>
          <a:ln w="9525">
            <a:noFill/>
            <a:miter lim="800000"/>
            <a:headEnd/>
            <a:tailEnd/>
          </a:ln>
        </p:spPr>
        <p:txBody>
          <a:bodyPr wrap="square">
            <a:spAutoFit/>
          </a:bodyPr>
          <a:lstStyle/>
          <a:p>
            <a:pPr algn="ctr"/>
            <a:r>
              <a:rPr lang="en-US" sz="2400" b="1" dirty="0" smtClean="0"/>
              <a:t>04-17</a:t>
            </a:r>
            <a:endParaRPr lang="en-US" sz="2400" b="1" dirty="0"/>
          </a:p>
        </p:txBody>
      </p:sp>
      <p:pic>
        <p:nvPicPr>
          <p:cNvPr id="11" name="Picture 2" descr="2009-0424_IMG_106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16200000">
            <a:off x="3862840" y="3899128"/>
            <a:ext cx="3485243" cy="2432500"/>
          </a:xfrm>
          <a:prstGeom prst="rect">
            <a:avLst/>
          </a:prstGeom>
          <a:noFill/>
          <a:ln w="9525">
            <a:noFill/>
            <a:miter lim="800000"/>
            <a:headEnd/>
            <a:tailEnd/>
          </a:ln>
        </p:spPr>
      </p:pic>
      <p:sp>
        <p:nvSpPr>
          <p:cNvPr id="12" name="Text Box 3"/>
          <p:cNvSpPr txBox="1">
            <a:spLocks noChangeArrowheads="1"/>
          </p:cNvSpPr>
          <p:nvPr/>
        </p:nvSpPr>
        <p:spPr bwMode="auto">
          <a:xfrm>
            <a:off x="4390572" y="6409099"/>
            <a:ext cx="2391228" cy="461665"/>
          </a:xfrm>
          <a:prstGeom prst="rect">
            <a:avLst/>
          </a:prstGeom>
          <a:solidFill>
            <a:schemeClr val="bg1">
              <a:alpha val="50195"/>
            </a:schemeClr>
          </a:solidFill>
          <a:ln w="9525">
            <a:noFill/>
            <a:miter lim="800000"/>
            <a:headEnd/>
            <a:tailEnd/>
          </a:ln>
        </p:spPr>
        <p:txBody>
          <a:bodyPr wrap="square">
            <a:spAutoFit/>
          </a:bodyPr>
          <a:lstStyle/>
          <a:p>
            <a:pPr algn="ctr"/>
            <a:r>
              <a:rPr lang="en-US" sz="2400" b="1" dirty="0" smtClean="0"/>
              <a:t>04-24</a:t>
            </a:r>
            <a:endParaRPr lang="en-US" sz="2400" b="1" dirty="0"/>
          </a:p>
        </p:txBody>
      </p:sp>
      <p:pic>
        <p:nvPicPr>
          <p:cNvPr id="13" name="Picture 2" descr="2009_0427_IMG_010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rot="16200000">
            <a:off x="6186488" y="3900487"/>
            <a:ext cx="3476625" cy="2438400"/>
          </a:xfrm>
          <a:prstGeom prst="rect">
            <a:avLst/>
          </a:prstGeom>
          <a:noFill/>
          <a:ln w="9525">
            <a:noFill/>
            <a:miter lim="800000"/>
            <a:headEnd/>
            <a:tailEnd/>
          </a:ln>
        </p:spPr>
      </p:pic>
      <p:sp>
        <p:nvSpPr>
          <p:cNvPr id="14" name="Text Box 4"/>
          <p:cNvSpPr txBox="1">
            <a:spLocks noChangeArrowheads="1"/>
          </p:cNvSpPr>
          <p:nvPr/>
        </p:nvSpPr>
        <p:spPr bwMode="auto">
          <a:xfrm>
            <a:off x="6705600" y="6396335"/>
            <a:ext cx="2438400" cy="461665"/>
          </a:xfrm>
          <a:prstGeom prst="rect">
            <a:avLst/>
          </a:prstGeom>
          <a:solidFill>
            <a:schemeClr val="bg1">
              <a:lumMod val="95000"/>
              <a:alpha val="50195"/>
            </a:schemeClr>
          </a:solidFill>
          <a:ln w="9525">
            <a:noFill/>
            <a:miter lim="800000"/>
            <a:headEnd/>
            <a:tailEnd/>
          </a:ln>
        </p:spPr>
        <p:txBody>
          <a:bodyPr wrap="square">
            <a:spAutoFit/>
          </a:bodyPr>
          <a:lstStyle/>
          <a:p>
            <a:pPr algn="ctr"/>
            <a:r>
              <a:rPr lang="en-US" sz="2400" b="1" dirty="0" smtClean="0"/>
              <a:t>04-27</a:t>
            </a:r>
            <a:endParaRPr lang="en-US" sz="2400" b="1" dirty="0"/>
          </a:p>
        </p:txBody>
      </p:sp>
      <p:pic>
        <p:nvPicPr>
          <p:cNvPr id="7" name="Picture 2" descr="C:\Documents and Settings\stevenorman\Desktop\scarlet_oak\IMG_5222.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rot="16200000">
            <a:off x="1552530" y="428670"/>
            <a:ext cx="3429002" cy="2571657"/>
          </a:xfrm>
          <a:prstGeom prst="rect">
            <a:avLst/>
          </a:prstGeom>
          <a:noFill/>
        </p:spPr>
      </p:pic>
      <p:pic>
        <p:nvPicPr>
          <p:cNvPr id="9" name="Picture 2" descr="C:\Documents and Settings\stevenorman\Desktop\scarlet_oak\IMG_5357.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rot="16200000">
            <a:off x="3684398" y="506596"/>
            <a:ext cx="3429005" cy="2415801"/>
          </a:xfrm>
          <a:prstGeom prst="rect">
            <a:avLst/>
          </a:prstGeom>
          <a:noFill/>
        </p:spPr>
      </p:pic>
      <p:pic>
        <p:nvPicPr>
          <p:cNvPr id="15" name="Picture 2" descr="C:\Documents and Settings\stevenorman\Desktop\scarlet_oak\IMG_5479.jp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rot="16200000">
            <a:off x="6143717" y="428665"/>
            <a:ext cx="3428949" cy="2571617"/>
          </a:xfrm>
          <a:prstGeom prst="rect">
            <a:avLst/>
          </a:prstGeom>
          <a:noFill/>
        </p:spPr>
      </p:pic>
      <p:sp>
        <p:nvSpPr>
          <p:cNvPr id="17" name="TextBox 16"/>
          <p:cNvSpPr txBox="1"/>
          <p:nvPr/>
        </p:nvSpPr>
        <p:spPr>
          <a:xfrm>
            <a:off x="0" y="3733800"/>
            <a:ext cx="1018227" cy="584775"/>
          </a:xfrm>
          <a:prstGeom prst="rect">
            <a:avLst/>
          </a:prstGeom>
          <a:noFill/>
        </p:spPr>
        <p:txBody>
          <a:bodyPr wrap="none" rtlCol="0">
            <a:spAutoFit/>
          </a:bodyPr>
          <a:lstStyle/>
          <a:p>
            <a:r>
              <a:rPr lang="en-US" sz="3200" b="1" dirty="0" smtClean="0"/>
              <a:t>2010</a:t>
            </a:r>
            <a:endParaRPr lang="en-US" sz="3200" b="1" dirty="0"/>
          </a:p>
        </p:txBody>
      </p:sp>
      <p:sp>
        <p:nvSpPr>
          <p:cNvPr id="18" name="TextBox 17"/>
          <p:cNvSpPr txBox="1"/>
          <p:nvPr/>
        </p:nvSpPr>
        <p:spPr>
          <a:xfrm>
            <a:off x="353373" y="5715000"/>
            <a:ext cx="1018227" cy="584775"/>
          </a:xfrm>
          <a:prstGeom prst="rect">
            <a:avLst/>
          </a:prstGeom>
          <a:noFill/>
        </p:spPr>
        <p:txBody>
          <a:bodyPr wrap="none" rtlCol="0">
            <a:spAutoFit/>
          </a:bodyPr>
          <a:lstStyle/>
          <a:p>
            <a:r>
              <a:rPr lang="en-US" sz="3200" b="1" dirty="0" smtClean="0"/>
              <a:t>2009</a:t>
            </a:r>
            <a:endParaRPr lang="en-US" sz="3200" b="1" dirty="0"/>
          </a:p>
        </p:txBody>
      </p:sp>
      <p:sp>
        <p:nvSpPr>
          <p:cNvPr id="19" name="Text Box 6"/>
          <p:cNvSpPr txBox="1">
            <a:spLocks noChangeArrowheads="1"/>
          </p:cNvSpPr>
          <p:nvPr/>
        </p:nvSpPr>
        <p:spPr bwMode="auto">
          <a:xfrm>
            <a:off x="1981200" y="2967335"/>
            <a:ext cx="2209800" cy="461665"/>
          </a:xfrm>
          <a:prstGeom prst="rect">
            <a:avLst/>
          </a:prstGeom>
          <a:solidFill>
            <a:schemeClr val="bg1">
              <a:alpha val="50195"/>
            </a:schemeClr>
          </a:solidFill>
          <a:ln w="9525">
            <a:noFill/>
            <a:miter lim="800000"/>
            <a:headEnd/>
            <a:tailEnd/>
          </a:ln>
        </p:spPr>
        <p:txBody>
          <a:bodyPr wrap="square">
            <a:spAutoFit/>
          </a:bodyPr>
          <a:lstStyle/>
          <a:p>
            <a:pPr algn="ctr"/>
            <a:r>
              <a:rPr lang="en-US" sz="2400" b="1" dirty="0" smtClean="0"/>
              <a:t>04-20</a:t>
            </a:r>
            <a:endParaRPr lang="en-US" sz="2400" b="1" dirty="0"/>
          </a:p>
        </p:txBody>
      </p:sp>
      <p:sp>
        <p:nvSpPr>
          <p:cNvPr id="20" name="Text Box 3"/>
          <p:cNvSpPr txBox="1">
            <a:spLocks noChangeArrowheads="1"/>
          </p:cNvSpPr>
          <p:nvPr/>
        </p:nvSpPr>
        <p:spPr bwMode="auto">
          <a:xfrm>
            <a:off x="4191000" y="2967335"/>
            <a:ext cx="2362200" cy="461665"/>
          </a:xfrm>
          <a:prstGeom prst="rect">
            <a:avLst/>
          </a:prstGeom>
          <a:solidFill>
            <a:schemeClr val="bg1">
              <a:alpha val="50195"/>
            </a:schemeClr>
          </a:solidFill>
          <a:ln w="9525">
            <a:noFill/>
            <a:miter lim="800000"/>
            <a:headEnd/>
            <a:tailEnd/>
          </a:ln>
        </p:spPr>
        <p:txBody>
          <a:bodyPr wrap="square">
            <a:spAutoFit/>
          </a:bodyPr>
          <a:lstStyle/>
          <a:p>
            <a:pPr algn="ctr"/>
            <a:r>
              <a:rPr lang="en-US" sz="2400" b="1" dirty="0" smtClean="0"/>
              <a:t>04-22</a:t>
            </a:r>
            <a:endParaRPr lang="en-US" sz="2400" b="1" dirty="0"/>
          </a:p>
        </p:txBody>
      </p:sp>
      <p:sp>
        <p:nvSpPr>
          <p:cNvPr id="21" name="Text Box 4"/>
          <p:cNvSpPr txBox="1">
            <a:spLocks noChangeArrowheads="1"/>
          </p:cNvSpPr>
          <p:nvPr/>
        </p:nvSpPr>
        <p:spPr bwMode="auto">
          <a:xfrm>
            <a:off x="6553200" y="2967335"/>
            <a:ext cx="2590800" cy="461665"/>
          </a:xfrm>
          <a:prstGeom prst="rect">
            <a:avLst/>
          </a:prstGeom>
          <a:solidFill>
            <a:schemeClr val="bg1">
              <a:lumMod val="95000"/>
              <a:alpha val="50195"/>
            </a:schemeClr>
          </a:solidFill>
          <a:ln w="9525">
            <a:noFill/>
            <a:miter lim="800000"/>
            <a:headEnd/>
            <a:tailEnd/>
          </a:ln>
        </p:spPr>
        <p:txBody>
          <a:bodyPr wrap="square">
            <a:spAutoFit/>
          </a:bodyPr>
          <a:lstStyle/>
          <a:p>
            <a:pPr algn="ctr"/>
            <a:r>
              <a:rPr lang="en-US" sz="2400" b="1" dirty="0" smtClean="0"/>
              <a:t>04-26</a:t>
            </a:r>
            <a:endParaRPr lang="en-US" sz="2400" b="1" dirty="0"/>
          </a:p>
        </p:txBody>
      </p:sp>
      <p:sp>
        <p:nvSpPr>
          <p:cNvPr id="22" name="Text Box 6"/>
          <p:cNvSpPr txBox="1">
            <a:spLocks noChangeArrowheads="1"/>
          </p:cNvSpPr>
          <p:nvPr/>
        </p:nvSpPr>
        <p:spPr bwMode="auto">
          <a:xfrm>
            <a:off x="0" y="2967335"/>
            <a:ext cx="1981200" cy="461665"/>
          </a:xfrm>
          <a:prstGeom prst="rect">
            <a:avLst/>
          </a:prstGeom>
          <a:solidFill>
            <a:schemeClr val="bg1">
              <a:alpha val="50195"/>
            </a:schemeClr>
          </a:solidFill>
          <a:ln w="9525">
            <a:noFill/>
            <a:miter lim="800000"/>
            <a:headEnd/>
            <a:tailEnd/>
          </a:ln>
        </p:spPr>
        <p:txBody>
          <a:bodyPr wrap="square">
            <a:spAutoFit/>
          </a:bodyPr>
          <a:lstStyle/>
          <a:p>
            <a:pPr algn="ctr"/>
            <a:r>
              <a:rPr lang="en-US" sz="2400" b="1" dirty="0" smtClean="0"/>
              <a:t>04-13</a:t>
            </a:r>
            <a:endParaRPr lang="en-US" sz="2400" b="1" dirty="0"/>
          </a:p>
        </p:txBody>
      </p:sp>
      <p:cxnSp>
        <p:nvCxnSpPr>
          <p:cNvPr id="24" name="Straight Arrow Connector 23"/>
          <p:cNvCxnSpPr/>
          <p:nvPr/>
        </p:nvCxnSpPr>
        <p:spPr>
          <a:xfrm>
            <a:off x="914400" y="6248400"/>
            <a:ext cx="609600" cy="1588"/>
          </a:xfrm>
          <a:prstGeom prst="straightConnector1">
            <a:avLst/>
          </a:prstGeom>
          <a:ln w="38100">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flipH="1" flipV="1">
            <a:off x="876300" y="3543300"/>
            <a:ext cx="381000" cy="304800"/>
          </a:xfrm>
          <a:prstGeom prst="straightConnector1">
            <a:avLst/>
          </a:prstGeom>
          <a:ln w="38100">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23" name="Up-Down Arrow 22"/>
          <p:cNvSpPr/>
          <p:nvPr/>
        </p:nvSpPr>
        <p:spPr>
          <a:xfrm rot="18237385">
            <a:off x="4130174" y="548383"/>
            <a:ext cx="838200" cy="5995159"/>
          </a:xfrm>
          <a:prstGeom prst="upDownArrow">
            <a:avLst/>
          </a:prstGeom>
          <a:no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80850" y="4724400"/>
            <a:ext cx="1266949" cy="646331"/>
          </a:xfrm>
          <a:prstGeom prst="rect">
            <a:avLst/>
          </a:prstGeom>
          <a:noFill/>
        </p:spPr>
        <p:txBody>
          <a:bodyPr wrap="none" rtlCol="0">
            <a:spAutoFit/>
          </a:bodyPr>
          <a:lstStyle/>
          <a:p>
            <a:pPr algn="ctr"/>
            <a:r>
              <a:rPr lang="en-US" b="1" dirty="0" smtClean="0">
                <a:solidFill>
                  <a:schemeClr val="accent3">
                    <a:lumMod val="50000"/>
                  </a:schemeClr>
                </a:solidFill>
              </a:rPr>
              <a:t>Asheville</a:t>
            </a:r>
          </a:p>
          <a:p>
            <a:pPr algn="ctr"/>
            <a:r>
              <a:rPr lang="en-US" b="1" dirty="0" smtClean="0">
                <a:solidFill>
                  <a:schemeClr val="accent3">
                    <a:lumMod val="50000"/>
                  </a:schemeClr>
                </a:solidFill>
              </a:rPr>
              <a:t>Scarlet Oak</a:t>
            </a:r>
            <a:endParaRPr lang="en-US" b="1" dirty="0">
              <a:solidFill>
                <a:schemeClr val="accent3">
                  <a:lumMod val="50000"/>
                </a:schemeClr>
              </a:solidFill>
            </a:endParaRPr>
          </a:p>
        </p:txBody>
      </p:sp>
    </p:spTree>
    <p:extLst>
      <p:ext uri="{BB962C8B-B14F-4D97-AF65-F5344CB8AC3E}">
        <p14:creationId xmlns:p14="http://schemas.microsoft.com/office/powerpoint/2010/main" val="163222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0" y="5714"/>
            <a:ext cx="9144001" cy="6852286"/>
            <a:chOff x="0" y="5714"/>
            <a:chExt cx="9144001" cy="6852286"/>
          </a:xfrm>
        </p:grpSpPr>
        <p:sp>
          <p:nvSpPr>
            <p:cNvPr id="51" name="Rectangle 50"/>
            <p:cNvSpPr/>
            <p:nvPr/>
          </p:nvSpPr>
          <p:spPr>
            <a:xfrm>
              <a:off x="0" y="838201"/>
              <a:ext cx="9144000" cy="3678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1077441"/>
              <a:ext cx="9144000" cy="5780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Box 52"/>
            <p:cNvSpPr txBox="1"/>
            <p:nvPr/>
          </p:nvSpPr>
          <p:spPr>
            <a:xfrm>
              <a:off x="744860" y="5714"/>
              <a:ext cx="8094340" cy="830997"/>
            </a:xfrm>
            <a:prstGeom prst="rect">
              <a:avLst/>
            </a:prstGeom>
            <a:noFill/>
          </p:spPr>
          <p:txBody>
            <a:bodyPr wrap="square" rtlCol="0">
              <a:spAutoFit/>
            </a:bodyPr>
            <a:lstStyle/>
            <a:p>
              <a:pPr algn="r"/>
              <a:r>
                <a:rPr lang="en-US" sz="2400" dirty="0" smtClean="0"/>
                <a:t>The Seasonality of Fire from individual MODIS Hotspots</a:t>
              </a:r>
            </a:p>
            <a:p>
              <a:pPr algn="r"/>
              <a:r>
                <a:rPr lang="en-US" sz="2400" dirty="0" smtClean="0"/>
                <a:t>   </a:t>
              </a:r>
              <a:r>
                <a:rPr lang="en-US" sz="2000" dirty="0" smtClean="0"/>
                <a:t>2001-2011 </a:t>
              </a:r>
              <a:r>
                <a:rPr lang="en-US" sz="2200" dirty="0" smtClean="0"/>
                <a:t>  </a:t>
              </a:r>
              <a:r>
                <a:rPr lang="en-US" sz="2400" dirty="0" smtClean="0"/>
                <a:t>    </a:t>
              </a:r>
              <a:endParaRPr lang="en-US" sz="2400" dirty="0"/>
            </a:p>
          </p:txBody>
        </p:sp>
        <p:grpSp>
          <p:nvGrpSpPr>
            <p:cNvPr id="55" name="Group 54"/>
            <p:cNvGrpSpPr/>
            <p:nvPr/>
          </p:nvGrpSpPr>
          <p:grpSpPr>
            <a:xfrm>
              <a:off x="152400" y="4876800"/>
              <a:ext cx="8991601" cy="1821364"/>
              <a:chOff x="152400" y="4876800"/>
              <a:chExt cx="8991601" cy="1821364"/>
            </a:xfrm>
          </p:grpSpPr>
          <p:sp>
            <p:nvSpPr>
              <p:cNvPr id="40" name="TextBox 39"/>
              <p:cNvSpPr txBox="1"/>
              <p:nvPr/>
            </p:nvSpPr>
            <p:spPr>
              <a:xfrm>
                <a:off x="7696201" y="6172200"/>
                <a:ext cx="1447800" cy="476920"/>
              </a:xfrm>
              <a:prstGeom prst="rect">
                <a:avLst/>
              </a:prstGeom>
              <a:noFill/>
            </p:spPr>
            <p:txBody>
              <a:bodyPr wrap="square" lIns="121789" tIns="60894" rIns="121789" bIns="60894" rtlCol="0">
                <a:spAutoFit/>
              </a:bodyPr>
              <a:lstStyle/>
              <a:p>
                <a:pPr algn="ctr"/>
                <a:r>
                  <a:rPr lang="en-US" sz="1200" dirty="0">
                    <a:solidFill>
                      <a:schemeClr val="bg1">
                        <a:lumMod val="85000"/>
                      </a:schemeClr>
                    </a:solidFill>
                  </a:rPr>
                  <a:t>N=1,009,782</a:t>
                </a:r>
              </a:p>
              <a:p>
                <a:pPr algn="ctr"/>
                <a:r>
                  <a:rPr lang="en-US" sz="1100" dirty="0" smtClean="0">
                    <a:solidFill>
                      <a:schemeClr val="bg1">
                        <a:lumMod val="85000"/>
                      </a:schemeClr>
                    </a:solidFill>
                  </a:rPr>
                  <a:t>Steve Norman </a:t>
                </a:r>
              </a:p>
            </p:txBody>
          </p:sp>
          <p:grpSp>
            <p:nvGrpSpPr>
              <p:cNvPr id="52" name="Group 51"/>
              <p:cNvGrpSpPr/>
              <p:nvPr/>
            </p:nvGrpSpPr>
            <p:grpSpPr>
              <a:xfrm>
                <a:off x="228600" y="5220836"/>
                <a:ext cx="1920289" cy="1477328"/>
                <a:chOff x="228600" y="5220836"/>
                <a:chExt cx="1920289" cy="1477328"/>
              </a:xfrm>
            </p:grpSpPr>
            <p:sp>
              <p:nvSpPr>
                <p:cNvPr id="43" name="Rectangle 42"/>
                <p:cNvSpPr/>
                <p:nvPr/>
              </p:nvSpPr>
              <p:spPr>
                <a:xfrm>
                  <a:off x="228600" y="5329083"/>
                  <a:ext cx="443096" cy="177238"/>
                </a:xfrm>
                <a:prstGeom prst="rect">
                  <a:avLst/>
                </a:prstGeom>
                <a:solidFill>
                  <a:srgbClr val="6B9EDB"/>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p:nvSpPr>
              <p:spPr>
                <a:xfrm>
                  <a:off x="228600" y="5604789"/>
                  <a:ext cx="443096" cy="177238"/>
                </a:xfrm>
                <a:prstGeom prst="rect">
                  <a:avLst/>
                </a:prstGeom>
                <a:solidFill>
                  <a:srgbClr val="7ABC32"/>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p:nvSpPr>
              <p:spPr>
                <a:xfrm>
                  <a:off x="228600" y="5880493"/>
                  <a:ext cx="443096" cy="177238"/>
                </a:xfrm>
                <a:prstGeom prst="rect">
                  <a:avLst/>
                </a:prstGeom>
                <a:solidFill>
                  <a:srgbClr val="FFFF00"/>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p:nvSpPr>
              <p:spPr>
                <a:xfrm>
                  <a:off x="228600" y="6156198"/>
                  <a:ext cx="443096" cy="177238"/>
                </a:xfrm>
                <a:prstGeom prst="rect">
                  <a:avLst/>
                </a:prstGeom>
                <a:solidFill>
                  <a:srgbClr val="F4740A"/>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p:nvSpPr>
              <p:spPr>
                <a:xfrm>
                  <a:off x="228600" y="6451597"/>
                  <a:ext cx="443096" cy="177238"/>
                </a:xfrm>
                <a:prstGeom prst="rect">
                  <a:avLst/>
                </a:prstGeom>
                <a:solidFill>
                  <a:srgbClr val="CC0000"/>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TextBox 47"/>
                <p:cNvSpPr txBox="1"/>
                <p:nvPr/>
              </p:nvSpPr>
              <p:spPr>
                <a:xfrm>
                  <a:off x="652003" y="5220836"/>
                  <a:ext cx="1496886" cy="1477328"/>
                </a:xfrm>
                <a:prstGeom prst="rect">
                  <a:avLst/>
                </a:prstGeom>
                <a:noFill/>
              </p:spPr>
              <p:txBody>
                <a:bodyPr wrap="none" rtlCol="0">
                  <a:spAutoFit/>
                </a:bodyPr>
                <a:lstStyle/>
                <a:p>
                  <a:r>
                    <a:rPr lang="en-US" dirty="0">
                      <a:solidFill>
                        <a:prstClr val="white">
                          <a:lumMod val="85000"/>
                        </a:prstClr>
                      </a:solidFill>
                    </a:rPr>
                    <a:t>Dec, Jan, Feb</a:t>
                  </a:r>
                </a:p>
                <a:p>
                  <a:r>
                    <a:rPr lang="en-US" dirty="0">
                      <a:solidFill>
                        <a:prstClr val="white">
                          <a:lumMod val="85000"/>
                        </a:prstClr>
                      </a:solidFill>
                    </a:rPr>
                    <a:t>Mar, Apr, May</a:t>
                  </a:r>
                </a:p>
                <a:p>
                  <a:r>
                    <a:rPr lang="en-US" dirty="0">
                      <a:solidFill>
                        <a:prstClr val="white">
                          <a:lumMod val="85000"/>
                        </a:prstClr>
                      </a:solidFill>
                    </a:rPr>
                    <a:t>Jun, Jul</a:t>
                  </a:r>
                </a:p>
                <a:p>
                  <a:r>
                    <a:rPr lang="en-US" dirty="0">
                      <a:solidFill>
                        <a:prstClr val="white">
                          <a:lumMod val="85000"/>
                        </a:prstClr>
                      </a:solidFill>
                    </a:rPr>
                    <a:t>Aug, Sep</a:t>
                  </a:r>
                </a:p>
                <a:p>
                  <a:r>
                    <a:rPr lang="en-US" dirty="0">
                      <a:solidFill>
                        <a:prstClr val="white">
                          <a:lumMod val="85000"/>
                        </a:prstClr>
                      </a:solidFill>
                    </a:rPr>
                    <a:t>Oct, Nov</a:t>
                  </a:r>
                </a:p>
              </p:txBody>
            </p:sp>
          </p:grpSp>
          <p:sp>
            <p:nvSpPr>
              <p:cNvPr id="54" name="TextBox 53"/>
              <p:cNvSpPr txBox="1"/>
              <p:nvPr/>
            </p:nvSpPr>
            <p:spPr>
              <a:xfrm>
                <a:off x="152400" y="4876800"/>
                <a:ext cx="892424" cy="400110"/>
              </a:xfrm>
              <a:prstGeom prst="rect">
                <a:avLst/>
              </a:prstGeom>
              <a:noFill/>
            </p:spPr>
            <p:txBody>
              <a:bodyPr wrap="none" rtlCol="0">
                <a:spAutoFit/>
              </a:bodyPr>
              <a:lstStyle/>
              <a:p>
                <a:r>
                  <a:rPr lang="en-US" sz="2000" dirty="0" smtClean="0">
                    <a:solidFill>
                      <a:schemeClr val="bg1"/>
                    </a:solidFill>
                  </a:rPr>
                  <a:t>Month</a:t>
                </a:r>
                <a:endParaRPr lang="en-US" sz="2000" dirty="0">
                  <a:solidFill>
                    <a:schemeClr val="bg1"/>
                  </a:solidFill>
                </a:endParaRPr>
              </a:p>
            </p:txBody>
          </p:sp>
        </p:grpSp>
      </p:grpSp>
    </p:spTree>
    <p:extLst>
      <p:ext uri="{BB962C8B-B14F-4D97-AF65-F5344CB8AC3E}">
        <p14:creationId xmlns:p14="http://schemas.microsoft.com/office/powerpoint/2010/main" val="37548477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2400" y="990600"/>
            <a:ext cx="8991600" cy="5867400"/>
            <a:chOff x="152400" y="990600"/>
            <a:chExt cx="8991600" cy="586740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8943975" cy="554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454114" y="6565612"/>
              <a:ext cx="1689886" cy="292388"/>
            </a:xfrm>
            <a:prstGeom prst="rect">
              <a:avLst/>
            </a:prstGeom>
            <a:noFill/>
          </p:spPr>
          <p:txBody>
            <a:bodyPr wrap="none" rtlCol="0">
              <a:spAutoFit/>
            </a:bodyPr>
            <a:lstStyle/>
            <a:p>
              <a:r>
                <a:rPr lang="en-US" sz="1300" dirty="0" smtClean="0"/>
                <a:t>N=38,318 MODIS cells</a:t>
              </a:r>
              <a:endParaRPr lang="en-US" sz="1300" dirty="0"/>
            </a:p>
          </p:txBody>
        </p:sp>
        <p:sp>
          <p:nvSpPr>
            <p:cNvPr id="6" name="Rectangle 5"/>
            <p:cNvSpPr/>
            <p:nvPr/>
          </p:nvSpPr>
          <p:spPr>
            <a:xfrm>
              <a:off x="3124200" y="5105400"/>
              <a:ext cx="457200" cy="76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244750" y="5110323"/>
              <a:ext cx="457200" cy="76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896617" y="5141612"/>
              <a:ext cx="869020" cy="338554"/>
            </a:xfrm>
            <a:prstGeom prst="rect">
              <a:avLst/>
            </a:prstGeom>
            <a:noFill/>
          </p:spPr>
          <p:txBody>
            <a:bodyPr wrap="none" rtlCol="0">
              <a:spAutoFit/>
            </a:bodyPr>
            <a:lstStyle/>
            <a:p>
              <a:r>
                <a:rPr lang="en-US" sz="1600" b="1" dirty="0" smtClean="0"/>
                <a:t>3 weeks</a:t>
              </a:r>
              <a:endParaRPr lang="en-US" sz="1600" b="1" dirty="0"/>
            </a:p>
          </p:txBody>
        </p:sp>
        <p:sp>
          <p:nvSpPr>
            <p:cNvPr id="10" name="TextBox 9"/>
            <p:cNvSpPr txBox="1"/>
            <p:nvPr/>
          </p:nvSpPr>
          <p:spPr>
            <a:xfrm>
              <a:off x="7025118" y="5147846"/>
              <a:ext cx="869020" cy="338554"/>
            </a:xfrm>
            <a:prstGeom prst="rect">
              <a:avLst/>
            </a:prstGeom>
            <a:noFill/>
          </p:spPr>
          <p:txBody>
            <a:bodyPr wrap="none" rtlCol="0">
              <a:spAutoFit/>
            </a:bodyPr>
            <a:lstStyle/>
            <a:p>
              <a:r>
                <a:rPr lang="en-US" sz="1600" b="1" dirty="0" smtClean="0"/>
                <a:t>3 weeks</a:t>
              </a:r>
              <a:endParaRPr lang="en-US" sz="1600" b="1" dirty="0"/>
            </a:p>
          </p:txBody>
        </p:sp>
      </p:grpSp>
      <p:sp>
        <p:nvSpPr>
          <p:cNvPr id="12" name="TextBox 11"/>
          <p:cNvSpPr txBox="1"/>
          <p:nvPr/>
        </p:nvSpPr>
        <p:spPr>
          <a:xfrm>
            <a:off x="152400" y="76200"/>
            <a:ext cx="8138254" cy="1231106"/>
          </a:xfrm>
          <a:prstGeom prst="rect">
            <a:avLst/>
          </a:prstGeom>
          <a:noFill/>
        </p:spPr>
        <p:txBody>
          <a:bodyPr wrap="none" rtlCol="0">
            <a:spAutoFit/>
          </a:bodyPr>
          <a:lstStyle/>
          <a:p>
            <a:r>
              <a:rPr lang="en-US" sz="3000" b="1" dirty="0" smtClean="0"/>
              <a:t>1. Monitoring seasonal fuels and fire conditions</a:t>
            </a:r>
          </a:p>
          <a:p>
            <a:r>
              <a:rPr lang="en-US" sz="2200" i="1" dirty="0" smtClean="0"/>
              <a:t>ForWarn</a:t>
            </a:r>
            <a:r>
              <a:rPr lang="en-US" sz="2200" dirty="0" smtClean="0"/>
              <a:t>’s NDVI for Deciduous and Mixed Forests of the Great Smoky </a:t>
            </a:r>
          </a:p>
          <a:p>
            <a:r>
              <a:rPr lang="en-US" sz="2200" dirty="0" smtClean="0"/>
              <a:t>Mountains National Park, 2000-2012</a:t>
            </a:r>
          </a:p>
        </p:txBody>
      </p:sp>
    </p:spTree>
    <p:extLst>
      <p:ext uri="{BB962C8B-B14F-4D97-AF65-F5344CB8AC3E}">
        <p14:creationId xmlns:p14="http://schemas.microsoft.com/office/powerpoint/2010/main" val="16169494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33487"/>
            <a:ext cx="8699500" cy="554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454114" y="6565612"/>
            <a:ext cx="1689886" cy="292388"/>
          </a:xfrm>
          <a:prstGeom prst="rect">
            <a:avLst/>
          </a:prstGeom>
          <a:noFill/>
        </p:spPr>
        <p:txBody>
          <a:bodyPr wrap="none" rtlCol="0">
            <a:spAutoFit/>
          </a:bodyPr>
          <a:lstStyle/>
          <a:p>
            <a:r>
              <a:rPr lang="en-US" sz="1300" dirty="0" smtClean="0"/>
              <a:t>N=38,318 MODIS cells</a:t>
            </a:r>
            <a:endParaRPr lang="en-US" sz="1300" dirty="0"/>
          </a:p>
        </p:txBody>
      </p:sp>
      <p:cxnSp>
        <p:nvCxnSpPr>
          <p:cNvPr id="14" name="Straight Connector 13"/>
          <p:cNvCxnSpPr/>
          <p:nvPr/>
        </p:nvCxnSpPr>
        <p:spPr>
          <a:xfrm>
            <a:off x="5013917" y="2057400"/>
            <a:ext cx="0" cy="411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728850" y="2438400"/>
            <a:ext cx="0" cy="3733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153400" y="2819400"/>
            <a:ext cx="931665" cy="3293209"/>
          </a:xfrm>
          <a:prstGeom prst="rect">
            <a:avLst/>
          </a:prstGeom>
          <a:noFill/>
        </p:spPr>
        <p:txBody>
          <a:bodyPr wrap="none" rtlCol="0">
            <a:spAutoFit/>
          </a:bodyPr>
          <a:lstStyle/>
          <a:p>
            <a:pPr algn="r"/>
            <a:r>
              <a:rPr lang="en-US" sz="1600" dirty="0" smtClean="0">
                <a:solidFill>
                  <a:srgbClr val="C00000"/>
                </a:solidFill>
              </a:rPr>
              <a:t>2</a:t>
            </a:r>
            <a:r>
              <a:rPr lang="en-US" sz="1600" baseline="30000" dirty="0" smtClean="0">
                <a:solidFill>
                  <a:srgbClr val="C00000"/>
                </a:solidFill>
              </a:rPr>
              <a:t>nd</a:t>
            </a:r>
            <a:r>
              <a:rPr lang="en-US" sz="1600" dirty="0" smtClean="0">
                <a:solidFill>
                  <a:srgbClr val="C00000"/>
                </a:solidFill>
              </a:rPr>
              <a:t>  10</a:t>
            </a:r>
            <a:r>
              <a:rPr lang="en-US" sz="1600" baseline="30000" dirty="0" smtClean="0">
                <a:solidFill>
                  <a:srgbClr val="C00000"/>
                </a:solidFill>
              </a:rPr>
              <a:t>th</a:t>
            </a:r>
            <a:endParaRPr lang="en-US" sz="1600" dirty="0" smtClean="0">
              <a:solidFill>
                <a:srgbClr val="C00000"/>
              </a:solidFill>
            </a:endParaRPr>
          </a:p>
          <a:p>
            <a:pPr algn="r"/>
            <a:r>
              <a:rPr lang="en-US" sz="1600" dirty="0" smtClean="0">
                <a:solidFill>
                  <a:srgbClr val="C00000"/>
                </a:solidFill>
              </a:rPr>
              <a:t>3</a:t>
            </a:r>
            <a:r>
              <a:rPr lang="en-US" sz="1600" baseline="30000" dirty="0" smtClean="0">
                <a:solidFill>
                  <a:srgbClr val="C00000"/>
                </a:solidFill>
              </a:rPr>
              <a:t>rd</a:t>
            </a:r>
            <a:r>
              <a:rPr lang="en-US" sz="1600" dirty="0" smtClean="0">
                <a:solidFill>
                  <a:srgbClr val="C00000"/>
                </a:solidFill>
              </a:rPr>
              <a:t>     8</a:t>
            </a:r>
            <a:r>
              <a:rPr lang="en-US" sz="1600" baseline="30000" dirty="0" smtClean="0">
                <a:solidFill>
                  <a:srgbClr val="C00000"/>
                </a:solidFill>
              </a:rPr>
              <a:t>th</a:t>
            </a:r>
          </a:p>
          <a:p>
            <a:pPr algn="r"/>
            <a:r>
              <a:rPr lang="en-US" sz="1600" dirty="0" smtClean="0">
                <a:solidFill>
                  <a:srgbClr val="C00000"/>
                </a:solidFill>
              </a:rPr>
              <a:t>3</a:t>
            </a:r>
            <a:r>
              <a:rPr lang="en-US" sz="1600" baseline="30000" dirty="0" smtClean="0">
                <a:solidFill>
                  <a:srgbClr val="C00000"/>
                </a:solidFill>
              </a:rPr>
              <a:t>rd</a:t>
            </a:r>
            <a:r>
              <a:rPr lang="en-US" sz="1600" dirty="0" smtClean="0">
                <a:solidFill>
                  <a:srgbClr val="C00000"/>
                </a:solidFill>
              </a:rPr>
              <a:t>    2</a:t>
            </a:r>
            <a:r>
              <a:rPr lang="en-US" sz="1600" baseline="30000" dirty="0" smtClean="0">
                <a:solidFill>
                  <a:srgbClr val="C00000"/>
                </a:solidFill>
              </a:rPr>
              <a:t>nd</a:t>
            </a:r>
            <a:endParaRPr lang="en-US" sz="1600" dirty="0" smtClean="0">
              <a:solidFill>
                <a:srgbClr val="C00000"/>
              </a:solidFill>
            </a:endParaRPr>
          </a:p>
          <a:p>
            <a:pPr algn="r"/>
            <a:r>
              <a:rPr lang="en-US" sz="1600" dirty="0" smtClean="0">
                <a:solidFill>
                  <a:srgbClr val="C00000"/>
                </a:solidFill>
              </a:rPr>
              <a:t>1</a:t>
            </a:r>
            <a:r>
              <a:rPr lang="en-US" sz="1600" baseline="30000" dirty="0" smtClean="0">
                <a:solidFill>
                  <a:srgbClr val="C00000"/>
                </a:solidFill>
              </a:rPr>
              <a:t>st</a:t>
            </a:r>
            <a:r>
              <a:rPr lang="en-US" sz="1600" dirty="0" smtClean="0">
                <a:solidFill>
                  <a:srgbClr val="C00000"/>
                </a:solidFill>
              </a:rPr>
              <a:t>     3</a:t>
            </a:r>
            <a:r>
              <a:rPr lang="en-US" sz="1600" baseline="30000" dirty="0" smtClean="0">
                <a:solidFill>
                  <a:srgbClr val="C00000"/>
                </a:solidFill>
              </a:rPr>
              <a:t>rd</a:t>
            </a:r>
            <a:endParaRPr lang="en-US" sz="1600" dirty="0" smtClean="0">
              <a:solidFill>
                <a:srgbClr val="C00000"/>
              </a:solidFill>
            </a:endParaRPr>
          </a:p>
          <a:p>
            <a:pPr algn="r"/>
            <a:r>
              <a:rPr lang="en-US" sz="1600" dirty="0" smtClean="0">
                <a:solidFill>
                  <a:srgbClr val="C00000"/>
                </a:solidFill>
              </a:rPr>
              <a:t>8</a:t>
            </a:r>
            <a:r>
              <a:rPr lang="en-US" sz="1600" baseline="30000" dirty="0" smtClean="0">
                <a:solidFill>
                  <a:srgbClr val="C00000"/>
                </a:solidFill>
              </a:rPr>
              <a:t>th</a:t>
            </a:r>
            <a:r>
              <a:rPr lang="en-US" sz="1600" dirty="0" smtClean="0">
                <a:solidFill>
                  <a:srgbClr val="C00000"/>
                </a:solidFill>
              </a:rPr>
              <a:t>    6</a:t>
            </a:r>
            <a:r>
              <a:rPr lang="en-US" sz="1600" baseline="30000" dirty="0" smtClean="0">
                <a:solidFill>
                  <a:srgbClr val="C00000"/>
                </a:solidFill>
              </a:rPr>
              <a:t>th</a:t>
            </a:r>
            <a:endParaRPr lang="en-US" sz="1600" dirty="0" smtClean="0">
              <a:solidFill>
                <a:srgbClr val="C00000"/>
              </a:solidFill>
            </a:endParaRPr>
          </a:p>
          <a:p>
            <a:pPr algn="r"/>
            <a:r>
              <a:rPr lang="en-US" sz="1600" dirty="0" smtClean="0">
                <a:solidFill>
                  <a:srgbClr val="C00000"/>
                </a:solidFill>
              </a:rPr>
              <a:t>5</a:t>
            </a:r>
            <a:r>
              <a:rPr lang="en-US" sz="1600" baseline="30000" dirty="0" smtClean="0">
                <a:solidFill>
                  <a:srgbClr val="C00000"/>
                </a:solidFill>
              </a:rPr>
              <a:t>th</a:t>
            </a:r>
            <a:r>
              <a:rPr lang="en-US" sz="1600" dirty="0" smtClean="0">
                <a:solidFill>
                  <a:srgbClr val="C00000"/>
                </a:solidFill>
              </a:rPr>
              <a:t>    9</a:t>
            </a:r>
            <a:r>
              <a:rPr lang="en-US" sz="1600" baseline="30000" dirty="0" smtClean="0">
                <a:solidFill>
                  <a:srgbClr val="C00000"/>
                </a:solidFill>
              </a:rPr>
              <a:t>th</a:t>
            </a:r>
            <a:endParaRPr lang="en-US" sz="1600" dirty="0" smtClean="0">
              <a:solidFill>
                <a:srgbClr val="C00000"/>
              </a:solidFill>
            </a:endParaRPr>
          </a:p>
          <a:p>
            <a:pPr algn="r"/>
            <a:r>
              <a:rPr lang="en-US" sz="1600" dirty="0" smtClean="0">
                <a:solidFill>
                  <a:srgbClr val="C00000"/>
                </a:solidFill>
              </a:rPr>
              <a:t>7</a:t>
            </a:r>
            <a:r>
              <a:rPr lang="en-US" sz="1600" baseline="30000" dirty="0" smtClean="0">
                <a:solidFill>
                  <a:srgbClr val="C00000"/>
                </a:solidFill>
              </a:rPr>
              <a:t>th</a:t>
            </a:r>
            <a:r>
              <a:rPr lang="en-US" sz="1600" dirty="0" smtClean="0">
                <a:solidFill>
                  <a:srgbClr val="C00000"/>
                </a:solidFill>
              </a:rPr>
              <a:t>    4</a:t>
            </a:r>
            <a:r>
              <a:rPr lang="en-US" sz="1600" baseline="30000" dirty="0" smtClean="0">
                <a:solidFill>
                  <a:srgbClr val="C00000"/>
                </a:solidFill>
              </a:rPr>
              <a:t>th</a:t>
            </a:r>
            <a:endParaRPr lang="en-US" sz="1600" dirty="0" smtClean="0">
              <a:solidFill>
                <a:srgbClr val="C00000"/>
              </a:solidFill>
            </a:endParaRPr>
          </a:p>
          <a:p>
            <a:pPr algn="r"/>
            <a:r>
              <a:rPr lang="en-US" sz="1600" dirty="0" smtClean="0">
                <a:solidFill>
                  <a:srgbClr val="C00000"/>
                </a:solidFill>
              </a:rPr>
              <a:t>5</a:t>
            </a:r>
            <a:r>
              <a:rPr lang="en-US" sz="1600" baseline="30000" dirty="0" smtClean="0">
                <a:solidFill>
                  <a:srgbClr val="C00000"/>
                </a:solidFill>
              </a:rPr>
              <a:t>th</a:t>
            </a:r>
            <a:r>
              <a:rPr lang="en-US" sz="1600" dirty="0" smtClean="0">
                <a:solidFill>
                  <a:srgbClr val="C00000"/>
                </a:solidFill>
              </a:rPr>
              <a:t>  11</a:t>
            </a:r>
            <a:r>
              <a:rPr lang="en-US" sz="1600" baseline="30000" dirty="0" smtClean="0">
                <a:solidFill>
                  <a:srgbClr val="C00000"/>
                </a:solidFill>
              </a:rPr>
              <a:t>th</a:t>
            </a:r>
            <a:endParaRPr lang="en-US" sz="1600" dirty="0" smtClean="0">
              <a:solidFill>
                <a:srgbClr val="C00000"/>
              </a:solidFill>
            </a:endParaRPr>
          </a:p>
          <a:p>
            <a:pPr algn="r"/>
            <a:r>
              <a:rPr lang="en-US" sz="1600" dirty="0" smtClean="0">
                <a:solidFill>
                  <a:srgbClr val="C00000"/>
                </a:solidFill>
              </a:rPr>
              <a:t>10</a:t>
            </a:r>
            <a:r>
              <a:rPr lang="en-US" sz="1600" baseline="30000" dirty="0" smtClean="0">
                <a:solidFill>
                  <a:srgbClr val="C00000"/>
                </a:solidFill>
              </a:rPr>
              <a:t>th</a:t>
            </a:r>
            <a:r>
              <a:rPr lang="en-US" sz="1600" dirty="0" smtClean="0">
                <a:solidFill>
                  <a:srgbClr val="C00000"/>
                </a:solidFill>
              </a:rPr>
              <a:t>  12</a:t>
            </a:r>
            <a:r>
              <a:rPr lang="en-US" sz="1600" baseline="30000" dirty="0" smtClean="0">
                <a:solidFill>
                  <a:srgbClr val="C00000"/>
                </a:solidFill>
              </a:rPr>
              <a:t>th</a:t>
            </a:r>
            <a:endParaRPr lang="en-US" sz="1600" dirty="0" smtClean="0">
              <a:solidFill>
                <a:srgbClr val="C00000"/>
              </a:solidFill>
            </a:endParaRPr>
          </a:p>
          <a:p>
            <a:pPr algn="r"/>
            <a:r>
              <a:rPr lang="en-US" sz="1600" dirty="0" smtClean="0">
                <a:solidFill>
                  <a:srgbClr val="C00000"/>
                </a:solidFill>
              </a:rPr>
              <a:t>12</a:t>
            </a:r>
            <a:r>
              <a:rPr lang="en-US" sz="1600" baseline="30000" dirty="0" smtClean="0">
                <a:solidFill>
                  <a:srgbClr val="C00000"/>
                </a:solidFill>
              </a:rPr>
              <a:t>th</a:t>
            </a:r>
            <a:r>
              <a:rPr lang="en-US" sz="1600" dirty="0" smtClean="0">
                <a:solidFill>
                  <a:srgbClr val="C00000"/>
                </a:solidFill>
              </a:rPr>
              <a:t>  13</a:t>
            </a:r>
            <a:r>
              <a:rPr lang="en-US" sz="1600" baseline="30000" dirty="0" smtClean="0">
                <a:solidFill>
                  <a:srgbClr val="C00000"/>
                </a:solidFill>
              </a:rPr>
              <a:t>th</a:t>
            </a:r>
            <a:endParaRPr lang="en-US" sz="1600" dirty="0" smtClean="0">
              <a:solidFill>
                <a:srgbClr val="C00000"/>
              </a:solidFill>
            </a:endParaRPr>
          </a:p>
          <a:p>
            <a:pPr algn="r"/>
            <a:r>
              <a:rPr lang="en-US" sz="1600" dirty="0" smtClean="0">
                <a:solidFill>
                  <a:srgbClr val="C00000"/>
                </a:solidFill>
              </a:rPr>
              <a:t>13</a:t>
            </a:r>
            <a:r>
              <a:rPr lang="en-US" sz="1600" baseline="30000" dirty="0" smtClean="0">
                <a:solidFill>
                  <a:srgbClr val="C00000"/>
                </a:solidFill>
              </a:rPr>
              <a:t>th</a:t>
            </a:r>
            <a:r>
              <a:rPr lang="en-US" sz="1600" dirty="0" smtClean="0">
                <a:solidFill>
                  <a:srgbClr val="C00000"/>
                </a:solidFill>
              </a:rPr>
              <a:t>    7</a:t>
            </a:r>
            <a:r>
              <a:rPr lang="en-US" sz="1600" baseline="30000" dirty="0" smtClean="0">
                <a:solidFill>
                  <a:srgbClr val="C00000"/>
                </a:solidFill>
              </a:rPr>
              <a:t>th</a:t>
            </a:r>
            <a:endParaRPr lang="en-US" sz="1600" dirty="0" smtClean="0">
              <a:solidFill>
                <a:srgbClr val="C00000"/>
              </a:solidFill>
            </a:endParaRPr>
          </a:p>
          <a:p>
            <a:pPr algn="r"/>
            <a:r>
              <a:rPr lang="en-US" sz="1600" dirty="0" smtClean="0">
                <a:solidFill>
                  <a:srgbClr val="C00000"/>
                </a:solidFill>
              </a:rPr>
              <a:t>11</a:t>
            </a:r>
            <a:r>
              <a:rPr lang="en-US" sz="1600" baseline="30000" dirty="0" smtClean="0">
                <a:solidFill>
                  <a:srgbClr val="C00000"/>
                </a:solidFill>
              </a:rPr>
              <a:t>th</a:t>
            </a:r>
            <a:r>
              <a:rPr lang="en-US" sz="1600" dirty="0" smtClean="0">
                <a:solidFill>
                  <a:srgbClr val="C00000"/>
                </a:solidFill>
              </a:rPr>
              <a:t>    4</a:t>
            </a:r>
            <a:r>
              <a:rPr lang="en-US" sz="1600" baseline="30000" dirty="0" smtClean="0">
                <a:solidFill>
                  <a:srgbClr val="C00000"/>
                </a:solidFill>
              </a:rPr>
              <a:t>th</a:t>
            </a:r>
            <a:endParaRPr lang="en-US" sz="1600" dirty="0" smtClean="0">
              <a:solidFill>
                <a:srgbClr val="C00000"/>
              </a:solidFill>
            </a:endParaRPr>
          </a:p>
          <a:p>
            <a:pPr algn="r"/>
            <a:r>
              <a:rPr lang="en-US" sz="1600" dirty="0" smtClean="0">
                <a:solidFill>
                  <a:srgbClr val="C00000"/>
                </a:solidFill>
              </a:rPr>
              <a:t>8</a:t>
            </a:r>
            <a:r>
              <a:rPr lang="en-US" sz="1600" baseline="30000" dirty="0" smtClean="0">
                <a:solidFill>
                  <a:srgbClr val="C00000"/>
                </a:solidFill>
              </a:rPr>
              <a:t>th</a:t>
            </a:r>
            <a:r>
              <a:rPr lang="en-US" sz="1600" dirty="0" smtClean="0">
                <a:solidFill>
                  <a:srgbClr val="C00000"/>
                </a:solidFill>
              </a:rPr>
              <a:t>     1</a:t>
            </a:r>
            <a:r>
              <a:rPr lang="en-US" sz="1600" baseline="30000" dirty="0" smtClean="0">
                <a:solidFill>
                  <a:srgbClr val="C00000"/>
                </a:solidFill>
              </a:rPr>
              <a:t>st</a:t>
            </a:r>
            <a:endParaRPr lang="en-US" sz="1600" dirty="0" smtClean="0">
              <a:solidFill>
                <a:srgbClr val="C00000"/>
              </a:solidFill>
            </a:endParaRPr>
          </a:p>
        </p:txBody>
      </p:sp>
      <p:sp>
        <p:nvSpPr>
          <p:cNvPr id="17" name="TextBox 16"/>
          <p:cNvSpPr txBox="1"/>
          <p:nvPr/>
        </p:nvSpPr>
        <p:spPr>
          <a:xfrm rot="18223624">
            <a:off x="8108300" y="2377589"/>
            <a:ext cx="644728" cy="338554"/>
          </a:xfrm>
          <a:prstGeom prst="rect">
            <a:avLst/>
          </a:prstGeom>
          <a:noFill/>
        </p:spPr>
        <p:txBody>
          <a:bodyPr wrap="none" rtlCol="0">
            <a:spAutoFit/>
          </a:bodyPr>
          <a:lstStyle/>
          <a:p>
            <a:r>
              <a:rPr lang="en-US" sz="1600" b="1" dirty="0" smtClean="0">
                <a:solidFill>
                  <a:schemeClr val="tx1">
                    <a:lumMod val="50000"/>
                    <a:lumOff val="50000"/>
                  </a:schemeClr>
                </a:solidFill>
              </a:rPr>
              <a:t>Apr 6</a:t>
            </a:r>
            <a:endParaRPr lang="en-US" sz="1600" b="1" dirty="0">
              <a:solidFill>
                <a:schemeClr val="tx1">
                  <a:lumMod val="50000"/>
                  <a:lumOff val="50000"/>
                </a:schemeClr>
              </a:solidFill>
            </a:endParaRPr>
          </a:p>
        </p:txBody>
      </p:sp>
      <p:sp>
        <p:nvSpPr>
          <p:cNvPr id="22" name="TextBox 21"/>
          <p:cNvSpPr txBox="1"/>
          <p:nvPr/>
        </p:nvSpPr>
        <p:spPr>
          <a:xfrm rot="18223624">
            <a:off x="8524238" y="2353629"/>
            <a:ext cx="709938" cy="338554"/>
          </a:xfrm>
          <a:prstGeom prst="rect">
            <a:avLst/>
          </a:prstGeom>
          <a:noFill/>
        </p:spPr>
        <p:txBody>
          <a:bodyPr wrap="none" rtlCol="0">
            <a:spAutoFit/>
          </a:bodyPr>
          <a:lstStyle/>
          <a:p>
            <a:r>
              <a:rPr lang="en-US" sz="1600" b="1" dirty="0" smtClean="0">
                <a:solidFill>
                  <a:schemeClr val="tx1">
                    <a:lumMod val="50000"/>
                    <a:lumOff val="50000"/>
                  </a:schemeClr>
                </a:solidFill>
              </a:rPr>
              <a:t>May </a:t>
            </a:r>
            <a:r>
              <a:rPr lang="en-US" sz="1600" b="1" dirty="0">
                <a:solidFill>
                  <a:schemeClr val="tx1">
                    <a:lumMod val="50000"/>
                    <a:lumOff val="50000"/>
                  </a:schemeClr>
                </a:solidFill>
              </a:rPr>
              <a:t>8</a:t>
            </a:r>
          </a:p>
        </p:txBody>
      </p:sp>
      <p:sp>
        <p:nvSpPr>
          <p:cNvPr id="23" name="TextBox 22"/>
          <p:cNvSpPr txBox="1"/>
          <p:nvPr/>
        </p:nvSpPr>
        <p:spPr>
          <a:xfrm>
            <a:off x="8153400" y="1947446"/>
            <a:ext cx="992579" cy="338554"/>
          </a:xfrm>
          <a:prstGeom prst="rect">
            <a:avLst/>
          </a:prstGeom>
          <a:noFill/>
        </p:spPr>
        <p:txBody>
          <a:bodyPr wrap="none" rtlCol="0">
            <a:spAutoFit/>
          </a:bodyPr>
          <a:lstStyle/>
          <a:p>
            <a:r>
              <a:rPr lang="en-US" sz="1600" b="1" u="sng" dirty="0" smtClean="0"/>
              <a:t>RANKING</a:t>
            </a:r>
            <a:endParaRPr lang="en-US" sz="1600" b="1" u="sng" dirty="0"/>
          </a:p>
        </p:txBody>
      </p:sp>
      <p:sp>
        <p:nvSpPr>
          <p:cNvPr id="2" name="Down Arrow 1"/>
          <p:cNvSpPr/>
          <p:nvPr/>
        </p:nvSpPr>
        <p:spPr>
          <a:xfrm rot="16200000">
            <a:off x="7223628" y="4563999"/>
            <a:ext cx="190499" cy="206501"/>
          </a:xfrm>
          <a:prstGeom prst="downArrow">
            <a:avLst/>
          </a:prstGeom>
          <a:solidFill>
            <a:schemeClr val="accent1">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16200000">
            <a:off x="7233155" y="2870666"/>
            <a:ext cx="190499" cy="206501"/>
          </a:xfrm>
          <a:prstGeom prst="downArrow">
            <a:avLst/>
          </a:prstGeom>
          <a:solidFill>
            <a:schemeClr val="accent1">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6200000">
            <a:off x="7230067" y="3111965"/>
            <a:ext cx="190499" cy="206501"/>
          </a:xfrm>
          <a:prstGeom prst="downArrow">
            <a:avLst/>
          </a:prstGeom>
          <a:solidFill>
            <a:schemeClr val="accent1">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16200000">
            <a:off x="7237948" y="3346688"/>
            <a:ext cx="190499" cy="206501"/>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16200000">
            <a:off x="7237948" y="3593394"/>
            <a:ext cx="190499" cy="206501"/>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rot="16200000">
            <a:off x="7247001" y="5763206"/>
            <a:ext cx="190499" cy="206501"/>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rot="16200000">
            <a:off x="7228895" y="4317294"/>
            <a:ext cx="190499" cy="206501"/>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rot="16200000">
            <a:off x="5418201" y="5487453"/>
            <a:ext cx="190499" cy="206501"/>
          </a:xfrm>
          <a:prstGeom prst="downArrow">
            <a:avLst/>
          </a:prstGeom>
          <a:solidFill>
            <a:schemeClr val="accent1">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rot="16200000">
            <a:off x="5423468" y="5258854"/>
            <a:ext cx="190499" cy="206501"/>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562600" y="5181600"/>
            <a:ext cx="1376211" cy="830997"/>
          </a:xfrm>
          <a:prstGeom prst="rect">
            <a:avLst/>
          </a:prstGeom>
          <a:noFill/>
        </p:spPr>
        <p:txBody>
          <a:bodyPr wrap="none" rtlCol="0">
            <a:spAutoFit/>
          </a:bodyPr>
          <a:lstStyle/>
          <a:p>
            <a:r>
              <a:rPr lang="en-US" sz="1600" dirty="0" smtClean="0"/>
              <a:t>Early spring</a:t>
            </a:r>
          </a:p>
          <a:p>
            <a:r>
              <a:rPr lang="en-US" sz="1600" dirty="0" smtClean="0"/>
              <a:t>Early spring </a:t>
            </a:r>
          </a:p>
          <a:p>
            <a:r>
              <a:rPr lang="en-US" sz="1600" dirty="0" smtClean="0"/>
              <a:t>  with setback</a:t>
            </a:r>
            <a:endParaRPr lang="en-US" sz="1600" dirty="0"/>
          </a:p>
        </p:txBody>
      </p:sp>
      <p:sp>
        <p:nvSpPr>
          <p:cNvPr id="28" name="TextBox 27"/>
          <p:cNvSpPr txBox="1"/>
          <p:nvPr/>
        </p:nvSpPr>
        <p:spPr>
          <a:xfrm>
            <a:off x="152400" y="76200"/>
            <a:ext cx="8138254" cy="1231106"/>
          </a:xfrm>
          <a:prstGeom prst="rect">
            <a:avLst/>
          </a:prstGeom>
          <a:noFill/>
        </p:spPr>
        <p:txBody>
          <a:bodyPr wrap="none" rtlCol="0">
            <a:spAutoFit/>
          </a:bodyPr>
          <a:lstStyle/>
          <a:p>
            <a:r>
              <a:rPr lang="en-US" sz="3000" b="1" dirty="0" smtClean="0"/>
              <a:t>1. Monitoring seasonal fuels and fire conditions</a:t>
            </a:r>
          </a:p>
          <a:p>
            <a:r>
              <a:rPr lang="en-US" sz="2200" i="1" dirty="0" smtClean="0"/>
              <a:t>ForWarn</a:t>
            </a:r>
            <a:r>
              <a:rPr lang="en-US" sz="2200" dirty="0" smtClean="0"/>
              <a:t>’s NDVI for Deciduous and Mixed Forests of the Great Smoky </a:t>
            </a:r>
          </a:p>
          <a:p>
            <a:r>
              <a:rPr lang="en-US" sz="2200" dirty="0" smtClean="0"/>
              <a:t>Mountains National Park, 2000-2012</a:t>
            </a:r>
          </a:p>
        </p:txBody>
      </p:sp>
    </p:spTree>
    <p:extLst>
      <p:ext uri="{BB962C8B-B14F-4D97-AF65-F5344CB8AC3E}">
        <p14:creationId xmlns:p14="http://schemas.microsoft.com/office/powerpoint/2010/main" val="16247973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52400" y="76199"/>
            <a:ext cx="8991600" cy="892552"/>
          </a:xfrm>
          <a:prstGeom prst="rect">
            <a:avLst/>
          </a:prstGeom>
          <a:noFill/>
        </p:spPr>
        <p:txBody>
          <a:bodyPr wrap="square" rtlCol="0">
            <a:spAutoFit/>
          </a:bodyPr>
          <a:lstStyle/>
          <a:p>
            <a:r>
              <a:rPr lang="en-US" sz="3000" b="1" dirty="0" smtClean="0"/>
              <a:t>1. Monitoring seasonal fuels and fire conditions</a:t>
            </a:r>
          </a:p>
          <a:p>
            <a:r>
              <a:rPr lang="en-US" sz="2200" i="1" dirty="0" smtClean="0"/>
              <a:t>ForWarn</a:t>
            </a:r>
            <a:r>
              <a:rPr lang="en-US" sz="2200" dirty="0" smtClean="0"/>
              <a:t>’s Land Surface Phenology seasonal parameters</a:t>
            </a:r>
            <a:endParaRPr lang="en-US" sz="2200" dirty="0"/>
          </a:p>
        </p:txBody>
      </p:sp>
      <p:grpSp>
        <p:nvGrpSpPr>
          <p:cNvPr id="8" name="Group 7"/>
          <p:cNvGrpSpPr/>
          <p:nvPr/>
        </p:nvGrpSpPr>
        <p:grpSpPr>
          <a:xfrm>
            <a:off x="1066800" y="1447800"/>
            <a:ext cx="6663193" cy="4985468"/>
            <a:chOff x="1295400" y="1447800"/>
            <a:chExt cx="6663193" cy="4985468"/>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295400" y="1447800"/>
              <a:ext cx="6663193" cy="4985468"/>
            </a:xfrm>
            <a:prstGeom prst="rect">
              <a:avLst/>
            </a:prstGeom>
          </p:spPr>
        </p:pic>
        <p:sp>
          <p:nvSpPr>
            <p:cNvPr id="4" name="TextBox 3"/>
            <p:cNvSpPr txBox="1"/>
            <p:nvPr/>
          </p:nvSpPr>
          <p:spPr>
            <a:xfrm>
              <a:off x="4648200" y="3606225"/>
              <a:ext cx="1228157" cy="584775"/>
            </a:xfrm>
            <a:prstGeom prst="rect">
              <a:avLst/>
            </a:prstGeom>
            <a:noFill/>
          </p:spPr>
          <p:txBody>
            <a:bodyPr wrap="none" rtlCol="0">
              <a:spAutoFit/>
            </a:bodyPr>
            <a:lstStyle/>
            <a:p>
              <a:pPr algn="ctr"/>
              <a:r>
                <a:rPr lang="en-US" sz="1600" b="1" i="1" dirty="0" smtClean="0">
                  <a:solidFill>
                    <a:schemeClr val="accent6">
                      <a:lumMod val="75000"/>
                    </a:schemeClr>
                  </a:solidFill>
                </a:rPr>
                <a:t>Start of</a:t>
              </a:r>
            </a:p>
            <a:p>
              <a:pPr algn="ctr"/>
              <a:r>
                <a:rPr lang="en-US" sz="1600" b="1" i="1" dirty="0" smtClean="0">
                  <a:solidFill>
                    <a:schemeClr val="accent6">
                      <a:lumMod val="75000"/>
                    </a:schemeClr>
                  </a:solidFill>
                </a:rPr>
                <a:t>Browndown</a:t>
              </a:r>
              <a:endParaRPr lang="en-US" sz="1600" b="1" i="1" dirty="0">
                <a:solidFill>
                  <a:schemeClr val="accent6">
                    <a:lumMod val="75000"/>
                  </a:schemeClr>
                </a:solidFill>
              </a:endParaRPr>
            </a:p>
          </p:txBody>
        </p:sp>
        <p:cxnSp>
          <p:nvCxnSpPr>
            <p:cNvPr id="6" name="Straight Arrow Connector 5"/>
            <p:cNvCxnSpPr/>
            <p:nvPr/>
          </p:nvCxnSpPr>
          <p:spPr>
            <a:xfrm flipV="1">
              <a:off x="5715000" y="3581400"/>
              <a:ext cx="228600" cy="228600"/>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10038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095"/>
          <a:stretch/>
        </p:blipFill>
        <p:spPr bwMode="auto">
          <a:xfrm>
            <a:off x="-14868" y="968752"/>
            <a:ext cx="9158868" cy="5904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52400" y="76200"/>
            <a:ext cx="7957563" cy="892552"/>
          </a:xfrm>
          <a:prstGeom prst="rect">
            <a:avLst/>
          </a:prstGeom>
          <a:noFill/>
        </p:spPr>
        <p:txBody>
          <a:bodyPr wrap="none" rtlCol="0">
            <a:spAutoFit/>
          </a:bodyPr>
          <a:lstStyle/>
          <a:p>
            <a:r>
              <a:rPr lang="en-US" sz="3000" b="1" dirty="0" smtClean="0"/>
              <a:t>1. Monitoring seasonal fuels and fire conditions</a:t>
            </a:r>
          </a:p>
          <a:p>
            <a:r>
              <a:rPr lang="en-US" sz="2200" i="1" dirty="0" smtClean="0"/>
              <a:t>ForWarn</a:t>
            </a:r>
            <a:r>
              <a:rPr lang="en-US" sz="2200" dirty="0" smtClean="0"/>
              <a:t>’s mean start of Spring greenup</a:t>
            </a:r>
          </a:p>
        </p:txBody>
      </p:sp>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858000" y="1812798"/>
            <a:ext cx="2133600" cy="4883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99624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551"/>
          <a:stretch/>
        </p:blipFill>
        <p:spPr bwMode="auto">
          <a:xfrm>
            <a:off x="14868" y="968752"/>
            <a:ext cx="9144000" cy="5865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52400" y="76200"/>
            <a:ext cx="7957563" cy="892552"/>
          </a:xfrm>
          <a:prstGeom prst="rect">
            <a:avLst/>
          </a:prstGeom>
          <a:noFill/>
        </p:spPr>
        <p:txBody>
          <a:bodyPr wrap="none" rtlCol="0">
            <a:spAutoFit/>
          </a:bodyPr>
          <a:lstStyle/>
          <a:p>
            <a:r>
              <a:rPr lang="en-US" sz="3000" b="1" dirty="0" smtClean="0"/>
              <a:t>1. Monitoring seasonal fuels and fire conditions</a:t>
            </a:r>
          </a:p>
          <a:p>
            <a:r>
              <a:rPr lang="en-US" sz="2200" i="1" dirty="0" smtClean="0"/>
              <a:t>ForWarn</a:t>
            </a:r>
            <a:r>
              <a:rPr lang="en-US" sz="2200" dirty="0" smtClean="0"/>
              <a:t>’s mean Start of Fall browndown</a:t>
            </a:r>
          </a:p>
        </p:txBody>
      </p:sp>
      <p:pic>
        <p:nvPicPr>
          <p:cNvPr id="9"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705292" y="2133600"/>
            <a:ext cx="2287173" cy="4592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04088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2716" y="120316"/>
            <a:ext cx="5943999" cy="553998"/>
          </a:xfrm>
          <a:prstGeom prst="rect">
            <a:avLst/>
          </a:prstGeom>
          <a:noFill/>
        </p:spPr>
        <p:txBody>
          <a:bodyPr wrap="none" rtlCol="0">
            <a:spAutoFit/>
          </a:bodyPr>
          <a:lstStyle/>
          <a:p>
            <a:r>
              <a:rPr lang="en-US" sz="3000" b="1" dirty="0" smtClean="0"/>
              <a:t>2. Monitoring events that alter fuels</a:t>
            </a:r>
          </a:p>
        </p:txBody>
      </p:sp>
      <p:pic>
        <p:nvPicPr>
          <p:cNvPr id="4"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30000" contrast="10000"/>
                    </a14:imgEffect>
                  </a14:imgLayer>
                </a14:imgProps>
              </a:ext>
              <a:ext uri="{28A0092B-C50C-407E-A947-70E740481C1C}">
                <a14:useLocalDpi xmlns:a14="http://schemas.microsoft.com/office/drawing/2010/main" val="0"/>
              </a:ext>
            </a:extLst>
          </a:blip>
          <a:srcRect/>
          <a:stretch/>
        </p:blipFill>
        <p:spPr bwMode="auto">
          <a:xfrm rot="5400000">
            <a:off x="1810590" y="1808668"/>
            <a:ext cx="5332077" cy="400074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008215" y="6429929"/>
            <a:ext cx="1059585" cy="369332"/>
          </a:xfrm>
          <a:prstGeom prst="rect">
            <a:avLst/>
          </a:prstGeom>
          <a:noFill/>
        </p:spPr>
        <p:txBody>
          <a:bodyPr wrap="none" rtlCol="0">
            <a:spAutoFit/>
          </a:bodyPr>
          <a:lstStyle/>
          <a:p>
            <a:r>
              <a:rPr lang="en-US" dirty="0" smtClean="0">
                <a:solidFill>
                  <a:schemeClr val="tx1">
                    <a:lumMod val="50000"/>
                    <a:lumOff val="50000"/>
                  </a:schemeClr>
                </a:solidFill>
              </a:rPr>
              <a:t>ca. 1930s</a:t>
            </a:r>
            <a:endParaRPr lang="en-US" dirty="0">
              <a:solidFill>
                <a:schemeClr val="tx1">
                  <a:lumMod val="50000"/>
                  <a:lumOff val="50000"/>
                </a:schemeClr>
              </a:solidFill>
            </a:endParaRPr>
          </a:p>
        </p:txBody>
      </p:sp>
    </p:spTree>
    <p:extLst>
      <p:ext uri="{BB962C8B-B14F-4D97-AF65-F5344CB8AC3E}">
        <p14:creationId xmlns:p14="http://schemas.microsoft.com/office/powerpoint/2010/main" val="40510060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381000"/>
            <a:ext cx="8382000" cy="553998"/>
          </a:xfrm>
          <a:prstGeom prst="rect">
            <a:avLst/>
          </a:prstGeom>
        </p:spPr>
        <p:txBody>
          <a:bodyPr wrap="square">
            <a:spAutoFit/>
          </a:bodyPr>
          <a:lstStyle/>
          <a:p>
            <a:r>
              <a:rPr lang="en-US" sz="3000" b="1" dirty="0" smtClean="0"/>
              <a:t>Summation</a:t>
            </a:r>
            <a:endParaRPr lang="en-US" sz="3000" b="1" dirty="0"/>
          </a:p>
        </p:txBody>
      </p:sp>
      <p:sp>
        <p:nvSpPr>
          <p:cNvPr id="6" name="Rectangle 5"/>
          <p:cNvSpPr/>
          <p:nvPr/>
        </p:nvSpPr>
        <p:spPr>
          <a:xfrm>
            <a:off x="3657600" y="1066800"/>
            <a:ext cx="5334000" cy="4862870"/>
          </a:xfrm>
          <a:prstGeom prst="rect">
            <a:avLst/>
          </a:prstGeom>
        </p:spPr>
        <p:txBody>
          <a:bodyPr wrap="square">
            <a:spAutoFit/>
          </a:bodyPr>
          <a:lstStyle/>
          <a:p>
            <a:r>
              <a:rPr lang="en-US" sz="2000" b="1" dirty="0" smtClean="0"/>
              <a:t>ForWarn’s NDVI data provides both near-real -time and retrospective monitoring insights into seasonal, event and successional fuel dynamics.</a:t>
            </a:r>
          </a:p>
          <a:p>
            <a:endParaRPr lang="en-US" sz="2000" b="1" dirty="0"/>
          </a:p>
          <a:p>
            <a:r>
              <a:rPr lang="en-US" sz="2000" b="1" dirty="0" smtClean="0"/>
              <a:t>The data convey annualized fire effects that can be broken out seasonally to discern easily confounded evergreen and deciduous trends. These conditions can be coarsely associated with desired conditions across broad landscapes.</a:t>
            </a:r>
          </a:p>
          <a:p>
            <a:endParaRPr lang="en-US" sz="2000" b="1" dirty="0"/>
          </a:p>
          <a:p>
            <a:endParaRPr lang="en-US" sz="1000" b="1" dirty="0" smtClean="0"/>
          </a:p>
          <a:p>
            <a:r>
              <a:rPr lang="en-US" b="1" dirty="0" smtClean="0"/>
              <a:t>For more, contact:</a:t>
            </a:r>
          </a:p>
          <a:p>
            <a:r>
              <a:rPr lang="en-US" dirty="0" smtClean="0">
                <a:hlinkClick r:id="rId2"/>
              </a:rPr>
              <a:t>stevenorman@fs.fed.us</a:t>
            </a:r>
            <a:endParaRPr lang="en-US" dirty="0" smtClean="0"/>
          </a:p>
          <a:p>
            <a:r>
              <a:rPr lang="en-US" dirty="0" smtClean="0"/>
              <a:t>USDA Forest Service</a:t>
            </a:r>
          </a:p>
          <a:p>
            <a:r>
              <a:rPr lang="en-US" dirty="0" smtClean="0"/>
              <a:t>Eastern Threat Assessment </a:t>
            </a:r>
          </a:p>
          <a:p>
            <a:r>
              <a:rPr lang="en-US" dirty="0" smtClean="0"/>
              <a:t>Center, Asheville, NC</a:t>
            </a:r>
            <a:endParaRPr lang="en-US" sz="1000" dirty="0"/>
          </a:p>
        </p:txBody>
      </p:sp>
      <p:pic>
        <p:nvPicPr>
          <p:cNvPr id="5" name="Picture 2" descr="C:\Users\stevenorman\Desktop\N_2015\DSCN007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8600" y="1219200"/>
            <a:ext cx="3298889" cy="4948333"/>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510"/>
          <a:stretch/>
        </p:blipFill>
        <p:spPr>
          <a:xfrm>
            <a:off x="6435462" y="4163460"/>
            <a:ext cx="2708539" cy="269454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5867400"/>
            <a:ext cx="746189" cy="858985"/>
          </a:xfrm>
          <a:prstGeom prst="rect">
            <a:avLst/>
          </a:prstGeom>
        </p:spPr>
      </p:pic>
      <p:cxnSp>
        <p:nvCxnSpPr>
          <p:cNvPr id="8" name="Straight Connector 7"/>
          <p:cNvCxnSpPr/>
          <p:nvPr/>
        </p:nvCxnSpPr>
        <p:spPr>
          <a:xfrm>
            <a:off x="3833853" y="4038600"/>
            <a:ext cx="426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46392" y="4097567"/>
            <a:ext cx="26254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5896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04950"/>
            <a:ext cx="7231063"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228600"/>
            <a:ext cx="7869014" cy="1169551"/>
          </a:xfrm>
          <a:prstGeom prst="rect">
            <a:avLst/>
          </a:prstGeom>
          <a:noFill/>
        </p:spPr>
        <p:txBody>
          <a:bodyPr wrap="none" rtlCol="0">
            <a:spAutoFit/>
          </a:bodyPr>
          <a:lstStyle/>
          <a:p>
            <a:r>
              <a:rPr lang="en-US" dirty="0" smtClean="0">
                <a:solidFill>
                  <a:schemeClr val="bg1">
                    <a:lumMod val="50000"/>
                  </a:schemeClr>
                </a:solidFill>
              </a:rPr>
              <a:t>Land Surface Phenology of Great Smoky Mountains National Park</a:t>
            </a:r>
          </a:p>
          <a:p>
            <a:r>
              <a:rPr lang="en-US" sz="2600" b="1" dirty="0" smtClean="0"/>
              <a:t>Mean 2000-2011 Phenological Curves of the Deciduous </a:t>
            </a:r>
          </a:p>
          <a:p>
            <a:r>
              <a:rPr lang="en-US" sz="2600" b="1" dirty="0" smtClean="0"/>
              <a:t>Forest Type By Elevation</a:t>
            </a:r>
            <a:endParaRPr lang="en-US" sz="2600" b="1" dirty="0"/>
          </a:p>
        </p:txBody>
      </p:sp>
      <p:sp>
        <p:nvSpPr>
          <p:cNvPr id="5" name="TextBox 4"/>
          <p:cNvSpPr txBox="1"/>
          <p:nvPr/>
        </p:nvSpPr>
        <p:spPr>
          <a:xfrm rot="16200000">
            <a:off x="228600" y="3429000"/>
            <a:ext cx="1182247" cy="369332"/>
          </a:xfrm>
          <a:prstGeom prst="rect">
            <a:avLst/>
          </a:prstGeom>
          <a:noFill/>
        </p:spPr>
        <p:txBody>
          <a:bodyPr wrap="none" rtlCol="0">
            <a:spAutoFit/>
          </a:bodyPr>
          <a:lstStyle/>
          <a:p>
            <a:r>
              <a:rPr lang="en-US" dirty="0" smtClean="0"/>
              <a:t>NDVI *100</a:t>
            </a:r>
            <a:endParaRPr lang="en-US" dirty="0"/>
          </a:p>
        </p:txBody>
      </p:sp>
      <p:sp>
        <p:nvSpPr>
          <p:cNvPr id="3" name="TextBox 2"/>
          <p:cNvSpPr txBox="1"/>
          <p:nvPr/>
        </p:nvSpPr>
        <p:spPr>
          <a:xfrm>
            <a:off x="5911701" y="4658833"/>
            <a:ext cx="756938" cy="1092607"/>
          </a:xfrm>
          <a:prstGeom prst="rect">
            <a:avLst/>
          </a:prstGeom>
          <a:noFill/>
        </p:spPr>
        <p:txBody>
          <a:bodyPr wrap="none" rtlCol="0">
            <a:spAutoFit/>
          </a:bodyPr>
          <a:lstStyle/>
          <a:p>
            <a:r>
              <a:rPr lang="en-US" sz="1300" dirty="0" smtClean="0"/>
              <a:t>n=632</a:t>
            </a:r>
          </a:p>
          <a:p>
            <a:r>
              <a:rPr lang="en-US" sz="1300" dirty="0" smtClean="0"/>
              <a:t>n=5,075</a:t>
            </a:r>
          </a:p>
          <a:p>
            <a:r>
              <a:rPr lang="en-US" sz="1300" dirty="0" smtClean="0"/>
              <a:t>n=7,606</a:t>
            </a:r>
          </a:p>
          <a:p>
            <a:r>
              <a:rPr lang="en-US" sz="1300" dirty="0" smtClean="0"/>
              <a:t>n=4,503</a:t>
            </a:r>
          </a:p>
          <a:p>
            <a:r>
              <a:rPr lang="en-US" sz="1300" dirty="0" smtClean="0"/>
              <a:t>n=214</a:t>
            </a:r>
            <a:endParaRPr lang="en-US" sz="1300" dirty="0"/>
          </a:p>
        </p:txBody>
      </p:sp>
    </p:spTree>
    <p:extLst>
      <p:ext uri="{BB962C8B-B14F-4D97-AF65-F5344CB8AC3E}">
        <p14:creationId xmlns:p14="http://schemas.microsoft.com/office/powerpoint/2010/main" val="15765252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04950"/>
            <a:ext cx="7231063"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228600"/>
            <a:ext cx="7869014" cy="1169551"/>
          </a:xfrm>
          <a:prstGeom prst="rect">
            <a:avLst/>
          </a:prstGeom>
          <a:noFill/>
        </p:spPr>
        <p:txBody>
          <a:bodyPr wrap="none" rtlCol="0">
            <a:spAutoFit/>
          </a:bodyPr>
          <a:lstStyle/>
          <a:p>
            <a:r>
              <a:rPr lang="en-US" dirty="0" smtClean="0">
                <a:solidFill>
                  <a:schemeClr val="bg1">
                    <a:lumMod val="50000"/>
                  </a:schemeClr>
                </a:solidFill>
              </a:rPr>
              <a:t>Land Surface Phenology of Great Smoky Mountains National Park</a:t>
            </a:r>
          </a:p>
          <a:p>
            <a:r>
              <a:rPr lang="en-US" sz="2600" b="1" dirty="0" smtClean="0"/>
              <a:t>Mean 2000-2011 Phenological Curves of the Deciduous </a:t>
            </a:r>
          </a:p>
          <a:p>
            <a:r>
              <a:rPr lang="en-US" sz="2600" b="1" dirty="0" smtClean="0"/>
              <a:t>Forest Type By Elevation</a:t>
            </a:r>
            <a:endParaRPr lang="en-US" sz="2600" b="1" dirty="0"/>
          </a:p>
        </p:txBody>
      </p:sp>
      <p:sp>
        <p:nvSpPr>
          <p:cNvPr id="5" name="TextBox 4"/>
          <p:cNvSpPr txBox="1"/>
          <p:nvPr/>
        </p:nvSpPr>
        <p:spPr>
          <a:xfrm rot="16200000">
            <a:off x="228600" y="3429000"/>
            <a:ext cx="1182247" cy="369332"/>
          </a:xfrm>
          <a:prstGeom prst="rect">
            <a:avLst/>
          </a:prstGeom>
          <a:noFill/>
        </p:spPr>
        <p:txBody>
          <a:bodyPr wrap="none" rtlCol="0">
            <a:spAutoFit/>
          </a:bodyPr>
          <a:lstStyle/>
          <a:p>
            <a:r>
              <a:rPr lang="en-US" dirty="0" smtClean="0"/>
              <a:t>NDVI *100</a:t>
            </a:r>
            <a:endParaRPr lang="en-US" dirty="0"/>
          </a:p>
        </p:txBody>
      </p:sp>
      <p:sp>
        <p:nvSpPr>
          <p:cNvPr id="2" name="TextBox 1"/>
          <p:cNvSpPr txBox="1"/>
          <p:nvPr/>
        </p:nvSpPr>
        <p:spPr>
          <a:xfrm>
            <a:off x="1905000" y="2108142"/>
            <a:ext cx="1609992" cy="1200329"/>
          </a:xfrm>
          <a:prstGeom prst="rect">
            <a:avLst/>
          </a:prstGeom>
          <a:noFill/>
        </p:spPr>
        <p:txBody>
          <a:bodyPr wrap="square" rtlCol="0">
            <a:spAutoFit/>
          </a:bodyPr>
          <a:lstStyle/>
          <a:p>
            <a:pPr algn="ctr"/>
            <a:r>
              <a:rPr lang="en-US" i="1" dirty="0" smtClean="0">
                <a:solidFill>
                  <a:schemeClr val="accent3">
                    <a:lumMod val="50000"/>
                  </a:schemeClr>
                </a:solidFill>
              </a:rPr>
              <a:t>About 3 week difference in greenup in the Spring</a:t>
            </a:r>
            <a:endParaRPr lang="en-US" i="1" dirty="0">
              <a:solidFill>
                <a:schemeClr val="accent3">
                  <a:lumMod val="50000"/>
                </a:schemeClr>
              </a:solidFill>
            </a:endParaRPr>
          </a:p>
        </p:txBody>
      </p:sp>
      <p:sp>
        <p:nvSpPr>
          <p:cNvPr id="6" name="TextBox 5"/>
          <p:cNvSpPr txBox="1"/>
          <p:nvPr/>
        </p:nvSpPr>
        <p:spPr>
          <a:xfrm>
            <a:off x="6705600" y="2124670"/>
            <a:ext cx="1609992" cy="923330"/>
          </a:xfrm>
          <a:prstGeom prst="rect">
            <a:avLst/>
          </a:prstGeom>
          <a:noFill/>
        </p:spPr>
        <p:txBody>
          <a:bodyPr wrap="square" rtlCol="0">
            <a:spAutoFit/>
          </a:bodyPr>
          <a:lstStyle/>
          <a:p>
            <a:pPr algn="ctr"/>
            <a:r>
              <a:rPr lang="en-US" i="1" dirty="0" smtClean="0">
                <a:solidFill>
                  <a:schemeClr val="accent3">
                    <a:lumMod val="50000"/>
                  </a:schemeClr>
                </a:solidFill>
              </a:rPr>
              <a:t>Fall shows less elevational variation</a:t>
            </a:r>
            <a:endParaRPr lang="en-US" i="1" dirty="0">
              <a:solidFill>
                <a:schemeClr val="accent3">
                  <a:lumMod val="50000"/>
                </a:schemeClr>
              </a:solidFill>
            </a:endParaRPr>
          </a:p>
        </p:txBody>
      </p:sp>
      <p:sp>
        <p:nvSpPr>
          <p:cNvPr id="7" name="TextBox 6"/>
          <p:cNvSpPr txBox="1"/>
          <p:nvPr/>
        </p:nvSpPr>
        <p:spPr>
          <a:xfrm>
            <a:off x="4572000" y="2362200"/>
            <a:ext cx="1609992" cy="1200329"/>
          </a:xfrm>
          <a:prstGeom prst="rect">
            <a:avLst/>
          </a:prstGeom>
          <a:noFill/>
        </p:spPr>
        <p:txBody>
          <a:bodyPr wrap="square" rtlCol="0">
            <a:spAutoFit/>
          </a:bodyPr>
          <a:lstStyle/>
          <a:p>
            <a:pPr algn="ctr"/>
            <a:r>
              <a:rPr lang="en-US" i="1" dirty="0" smtClean="0">
                <a:solidFill>
                  <a:schemeClr val="bg2">
                    <a:lumMod val="50000"/>
                  </a:schemeClr>
                </a:solidFill>
              </a:rPr>
              <a:t>Growing season length decreases with elevation</a:t>
            </a:r>
            <a:endParaRPr lang="en-US" i="1" dirty="0">
              <a:solidFill>
                <a:schemeClr val="bg2">
                  <a:lumMod val="50000"/>
                </a:schemeClr>
              </a:solidFill>
            </a:endParaRPr>
          </a:p>
        </p:txBody>
      </p:sp>
      <p:sp>
        <p:nvSpPr>
          <p:cNvPr id="8" name="TextBox 7"/>
          <p:cNvSpPr txBox="1"/>
          <p:nvPr/>
        </p:nvSpPr>
        <p:spPr>
          <a:xfrm>
            <a:off x="4844523" y="990600"/>
            <a:ext cx="2394477" cy="923330"/>
          </a:xfrm>
          <a:prstGeom prst="rect">
            <a:avLst/>
          </a:prstGeom>
          <a:noFill/>
        </p:spPr>
        <p:txBody>
          <a:bodyPr wrap="square" rtlCol="0">
            <a:spAutoFit/>
          </a:bodyPr>
          <a:lstStyle/>
          <a:p>
            <a:pPr algn="ctr"/>
            <a:r>
              <a:rPr lang="en-US" i="1" dirty="0" smtClean="0">
                <a:solidFill>
                  <a:schemeClr val="bg2">
                    <a:lumMod val="50000"/>
                  </a:schemeClr>
                </a:solidFill>
              </a:rPr>
              <a:t>Summer productivity generally decreases with elevation</a:t>
            </a:r>
            <a:endParaRPr lang="en-US" i="1" dirty="0">
              <a:solidFill>
                <a:schemeClr val="bg2">
                  <a:lumMod val="50000"/>
                </a:schemeClr>
              </a:solidFill>
            </a:endParaRPr>
          </a:p>
        </p:txBody>
      </p:sp>
      <p:sp>
        <p:nvSpPr>
          <p:cNvPr id="10" name="TextBox 9"/>
          <p:cNvSpPr txBox="1"/>
          <p:nvPr/>
        </p:nvSpPr>
        <p:spPr>
          <a:xfrm>
            <a:off x="5911701" y="4658833"/>
            <a:ext cx="756938" cy="1092607"/>
          </a:xfrm>
          <a:prstGeom prst="rect">
            <a:avLst/>
          </a:prstGeom>
          <a:noFill/>
        </p:spPr>
        <p:txBody>
          <a:bodyPr wrap="none" rtlCol="0">
            <a:spAutoFit/>
          </a:bodyPr>
          <a:lstStyle/>
          <a:p>
            <a:r>
              <a:rPr lang="en-US" sz="1300" dirty="0" smtClean="0"/>
              <a:t>n=632</a:t>
            </a:r>
          </a:p>
          <a:p>
            <a:r>
              <a:rPr lang="en-US" sz="1300" dirty="0" smtClean="0"/>
              <a:t>n=5,075</a:t>
            </a:r>
          </a:p>
          <a:p>
            <a:r>
              <a:rPr lang="en-US" sz="1300" dirty="0" smtClean="0"/>
              <a:t>n=7,606</a:t>
            </a:r>
          </a:p>
          <a:p>
            <a:r>
              <a:rPr lang="en-US" sz="1300" dirty="0" smtClean="0"/>
              <a:t>n=4,503</a:t>
            </a:r>
          </a:p>
          <a:p>
            <a:r>
              <a:rPr lang="en-US" sz="1300" dirty="0" smtClean="0"/>
              <a:t>n=214</a:t>
            </a:r>
            <a:endParaRPr lang="en-US" sz="1300" dirty="0"/>
          </a:p>
        </p:txBody>
      </p:sp>
    </p:spTree>
    <p:extLst>
      <p:ext uri="{BB962C8B-B14F-4D97-AF65-F5344CB8AC3E}">
        <p14:creationId xmlns:p14="http://schemas.microsoft.com/office/powerpoint/2010/main" val="144006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stevenorman\Desktop\scarlet_oak\IMG_4835.jpg"/>
          <p:cNvPicPr>
            <a:picLocks noChangeAspect="1" noChangeArrowheads="1"/>
          </p:cNvPicPr>
          <p:nvPr/>
        </p:nvPicPr>
        <p:blipFill>
          <a:blip r:embed="rId2" cstate="screen"/>
          <a:srcRect/>
          <a:stretch>
            <a:fillRect/>
          </a:stretch>
        </p:blipFill>
        <p:spPr bwMode="auto">
          <a:xfrm rot="16200000">
            <a:off x="-428673" y="428671"/>
            <a:ext cx="3429001" cy="2571656"/>
          </a:xfrm>
          <a:prstGeom prst="rect">
            <a:avLst/>
          </a:prstGeom>
          <a:noFill/>
        </p:spPr>
      </p:pic>
      <p:pic>
        <p:nvPicPr>
          <p:cNvPr id="4" name="Picture 2" descr="G:\!GIS2\Phenology\!_Pheno_Photos_WNC\Pheno_2009\SRS_woodlot\Nantahala\ScarOak_NantahalaSt_2009-0417_IMG_0983.JPG"/>
          <p:cNvPicPr>
            <a:picLocks noChangeAspect="1" noChangeArrowheads="1"/>
          </p:cNvPicPr>
          <p:nvPr/>
        </p:nvPicPr>
        <p:blipFill>
          <a:blip r:embed="rId3" cstate="screen"/>
          <a:srcRect/>
          <a:stretch>
            <a:fillRect/>
          </a:stretch>
        </p:blipFill>
        <p:spPr bwMode="auto">
          <a:xfrm rot="16200000">
            <a:off x="1015343" y="3972628"/>
            <a:ext cx="3455714" cy="2286000"/>
          </a:xfrm>
          <a:prstGeom prst="rect">
            <a:avLst/>
          </a:prstGeom>
          <a:noFill/>
        </p:spPr>
      </p:pic>
      <p:sp>
        <p:nvSpPr>
          <p:cNvPr id="5" name="Text Box 6"/>
          <p:cNvSpPr txBox="1">
            <a:spLocks noChangeArrowheads="1"/>
          </p:cNvSpPr>
          <p:nvPr/>
        </p:nvSpPr>
        <p:spPr bwMode="auto">
          <a:xfrm>
            <a:off x="1600200" y="6396335"/>
            <a:ext cx="2286000" cy="461665"/>
          </a:xfrm>
          <a:prstGeom prst="rect">
            <a:avLst/>
          </a:prstGeom>
          <a:solidFill>
            <a:schemeClr val="bg1">
              <a:alpha val="50195"/>
            </a:schemeClr>
          </a:solidFill>
          <a:ln w="9525">
            <a:noFill/>
            <a:miter lim="800000"/>
            <a:headEnd/>
            <a:tailEnd/>
          </a:ln>
        </p:spPr>
        <p:txBody>
          <a:bodyPr wrap="square">
            <a:spAutoFit/>
          </a:bodyPr>
          <a:lstStyle/>
          <a:p>
            <a:pPr algn="ctr"/>
            <a:r>
              <a:rPr lang="en-US" sz="2400" b="1" dirty="0" smtClean="0"/>
              <a:t>04-17</a:t>
            </a:r>
            <a:endParaRPr lang="en-US" sz="2400" b="1" dirty="0"/>
          </a:p>
        </p:txBody>
      </p:sp>
      <p:pic>
        <p:nvPicPr>
          <p:cNvPr id="11" name="Picture 2" descr="2009-0424_IMG_1066"/>
          <p:cNvPicPr>
            <a:picLocks noChangeAspect="1" noChangeArrowheads="1"/>
          </p:cNvPicPr>
          <p:nvPr/>
        </p:nvPicPr>
        <p:blipFill>
          <a:blip r:embed="rId4" cstate="screen"/>
          <a:srcRect/>
          <a:stretch>
            <a:fillRect/>
          </a:stretch>
        </p:blipFill>
        <p:spPr bwMode="auto">
          <a:xfrm rot="16200000">
            <a:off x="3862840" y="3899128"/>
            <a:ext cx="3485243" cy="2432500"/>
          </a:xfrm>
          <a:prstGeom prst="rect">
            <a:avLst/>
          </a:prstGeom>
          <a:noFill/>
          <a:ln w="9525">
            <a:noFill/>
            <a:miter lim="800000"/>
            <a:headEnd/>
            <a:tailEnd/>
          </a:ln>
        </p:spPr>
      </p:pic>
      <p:sp>
        <p:nvSpPr>
          <p:cNvPr id="12" name="Text Box 3"/>
          <p:cNvSpPr txBox="1">
            <a:spLocks noChangeArrowheads="1"/>
          </p:cNvSpPr>
          <p:nvPr/>
        </p:nvSpPr>
        <p:spPr bwMode="auto">
          <a:xfrm>
            <a:off x="4390572" y="6409099"/>
            <a:ext cx="2391228" cy="461665"/>
          </a:xfrm>
          <a:prstGeom prst="rect">
            <a:avLst/>
          </a:prstGeom>
          <a:solidFill>
            <a:schemeClr val="bg1">
              <a:alpha val="50195"/>
            </a:schemeClr>
          </a:solidFill>
          <a:ln w="9525">
            <a:noFill/>
            <a:miter lim="800000"/>
            <a:headEnd/>
            <a:tailEnd/>
          </a:ln>
        </p:spPr>
        <p:txBody>
          <a:bodyPr wrap="square">
            <a:spAutoFit/>
          </a:bodyPr>
          <a:lstStyle/>
          <a:p>
            <a:pPr algn="ctr"/>
            <a:r>
              <a:rPr lang="en-US" sz="2400" b="1" dirty="0" smtClean="0"/>
              <a:t>04-24</a:t>
            </a:r>
            <a:endParaRPr lang="en-US" sz="2400" b="1" dirty="0"/>
          </a:p>
        </p:txBody>
      </p:sp>
      <p:pic>
        <p:nvPicPr>
          <p:cNvPr id="13" name="Picture 2" descr="2009_0427_IMG_0103"/>
          <p:cNvPicPr>
            <a:picLocks noChangeAspect="1" noChangeArrowheads="1"/>
          </p:cNvPicPr>
          <p:nvPr/>
        </p:nvPicPr>
        <p:blipFill>
          <a:blip r:embed="rId5" cstate="screen"/>
          <a:srcRect/>
          <a:stretch>
            <a:fillRect/>
          </a:stretch>
        </p:blipFill>
        <p:spPr bwMode="auto">
          <a:xfrm rot="16200000">
            <a:off x="6186488" y="3900487"/>
            <a:ext cx="3476625" cy="2438400"/>
          </a:xfrm>
          <a:prstGeom prst="rect">
            <a:avLst/>
          </a:prstGeom>
          <a:noFill/>
          <a:ln w="9525">
            <a:noFill/>
            <a:miter lim="800000"/>
            <a:headEnd/>
            <a:tailEnd/>
          </a:ln>
        </p:spPr>
      </p:pic>
      <p:sp>
        <p:nvSpPr>
          <p:cNvPr id="14" name="Text Box 4"/>
          <p:cNvSpPr txBox="1">
            <a:spLocks noChangeArrowheads="1"/>
          </p:cNvSpPr>
          <p:nvPr/>
        </p:nvSpPr>
        <p:spPr bwMode="auto">
          <a:xfrm>
            <a:off x="6705600" y="6396335"/>
            <a:ext cx="2438400" cy="461665"/>
          </a:xfrm>
          <a:prstGeom prst="rect">
            <a:avLst/>
          </a:prstGeom>
          <a:solidFill>
            <a:schemeClr val="bg1">
              <a:lumMod val="95000"/>
              <a:alpha val="50195"/>
            </a:schemeClr>
          </a:solidFill>
          <a:ln w="9525">
            <a:noFill/>
            <a:miter lim="800000"/>
            <a:headEnd/>
            <a:tailEnd/>
          </a:ln>
        </p:spPr>
        <p:txBody>
          <a:bodyPr wrap="square">
            <a:spAutoFit/>
          </a:bodyPr>
          <a:lstStyle/>
          <a:p>
            <a:pPr algn="ctr"/>
            <a:r>
              <a:rPr lang="en-US" sz="2400" b="1" dirty="0" smtClean="0"/>
              <a:t>04-27</a:t>
            </a:r>
            <a:endParaRPr lang="en-US" sz="2400" b="1" dirty="0"/>
          </a:p>
        </p:txBody>
      </p:sp>
      <p:pic>
        <p:nvPicPr>
          <p:cNvPr id="7" name="Picture 2" descr="C:\Documents and Settings\stevenorman\Desktop\scarlet_oak\IMG_5222.jpg"/>
          <p:cNvPicPr>
            <a:picLocks noChangeAspect="1" noChangeArrowheads="1"/>
          </p:cNvPicPr>
          <p:nvPr/>
        </p:nvPicPr>
        <p:blipFill>
          <a:blip r:embed="rId6" cstate="screen"/>
          <a:srcRect/>
          <a:stretch>
            <a:fillRect/>
          </a:stretch>
        </p:blipFill>
        <p:spPr bwMode="auto">
          <a:xfrm rot="16200000">
            <a:off x="1552530" y="428670"/>
            <a:ext cx="3429002" cy="2571657"/>
          </a:xfrm>
          <a:prstGeom prst="rect">
            <a:avLst/>
          </a:prstGeom>
          <a:noFill/>
        </p:spPr>
      </p:pic>
      <p:pic>
        <p:nvPicPr>
          <p:cNvPr id="9" name="Picture 2" descr="C:\Documents and Settings\stevenorman\Desktop\scarlet_oak\IMG_5357.jpg"/>
          <p:cNvPicPr>
            <a:picLocks noChangeAspect="1" noChangeArrowheads="1"/>
          </p:cNvPicPr>
          <p:nvPr/>
        </p:nvPicPr>
        <p:blipFill>
          <a:blip r:embed="rId7" cstate="screen"/>
          <a:srcRect/>
          <a:stretch>
            <a:fillRect/>
          </a:stretch>
        </p:blipFill>
        <p:spPr bwMode="auto">
          <a:xfrm rot="16200000">
            <a:off x="3684398" y="506596"/>
            <a:ext cx="3429005" cy="2415801"/>
          </a:xfrm>
          <a:prstGeom prst="rect">
            <a:avLst/>
          </a:prstGeom>
          <a:noFill/>
        </p:spPr>
      </p:pic>
      <p:pic>
        <p:nvPicPr>
          <p:cNvPr id="15" name="Picture 2" descr="C:\Documents and Settings\stevenorman\Desktop\scarlet_oak\IMG_5479.jpg"/>
          <p:cNvPicPr>
            <a:picLocks noChangeAspect="1" noChangeArrowheads="1"/>
          </p:cNvPicPr>
          <p:nvPr/>
        </p:nvPicPr>
        <p:blipFill>
          <a:blip r:embed="rId8" cstate="screen"/>
          <a:srcRect/>
          <a:stretch>
            <a:fillRect/>
          </a:stretch>
        </p:blipFill>
        <p:spPr bwMode="auto">
          <a:xfrm rot="16200000">
            <a:off x="6143717" y="428665"/>
            <a:ext cx="3428949" cy="2571617"/>
          </a:xfrm>
          <a:prstGeom prst="rect">
            <a:avLst/>
          </a:prstGeom>
          <a:noFill/>
        </p:spPr>
      </p:pic>
      <p:sp>
        <p:nvSpPr>
          <p:cNvPr id="17" name="TextBox 16"/>
          <p:cNvSpPr txBox="1"/>
          <p:nvPr/>
        </p:nvSpPr>
        <p:spPr>
          <a:xfrm>
            <a:off x="0" y="3733800"/>
            <a:ext cx="1018227" cy="584775"/>
          </a:xfrm>
          <a:prstGeom prst="rect">
            <a:avLst/>
          </a:prstGeom>
          <a:noFill/>
        </p:spPr>
        <p:txBody>
          <a:bodyPr wrap="none" rtlCol="0">
            <a:spAutoFit/>
          </a:bodyPr>
          <a:lstStyle/>
          <a:p>
            <a:r>
              <a:rPr lang="en-US" sz="3200" b="1" dirty="0" smtClean="0"/>
              <a:t>2010</a:t>
            </a:r>
            <a:endParaRPr lang="en-US" sz="3200" b="1" dirty="0"/>
          </a:p>
        </p:txBody>
      </p:sp>
      <p:sp>
        <p:nvSpPr>
          <p:cNvPr id="18" name="TextBox 17"/>
          <p:cNvSpPr txBox="1"/>
          <p:nvPr/>
        </p:nvSpPr>
        <p:spPr>
          <a:xfrm>
            <a:off x="353373" y="5715000"/>
            <a:ext cx="1018227" cy="584775"/>
          </a:xfrm>
          <a:prstGeom prst="rect">
            <a:avLst/>
          </a:prstGeom>
          <a:noFill/>
        </p:spPr>
        <p:txBody>
          <a:bodyPr wrap="none" rtlCol="0">
            <a:spAutoFit/>
          </a:bodyPr>
          <a:lstStyle/>
          <a:p>
            <a:r>
              <a:rPr lang="en-US" sz="3200" b="1" dirty="0" smtClean="0"/>
              <a:t>2009</a:t>
            </a:r>
            <a:endParaRPr lang="en-US" sz="3200" b="1" dirty="0"/>
          </a:p>
        </p:txBody>
      </p:sp>
      <p:sp>
        <p:nvSpPr>
          <p:cNvPr id="19" name="Text Box 6"/>
          <p:cNvSpPr txBox="1">
            <a:spLocks noChangeArrowheads="1"/>
          </p:cNvSpPr>
          <p:nvPr/>
        </p:nvSpPr>
        <p:spPr bwMode="auto">
          <a:xfrm>
            <a:off x="1981200" y="2967335"/>
            <a:ext cx="2209800" cy="461665"/>
          </a:xfrm>
          <a:prstGeom prst="rect">
            <a:avLst/>
          </a:prstGeom>
          <a:solidFill>
            <a:schemeClr val="bg1">
              <a:alpha val="50195"/>
            </a:schemeClr>
          </a:solidFill>
          <a:ln w="9525">
            <a:noFill/>
            <a:miter lim="800000"/>
            <a:headEnd/>
            <a:tailEnd/>
          </a:ln>
        </p:spPr>
        <p:txBody>
          <a:bodyPr wrap="square">
            <a:spAutoFit/>
          </a:bodyPr>
          <a:lstStyle/>
          <a:p>
            <a:pPr algn="ctr"/>
            <a:r>
              <a:rPr lang="en-US" sz="2400" b="1" dirty="0" smtClean="0"/>
              <a:t>04-20</a:t>
            </a:r>
            <a:endParaRPr lang="en-US" sz="2400" b="1" dirty="0"/>
          </a:p>
        </p:txBody>
      </p:sp>
      <p:sp>
        <p:nvSpPr>
          <p:cNvPr id="20" name="Text Box 3"/>
          <p:cNvSpPr txBox="1">
            <a:spLocks noChangeArrowheads="1"/>
          </p:cNvSpPr>
          <p:nvPr/>
        </p:nvSpPr>
        <p:spPr bwMode="auto">
          <a:xfrm>
            <a:off x="4191000" y="2967335"/>
            <a:ext cx="2362200" cy="461665"/>
          </a:xfrm>
          <a:prstGeom prst="rect">
            <a:avLst/>
          </a:prstGeom>
          <a:solidFill>
            <a:schemeClr val="bg1">
              <a:alpha val="50195"/>
            </a:schemeClr>
          </a:solidFill>
          <a:ln w="9525">
            <a:noFill/>
            <a:miter lim="800000"/>
            <a:headEnd/>
            <a:tailEnd/>
          </a:ln>
        </p:spPr>
        <p:txBody>
          <a:bodyPr wrap="square">
            <a:spAutoFit/>
          </a:bodyPr>
          <a:lstStyle/>
          <a:p>
            <a:pPr algn="ctr"/>
            <a:r>
              <a:rPr lang="en-US" sz="2400" b="1" dirty="0" smtClean="0"/>
              <a:t>04-22</a:t>
            </a:r>
            <a:endParaRPr lang="en-US" sz="2400" b="1" dirty="0"/>
          </a:p>
        </p:txBody>
      </p:sp>
      <p:sp>
        <p:nvSpPr>
          <p:cNvPr id="21" name="Text Box 4"/>
          <p:cNvSpPr txBox="1">
            <a:spLocks noChangeArrowheads="1"/>
          </p:cNvSpPr>
          <p:nvPr/>
        </p:nvSpPr>
        <p:spPr bwMode="auto">
          <a:xfrm>
            <a:off x="6553200" y="2967335"/>
            <a:ext cx="2590800" cy="461665"/>
          </a:xfrm>
          <a:prstGeom prst="rect">
            <a:avLst/>
          </a:prstGeom>
          <a:solidFill>
            <a:schemeClr val="bg1">
              <a:lumMod val="95000"/>
              <a:alpha val="50195"/>
            </a:schemeClr>
          </a:solidFill>
          <a:ln w="9525">
            <a:noFill/>
            <a:miter lim="800000"/>
            <a:headEnd/>
            <a:tailEnd/>
          </a:ln>
        </p:spPr>
        <p:txBody>
          <a:bodyPr wrap="square">
            <a:spAutoFit/>
          </a:bodyPr>
          <a:lstStyle/>
          <a:p>
            <a:pPr algn="ctr"/>
            <a:r>
              <a:rPr lang="en-US" sz="2400" b="1" dirty="0" smtClean="0"/>
              <a:t>04-26</a:t>
            </a:r>
            <a:endParaRPr lang="en-US" sz="2400" b="1" dirty="0"/>
          </a:p>
        </p:txBody>
      </p:sp>
      <p:sp>
        <p:nvSpPr>
          <p:cNvPr id="22" name="Text Box 6"/>
          <p:cNvSpPr txBox="1">
            <a:spLocks noChangeArrowheads="1"/>
          </p:cNvSpPr>
          <p:nvPr/>
        </p:nvSpPr>
        <p:spPr bwMode="auto">
          <a:xfrm>
            <a:off x="0" y="2967335"/>
            <a:ext cx="1981200" cy="461665"/>
          </a:xfrm>
          <a:prstGeom prst="rect">
            <a:avLst/>
          </a:prstGeom>
          <a:solidFill>
            <a:schemeClr val="bg1">
              <a:alpha val="50195"/>
            </a:schemeClr>
          </a:solidFill>
          <a:ln w="9525">
            <a:noFill/>
            <a:miter lim="800000"/>
            <a:headEnd/>
            <a:tailEnd/>
          </a:ln>
        </p:spPr>
        <p:txBody>
          <a:bodyPr wrap="square">
            <a:spAutoFit/>
          </a:bodyPr>
          <a:lstStyle/>
          <a:p>
            <a:pPr algn="ctr"/>
            <a:r>
              <a:rPr lang="en-US" sz="2400" b="1" dirty="0" smtClean="0"/>
              <a:t>04-13</a:t>
            </a:r>
            <a:endParaRPr lang="en-US" sz="2400" b="1" dirty="0"/>
          </a:p>
        </p:txBody>
      </p:sp>
      <p:cxnSp>
        <p:nvCxnSpPr>
          <p:cNvPr id="24" name="Straight Arrow Connector 23"/>
          <p:cNvCxnSpPr/>
          <p:nvPr/>
        </p:nvCxnSpPr>
        <p:spPr>
          <a:xfrm>
            <a:off x="914400" y="6248400"/>
            <a:ext cx="609600" cy="1588"/>
          </a:xfrm>
          <a:prstGeom prst="straightConnector1">
            <a:avLst/>
          </a:prstGeom>
          <a:ln w="38100">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flipH="1" flipV="1">
            <a:off x="876300" y="3543300"/>
            <a:ext cx="381000" cy="304800"/>
          </a:xfrm>
          <a:prstGeom prst="straightConnector1">
            <a:avLst/>
          </a:prstGeom>
          <a:ln w="38100">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80850" y="4724400"/>
            <a:ext cx="1266949" cy="646331"/>
          </a:xfrm>
          <a:prstGeom prst="rect">
            <a:avLst/>
          </a:prstGeom>
          <a:noFill/>
        </p:spPr>
        <p:txBody>
          <a:bodyPr wrap="none" rtlCol="0">
            <a:spAutoFit/>
          </a:bodyPr>
          <a:lstStyle/>
          <a:p>
            <a:pPr algn="ctr"/>
            <a:r>
              <a:rPr lang="en-US" b="1" dirty="0" smtClean="0">
                <a:solidFill>
                  <a:schemeClr val="accent3">
                    <a:lumMod val="50000"/>
                  </a:schemeClr>
                </a:solidFill>
              </a:rPr>
              <a:t>Asheville</a:t>
            </a:r>
          </a:p>
          <a:p>
            <a:pPr algn="ctr"/>
            <a:r>
              <a:rPr lang="en-US" b="1" dirty="0" smtClean="0">
                <a:solidFill>
                  <a:schemeClr val="accent3">
                    <a:lumMod val="50000"/>
                  </a:schemeClr>
                </a:solidFill>
              </a:rPr>
              <a:t>Scarlet Oak</a:t>
            </a:r>
            <a:endParaRPr lang="en-US" b="1" dirty="0">
              <a:solidFill>
                <a:schemeClr val="accent3">
                  <a:lumMod val="50000"/>
                </a:schemeClr>
              </a:solidFill>
            </a:endParaRPr>
          </a:p>
        </p:txBody>
      </p:sp>
    </p:spTree>
    <p:extLst>
      <p:ext uri="{BB962C8B-B14F-4D97-AF65-F5344CB8AC3E}">
        <p14:creationId xmlns:p14="http://schemas.microsoft.com/office/powerpoint/2010/main" val="22883299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1"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9310" y="591609"/>
            <a:ext cx="3094690" cy="199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0"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1733" y="2667000"/>
            <a:ext cx="3042267" cy="196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9"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5610" y="609762"/>
            <a:ext cx="3066590" cy="198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8"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04" y="2666595"/>
            <a:ext cx="3160222"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7"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293" y="604869"/>
            <a:ext cx="3109133" cy="2008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66590" y="2666595"/>
            <a:ext cx="3067467" cy="1981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293" y="4800600"/>
            <a:ext cx="306684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14841" y="4889528"/>
            <a:ext cx="3029160" cy="1956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400800" y="4800600"/>
            <a:ext cx="388248" cy="369332"/>
          </a:xfrm>
          <a:prstGeom prst="rect">
            <a:avLst/>
          </a:prstGeom>
          <a:noFill/>
        </p:spPr>
        <p:txBody>
          <a:bodyPr wrap="none" rtlCol="0">
            <a:spAutoFit/>
          </a:bodyPr>
          <a:lstStyle/>
          <a:p>
            <a:r>
              <a:rPr lang="en-US" dirty="0" smtClean="0"/>
              <a:t>FL</a:t>
            </a:r>
            <a:endParaRPr lang="en-US" dirty="0"/>
          </a:p>
        </p:txBody>
      </p:sp>
      <p:sp>
        <p:nvSpPr>
          <p:cNvPr id="28" name="TextBox 27"/>
          <p:cNvSpPr txBox="1"/>
          <p:nvPr/>
        </p:nvSpPr>
        <p:spPr>
          <a:xfrm>
            <a:off x="2232175" y="102513"/>
            <a:ext cx="4931928" cy="461665"/>
          </a:xfrm>
          <a:prstGeom prst="rect">
            <a:avLst/>
          </a:prstGeom>
          <a:noFill/>
        </p:spPr>
        <p:txBody>
          <a:bodyPr wrap="none" rtlCol="0">
            <a:spAutoFit/>
          </a:bodyPr>
          <a:lstStyle/>
          <a:p>
            <a:pPr algn="ctr"/>
            <a:r>
              <a:rPr lang="en-US" sz="2400" dirty="0" smtClean="0"/>
              <a:t>Monthly sources of fire by state group</a:t>
            </a:r>
            <a:endParaRPr lang="en-US" sz="2400" dirty="0"/>
          </a:p>
        </p:txBody>
      </p:sp>
      <p:sp>
        <p:nvSpPr>
          <p:cNvPr id="26" name="TextBox 25"/>
          <p:cNvSpPr txBox="1"/>
          <p:nvPr/>
        </p:nvSpPr>
        <p:spPr>
          <a:xfrm>
            <a:off x="310534" y="4724400"/>
            <a:ext cx="553357" cy="646331"/>
          </a:xfrm>
          <a:prstGeom prst="rect">
            <a:avLst/>
          </a:prstGeom>
          <a:noFill/>
        </p:spPr>
        <p:txBody>
          <a:bodyPr wrap="none" rtlCol="0">
            <a:spAutoFit/>
          </a:bodyPr>
          <a:lstStyle/>
          <a:p>
            <a:r>
              <a:rPr lang="en-US" dirty="0" smtClean="0"/>
              <a:t>AR, </a:t>
            </a:r>
          </a:p>
          <a:p>
            <a:r>
              <a:rPr lang="en-US" dirty="0" smtClean="0"/>
              <a:t>LA</a:t>
            </a:r>
            <a:endParaRPr lang="en-US" dirty="0"/>
          </a:p>
        </p:txBody>
      </p:sp>
      <p:sp>
        <p:nvSpPr>
          <p:cNvPr id="32" name="TextBox 31"/>
          <p:cNvSpPr txBox="1"/>
          <p:nvPr/>
        </p:nvSpPr>
        <p:spPr>
          <a:xfrm>
            <a:off x="3349219" y="2590800"/>
            <a:ext cx="613181" cy="923330"/>
          </a:xfrm>
          <a:prstGeom prst="rect">
            <a:avLst/>
          </a:prstGeom>
          <a:noFill/>
        </p:spPr>
        <p:txBody>
          <a:bodyPr wrap="none" rtlCol="0">
            <a:spAutoFit/>
          </a:bodyPr>
          <a:lstStyle/>
          <a:p>
            <a:r>
              <a:rPr lang="en-US" dirty="0" smtClean="0"/>
              <a:t>WV, </a:t>
            </a:r>
          </a:p>
          <a:p>
            <a:r>
              <a:rPr lang="en-US" dirty="0" smtClean="0"/>
              <a:t>KY,</a:t>
            </a:r>
          </a:p>
          <a:p>
            <a:r>
              <a:rPr lang="en-US" dirty="0" smtClean="0"/>
              <a:t>TN</a:t>
            </a:r>
            <a:endParaRPr lang="en-US" dirty="0"/>
          </a:p>
        </p:txBody>
      </p:sp>
      <p:pic>
        <p:nvPicPr>
          <p:cNvPr id="7174"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24200" y="4876800"/>
            <a:ext cx="3048000" cy="1969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3381251" y="4715854"/>
            <a:ext cx="598241" cy="923330"/>
          </a:xfrm>
          <a:prstGeom prst="rect">
            <a:avLst/>
          </a:prstGeom>
          <a:noFill/>
        </p:spPr>
        <p:txBody>
          <a:bodyPr wrap="none" rtlCol="0">
            <a:spAutoFit/>
          </a:bodyPr>
          <a:lstStyle/>
          <a:p>
            <a:r>
              <a:rPr lang="en-US" dirty="0" smtClean="0"/>
              <a:t>MS, </a:t>
            </a:r>
          </a:p>
          <a:p>
            <a:r>
              <a:rPr lang="en-US" dirty="0" smtClean="0"/>
              <a:t>AL, </a:t>
            </a:r>
          </a:p>
          <a:p>
            <a:r>
              <a:rPr lang="en-US" dirty="0" smtClean="0"/>
              <a:t>GA</a:t>
            </a:r>
            <a:endParaRPr lang="en-US" dirty="0"/>
          </a:p>
        </p:txBody>
      </p:sp>
      <p:sp>
        <p:nvSpPr>
          <p:cNvPr id="37" name="TextBox 36"/>
          <p:cNvSpPr txBox="1"/>
          <p:nvPr/>
        </p:nvSpPr>
        <p:spPr>
          <a:xfrm>
            <a:off x="6358070" y="2581870"/>
            <a:ext cx="513859" cy="923330"/>
          </a:xfrm>
          <a:prstGeom prst="rect">
            <a:avLst/>
          </a:prstGeom>
          <a:noFill/>
        </p:spPr>
        <p:txBody>
          <a:bodyPr wrap="none" rtlCol="0">
            <a:spAutoFit/>
          </a:bodyPr>
          <a:lstStyle/>
          <a:p>
            <a:r>
              <a:rPr lang="en-US" dirty="0" smtClean="0"/>
              <a:t>VA,</a:t>
            </a:r>
          </a:p>
          <a:p>
            <a:r>
              <a:rPr lang="en-US" dirty="0" smtClean="0"/>
              <a:t>NC,</a:t>
            </a:r>
          </a:p>
          <a:p>
            <a:r>
              <a:rPr lang="en-US" dirty="0" smtClean="0"/>
              <a:t>SC</a:t>
            </a:r>
            <a:endParaRPr lang="en-US" dirty="0"/>
          </a:p>
        </p:txBody>
      </p:sp>
      <p:sp>
        <p:nvSpPr>
          <p:cNvPr id="39" name="TextBox 38"/>
          <p:cNvSpPr txBox="1"/>
          <p:nvPr/>
        </p:nvSpPr>
        <p:spPr>
          <a:xfrm>
            <a:off x="6400800" y="660162"/>
            <a:ext cx="1579663" cy="923330"/>
          </a:xfrm>
          <a:prstGeom prst="rect">
            <a:avLst/>
          </a:prstGeom>
          <a:noFill/>
        </p:spPr>
        <p:txBody>
          <a:bodyPr wrap="none" rtlCol="0">
            <a:spAutoFit/>
          </a:bodyPr>
          <a:lstStyle/>
          <a:p>
            <a:r>
              <a:rPr lang="en-US" dirty="0" smtClean="0"/>
              <a:t>ME, NH, VT, RI,</a:t>
            </a:r>
          </a:p>
          <a:p>
            <a:r>
              <a:rPr lang="en-US" dirty="0" smtClean="0"/>
              <a:t>CT, MA, NY, PA,</a:t>
            </a:r>
          </a:p>
          <a:p>
            <a:r>
              <a:rPr lang="en-US" dirty="0" smtClean="0"/>
              <a:t>NJ, DE, MD</a:t>
            </a:r>
            <a:endParaRPr lang="en-US" dirty="0"/>
          </a:p>
        </p:txBody>
      </p:sp>
      <p:sp>
        <p:nvSpPr>
          <p:cNvPr id="41" name="TextBox 40"/>
          <p:cNvSpPr txBox="1"/>
          <p:nvPr/>
        </p:nvSpPr>
        <p:spPr>
          <a:xfrm>
            <a:off x="330301" y="609600"/>
            <a:ext cx="641522" cy="923330"/>
          </a:xfrm>
          <a:prstGeom prst="rect">
            <a:avLst/>
          </a:prstGeom>
          <a:noFill/>
        </p:spPr>
        <p:txBody>
          <a:bodyPr wrap="none" rtlCol="0">
            <a:spAutoFit/>
          </a:bodyPr>
          <a:lstStyle/>
          <a:p>
            <a:r>
              <a:rPr lang="en-US" dirty="0" smtClean="0"/>
              <a:t>MN, </a:t>
            </a:r>
          </a:p>
          <a:p>
            <a:r>
              <a:rPr lang="en-US" dirty="0" smtClean="0"/>
              <a:t>WI, </a:t>
            </a:r>
          </a:p>
          <a:p>
            <a:r>
              <a:rPr lang="en-US" dirty="0" smtClean="0"/>
              <a:t>MI</a:t>
            </a:r>
            <a:endParaRPr lang="en-US" dirty="0"/>
          </a:p>
        </p:txBody>
      </p:sp>
      <p:sp>
        <p:nvSpPr>
          <p:cNvPr id="43" name="TextBox 42"/>
          <p:cNvSpPr txBox="1"/>
          <p:nvPr/>
        </p:nvSpPr>
        <p:spPr>
          <a:xfrm>
            <a:off x="304800" y="2658454"/>
            <a:ext cx="534121" cy="646331"/>
          </a:xfrm>
          <a:prstGeom prst="rect">
            <a:avLst/>
          </a:prstGeom>
          <a:noFill/>
        </p:spPr>
        <p:txBody>
          <a:bodyPr wrap="none" rtlCol="0">
            <a:spAutoFit/>
          </a:bodyPr>
          <a:lstStyle/>
          <a:p>
            <a:r>
              <a:rPr lang="en-US" dirty="0" smtClean="0"/>
              <a:t>IA,</a:t>
            </a:r>
          </a:p>
          <a:p>
            <a:r>
              <a:rPr lang="en-US" dirty="0" smtClean="0"/>
              <a:t>MO</a:t>
            </a:r>
            <a:endParaRPr lang="en-US" dirty="0"/>
          </a:p>
        </p:txBody>
      </p:sp>
      <p:sp>
        <p:nvSpPr>
          <p:cNvPr id="52" name="TextBox 51"/>
          <p:cNvSpPr txBox="1"/>
          <p:nvPr/>
        </p:nvSpPr>
        <p:spPr>
          <a:xfrm>
            <a:off x="3439365" y="604541"/>
            <a:ext cx="481222" cy="923330"/>
          </a:xfrm>
          <a:prstGeom prst="rect">
            <a:avLst/>
          </a:prstGeom>
          <a:noFill/>
        </p:spPr>
        <p:txBody>
          <a:bodyPr wrap="none" rtlCol="0">
            <a:spAutoFit/>
          </a:bodyPr>
          <a:lstStyle/>
          <a:p>
            <a:r>
              <a:rPr lang="en-US" dirty="0" smtClean="0"/>
              <a:t>IL,</a:t>
            </a:r>
          </a:p>
          <a:p>
            <a:r>
              <a:rPr lang="en-US" dirty="0" smtClean="0"/>
              <a:t>IN,</a:t>
            </a:r>
          </a:p>
          <a:p>
            <a:r>
              <a:rPr lang="en-US" dirty="0" smtClean="0"/>
              <a:t>OH</a:t>
            </a:r>
            <a:endParaRPr lang="en-US" dirty="0"/>
          </a:p>
        </p:txBody>
      </p:sp>
    </p:spTree>
    <p:extLst>
      <p:ext uri="{BB962C8B-B14F-4D97-AF65-F5344CB8AC3E}">
        <p14:creationId xmlns:p14="http://schemas.microsoft.com/office/powerpoint/2010/main" val="35255160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stevenorman\Desktop\scarlet_oak\IMG_4835.jpg"/>
          <p:cNvPicPr>
            <a:picLocks noChangeAspect="1" noChangeArrowheads="1"/>
          </p:cNvPicPr>
          <p:nvPr/>
        </p:nvPicPr>
        <p:blipFill>
          <a:blip r:embed="rId2" cstate="screen"/>
          <a:srcRect/>
          <a:stretch>
            <a:fillRect/>
          </a:stretch>
        </p:blipFill>
        <p:spPr bwMode="auto">
          <a:xfrm rot="16200000">
            <a:off x="-428673" y="428671"/>
            <a:ext cx="3429001" cy="2571656"/>
          </a:xfrm>
          <a:prstGeom prst="rect">
            <a:avLst/>
          </a:prstGeom>
          <a:noFill/>
        </p:spPr>
      </p:pic>
      <p:pic>
        <p:nvPicPr>
          <p:cNvPr id="4" name="Picture 2" descr="G:\!GIS2\Phenology\!_Pheno_Photos_WNC\Pheno_2009\SRS_woodlot\Nantahala\ScarOak_NantahalaSt_2009-0417_IMG_0983.JPG"/>
          <p:cNvPicPr>
            <a:picLocks noChangeAspect="1" noChangeArrowheads="1"/>
          </p:cNvPicPr>
          <p:nvPr/>
        </p:nvPicPr>
        <p:blipFill>
          <a:blip r:embed="rId3" cstate="screen"/>
          <a:srcRect/>
          <a:stretch>
            <a:fillRect/>
          </a:stretch>
        </p:blipFill>
        <p:spPr bwMode="auto">
          <a:xfrm rot="16200000">
            <a:off x="1015343" y="3972628"/>
            <a:ext cx="3455714" cy="2286000"/>
          </a:xfrm>
          <a:prstGeom prst="rect">
            <a:avLst/>
          </a:prstGeom>
          <a:noFill/>
        </p:spPr>
      </p:pic>
      <p:sp>
        <p:nvSpPr>
          <p:cNvPr id="5" name="Text Box 6"/>
          <p:cNvSpPr txBox="1">
            <a:spLocks noChangeArrowheads="1"/>
          </p:cNvSpPr>
          <p:nvPr/>
        </p:nvSpPr>
        <p:spPr bwMode="auto">
          <a:xfrm>
            <a:off x="1600200" y="6396335"/>
            <a:ext cx="2286000" cy="461665"/>
          </a:xfrm>
          <a:prstGeom prst="rect">
            <a:avLst/>
          </a:prstGeom>
          <a:solidFill>
            <a:schemeClr val="bg1">
              <a:alpha val="50195"/>
            </a:schemeClr>
          </a:solidFill>
          <a:ln w="9525">
            <a:noFill/>
            <a:miter lim="800000"/>
            <a:headEnd/>
            <a:tailEnd/>
          </a:ln>
        </p:spPr>
        <p:txBody>
          <a:bodyPr wrap="square">
            <a:spAutoFit/>
          </a:bodyPr>
          <a:lstStyle/>
          <a:p>
            <a:pPr algn="ctr"/>
            <a:r>
              <a:rPr lang="en-US" sz="2400" b="1" dirty="0" smtClean="0"/>
              <a:t>04-17</a:t>
            </a:r>
            <a:endParaRPr lang="en-US" sz="2400" b="1" dirty="0"/>
          </a:p>
        </p:txBody>
      </p:sp>
      <p:pic>
        <p:nvPicPr>
          <p:cNvPr id="11" name="Picture 2" descr="2009-0424_IMG_1066"/>
          <p:cNvPicPr>
            <a:picLocks noChangeAspect="1" noChangeArrowheads="1"/>
          </p:cNvPicPr>
          <p:nvPr/>
        </p:nvPicPr>
        <p:blipFill>
          <a:blip r:embed="rId4" cstate="screen"/>
          <a:srcRect/>
          <a:stretch>
            <a:fillRect/>
          </a:stretch>
        </p:blipFill>
        <p:spPr bwMode="auto">
          <a:xfrm rot="16200000">
            <a:off x="3862840" y="3899128"/>
            <a:ext cx="3485243" cy="2432500"/>
          </a:xfrm>
          <a:prstGeom prst="rect">
            <a:avLst/>
          </a:prstGeom>
          <a:noFill/>
          <a:ln w="9525">
            <a:noFill/>
            <a:miter lim="800000"/>
            <a:headEnd/>
            <a:tailEnd/>
          </a:ln>
        </p:spPr>
      </p:pic>
      <p:sp>
        <p:nvSpPr>
          <p:cNvPr id="12" name="Text Box 3"/>
          <p:cNvSpPr txBox="1">
            <a:spLocks noChangeArrowheads="1"/>
          </p:cNvSpPr>
          <p:nvPr/>
        </p:nvSpPr>
        <p:spPr bwMode="auto">
          <a:xfrm>
            <a:off x="4390572" y="6409099"/>
            <a:ext cx="2391228" cy="461665"/>
          </a:xfrm>
          <a:prstGeom prst="rect">
            <a:avLst/>
          </a:prstGeom>
          <a:solidFill>
            <a:schemeClr val="bg1">
              <a:alpha val="50195"/>
            </a:schemeClr>
          </a:solidFill>
          <a:ln w="9525">
            <a:noFill/>
            <a:miter lim="800000"/>
            <a:headEnd/>
            <a:tailEnd/>
          </a:ln>
        </p:spPr>
        <p:txBody>
          <a:bodyPr wrap="square">
            <a:spAutoFit/>
          </a:bodyPr>
          <a:lstStyle/>
          <a:p>
            <a:pPr algn="ctr"/>
            <a:r>
              <a:rPr lang="en-US" sz="2400" b="1" dirty="0" smtClean="0"/>
              <a:t>04-24</a:t>
            </a:r>
            <a:endParaRPr lang="en-US" sz="2400" b="1" dirty="0"/>
          </a:p>
        </p:txBody>
      </p:sp>
      <p:pic>
        <p:nvPicPr>
          <p:cNvPr id="13" name="Picture 2" descr="2009_0427_IMG_0103"/>
          <p:cNvPicPr>
            <a:picLocks noChangeAspect="1" noChangeArrowheads="1"/>
          </p:cNvPicPr>
          <p:nvPr/>
        </p:nvPicPr>
        <p:blipFill>
          <a:blip r:embed="rId5" cstate="screen"/>
          <a:srcRect/>
          <a:stretch>
            <a:fillRect/>
          </a:stretch>
        </p:blipFill>
        <p:spPr bwMode="auto">
          <a:xfrm rot="16200000">
            <a:off x="6186488" y="3900487"/>
            <a:ext cx="3476625" cy="2438400"/>
          </a:xfrm>
          <a:prstGeom prst="rect">
            <a:avLst/>
          </a:prstGeom>
          <a:noFill/>
          <a:ln w="9525">
            <a:noFill/>
            <a:miter lim="800000"/>
            <a:headEnd/>
            <a:tailEnd/>
          </a:ln>
        </p:spPr>
      </p:pic>
      <p:sp>
        <p:nvSpPr>
          <p:cNvPr id="14" name="Text Box 4"/>
          <p:cNvSpPr txBox="1">
            <a:spLocks noChangeArrowheads="1"/>
          </p:cNvSpPr>
          <p:nvPr/>
        </p:nvSpPr>
        <p:spPr bwMode="auto">
          <a:xfrm>
            <a:off x="6705600" y="6396335"/>
            <a:ext cx="2438400" cy="461665"/>
          </a:xfrm>
          <a:prstGeom prst="rect">
            <a:avLst/>
          </a:prstGeom>
          <a:solidFill>
            <a:schemeClr val="bg1">
              <a:lumMod val="95000"/>
              <a:alpha val="50195"/>
            </a:schemeClr>
          </a:solidFill>
          <a:ln w="9525">
            <a:noFill/>
            <a:miter lim="800000"/>
            <a:headEnd/>
            <a:tailEnd/>
          </a:ln>
        </p:spPr>
        <p:txBody>
          <a:bodyPr wrap="square">
            <a:spAutoFit/>
          </a:bodyPr>
          <a:lstStyle/>
          <a:p>
            <a:pPr algn="ctr"/>
            <a:r>
              <a:rPr lang="en-US" sz="2400" b="1" dirty="0" smtClean="0"/>
              <a:t>04-27</a:t>
            </a:r>
            <a:endParaRPr lang="en-US" sz="2400" b="1" dirty="0"/>
          </a:p>
        </p:txBody>
      </p:sp>
      <p:pic>
        <p:nvPicPr>
          <p:cNvPr id="7" name="Picture 2" descr="C:\Documents and Settings\stevenorman\Desktop\scarlet_oak\IMG_5222.jpg"/>
          <p:cNvPicPr>
            <a:picLocks noChangeAspect="1" noChangeArrowheads="1"/>
          </p:cNvPicPr>
          <p:nvPr/>
        </p:nvPicPr>
        <p:blipFill>
          <a:blip r:embed="rId6" cstate="screen"/>
          <a:srcRect/>
          <a:stretch>
            <a:fillRect/>
          </a:stretch>
        </p:blipFill>
        <p:spPr bwMode="auto">
          <a:xfrm rot="16200000">
            <a:off x="1552530" y="428670"/>
            <a:ext cx="3429002" cy="2571657"/>
          </a:xfrm>
          <a:prstGeom prst="rect">
            <a:avLst/>
          </a:prstGeom>
          <a:noFill/>
        </p:spPr>
      </p:pic>
      <p:pic>
        <p:nvPicPr>
          <p:cNvPr id="9" name="Picture 2" descr="C:\Documents and Settings\stevenorman\Desktop\scarlet_oak\IMG_5357.jpg"/>
          <p:cNvPicPr>
            <a:picLocks noChangeAspect="1" noChangeArrowheads="1"/>
          </p:cNvPicPr>
          <p:nvPr/>
        </p:nvPicPr>
        <p:blipFill>
          <a:blip r:embed="rId7" cstate="screen"/>
          <a:srcRect/>
          <a:stretch>
            <a:fillRect/>
          </a:stretch>
        </p:blipFill>
        <p:spPr bwMode="auto">
          <a:xfrm rot="16200000">
            <a:off x="3684398" y="506596"/>
            <a:ext cx="3429005" cy="2415801"/>
          </a:xfrm>
          <a:prstGeom prst="rect">
            <a:avLst/>
          </a:prstGeom>
          <a:noFill/>
        </p:spPr>
      </p:pic>
      <p:pic>
        <p:nvPicPr>
          <p:cNvPr id="15" name="Picture 2" descr="C:\Documents and Settings\stevenorman\Desktop\scarlet_oak\IMG_5479.jpg"/>
          <p:cNvPicPr>
            <a:picLocks noChangeAspect="1" noChangeArrowheads="1"/>
          </p:cNvPicPr>
          <p:nvPr/>
        </p:nvPicPr>
        <p:blipFill>
          <a:blip r:embed="rId8" cstate="screen"/>
          <a:srcRect/>
          <a:stretch>
            <a:fillRect/>
          </a:stretch>
        </p:blipFill>
        <p:spPr bwMode="auto">
          <a:xfrm rot="16200000">
            <a:off x="6143717" y="428665"/>
            <a:ext cx="3428949" cy="2571617"/>
          </a:xfrm>
          <a:prstGeom prst="rect">
            <a:avLst/>
          </a:prstGeom>
          <a:noFill/>
        </p:spPr>
      </p:pic>
      <p:sp>
        <p:nvSpPr>
          <p:cNvPr id="17" name="TextBox 16"/>
          <p:cNvSpPr txBox="1"/>
          <p:nvPr/>
        </p:nvSpPr>
        <p:spPr>
          <a:xfrm>
            <a:off x="0" y="3733800"/>
            <a:ext cx="1018227" cy="584775"/>
          </a:xfrm>
          <a:prstGeom prst="rect">
            <a:avLst/>
          </a:prstGeom>
          <a:noFill/>
        </p:spPr>
        <p:txBody>
          <a:bodyPr wrap="none" rtlCol="0">
            <a:spAutoFit/>
          </a:bodyPr>
          <a:lstStyle/>
          <a:p>
            <a:r>
              <a:rPr lang="en-US" sz="3200" b="1" dirty="0" smtClean="0"/>
              <a:t>2010</a:t>
            </a:r>
            <a:endParaRPr lang="en-US" sz="3200" b="1" dirty="0"/>
          </a:p>
        </p:txBody>
      </p:sp>
      <p:sp>
        <p:nvSpPr>
          <p:cNvPr id="18" name="TextBox 17"/>
          <p:cNvSpPr txBox="1"/>
          <p:nvPr/>
        </p:nvSpPr>
        <p:spPr>
          <a:xfrm>
            <a:off x="353373" y="5715000"/>
            <a:ext cx="1018227" cy="584775"/>
          </a:xfrm>
          <a:prstGeom prst="rect">
            <a:avLst/>
          </a:prstGeom>
          <a:noFill/>
        </p:spPr>
        <p:txBody>
          <a:bodyPr wrap="none" rtlCol="0">
            <a:spAutoFit/>
          </a:bodyPr>
          <a:lstStyle/>
          <a:p>
            <a:r>
              <a:rPr lang="en-US" sz="3200" b="1" dirty="0" smtClean="0"/>
              <a:t>2009</a:t>
            </a:r>
            <a:endParaRPr lang="en-US" sz="3200" b="1" dirty="0"/>
          </a:p>
        </p:txBody>
      </p:sp>
      <p:sp>
        <p:nvSpPr>
          <p:cNvPr id="19" name="Text Box 6"/>
          <p:cNvSpPr txBox="1">
            <a:spLocks noChangeArrowheads="1"/>
          </p:cNvSpPr>
          <p:nvPr/>
        </p:nvSpPr>
        <p:spPr bwMode="auto">
          <a:xfrm>
            <a:off x="1981200" y="2967335"/>
            <a:ext cx="2209800" cy="461665"/>
          </a:xfrm>
          <a:prstGeom prst="rect">
            <a:avLst/>
          </a:prstGeom>
          <a:solidFill>
            <a:schemeClr val="bg1">
              <a:alpha val="50195"/>
            </a:schemeClr>
          </a:solidFill>
          <a:ln w="9525">
            <a:noFill/>
            <a:miter lim="800000"/>
            <a:headEnd/>
            <a:tailEnd/>
          </a:ln>
        </p:spPr>
        <p:txBody>
          <a:bodyPr wrap="square">
            <a:spAutoFit/>
          </a:bodyPr>
          <a:lstStyle/>
          <a:p>
            <a:pPr algn="ctr"/>
            <a:r>
              <a:rPr lang="en-US" sz="2400" b="1" dirty="0" smtClean="0"/>
              <a:t>04-20</a:t>
            </a:r>
            <a:endParaRPr lang="en-US" sz="2400" b="1" dirty="0"/>
          </a:p>
        </p:txBody>
      </p:sp>
      <p:sp>
        <p:nvSpPr>
          <p:cNvPr id="20" name="Text Box 3"/>
          <p:cNvSpPr txBox="1">
            <a:spLocks noChangeArrowheads="1"/>
          </p:cNvSpPr>
          <p:nvPr/>
        </p:nvSpPr>
        <p:spPr bwMode="auto">
          <a:xfrm>
            <a:off x="4191000" y="2967335"/>
            <a:ext cx="2362200" cy="461665"/>
          </a:xfrm>
          <a:prstGeom prst="rect">
            <a:avLst/>
          </a:prstGeom>
          <a:solidFill>
            <a:schemeClr val="bg1">
              <a:alpha val="50195"/>
            </a:schemeClr>
          </a:solidFill>
          <a:ln w="9525">
            <a:noFill/>
            <a:miter lim="800000"/>
            <a:headEnd/>
            <a:tailEnd/>
          </a:ln>
        </p:spPr>
        <p:txBody>
          <a:bodyPr wrap="square">
            <a:spAutoFit/>
          </a:bodyPr>
          <a:lstStyle/>
          <a:p>
            <a:pPr algn="ctr"/>
            <a:r>
              <a:rPr lang="en-US" sz="2400" b="1" dirty="0" smtClean="0"/>
              <a:t>04-22</a:t>
            </a:r>
            <a:endParaRPr lang="en-US" sz="2400" b="1" dirty="0"/>
          </a:p>
        </p:txBody>
      </p:sp>
      <p:sp>
        <p:nvSpPr>
          <p:cNvPr id="21" name="Text Box 4"/>
          <p:cNvSpPr txBox="1">
            <a:spLocks noChangeArrowheads="1"/>
          </p:cNvSpPr>
          <p:nvPr/>
        </p:nvSpPr>
        <p:spPr bwMode="auto">
          <a:xfrm>
            <a:off x="6553200" y="2967335"/>
            <a:ext cx="2590800" cy="461665"/>
          </a:xfrm>
          <a:prstGeom prst="rect">
            <a:avLst/>
          </a:prstGeom>
          <a:solidFill>
            <a:schemeClr val="bg1">
              <a:lumMod val="95000"/>
              <a:alpha val="50195"/>
            </a:schemeClr>
          </a:solidFill>
          <a:ln w="9525">
            <a:noFill/>
            <a:miter lim="800000"/>
            <a:headEnd/>
            <a:tailEnd/>
          </a:ln>
        </p:spPr>
        <p:txBody>
          <a:bodyPr wrap="square">
            <a:spAutoFit/>
          </a:bodyPr>
          <a:lstStyle/>
          <a:p>
            <a:pPr algn="ctr"/>
            <a:r>
              <a:rPr lang="en-US" sz="2400" b="1" dirty="0" smtClean="0"/>
              <a:t>04-26</a:t>
            </a:r>
            <a:endParaRPr lang="en-US" sz="2400" b="1" dirty="0"/>
          </a:p>
        </p:txBody>
      </p:sp>
      <p:sp>
        <p:nvSpPr>
          <p:cNvPr id="22" name="Text Box 6"/>
          <p:cNvSpPr txBox="1">
            <a:spLocks noChangeArrowheads="1"/>
          </p:cNvSpPr>
          <p:nvPr/>
        </p:nvSpPr>
        <p:spPr bwMode="auto">
          <a:xfrm>
            <a:off x="0" y="2967335"/>
            <a:ext cx="1981200" cy="461665"/>
          </a:xfrm>
          <a:prstGeom prst="rect">
            <a:avLst/>
          </a:prstGeom>
          <a:solidFill>
            <a:schemeClr val="bg1">
              <a:alpha val="50195"/>
            </a:schemeClr>
          </a:solidFill>
          <a:ln w="9525">
            <a:noFill/>
            <a:miter lim="800000"/>
            <a:headEnd/>
            <a:tailEnd/>
          </a:ln>
        </p:spPr>
        <p:txBody>
          <a:bodyPr wrap="square">
            <a:spAutoFit/>
          </a:bodyPr>
          <a:lstStyle/>
          <a:p>
            <a:pPr algn="ctr"/>
            <a:r>
              <a:rPr lang="en-US" sz="2400" b="1" dirty="0" smtClean="0"/>
              <a:t>04-13</a:t>
            </a:r>
            <a:endParaRPr lang="en-US" sz="2400" b="1" dirty="0"/>
          </a:p>
        </p:txBody>
      </p:sp>
      <p:cxnSp>
        <p:nvCxnSpPr>
          <p:cNvPr id="24" name="Straight Arrow Connector 23"/>
          <p:cNvCxnSpPr/>
          <p:nvPr/>
        </p:nvCxnSpPr>
        <p:spPr>
          <a:xfrm>
            <a:off x="914400" y="6248400"/>
            <a:ext cx="609600" cy="1588"/>
          </a:xfrm>
          <a:prstGeom prst="straightConnector1">
            <a:avLst/>
          </a:prstGeom>
          <a:ln w="38100">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flipH="1" flipV="1">
            <a:off x="876300" y="3543300"/>
            <a:ext cx="381000" cy="304800"/>
          </a:xfrm>
          <a:prstGeom prst="straightConnector1">
            <a:avLst/>
          </a:prstGeom>
          <a:ln w="38100">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23" name="Up-Down Arrow 22"/>
          <p:cNvSpPr/>
          <p:nvPr/>
        </p:nvSpPr>
        <p:spPr>
          <a:xfrm rot="18237385">
            <a:off x="4130174" y="548383"/>
            <a:ext cx="838200" cy="5995159"/>
          </a:xfrm>
          <a:prstGeom prst="upDownArrow">
            <a:avLst/>
          </a:prstGeom>
          <a:solidFill>
            <a:schemeClr val="accent3">
              <a:lumMod val="75000"/>
            </a:schemeClr>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80850" y="4724400"/>
            <a:ext cx="1266949" cy="646331"/>
          </a:xfrm>
          <a:prstGeom prst="rect">
            <a:avLst/>
          </a:prstGeom>
          <a:noFill/>
        </p:spPr>
        <p:txBody>
          <a:bodyPr wrap="none" rtlCol="0">
            <a:spAutoFit/>
          </a:bodyPr>
          <a:lstStyle/>
          <a:p>
            <a:pPr algn="ctr"/>
            <a:r>
              <a:rPr lang="en-US" b="1" dirty="0" smtClean="0">
                <a:solidFill>
                  <a:schemeClr val="accent3">
                    <a:lumMod val="50000"/>
                  </a:schemeClr>
                </a:solidFill>
              </a:rPr>
              <a:t>Asheville</a:t>
            </a:r>
          </a:p>
          <a:p>
            <a:pPr algn="ctr"/>
            <a:r>
              <a:rPr lang="en-US" b="1" dirty="0" smtClean="0">
                <a:solidFill>
                  <a:schemeClr val="accent3">
                    <a:lumMod val="50000"/>
                  </a:schemeClr>
                </a:solidFill>
              </a:rPr>
              <a:t>Scarlet Oak</a:t>
            </a:r>
            <a:endParaRPr lang="en-US" b="1" dirty="0">
              <a:solidFill>
                <a:schemeClr val="accent3">
                  <a:lumMod val="50000"/>
                </a:schemeClr>
              </a:solidFill>
            </a:endParaRPr>
          </a:p>
        </p:txBody>
      </p:sp>
    </p:spTree>
    <p:extLst>
      <p:ext uri="{BB962C8B-B14F-4D97-AF65-F5344CB8AC3E}">
        <p14:creationId xmlns:p14="http://schemas.microsoft.com/office/powerpoint/2010/main" val="11905969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0"/>
            <a:ext cx="8405314" cy="1169551"/>
          </a:xfrm>
          <a:prstGeom prst="rect">
            <a:avLst/>
          </a:prstGeom>
          <a:noFill/>
        </p:spPr>
        <p:txBody>
          <a:bodyPr wrap="none" rtlCol="0">
            <a:spAutoFit/>
          </a:bodyPr>
          <a:lstStyle/>
          <a:p>
            <a:r>
              <a:rPr lang="en-US" dirty="0" smtClean="0">
                <a:solidFill>
                  <a:schemeClr val="bg1">
                    <a:lumMod val="50000"/>
                  </a:schemeClr>
                </a:solidFill>
              </a:rPr>
              <a:t>Land Surface Phenology of Great Smoky Mountains National Park</a:t>
            </a:r>
          </a:p>
          <a:p>
            <a:r>
              <a:rPr lang="en-US" sz="2600" b="1" dirty="0" smtClean="0"/>
              <a:t>Yearly Variation in Phenology of the Deciduous Forest Type </a:t>
            </a:r>
          </a:p>
          <a:p>
            <a:r>
              <a:rPr lang="en-US" sz="2600" b="1" dirty="0" smtClean="0"/>
              <a:t>Across All Elevations</a:t>
            </a:r>
            <a:endParaRPr lang="en-US" sz="2600"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913" y="1498600"/>
            <a:ext cx="7242175" cy="505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357763" y="6407006"/>
            <a:ext cx="1670650" cy="292388"/>
          </a:xfrm>
          <a:prstGeom prst="rect">
            <a:avLst/>
          </a:prstGeom>
          <a:noFill/>
        </p:spPr>
        <p:txBody>
          <a:bodyPr wrap="none" rtlCol="0">
            <a:spAutoFit/>
          </a:bodyPr>
          <a:lstStyle/>
          <a:p>
            <a:r>
              <a:rPr lang="en-US" sz="1300" dirty="0" smtClean="0"/>
              <a:t>n=18,030 MODIS cells</a:t>
            </a:r>
            <a:endParaRPr lang="en-US" sz="1300" dirty="0"/>
          </a:p>
        </p:txBody>
      </p:sp>
      <p:sp>
        <p:nvSpPr>
          <p:cNvPr id="6" name="TextBox 5"/>
          <p:cNvSpPr txBox="1"/>
          <p:nvPr/>
        </p:nvSpPr>
        <p:spPr>
          <a:xfrm>
            <a:off x="7229208" y="2505670"/>
            <a:ext cx="1609992" cy="923330"/>
          </a:xfrm>
          <a:prstGeom prst="rect">
            <a:avLst/>
          </a:prstGeom>
          <a:noFill/>
        </p:spPr>
        <p:txBody>
          <a:bodyPr wrap="square" rtlCol="0">
            <a:spAutoFit/>
          </a:bodyPr>
          <a:lstStyle/>
          <a:p>
            <a:pPr algn="ctr"/>
            <a:r>
              <a:rPr lang="en-US" i="1" dirty="0" smtClean="0">
                <a:solidFill>
                  <a:schemeClr val="accent3">
                    <a:lumMod val="50000"/>
                  </a:schemeClr>
                </a:solidFill>
              </a:rPr>
              <a:t>Greater inter-year variability in Fall</a:t>
            </a:r>
            <a:endParaRPr lang="en-US" i="1" dirty="0">
              <a:solidFill>
                <a:schemeClr val="accent3">
                  <a:lumMod val="50000"/>
                </a:schemeClr>
              </a:solidFill>
            </a:endParaRPr>
          </a:p>
        </p:txBody>
      </p:sp>
    </p:spTree>
    <p:extLst>
      <p:ext uri="{BB962C8B-B14F-4D97-AF65-F5344CB8AC3E}">
        <p14:creationId xmlns:p14="http://schemas.microsoft.com/office/powerpoint/2010/main" val="15979962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913" y="1428750"/>
            <a:ext cx="7242175"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 y="228600"/>
            <a:ext cx="8654164" cy="769441"/>
          </a:xfrm>
          <a:prstGeom prst="rect">
            <a:avLst/>
          </a:prstGeom>
          <a:noFill/>
        </p:spPr>
        <p:txBody>
          <a:bodyPr wrap="none" rtlCol="0">
            <a:spAutoFit/>
          </a:bodyPr>
          <a:lstStyle/>
          <a:p>
            <a:r>
              <a:rPr lang="en-US" dirty="0" smtClean="0">
                <a:solidFill>
                  <a:schemeClr val="bg1">
                    <a:lumMod val="50000"/>
                  </a:schemeClr>
                </a:solidFill>
              </a:rPr>
              <a:t>Land Surface Phenology of Great Smoky Mountains National Park</a:t>
            </a:r>
          </a:p>
          <a:p>
            <a:r>
              <a:rPr lang="en-US" sz="2600" b="1" dirty="0" smtClean="0"/>
              <a:t>Mean Greenup of Deciduous Forest Type Across All Elevations</a:t>
            </a:r>
            <a:endParaRPr lang="en-US" sz="2600" b="1" dirty="0"/>
          </a:p>
        </p:txBody>
      </p:sp>
      <p:sp>
        <p:nvSpPr>
          <p:cNvPr id="4" name="TextBox 3"/>
          <p:cNvSpPr txBox="1"/>
          <p:nvPr/>
        </p:nvSpPr>
        <p:spPr>
          <a:xfrm rot="16200000">
            <a:off x="228600" y="3429000"/>
            <a:ext cx="1182247" cy="369332"/>
          </a:xfrm>
          <a:prstGeom prst="rect">
            <a:avLst/>
          </a:prstGeom>
          <a:noFill/>
        </p:spPr>
        <p:txBody>
          <a:bodyPr wrap="none" rtlCol="0">
            <a:spAutoFit/>
          </a:bodyPr>
          <a:lstStyle/>
          <a:p>
            <a:r>
              <a:rPr lang="en-US" dirty="0" smtClean="0"/>
              <a:t>NDVI *100</a:t>
            </a:r>
            <a:endParaRPr lang="en-US" dirty="0"/>
          </a:p>
        </p:txBody>
      </p:sp>
      <p:sp>
        <p:nvSpPr>
          <p:cNvPr id="5" name="TextBox 4"/>
          <p:cNvSpPr txBox="1"/>
          <p:nvPr/>
        </p:nvSpPr>
        <p:spPr>
          <a:xfrm>
            <a:off x="7357763" y="6407006"/>
            <a:ext cx="1670650" cy="292388"/>
          </a:xfrm>
          <a:prstGeom prst="rect">
            <a:avLst/>
          </a:prstGeom>
          <a:noFill/>
        </p:spPr>
        <p:txBody>
          <a:bodyPr wrap="none" rtlCol="0">
            <a:spAutoFit/>
          </a:bodyPr>
          <a:lstStyle/>
          <a:p>
            <a:r>
              <a:rPr lang="en-US" sz="1300" dirty="0" smtClean="0"/>
              <a:t>n=18,030 MODIS cells</a:t>
            </a:r>
            <a:endParaRPr lang="en-US" sz="1300" dirty="0"/>
          </a:p>
        </p:txBody>
      </p:sp>
    </p:spTree>
    <p:extLst>
      <p:ext uri="{BB962C8B-B14F-4D97-AF65-F5344CB8AC3E}">
        <p14:creationId xmlns:p14="http://schemas.microsoft.com/office/powerpoint/2010/main" val="5349117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74351"/>
            <a:ext cx="6512440" cy="5155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228600"/>
            <a:ext cx="7485832" cy="1169551"/>
          </a:xfrm>
          <a:prstGeom prst="rect">
            <a:avLst/>
          </a:prstGeom>
          <a:noFill/>
        </p:spPr>
        <p:txBody>
          <a:bodyPr wrap="none" rtlCol="0">
            <a:spAutoFit/>
          </a:bodyPr>
          <a:lstStyle/>
          <a:p>
            <a:r>
              <a:rPr lang="en-US" dirty="0" smtClean="0">
                <a:solidFill>
                  <a:schemeClr val="bg1">
                    <a:lumMod val="50000"/>
                  </a:schemeClr>
                </a:solidFill>
              </a:rPr>
              <a:t>Land Surface Phenology of Great Smoky Mountains National Park</a:t>
            </a:r>
          </a:p>
          <a:p>
            <a:r>
              <a:rPr lang="en-US" sz="2600" b="1" dirty="0" smtClean="0"/>
              <a:t>Heating Degree Days for Western NC and Eastern TN </a:t>
            </a:r>
          </a:p>
          <a:p>
            <a:r>
              <a:rPr lang="en-US" sz="2600" b="1" dirty="0" smtClean="0"/>
              <a:t>(Average of NCDC Climate Division TN 1 and NC 1)</a:t>
            </a:r>
            <a:endParaRPr lang="en-US" sz="2600" b="1" dirty="0"/>
          </a:p>
        </p:txBody>
      </p:sp>
      <p:sp>
        <p:nvSpPr>
          <p:cNvPr id="3" name="TextBox 2"/>
          <p:cNvSpPr txBox="1"/>
          <p:nvPr/>
        </p:nvSpPr>
        <p:spPr>
          <a:xfrm rot="16200000">
            <a:off x="-1216219" y="3502220"/>
            <a:ext cx="4297971" cy="646331"/>
          </a:xfrm>
          <a:prstGeom prst="rect">
            <a:avLst/>
          </a:prstGeom>
          <a:noFill/>
        </p:spPr>
        <p:txBody>
          <a:bodyPr wrap="none" rtlCol="0">
            <a:spAutoFit/>
          </a:bodyPr>
          <a:lstStyle/>
          <a:p>
            <a:pPr algn="ctr"/>
            <a:r>
              <a:rPr lang="en-US" b="1" dirty="0" smtClean="0"/>
              <a:t>Heating Degree Days</a:t>
            </a:r>
          </a:p>
          <a:p>
            <a:r>
              <a:rPr lang="en-US" dirty="0" smtClean="0"/>
              <a:t>Warm				Cold</a:t>
            </a:r>
            <a:endParaRPr lang="en-US" dirty="0"/>
          </a:p>
        </p:txBody>
      </p:sp>
      <p:sp>
        <p:nvSpPr>
          <p:cNvPr id="8" name="TextBox 7"/>
          <p:cNvSpPr txBox="1"/>
          <p:nvPr/>
        </p:nvSpPr>
        <p:spPr>
          <a:xfrm>
            <a:off x="2346050" y="6107668"/>
            <a:ext cx="4797082" cy="369332"/>
          </a:xfrm>
          <a:prstGeom prst="rect">
            <a:avLst/>
          </a:prstGeom>
          <a:solidFill>
            <a:schemeClr val="bg1"/>
          </a:solidFill>
        </p:spPr>
        <p:txBody>
          <a:bodyPr wrap="none" rtlCol="0">
            <a:spAutoFit/>
          </a:bodyPr>
          <a:lstStyle/>
          <a:p>
            <a:pPr algn="ctr"/>
            <a:r>
              <a:rPr lang="en-US" b="1" dirty="0" smtClean="0"/>
              <a:t>March                          April                               May</a:t>
            </a:r>
            <a:endParaRPr lang="en-US" dirty="0"/>
          </a:p>
        </p:txBody>
      </p:sp>
    </p:spTree>
    <p:extLst>
      <p:ext uri="{BB962C8B-B14F-4D97-AF65-F5344CB8AC3E}">
        <p14:creationId xmlns:p14="http://schemas.microsoft.com/office/powerpoint/2010/main" val="11050247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74351"/>
            <a:ext cx="6512440" cy="5155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228600"/>
            <a:ext cx="7485832" cy="1169551"/>
          </a:xfrm>
          <a:prstGeom prst="rect">
            <a:avLst/>
          </a:prstGeom>
          <a:noFill/>
        </p:spPr>
        <p:txBody>
          <a:bodyPr wrap="none" rtlCol="0">
            <a:spAutoFit/>
          </a:bodyPr>
          <a:lstStyle/>
          <a:p>
            <a:r>
              <a:rPr lang="en-US" dirty="0" smtClean="0">
                <a:solidFill>
                  <a:schemeClr val="bg1">
                    <a:lumMod val="50000"/>
                  </a:schemeClr>
                </a:solidFill>
              </a:rPr>
              <a:t>Land Surface Phenology of Great Smoky Mountains National Park</a:t>
            </a:r>
          </a:p>
          <a:p>
            <a:r>
              <a:rPr lang="en-US" sz="2600" b="1" dirty="0" smtClean="0"/>
              <a:t>Heating Degree Days for Western NC and Eastern TN </a:t>
            </a:r>
          </a:p>
          <a:p>
            <a:r>
              <a:rPr lang="en-US" sz="2600" b="1" dirty="0" smtClean="0"/>
              <a:t>(Average of NCDC Climate Division TN 1 and NC 1)</a:t>
            </a:r>
            <a:endParaRPr lang="en-US" sz="2600" b="1" dirty="0"/>
          </a:p>
        </p:txBody>
      </p:sp>
      <p:sp>
        <p:nvSpPr>
          <p:cNvPr id="3" name="TextBox 2"/>
          <p:cNvSpPr txBox="1"/>
          <p:nvPr/>
        </p:nvSpPr>
        <p:spPr>
          <a:xfrm rot="16200000">
            <a:off x="-1216219" y="3502220"/>
            <a:ext cx="4297971" cy="646331"/>
          </a:xfrm>
          <a:prstGeom prst="rect">
            <a:avLst/>
          </a:prstGeom>
          <a:noFill/>
        </p:spPr>
        <p:txBody>
          <a:bodyPr wrap="none" rtlCol="0">
            <a:spAutoFit/>
          </a:bodyPr>
          <a:lstStyle/>
          <a:p>
            <a:pPr algn="ctr"/>
            <a:r>
              <a:rPr lang="en-US" b="1" dirty="0" smtClean="0"/>
              <a:t>Heating Degree Days</a:t>
            </a:r>
          </a:p>
          <a:p>
            <a:r>
              <a:rPr lang="en-US" dirty="0" smtClean="0"/>
              <a:t>Warm				Cold</a:t>
            </a:r>
            <a:endParaRPr lang="en-US" dirty="0"/>
          </a:p>
        </p:txBody>
      </p:sp>
      <p:sp>
        <p:nvSpPr>
          <p:cNvPr id="8" name="TextBox 7"/>
          <p:cNvSpPr txBox="1"/>
          <p:nvPr/>
        </p:nvSpPr>
        <p:spPr>
          <a:xfrm>
            <a:off x="2346050" y="6107668"/>
            <a:ext cx="4797082" cy="369332"/>
          </a:xfrm>
          <a:prstGeom prst="rect">
            <a:avLst/>
          </a:prstGeom>
          <a:solidFill>
            <a:schemeClr val="bg1"/>
          </a:solidFill>
        </p:spPr>
        <p:txBody>
          <a:bodyPr wrap="none" rtlCol="0">
            <a:spAutoFit/>
          </a:bodyPr>
          <a:lstStyle/>
          <a:p>
            <a:pPr algn="ctr"/>
            <a:r>
              <a:rPr lang="en-US" b="1" dirty="0" smtClean="0"/>
              <a:t>March                          April                               May</a:t>
            </a:r>
            <a:endParaRPr lang="en-US" dirty="0"/>
          </a:p>
        </p:txBody>
      </p:sp>
      <p:sp>
        <p:nvSpPr>
          <p:cNvPr id="2" name="TextBox 1"/>
          <p:cNvSpPr txBox="1"/>
          <p:nvPr/>
        </p:nvSpPr>
        <p:spPr>
          <a:xfrm>
            <a:off x="2317569" y="4491335"/>
            <a:ext cx="806631" cy="461665"/>
          </a:xfrm>
          <a:prstGeom prst="rect">
            <a:avLst/>
          </a:prstGeom>
          <a:noFill/>
        </p:spPr>
        <p:txBody>
          <a:bodyPr wrap="none" rtlCol="0">
            <a:spAutoFit/>
          </a:bodyPr>
          <a:lstStyle/>
          <a:p>
            <a:r>
              <a:rPr lang="en-US" sz="2400" b="1" dirty="0" smtClean="0">
                <a:solidFill>
                  <a:schemeClr val="accent4">
                    <a:lumMod val="75000"/>
                  </a:schemeClr>
                </a:solidFill>
              </a:rPr>
              <a:t>2012</a:t>
            </a:r>
            <a:endParaRPr lang="en-US" sz="2400" b="1" dirty="0">
              <a:solidFill>
                <a:schemeClr val="accent4">
                  <a:lumMod val="75000"/>
                </a:schemeClr>
              </a:solidFill>
            </a:endParaRPr>
          </a:p>
        </p:txBody>
      </p:sp>
    </p:spTree>
    <p:extLst>
      <p:ext uri="{BB962C8B-B14F-4D97-AF65-F5344CB8AC3E}">
        <p14:creationId xmlns:p14="http://schemas.microsoft.com/office/powerpoint/2010/main" val="25961992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913" y="1422400"/>
            <a:ext cx="7242175" cy="505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 y="228600"/>
            <a:ext cx="8556381" cy="1169551"/>
          </a:xfrm>
          <a:prstGeom prst="rect">
            <a:avLst/>
          </a:prstGeom>
          <a:noFill/>
        </p:spPr>
        <p:txBody>
          <a:bodyPr wrap="none" rtlCol="0">
            <a:spAutoFit/>
          </a:bodyPr>
          <a:lstStyle/>
          <a:p>
            <a:r>
              <a:rPr lang="en-US" dirty="0" smtClean="0">
                <a:solidFill>
                  <a:schemeClr val="bg1">
                    <a:lumMod val="50000"/>
                  </a:schemeClr>
                </a:solidFill>
              </a:rPr>
              <a:t>Land Surface Phenology of Great Smoky Mountains National Park</a:t>
            </a:r>
          </a:p>
          <a:p>
            <a:r>
              <a:rPr lang="en-US" sz="2600" b="1" dirty="0" smtClean="0"/>
              <a:t>Mean NDVI Reduction of Deciduous Forest Type </a:t>
            </a:r>
            <a:r>
              <a:rPr lang="en-US" sz="2600" b="1" dirty="0"/>
              <a:t>D</a:t>
            </a:r>
            <a:r>
              <a:rPr lang="en-US" sz="2600" b="1" dirty="0" smtClean="0"/>
              <a:t>uring Fall</a:t>
            </a:r>
          </a:p>
          <a:p>
            <a:r>
              <a:rPr lang="en-US" sz="2600" b="1" dirty="0"/>
              <a:t>	</a:t>
            </a:r>
            <a:r>
              <a:rPr lang="en-US" sz="2600" b="1" dirty="0" smtClean="0"/>
              <a:t>					Across All Elevations</a:t>
            </a:r>
            <a:endParaRPr lang="en-US" sz="2600" b="1" dirty="0"/>
          </a:p>
        </p:txBody>
      </p:sp>
      <p:sp>
        <p:nvSpPr>
          <p:cNvPr id="4" name="TextBox 3"/>
          <p:cNvSpPr txBox="1"/>
          <p:nvPr/>
        </p:nvSpPr>
        <p:spPr>
          <a:xfrm rot="16200000">
            <a:off x="228600" y="3429000"/>
            <a:ext cx="1182247" cy="369332"/>
          </a:xfrm>
          <a:prstGeom prst="rect">
            <a:avLst/>
          </a:prstGeom>
          <a:noFill/>
        </p:spPr>
        <p:txBody>
          <a:bodyPr wrap="none" rtlCol="0">
            <a:spAutoFit/>
          </a:bodyPr>
          <a:lstStyle/>
          <a:p>
            <a:r>
              <a:rPr lang="en-US" dirty="0" smtClean="0"/>
              <a:t>NDVI *100</a:t>
            </a:r>
            <a:endParaRPr lang="en-US" dirty="0"/>
          </a:p>
        </p:txBody>
      </p:sp>
      <p:sp>
        <p:nvSpPr>
          <p:cNvPr id="5" name="TextBox 4"/>
          <p:cNvSpPr txBox="1"/>
          <p:nvPr/>
        </p:nvSpPr>
        <p:spPr>
          <a:xfrm>
            <a:off x="7357763" y="6407006"/>
            <a:ext cx="1670650" cy="292388"/>
          </a:xfrm>
          <a:prstGeom prst="rect">
            <a:avLst/>
          </a:prstGeom>
          <a:noFill/>
        </p:spPr>
        <p:txBody>
          <a:bodyPr wrap="none" rtlCol="0">
            <a:spAutoFit/>
          </a:bodyPr>
          <a:lstStyle/>
          <a:p>
            <a:r>
              <a:rPr lang="en-US" sz="1300" dirty="0" smtClean="0"/>
              <a:t>n=18,030 MODIS cells</a:t>
            </a:r>
            <a:endParaRPr lang="en-US" sz="1300" dirty="0"/>
          </a:p>
        </p:txBody>
      </p:sp>
    </p:spTree>
    <p:extLst>
      <p:ext uri="{BB962C8B-B14F-4D97-AF65-F5344CB8AC3E}">
        <p14:creationId xmlns:p14="http://schemas.microsoft.com/office/powerpoint/2010/main" val="30187071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6682" y="1676400"/>
            <a:ext cx="6982918"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228600"/>
            <a:ext cx="7447232" cy="1169551"/>
          </a:xfrm>
          <a:prstGeom prst="rect">
            <a:avLst/>
          </a:prstGeom>
          <a:noFill/>
        </p:spPr>
        <p:txBody>
          <a:bodyPr wrap="none" rtlCol="0">
            <a:spAutoFit/>
          </a:bodyPr>
          <a:lstStyle/>
          <a:p>
            <a:r>
              <a:rPr lang="en-US" dirty="0" smtClean="0">
                <a:solidFill>
                  <a:schemeClr val="bg1">
                    <a:lumMod val="50000"/>
                  </a:schemeClr>
                </a:solidFill>
              </a:rPr>
              <a:t>Land Surface Phenology of Great Smoky Mountains National Park</a:t>
            </a:r>
          </a:p>
          <a:p>
            <a:r>
              <a:rPr lang="en-US" sz="2600" b="1" dirty="0" smtClean="0"/>
              <a:t>Cooling Degree Days for Western NC and Eastern TN </a:t>
            </a:r>
          </a:p>
          <a:p>
            <a:r>
              <a:rPr lang="en-US" sz="2600" b="1" dirty="0" smtClean="0"/>
              <a:t>(Average of NCDC Climate Division TN 1 and NC 1)</a:t>
            </a:r>
            <a:endParaRPr lang="en-US" sz="2600" b="1" dirty="0"/>
          </a:p>
        </p:txBody>
      </p:sp>
      <p:sp>
        <p:nvSpPr>
          <p:cNvPr id="3" name="TextBox 2"/>
          <p:cNvSpPr txBox="1"/>
          <p:nvPr/>
        </p:nvSpPr>
        <p:spPr>
          <a:xfrm rot="16200000">
            <a:off x="-1292362" y="3502220"/>
            <a:ext cx="4450257" cy="646331"/>
          </a:xfrm>
          <a:prstGeom prst="rect">
            <a:avLst/>
          </a:prstGeom>
          <a:noFill/>
        </p:spPr>
        <p:txBody>
          <a:bodyPr wrap="none" rtlCol="0">
            <a:spAutoFit/>
          </a:bodyPr>
          <a:lstStyle/>
          <a:p>
            <a:pPr algn="ctr"/>
            <a:r>
              <a:rPr lang="en-US" b="1" dirty="0" smtClean="0"/>
              <a:t>Cooling Degree Days</a:t>
            </a:r>
          </a:p>
          <a:p>
            <a:r>
              <a:rPr lang="en-US" dirty="0" smtClean="0"/>
              <a:t>Cold				Warm</a:t>
            </a:r>
            <a:endParaRPr lang="en-US" dirty="0"/>
          </a:p>
        </p:txBody>
      </p:sp>
      <p:sp>
        <p:nvSpPr>
          <p:cNvPr id="8" name="TextBox 7"/>
          <p:cNvSpPr txBox="1"/>
          <p:nvPr/>
        </p:nvSpPr>
        <p:spPr>
          <a:xfrm>
            <a:off x="2269949" y="6031468"/>
            <a:ext cx="5156669" cy="369332"/>
          </a:xfrm>
          <a:prstGeom prst="rect">
            <a:avLst/>
          </a:prstGeom>
          <a:solidFill>
            <a:schemeClr val="bg1"/>
          </a:solidFill>
        </p:spPr>
        <p:txBody>
          <a:bodyPr wrap="none" rtlCol="0">
            <a:spAutoFit/>
          </a:bodyPr>
          <a:lstStyle/>
          <a:p>
            <a:pPr algn="ctr"/>
            <a:r>
              <a:rPr lang="en-US" b="1" dirty="0" smtClean="0"/>
              <a:t>August                        September                       October</a:t>
            </a:r>
            <a:endParaRPr lang="en-US" dirty="0"/>
          </a:p>
        </p:txBody>
      </p:sp>
    </p:spTree>
    <p:extLst>
      <p:ext uri="{BB962C8B-B14F-4D97-AF65-F5344CB8AC3E}">
        <p14:creationId xmlns:p14="http://schemas.microsoft.com/office/powerpoint/2010/main" val="27698699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3" name="Picture 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3734" y="777875"/>
            <a:ext cx="3042266" cy="196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2"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2782750"/>
            <a:ext cx="3028533" cy="1956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1"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2266" y="4953001"/>
            <a:ext cx="2948885"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0"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56" y="4872063"/>
            <a:ext cx="3013577" cy="1946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04800" y="4888468"/>
            <a:ext cx="553421" cy="646331"/>
          </a:xfrm>
          <a:prstGeom prst="rect">
            <a:avLst/>
          </a:prstGeom>
          <a:noFill/>
        </p:spPr>
        <p:txBody>
          <a:bodyPr wrap="none" rtlCol="0">
            <a:spAutoFit/>
          </a:bodyPr>
          <a:lstStyle/>
          <a:p>
            <a:r>
              <a:rPr lang="en-US" dirty="0" smtClean="0"/>
              <a:t>CA, </a:t>
            </a:r>
          </a:p>
          <a:p>
            <a:r>
              <a:rPr lang="en-US" dirty="0" smtClean="0"/>
              <a:t>NV</a:t>
            </a:r>
            <a:endParaRPr lang="en-US" dirty="0"/>
          </a:p>
        </p:txBody>
      </p:sp>
      <p:sp>
        <p:nvSpPr>
          <p:cNvPr id="10" name="TextBox 9"/>
          <p:cNvSpPr txBox="1"/>
          <p:nvPr/>
        </p:nvSpPr>
        <p:spPr>
          <a:xfrm>
            <a:off x="3318377" y="725269"/>
            <a:ext cx="494046" cy="646331"/>
          </a:xfrm>
          <a:prstGeom prst="rect">
            <a:avLst/>
          </a:prstGeom>
          <a:noFill/>
        </p:spPr>
        <p:txBody>
          <a:bodyPr wrap="none" rtlCol="0">
            <a:spAutoFit/>
          </a:bodyPr>
          <a:lstStyle/>
          <a:p>
            <a:r>
              <a:rPr lang="en-US" dirty="0" smtClean="0"/>
              <a:t>ID,</a:t>
            </a:r>
          </a:p>
          <a:p>
            <a:r>
              <a:rPr lang="en-US" dirty="0" smtClean="0"/>
              <a:t>MT</a:t>
            </a:r>
            <a:endParaRPr lang="en-US" dirty="0"/>
          </a:p>
        </p:txBody>
      </p:sp>
      <p:pic>
        <p:nvPicPr>
          <p:cNvPr id="615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956" y="2743200"/>
            <a:ext cx="3013577" cy="1946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04800" y="2738248"/>
            <a:ext cx="572593" cy="646331"/>
          </a:xfrm>
          <a:prstGeom prst="rect">
            <a:avLst/>
          </a:prstGeom>
          <a:noFill/>
        </p:spPr>
        <p:txBody>
          <a:bodyPr wrap="none" rtlCol="0">
            <a:spAutoFit/>
          </a:bodyPr>
          <a:lstStyle/>
          <a:p>
            <a:r>
              <a:rPr lang="en-US" dirty="0" smtClean="0"/>
              <a:t>OR, </a:t>
            </a:r>
          </a:p>
          <a:p>
            <a:r>
              <a:rPr lang="en-US" dirty="0" smtClean="0"/>
              <a:t>WA</a:t>
            </a:r>
            <a:endParaRPr lang="en-US" dirty="0"/>
          </a:p>
        </p:txBody>
      </p:sp>
      <p:sp>
        <p:nvSpPr>
          <p:cNvPr id="28" name="TextBox 27"/>
          <p:cNvSpPr txBox="1"/>
          <p:nvPr/>
        </p:nvSpPr>
        <p:spPr>
          <a:xfrm>
            <a:off x="2188322" y="102513"/>
            <a:ext cx="5050678" cy="461665"/>
          </a:xfrm>
          <a:prstGeom prst="rect">
            <a:avLst/>
          </a:prstGeom>
          <a:noFill/>
        </p:spPr>
        <p:txBody>
          <a:bodyPr wrap="none" rtlCol="0">
            <a:spAutoFit/>
          </a:bodyPr>
          <a:lstStyle/>
          <a:p>
            <a:pPr algn="ctr"/>
            <a:r>
              <a:rPr lang="en-US" sz="2400" dirty="0" smtClean="0"/>
              <a:t>Monthly sources of fire by state groups</a:t>
            </a:r>
            <a:endParaRPr lang="en-US" sz="2400" dirty="0"/>
          </a:p>
        </p:txBody>
      </p:sp>
      <p:pic>
        <p:nvPicPr>
          <p:cNvPr id="6156"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72200" y="823397"/>
            <a:ext cx="2971800" cy="1919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6505800" y="785031"/>
            <a:ext cx="580800" cy="646331"/>
          </a:xfrm>
          <a:prstGeom prst="rect">
            <a:avLst/>
          </a:prstGeom>
          <a:noFill/>
        </p:spPr>
        <p:txBody>
          <a:bodyPr wrap="none" rtlCol="0">
            <a:spAutoFit/>
          </a:bodyPr>
          <a:lstStyle/>
          <a:p>
            <a:r>
              <a:rPr lang="en-US" dirty="0" smtClean="0"/>
              <a:t>ND, </a:t>
            </a:r>
          </a:p>
          <a:p>
            <a:r>
              <a:rPr lang="en-US" dirty="0" smtClean="0"/>
              <a:t>SD</a:t>
            </a:r>
            <a:endParaRPr lang="en-US" dirty="0"/>
          </a:p>
        </p:txBody>
      </p:sp>
      <p:sp>
        <p:nvSpPr>
          <p:cNvPr id="35" name="TextBox 34"/>
          <p:cNvSpPr txBox="1"/>
          <p:nvPr/>
        </p:nvSpPr>
        <p:spPr>
          <a:xfrm>
            <a:off x="152400" y="228600"/>
            <a:ext cx="437940" cy="369332"/>
          </a:xfrm>
          <a:prstGeom prst="rect">
            <a:avLst/>
          </a:prstGeom>
          <a:noFill/>
        </p:spPr>
        <p:txBody>
          <a:bodyPr wrap="none" rtlCol="0">
            <a:spAutoFit/>
          </a:bodyPr>
          <a:lstStyle/>
          <a:p>
            <a:r>
              <a:rPr lang="en-US" dirty="0" smtClean="0"/>
              <a:t>AK</a:t>
            </a:r>
            <a:endParaRPr lang="en-US" dirty="0"/>
          </a:p>
        </p:txBody>
      </p:sp>
      <p:sp>
        <p:nvSpPr>
          <p:cNvPr id="38" name="TextBox 37"/>
          <p:cNvSpPr txBox="1"/>
          <p:nvPr/>
        </p:nvSpPr>
        <p:spPr>
          <a:xfrm>
            <a:off x="3318377" y="2786866"/>
            <a:ext cx="531364" cy="923330"/>
          </a:xfrm>
          <a:prstGeom prst="rect">
            <a:avLst/>
          </a:prstGeom>
          <a:noFill/>
        </p:spPr>
        <p:txBody>
          <a:bodyPr wrap="none" rtlCol="0">
            <a:spAutoFit/>
          </a:bodyPr>
          <a:lstStyle/>
          <a:p>
            <a:r>
              <a:rPr lang="en-US" dirty="0" smtClean="0"/>
              <a:t>WY,</a:t>
            </a:r>
          </a:p>
          <a:p>
            <a:r>
              <a:rPr lang="en-US" dirty="0" smtClean="0"/>
              <a:t>CO,</a:t>
            </a:r>
          </a:p>
          <a:p>
            <a:r>
              <a:rPr lang="en-US" dirty="0" smtClean="0"/>
              <a:t>UT</a:t>
            </a:r>
            <a:endParaRPr lang="en-US" dirty="0"/>
          </a:p>
        </p:txBody>
      </p:sp>
      <p:pic>
        <p:nvPicPr>
          <p:cNvPr id="6158"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28533" y="4876395"/>
            <a:ext cx="3067467" cy="1981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40"/>
          <p:cNvSpPr txBox="1"/>
          <p:nvPr/>
        </p:nvSpPr>
        <p:spPr>
          <a:xfrm>
            <a:off x="3341425" y="4898389"/>
            <a:ext cx="535724" cy="646331"/>
          </a:xfrm>
          <a:prstGeom prst="rect">
            <a:avLst/>
          </a:prstGeom>
          <a:noFill/>
        </p:spPr>
        <p:txBody>
          <a:bodyPr wrap="none" rtlCol="0">
            <a:spAutoFit/>
          </a:bodyPr>
          <a:lstStyle/>
          <a:p>
            <a:r>
              <a:rPr lang="en-US" dirty="0" smtClean="0"/>
              <a:t>AZ, </a:t>
            </a:r>
          </a:p>
          <a:p>
            <a:r>
              <a:rPr lang="en-US" dirty="0" smtClean="0"/>
              <a:t>NM</a:t>
            </a:r>
            <a:endParaRPr lang="en-US" dirty="0"/>
          </a:p>
        </p:txBody>
      </p:sp>
      <p:sp>
        <p:nvSpPr>
          <p:cNvPr id="45" name="TextBox 44"/>
          <p:cNvSpPr txBox="1"/>
          <p:nvPr/>
        </p:nvSpPr>
        <p:spPr>
          <a:xfrm>
            <a:off x="6495515" y="4888727"/>
            <a:ext cx="514885" cy="646331"/>
          </a:xfrm>
          <a:prstGeom prst="rect">
            <a:avLst/>
          </a:prstGeom>
          <a:noFill/>
        </p:spPr>
        <p:txBody>
          <a:bodyPr wrap="none" rtlCol="0">
            <a:spAutoFit/>
          </a:bodyPr>
          <a:lstStyle/>
          <a:p>
            <a:r>
              <a:rPr lang="en-US" dirty="0" smtClean="0"/>
              <a:t>OK,</a:t>
            </a:r>
          </a:p>
          <a:p>
            <a:r>
              <a:rPr lang="en-US" dirty="0" smtClean="0"/>
              <a:t>TX</a:t>
            </a:r>
            <a:endParaRPr lang="en-US" dirty="0"/>
          </a:p>
        </p:txBody>
      </p:sp>
      <p:pic>
        <p:nvPicPr>
          <p:cNvPr id="6159"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72200" y="2819400"/>
            <a:ext cx="2971800" cy="1919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TextBox 47"/>
          <p:cNvSpPr txBox="1"/>
          <p:nvPr/>
        </p:nvSpPr>
        <p:spPr>
          <a:xfrm>
            <a:off x="6477000" y="2782669"/>
            <a:ext cx="556563" cy="646331"/>
          </a:xfrm>
          <a:prstGeom prst="rect">
            <a:avLst/>
          </a:prstGeom>
          <a:noFill/>
        </p:spPr>
        <p:txBody>
          <a:bodyPr wrap="none" rtlCol="0">
            <a:spAutoFit/>
          </a:bodyPr>
          <a:lstStyle/>
          <a:p>
            <a:r>
              <a:rPr lang="en-US" dirty="0" smtClean="0"/>
              <a:t>NE, </a:t>
            </a:r>
          </a:p>
          <a:p>
            <a:r>
              <a:rPr lang="en-US" dirty="0" smtClean="0"/>
              <a:t>KS</a:t>
            </a:r>
            <a:endParaRPr lang="en-US" dirty="0"/>
          </a:p>
        </p:txBody>
      </p:sp>
    </p:spTree>
    <p:extLst>
      <p:ext uri="{BB962C8B-B14F-4D97-AF65-F5344CB8AC3E}">
        <p14:creationId xmlns:p14="http://schemas.microsoft.com/office/powerpoint/2010/main" val="9380657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252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4836"/>
          <a:stretch/>
        </p:blipFill>
        <p:spPr>
          <a:xfrm>
            <a:off x="0" y="0"/>
            <a:ext cx="9163975" cy="6858000"/>
          </a:xfrm>
          <a:prstGeom prst="rect">
            <a:avLst/>
          </a:prstGeom>
        </p:spPr>
      </p:pic>
    </p:spTree>
    <p:extLst>
      <p:ext uri="{BB962C8B-B14F-4D97-AF65-F5344CB8AC3E}">
        <p14:creationId xmlns:p14="http://schemas.microsoft.com/office/powerpoint/2010/main" val="584295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stevenorman\Pictures\MODIS\MODIS_232m.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172850" y="152400"/>
            <a:ext cx="3865713"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1921825"/>
            <a:ext cx="4876800" cy="2185214"/>
          </a:xfrm>
          <a:prstGeom prst="rect">
            <a:avLst/>
          </a:prstGeom>
          <a:solidFill>
            <a:schemeClr val="bg1">
              <a:lumMod val="95000"/>
            </a:schemeClr>
          </a:solidFill>
          <a:ln>
            <a:solidFill>
              <a:schemeClr val="tx1">
                <a:lumMod val="50000"/>
                <a:lumOff val="50000"/>
              </a:schemeClr>
            </a:solidFill>
          </a:ln>
          <a:effectLst>
            <a:outerShdw blurRad="50800" dist="38100" dir="2700000" algn="tl" rotWithShape="0">
              <a:prstClr val="black">
                <a:alpha val="40000"/>
              </a:prstClr>
            </a:outerShdw>
          </a:effectLst>
        </p:spPr>
        <p:txBody>
          <a:bodyPr wrap="square" rtlCol="0">
            <a:spAutoFit/>
          </a:bodyPr>
          <a:lstStyle/>
          <a:p>
            <a:pPr marL="285750" indent="-285750">
              <a:buFont typeface="Arial" pitchFamily="34" charset="0"/>
              <a:buChar char="•"/>
            </a:pPr>
            <a:r>
              <a:rPr lang="en-US" sz="1700" dirty="0" smtClean="0">
                <a:latin typeface="Arial" panose="020B0604020202020204" pitchFamily="34" charset="0"/>
                <a:cs typeface="Arial" panose="020B0604020202020204" pitchFamily="34" charset="0"/>
              </a:rPr>
              <a:t>Online at </a:t>
            </a:r>
            <a:r>
              <a:rPr lang="en-US" sz="1700" dirty="0">
                <a:latin typeface="Arial" panose="020B0604020202020204" pitchFamily="34" charset="0"/>
                <a:cs typeface="Arial" panose="020B0604020202020204" pitchFamily="34" charset="0"/>
                <a:hlinkClick r:id="rId4"/>
              </a:rPr>
              <a:t>http://forwarn.forestthreats.org</a:t>
            </a:r>
            <a:endParaRPr lang="en-US" sz="1700" dirty="0">
              <a:latin typeface="Arial" panose="020B0604020202020204" pitchFamily="34" charset="0"/>
              <a:cs typeface="Arial" panose="020B0604020202020204" pitchFamily="34" charset="0"/>
            </a:endParaRPr>
          </a:p>
          <a:p>
            <a:pPr marL="285750" indent="-285750">
              <a:buFont typeface="Arial" pitchFamily="34" charset="0"/>
              <a:buChar char="•"/>
            </a:pPr>
            <a:r>
              <a:rPr lang="en-US" sz="1700" dirty="0" smtClean="0">
                <a:latin typeface="Arial" panose="020B0604020202020204" pitchFamily="34" charset="0"/>
                <a:cs typeface="Arial" panose="020B0604020202020204" pitchFamily="34" charset="0"/>
              </a:rPr>
              <a:t>Measure is the Normalized Difference Vegetation Index (NDVI) from MODIS</a:t>
            </a:r>
          </a:p>
          <a:p>
            <a:pPr marL="285750" indent="-285750">
              <a:buFont typeface="Arial" pitchFamily="34" charset="0"/>
              <a:buChar char="•"/>
            </a:pPr>
            <a:r>
              <a:rPr lang="en-US" sz="1700" dirty="0">
                <a:latin typeface="Arial" panose="020B0604020202020204" pitchFamily="34" charset="0"/>
                <a:cs typeface="Arial" panose="020B0604020202020204" pitchFamily="34" charset="0"/>
              </a:rPr>
              <a:t>232 meter resolution (5.4 ha/13 ac)</a:t>
            </a:r>
          </a:p>
          <a:p>
            <a:pPr marL="285750" indent="-285750">
              <a:buFont typeface="Arial" pitchFamily="34" charset="0"/>
              <a:buChar char="•"/>
            </a:pPr>
            <a:r>
              <a:rPr lang="en-US" sz="1700" dirty="0">
                <a:latin typeface="Arial" panose="020B0604020202020204" pitchFamily="34" charset="0"/>
                <a:cs typeface="Arial" panose="020B0604020202020204" pitchFamily="34" charset="0"/>
              </a:rPr>
              <a:t>8-day frequency </a:t>
            </a:r>
            <a:r>
              <a:rPr lang="en-US" sz="1700" dirty="0" smtClean="0">
                <a:latin typeface="Arial" panose="020B0604020202020204" pitchFamily="34" charset="0"/>
                <a:cs typeface="Arial" panose="020B0604020202020204" pitchFamily="34" charset="0"/>
              </a:rPr>
              <a:t>(46 periods/year from 2000)</a:t>
            </a:r>
            <a:endParaRPr lang="en-US" sz="1700" dirty="0">
              <a:latin typeface="Arial" panose="020B0604020202020204" pitchFamily="34" charset="0"/>
              <a:cs typeface="Arial" panose="020B0604020202020204" pitchFamily="34" charset="0"/>
            </a:endParaRPr>
          </a:p>
          <a:p>
            <a:pPr marL="285750" indent="-285750">
              <a:buFont typeface="Arial" pitchFamily="34" charset="0"/>
              <a:buChar char="•"/>
            </a:pPr>
            <a:r>
              <a:rPr lang="en-US" sz="1700" dirty="0" smtClean="0">
                <a:latin typeface="Arial" panose="020B0604020202020204" pitchFamily="34" charset="0"/>
                <a:cs typeface="Arial" panose="020B0604020202020204" pitchFamily="34" charset="0"/>
              </a:rPr>
              <a:t>Since 2010, </a:t>
            </a:r>
            <a:r>
              <a:rPr lang="en-US" sz="1700" dirty="0">
                <a:latin typeface="Arial" panose="020B0604020202020204" pitchFamily="34" charset="0"/>
                <a:cs typeface="Arial" panose="020B0604020202020204" pitchFamily="34" charset="0"/>
              </a:rPr>
              <a:t>276 near-real-time change </a:t>
            </a:r>
            <a:r>
              <a:rPr lang="en-US" sz="1700" dirty="0" smtClean="0">
                <a:latin typeface="Arial" panose="020B0604020202020204" pitchFamily="34" charset="0"/>
                <a:cs typeface="Arial" panose="020B0604020202020204" pitchFamily="34" charset="0"/>
              </a:rPr>
              <a:t>maps /year using 6 seasonally-adjusted baselines</a:t>
            </a:r>
          </a:p>
          <a:p>
            <a:pPr marL="285750" indent="-285750">
              <a:buFont typeface="Arial" pitchFamily="34" charset="0"/>
              <a:buChar char="•"/>
            </a:pPr>
            <a:r>
              <a:rPr lang="en-US" sz="1700" dirty="0" smtClean="0">
                <a:latin typeface="Arial" panose="020B0604020202020204" pitchFamily="34" charset="0"/>
                <a:cs typeface="Arial" panose="020B0604020202020204" pitchFamily="34" charset="0"/>
              </a:rPr>
              <a:t>Derived and long-term monitoring products</a:t>
            </a:r>
            <a:endParaRPr lang="en-US" sz="1700" dirty="0">
              <a:latin typeface="Arial" panose="020B0604020202020204" pitchFamily="34" charset="0"/>
              <a:cs typeface="Arial" panose="020B0604020202020204" pitchFamily="34" charset="0"/>
            </a:endParaRPr>
          </a:p>
        </p:txBody>
      </p:sp>
      <p:cxnSp>
        <p:nvCxnSpPr>
          <p:cNvPr id="18432" name="Straight Arrow Connector 18431"/>
          <p:cNvCxnSpPr/>
          <p:nvPr/>
        </p:nvCxnSpPr>
        <p:spPr>
          <a:xfrm flipV="1">
            <a:off x="5791199" y="583810"/>
            <a:ext cx="1188204" cy="24497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795216" y="3800661"/>
            <a:ext cx="4184509" cy="2904939"/>
            <a:chOff x="5029200" y="178475"/>
            <a:chExt cx="4184509" cy="2904939"/>
          </a:xfrm>
        </p:grpSpPr>
        <p:pic>
          <p:nvPicPr>
            <p:cNvPr id="18" name="Picture 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029200" y="609600"/>
              <a:ext cx="3302348" cy="1746826"/>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6" name="Picture 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144824" y="762000"/>
              <a:ext cx="3302348" cy="1746826"/>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9"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269058" y="902247"/>
              <a:ext cx="3296075" cy="1756234"/>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 name="Picture 1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5412341" y="1020794"/>
              <a:ext cx="3289803" cy="1746826"/>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1" name="Picture 1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5565150" y="1172428"/>
              <a:ext cx="3283530" cy="1758586"/>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7" name="Picture 1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5717550" y="1324828"/>
              <a:ext cx="3283530" cy="1758586"/>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6929686" y="178475"/>
              <a:ext cx="2284023" cy="2031325"/>
            </a:xfrm>
            <a:prstGeom prst="rect">
              <a:avLst/>
            </a:prstGeom>
            <a:solidFill>
              <a:schemeClr val="bg1"/>
            </a:solidFill>
            <a:ln w="6350">
              <a:solidFill>
                <a:schemeClr val="tx1"/>
              </a:solidFill>
            </a:ln>
            <a:effectLst>
              <a:outerShdw blurRad="50800" dist="38100" dir="2700000" algn="tl" rotWithShape="0">
                <a:prstClr val="black">
                  <a:alpha val="40000"/>
                </a:prstClr>
              </a:outerShdw>
            </a:effectLst>
          </p:spPr>
          <p:txBody>
            <a:bodyPr wrap="none" rtlCol="0">
              <a:spAutoFit/>
            </a:bodyPr>
            <a:lstStyle/>
            <a:p>
              <a:pPr algn="ctr"/>
              <a:r>
                <a:rPr lang="en-US" b="1" u="sng" dirty="0" smtClean="0">
                  <a:latin typeface="Arial" panose="020B0604020202020204" pitchFamily="34" charset="0"/>
                  <a:cs typeface="Arial" panose="020B0604020202020204" pitchFamily="34" charset="0"/>
                </a:rPr>
                <a:t>Baselines</a:t>
              </a:r>
            </a:p>
            <a:p>
              <a:r>
                <a:rPr lang="en-US" dirty="0" smtClean="0">
                  <a:solidFill>
                    <a:schemeClr val="tx1">
                      <a:lumMod val="65000"/>
                      <a:lumOff val="35000"/>
                    </a:schemeClr>
                  </a:solidFill>
                  <a:latin typeface="Arial" panose="020B0604020202020204" pitchFamily="34" charset="0"/>
                  <a:cs typeface="Arial" panose="020B0604020202020204" pitchFamily="34" charset="0"/>
                </a:rPr>
                <a:t>1 Year Early Detect</a:t>
              </a:r>
            </a:p>
            <a:p>
              <a:r>
                <a:rPr lang="en-US" dirty="0" smtClean="0">
                  <a:latin typeface="Arial" panose="020B0604020202020204" pitchFamily="34" charset="0"/>
                  <a:cs typeface="Arial" panose="020B0604020202020204" pitchFamily="34" charset="0"/>
                </a:rPr>
                <a:t>1 </a:t>
              </a:r>
              <a:r>
                <a:rPr lang="en-US" dirty="0">
                  <a:latin typeface="Arial" panose="020B0604020202020204" pitchFamily="34" charset="0"/>
                  <a:cs typeface="Arial" panose="020B0604020202020204" pitchFamily="34" charset="0"/>
                </a:rPr>
                <a:t>Y</a:t>
              </a:r>
              <a:r>
                <a:rPr lang="en-US" dirty="0" smtClean="0">
                  <a:latin typeface="Arial" panose="020B0604020202020204" pitchFamily="34" charset="0"/>
                  <a:cs typeface="Arial" panose="020B0604020202020204" pitchFamily="34" charset="0"/>
                </a:rPr>
                <a:t>ear Standard</a:t>
              </a:r>
            </a:p>
            <a:p>
              <a:r>
                <a:rPr lang="en-US" dirty="0" smtClean="0">
                  <a:latin typeface="Arial" panose="020B0604020202020204" pitchFamily="34" charset="0"/>
                  <a:cs typeface="Arial" panose="020B0604020202020204" pitchFamily="34" charset="0"/>
                </a:rPr>
                <a:t>3 Year Maximum</a:t>
              </a:r>
            </a:p>
            <a:p>
              <a:r>
                <a:rPr lang="en-US" dirty="0" smtClean="0">
                  <a:latin typeface="Arial" panose="020B0604020202020204" pitchFamily="34" charset="0"/>
                  <a:cs typeface="Arial" panose="020B0604020202020204" pitchFamily="34" charset="0"/>
                </a:rPr>
                <a:t>All Year Maximum</a:t>
              </a:r>
            </a:p>
            <a:p>
              <a:r>
                <a:rPr lang="en-US" dirty="0" smtClean="0">
                  <a:latin typeface="Arial" panose="020B0604020202020204" pitchFamily="34" charset="0"/>
                  <a:cs typeface="Arial" panose="020B0604020202020204" pitchFamily="34" charset="0"/>
                </a:rPr>
                <a:t>All Year Mean</a:t>
              </a:r>
            </a:p>
            <a:p>
              <a:r>
                <a:rPr lang="en-US" dirty="0" smtClean="0">
                  <a:latin typeface="Arial" panose="020B0604020202020204" pitchFamily="34" charset="0"/>
                  <a:cs typeface="Arial" panose="020B0604020202020204" pitchFamily="34" charset="0"/>
                </a:rPr>
                <a:t>All Year Max of Type</a:t>
              </a:r>
              <a:endParaRPr lang="en-US" dirty="0">
                <a:latin typeface="Arial" panose="020B0604020202020204" pitchFamily="34" charset="0"/>
                <a:cs typeface="Arial" panose="020B0604020202020204" pitchFamily="34" charset="0"/>
              </a:endParaRPr>
            </a:p>
          </p:txBody>
        </p:sp>
      </p:grpSp>
      <p:grpSp>
        <p:nvGrpSpPr>
          <p:cNvPr id="2" name="Group 1"/>
          <p:cNvGrpSpPr/>
          <p:nvPr/>
        </p:nvGrpSpPr>
        <p:grpSpPr>
          <a:xfrm>
            <a:off x="543407" y="762000"/>
            <a:ext cx="3876193" cy="1002752"/>
            <a:chOff x="543407" y="838200"/>
            <a:chExt cx="3876193" cy="1002752"/>
          </a:xfrm>
        </p:grpSpPr>
        <p:pic>
          <p:nvPicPr>
            <p:cNvPr id="18435"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2057400" y="1286483"/>
              <a:ext cx="933028" cy="47893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8436" name="Picture 4"/>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3358647" y="1359530"/>
              <a:ext cx="1060953" cy="380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86000" y="838200"/>
              <a:ext cx="1913336" cy="436374"/>
            </a:xfrm>
            <a:prstGeom prst="rect">
              <a:avLst/>
            </a:prstGeom>
          </p:spPr>
        </p:pic>
        <p:pic>
          <p:nvPicPr>
            <p:cNvPr id="7" name="Picture 6"/>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5708" y="1081660"/>
              <a:ext cx="759292" cy="759292"/>
            </a:xfrm>
            <a:prstGeom prst="rect">
              <a:avLst/>
            </a:prstGeom>
          </p:spPr>
        </p:pic>
        <p:pic>
          <p:nvPicPr>
            <p:cNvPr id="30" name="Picture 2" descr="C:\Users\stevenorman\Desktop\FS_logo1000.jpg"/>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407" y="864244"/>
              <a:ext cx="614266" cy="707121"/>
            </a:xfrm>
            <a:prstGeom prst="rect">
              <a:avLst/>
            </a:prstGeom>
            <a:noFill/>
            <a:effectLst/>
            <a:extLst>
              <a:ext uri="{909E8E84-426E-40DD-AFC4-6F175D3DCCD1}">
                <a14:hiddenFill xmlns:a14="http://schemas.microsoft.com/office/drawing/2010/main">
                  <a:solidFill>
                    <a:srgbClr val="FFFFFF"/>
                  </a:solidFill>
                </a14:hiddenFill>
              </a:ext>
            </a:extLst>
          </p:spPr>
        </p:pic>
      </p:grpSp>
      <p:pic>
        <p:nvPicPr>
          <p:cNvPr id="2050" name="Picture 2"/>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a:stretch/>
        </p:blipFill>
        <p:spPr bwMode="auto">
          <a:xfrm>
            <a:off x="455237" y="4343193"/>
            <a:ext cx="4040563" cy="230995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a:stretch/>
        </p:blipFill>
        <p:spPr bwMode="auto">
          <a:xfrm>
            <a:off x="381000" y="4339654"/>
            <a:ext cx="4168350" cy="233338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2" name="TextBox 21"/>
          <p:cNvSpPr txBox="1"/>
          <p:nvPr/>
        </p:nvSpPr>
        <p:spPr>
          <a:xfrm>
            <a:off x="381000" y="152400"/>
            <a:ext cx="3733651" cy="523220"/>
          </a:xfrm>
          <a:prstGeom prst="rect">
            <a:avLst/>
          </a:prstGeom>
          <a:noFill/>
        </p:spPr>
        <p:txBody>
          <a:bodyPr wrap="none" rtlCol="0">
            <a:spAutoFit/>
          </a:bodyPr>
          <a:lstStyle/>
          <a:p>
            <a:r>
              <a:rPr lang="en-US" sz="2800" b="1" dirty="0" smtClean="0">
                <a:latin typeface="Arial" panose="020B0604020202020204" pitchFamily="34" charset="0"/>
                <a:cs typeface="Arial" panose="020B0604020202020204" pitchFamily="34" charset="0"/>
              </a:rPr>
              <a:t>The </a:t>
            </a:r>
            <a:r>
              <a:rPr lang="en-US" sz="2800" b="1" i="1" dirty="0" smtClean="0">
                <a:latin typeface="Arial" panose="020B0604020202020204" pitchFamily="34" charset="0"/>
                <a:cs typeface="Arial" panose="020B0604020202020204" pitchFamily="34" charset="0"/>
              </a:rPr>
              <a:t>ForWarn</a:t>
            </a:r>
            <a:r>
              <a:rPr lang="en-US" sz="2800" b="1" dirty="0" smtClean="0">
                <a:latin typeface="Arial" panose="020B0604020202020204" pitchFamily="34" charset="0"/>
                <a:cs typeface="Arial" panose="020B0604020202020204" pitchFamily="34" charset="0"/>
              </a:rPr>
              <a:t> system</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79859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TotalTime>
  <Words>2585</Words>
  <Application>Microsoft Office PowerPoint</Application>
  <PresentationFormat>On-screen Show (4:3)</PresentationFormat>
  <Paragraphs>656</Paragraphs>
  <Slides>56</Slides>
  <Notes>0</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Forest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USDA Forest Service</dc:creator>
  <cp:lastModifiedBy>USDA Forest Service</cp:lastModifiedBy>
  <cp:revision>11</cp:revision>
  <dcterms:created xsi:type="dcterms:W3CDTF">2015-11-13T20:43:08Z</dcterms:created>
  <dcterms:modified xsi:type="dcterms:W3CDTF">2015-11-13T23:12:35Z</dcterms:modified>
</cp:coreProperties>
</file>