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56" r:id="rId4"/>
    <p:sldId id="257" r:id="rId5"/>
    <p:sldId id="261" r:id="rId6"/>
    <p:sldId id="269" r:id="rId7"/>
    <p:sldId id="288" r:id="rId8"/>
    <p:sldId id="289" r:id="rId9"/>
    <p:sldId id="268" r:id="rId10"/>
    <p:sldId id="259" r:id="rId11"/>
    <p:sldId id="265" r:id="rId12"/>
    <p:sldId id="273" r:id="rId13"/>
    <p:sldId id="266" r:id="rId14"/>
    <p:sldId id="286" r:id="rId15"/>
    <p:sldId id="287" r:id="rId16"/>
    <p:sldId id="284" r:id="rId17"/>
    <p:sldId id="282" r:id="rId18"/>
    <p:sldId id="260" r:id="rId19"/>
    <p:sldId id="275" r:id="rId20"/>
    <p:sldId id="276" r:id="rId21"/>
    <p:sldId id="274" r:id="rId22"/>
    <p:sldId id="278" r:id="rId23"/>
    <p:sldId id="277" r:id="rId24"/>
    <p:sldId id="26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>
        <p:scale>
          <a:sx n="95" d="100"/>
          <a:sy n="95" d="100"/>
        </p:scale>
        <p:origin x="-1056" y="-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39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CFD4-42FF-4A02-BD15-A7EAA80CED82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E22F-8805-4DED-9387-27BABF606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7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CFD4-42FF-4A02-BD15-A7EAA80CED82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E22F-8805-4DED-9387-27BABF606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22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CFD4-42FF-4A02-BD15-A7EAA80CED82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E22F-8805-4DED-9387-27BABF606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6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CFD4-42FF-4A02-BD15-A7EAA80CED82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E22F-8805-4DED-9387-27BABF606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81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CFD4-42FF-4A02-BD15-A7EAA80CED82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E22F-8805-4DED-9387-27BABF606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57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CFD4-42FF-4A02-BD15-A7EAA80CED82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E22F-8805-4DED-9387-27BABF606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25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CFD4-42FF-4A02-BD15-A7EAA80CED82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E22F-8805-4DED-9387-27BABF606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90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CFD4-42FF-4A02-BD15-A7EAA80CED82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E22F-8805-4DED-9387-27BABF606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60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CFD4-42FF-4A02-BD15-A7EAA80CED82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E22F-8805-4DED-9387-27BABF606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41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CFD4-42FF-4A02-BD15-A7EAA80CED82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E22F-8805-4DED-9387-27BABF606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79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CFD4-42FF-4A02-BD15-A7EAA80CED82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E22F-8805-4DED-9387-27BABF606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93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7CFD4-42FF-4A02-BD15-A7EAA80CED82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CE22F-8805-4DED-9387-27BABF606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6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539626"/>
            <a:ext cx="75156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The Land Surface Phenology of </a:t>
            </a:r>
          </a:p>
          <a:p>
            <a:r>
              <a:rPr lang="en-US" sz="3600" b="1" dirty="0" smtClean="0">
                <a:solidFill>
                  <a:schemeClr val="bg1">
                    <a:lumMod val="85000"/>
                  </a:schemeClr>
                </a:solidFill>
              </a:rPr>
              <a:t>Great Smoky Mountains National Park</a:t>
            </a:r>
            <a:endParaRPr lang="en-US" sz="36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447800"/>
            <a:ext cx="75156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The Land Surface Phenology of </a:t>
            </a:r>
          </a:p>
          <a:p>
            <a:r>
              <a:rPr lang="en-US" sz="3600" b="1" dirty="0" smtClean="0"/>
              <a:t>Great Smoky Mountains National Park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629400" y="4816495"/>
            <a:ext cx="2382383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 smtClean="0">
                <a:latin typeface="Bradley Hand ITC" pitchFamily="66" charset="0"/>
              </a:rPr>
              <a:t>Steve Norman</a:t>
            </a:r>
          </a:p>
          <a:p>
            <a:r>
              <a:rPr lang="en-US" sz="2300" b="1" dirty="0" smtClean="0">
                <a:latin typeface="Bradley Hand ITC" pitchFamily="66" charset="0"/>
              </a:rPr>
              <a:t>Bill Hargrove</a:t>
            </a:r>
          </a:p>
          <a:p>
            <a:r>
              <a:rPr lang="en-US" sz="2300" b="1" dirty="0" smtClean="0">
                <a:latin typeface="Bradley Hand ITC" pitchFamily="66" charset="0"/>
              </a:rPr>
              <a:t>Bill Christie</a:t>
            </a:r>
          </a:p>
          <a:p>
            <a:r>
              <a:rPr lang="en-US" sz="2300" b="1" dirty="0" smtClean="0">
                <a:latin typeface="Bradley Hand ITC" pitchFamily="66" charset="0"/>
              </a:rPr>
              <a:t>And many others</a:t>
            </a:r>
            <a:endParaRPr lang="en-US" sz="2300" b="1" dirty="0">
              <a:latin typeface="Bradley Hand ITC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37" y="4816495"/>
            <a:ext cx="3367763" cy="1079273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816495"/>
            <a:ext cx="1009650" cy="1133475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677466" y="2514600"/>
            <a:ext cx="51617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A Preliminary Satellite and Climatic Analysis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552891" y="6553200"/>
            <a:ext cx="76005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30 January 2013 EFETAC-National Park Service Meeting; Forest Service SRS Headquarters Asheville NC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8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1428750"/>
            <a:ext cx="72421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228600"/>
            <a:ext cx="86541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Land Surface Phenology of Great Smoky Mountains National Park</a:t>
            </a:r>
          </a:p>
          <a:p>
            <a:r>
              <a:rPr lang="en-US" sz="2600" b="1" dirty="0" smtClean="0"/>
              <a:t>Mean Greenup of Deciduous Forest Type Across All Elevations</a:t>
            </a:r>
            <a:endParaRPr lang="en-US" sz="2600" b="1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228600" y="3429000"/>
            <a:ext cx="11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NDVI *100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57763" y="6407006"/>
            <a:ext cx="167065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n=18,030 MODIS cells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7888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74351"/>
            <a:ext cx="6512440" cy="515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228600"/>
            <a:ext cx="748583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Land Surface Phenology of Great Smoky Mountains National Park</a:t>
            </a:r>
          </a:p>
          <a:p>
            <a:r>
              <a:rPr lang="en-US" sz="2600" b="1" dirty="0" smtClean="0"/>
              <a:t>Heating Degree Days for Western NC and Eastern TN </a:t>
            </a:r>
          </a:p>
          <a:p>
            <a:r>
              <a:rPr lang="en-US" sz="2600" b="1" dirty="0" smtClean="0"/>
              <a:t>(Average of NCDC Climate Division TN 1 and NC 1)</a:t>
            </a:r>
            <a:endParaRPr lang="en-US" sz="2600" b="1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1216219" y="3502220"/>
            <a:ext cx="4297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Heating Degree Days</a:t>
            </a:r>
          </a:p>
          <a:p>
            <a:r>
              <a:rPr lang="en-US" dirty="0" smtClean="0"/>
              <a:t>Warm				Cold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46050" y="6107668"/>
            <a:ext cx="47970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March                          April                               May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8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74351"/>
            <a:ext cx="6512440" cy="515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228600"/>
            <a:ext cx="748583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Land Surface Phenology of Great Smoky Mountains National Park</a:t>
            </a:r>
          </a:p>
          <a:p>
            <a:r>
              <a:rPr lang="en-US" sz="2600" b="1" dirty="0" smtClean="0"/>
              <a:t>Heating Degree Days for Western NC and Eastern TN </a:t>
            </a:r>
          </a:p>
          <a:p>
            <a:r>
              <a:rPr lang="en-US" sz="2600" b="1" dirty="0" smtClean="0"/>
              <a:t>(Average of NCDC Climate Division TN 1 and NC 1)</a:t>
            </a:r>
            <a:endParaRPr lang="en-US" sz="2600" b="1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1216219" y="3502220"/>
            <a:ext cx="4297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Heating Degree Days</a:t>
            </a:r>
          </a:p>
          <a:p>
            <a:r>
              <a:rPr lang="en-US" dirty="0" smtClean="0"/>
              <a:t>Warm				Cold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46050" y="6107668"/>
            <a:ext cx="47970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March                          April                               May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317569" y="4491335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2012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70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3357"/>
            <a:ext cx="6477000" cy="5103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-805798" y="3365479"/>
            <a:ext cx="389164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Departure from 2000-2011 Mean NDVI</a:t>
            </a:r>
          </a:p>
          <a:p>
            <a:pPr algn="ctr"/>
            <a:r>
              <a:rPr lang="en-US" sz="1600" dirty="0" smtClean="0"/>
              <a:t>For Spring (ForWarn Periods 14-19)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209800" y="6412468"/>
            <a:ext cx="4863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Cumulative Heating Degree Days, March and April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28600"/>
            <a:ext cx="8610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Land Surface Phenology of Great Smoky Mountains National Park</a:t>
            </a:r>
          </a:p>
          <a:p>
            <a:r>
              <a:rPr lang="en-US" sz="2600" b="1" dirty="0" smtClean="0"/>
              <a:t>Comparison of Heating Degree Days and Spring Greenup Departure for the Deciduous Forest Type, 2000-2011</a:t>
            </a:r>
            <a:endParaRPr lang="en-US" sz="2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67268" y="1795046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2003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1752601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2002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3064877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2006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2682949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2004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37635" y="3659162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2007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89202" y="4603813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2009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30701" y="5192233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2008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6600" y="4538246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2005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0" y="3623846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2000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38800" y="2709446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2010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73568" y="3319046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2001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44995" y="2438400"/>
            <a:ext cx="774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2011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6211669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C00000"/>
                </a:solidFill>
              </a:rPr>
              <a:t>2012 had only 474 HDD</a:t>
            </a:r>
            <a:endParaRPr lang="en-US" sz="1600" i="1" dirty="0">
              <a:solidFill>
                <a:srgbClr val="C00000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13070470">
            <a:off x="2843035" y="4096322"/>
            <a:ext cx="381000" cy="242316"/>
          </a:xfrm>
          <a:prstGeom prst="rightArrow">
            <a:avLst/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29" y="1395664"/>
            <a:ext cx="7166808" cy="516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261610" y="5911512"/>
            <a:ext cx="6843662" cy="609600"/>
            <a:chOff x="1261610" y="5911512"/>
            <a:chExt cx="6843662" cy="609600"/>
          </a:xfrm>
        </p:grpSpPr>
        <p:sp>
          <p:nvSpPr>
            <p:cNvPr id="5" name="Rectangle 4"/>
            <p:cNvSpPr/>
            <p:nvPr/>
          </p:nvSpPr>
          <p:spPr>
            <a:xfrm>
              <a:off x="1261610" y="5911512"/>
              <a:ext cx="6843662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98600" y="6107668"/>
              <a:ext cx="5878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March                     April                       May                         June</a:t>
              </a:r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995864" y="5943600"/>
              <a:ext cx="0" cy="533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636168" y="5943600"/>
              <a:ext cx="0" cy="533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272464" y="5943600"/>
              <a:ext cx="0" cy="533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900736" y="5943600"/>
              <a:ext cx="0" cy="533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347536" y="5943600"/>
              <a:ext cx="0" cy="533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347536" y="5911512"/>
              <a:ext cx="65532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 rot="16200000">
            <a:off x="-114440" y="3535298"/>
            <a:ext cx="1688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Temperature (F)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728536" y="1676400"/>
            <a:ext cx="2589616" cy="646331"/>
            <a:chOff x="1728536" y="2057400"/>
            <a:chExt cx="2589616" cy="646331"/>
          </a:xfrm>
        </p:grpSpPr>
        <p:sp>
          <p:nvSpPr>
            <p:cNvPr id="2" name="TextBox 1"/>
            <p:cNvSpPr txBox="1"/>
            <p:nvPr/>
          </p:nvSpPr>
          <p:spPr>
            <a:xfrm>
              <a:off x="2160702" y="2057400"/>
              <a:ext cx="21574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Daily maximum 2011</a:t>
              </a:r>
            </a:p>
            <a:p>
              <a:r>
                <a:rPr lang="en-US" dirty="0" smtClean="0"/>
                <a:t>Daily minimum 2011</a:t>
              </a:r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1728536" y="2249904"/>
              <a:ext cx="408102" cy="94565"/>
            </a:xfrm>
            <a:prstGeom prst="line">
              <a:avLst/>
            </a:prstGeom>
            <a:ln w="190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1752600" y="2536339"/>
              <a:ext cx="408102" cy="94565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/>
          <p:cNvCxnSpPr/>
          <p:nvPr/>
        </p:nvCxnSpPr>
        <p:spPr>
          <a:xfrm>
            <a:off x="1347536" y="4379496"/>
            <a:ext cx="655320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020559" y="4379496"/>
            <a:ext cx="8801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Freezing</a:t>
            </a:r>
            <a:endParaRPr lang="en-US" sz="16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228600" y="228600"/>
            <a:ext cx="8610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Land Surface Phenology of Great Smoky Mountains National Park</a:t>
            </a:r>
          </a:p>
          <a:p>
            <a:r>
              <a:rPr lang="en-US" sz="2600" b="1" dirty="0" smtClean="0"/>
              <a:t>Daily Temperatures during early 2011 on Mount Mitchell 							(MITC 6,200 ft.)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67896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28600" y="228600"/>
            <a:ext cx="8610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Land Surface Phenology of Great Smoky Mountains National Park</a:t>
            </a:r>
          </a:p>
          <a:p>
            <a:r>
              <a:rPr lang="en-US" sz="2600" b="1" dirty="0" smtClean="0"/>
              <a:t>Daily Temperatures during early 2012 on Mount Mitchell 							(MITC 6,200 ft.)</a:t>
            </a:r>
            <a:endParaRPr lang="en-US" sz="2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1363576"/>
            <a:ext cx="7142327" cy="5189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1261610" y="5911512"/>
            <a:ext cx="6843662" cy="609600"/>
            <a:chOff x="1261610" y="5911512"/>
            <a:chExt cx="6843662" cy="609600"/>
          </a:xfrm>
        </p:grpSpPr>
        <p:sp>
          <p:nvSpPr>
            <p:cNvPr id="5" name="Rectangle 4"/>
            <p:cNvSpPr/>
            <p:nvPr/>
          </p:nvSpPr>
          <p:spPr>
            <a:xfrm>
              <a:off x="1261610" y="5911512"/>
              <a:ext cx="6843662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98600" y="6107668"/>
              <a:ext cx="5878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March                     April                       May                         June</a:t>
              </a:r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995864" y="5943600"/>
              <a:ext cx="0" cy="533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636168" y="5943600"/>
              <a:ext cx="0" cy="533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272464" y="5943600"/>
              <a:ext cx="0" cy="533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900736" y="5943600"/>
              <a:ext cx="0" cy="533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347536" y="5943600"/>
              <a:ext cx="0" cy="533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347536" y="5911512"/>
              <a:ext cx="65532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 rot="16200000">
            <a:off x="-114440" y="3535298"/>
            <a:ext cx="1688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Temperature (F)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728536" y="1676400"/>
            <a:ext cx="2589616" cy="646331"/>
            <a:chOff x="1728536" y="2057400"/>
            <a:chExt cx="2589616" cy="646331"/>
          </a:xfrm>
        </p:grpSpPr>
        <p:sp>
          <p:nvSpPr>
            <p:cNvPr id="2" name="TextBox 1"/>
            <p:cNvSpPr txBox="1"/>
            <p:nvPr/>
          </p:nvSpPr>
          <p:spPr>
            <a:xfrm>
              <a:off x="2160702" y="2057400"/>
              <a:ext cx="21574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Daily maximum 2012</a:t>
              </a:r>
            </a:p>
            <a:p>
              <a:r>
                <a:rPr lang="en-US" dirty="0" smtClean="0"/>
                <a:t>Daily minimum 2012</a:t>
              </a:r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1728536" y="2249904"/>
              <a:ext cx="408102" cy="94565"/>
            </a:xfrm>
            <a:prstGeom prst="line">
              <a:avLst/>
            </a:prstGeom>
            <a:ln w="190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1752600" y="2536339"/>
              <a:ext cx="408102" cy="94565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/>
          <p:cNvCxnSpPr/>
          <p:nvPr/>
        </p:nvCxnSpPr>
        <p:spPr>
          <a:xfrm>
            <a:off x="1347536" y="4379496"/>
            <a:ext cx="655320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020559" y="4379496"/>
            <a:ext cx="8801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Freezing</a:t>
            </a:r>
            <a:endParaRPr lang="en-US" sz="16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280070" y="4876800"/>
            <a:ext cx="1034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18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 min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April 12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0" y="4724400"/>
            <a:ext cx="10513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25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 max</a:t>
            </a:r>
          </a:p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19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 min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April 23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375198" y="4953000"/>
            <a:ext cx="196802" cy="15240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276600" y="4953000"/>
            <a:ext cx="211564" cy="15240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49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stevenorman\Desktop\GSMNP\IMG_067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53000" y="459336"/>
            <a:ext cx="3810000" cy="601766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stevenorman\Desktop\GSMNP\IMG_066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9"/>
          <a:stretch/>
        </p:blipFill>
        <p:spPr bwMode="auto">
          <a:xfrm>
            <a:off x="322385" y="1656638"/>
            <a:ext cx="4325815" cy="482036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39005"/>
            <a:ext cx="464819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Selected effects of an anomalously warm March and April Frost along the Snowball Trail (4,950ft.), Pisgah N.F. 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(photos taken 4/27/2012 by SPN)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6493692"/>
            <a:ext cx="2279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Hobblebush viburnum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621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tevenorman\Desktop\GSMNP\IMG_06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-478309" y="1312027"/>
            <a:ext cx="6024283" cy="461046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Documents and Settings\stevenorman\Desktop\GSMNP\IMG_069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81600" y="586156"/>
            <a:ext cx="3608899" cy="603876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216824"/>
            <a:ext cx="161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Yellow Buckeye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202090"/>
            <a:ext cx="1491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Turk’s Cap Lily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621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1422400"/>
            <a:ext cx="7242175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228600"/>
            <a:ext cx="855638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Land Surface Phenology of Great Smoky Mountains National Park</a:t>
            </a:r>
          </a:p>
          <a:p>
            <a:r>
              <a:rPr lang="en-US" sz="2600" b="1" dirty="0" smtClean="0"/>
              <a:t>Mean NDVI Reduction of Deciduous Forest Type </a:t>
            </a:r>
            <a:r>
              <a:rPr lang="en-US" sz="2600" b="1" dirty="0"/>
              <a:t>D</a:t>
            </a:r>
            <a:r>
              <a:rPr lang="en-US" sz="2600" b="1" dirty="0" smtClean="0"/>
              <a:t>uring Fall</a:t>
            </a:r>
          </a:p>
          <a:p>
            <a:r>
              <a:rPr lang="en-US" sz="2600" b="1" dirty="0"/>
              <a:t>	</a:t>
            </a:r>
            <a:r>
              <a:rPr lang="en-US" sz="2600" b="1" dirty="0" smtClean="0"/>
              <a:t>					Across All Elevations</a:t>
            </a:r>
            <a:endParaRPr lang="en-US" sz="2600" b="1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228600" y="3429000"/>
            <a:ext cx="11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NDVI *100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57763" y="6407006"/>
            <a:ext cx="167065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n=18,030 MODIS cells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7888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682" y="1676400"/>
            <a:ext cx="6982918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228600"/>
            <a:ext cx="744723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Land Surface Phenology of Great Smoky Mountains National Park</a:t>
            </a:r>
          </a:p>
          <a:p>
            <a:r>
              <a:rPr lang="en-US" sz="2600" b="1" dirty="0" smtClean="0"/>
              <a:t>Cooling Degree Days for Western NC and Eastern TN </a:t>
            </a:r>
          </a:p>
          <a:p>
            <a:r>
              <a:rPr lang="en-US" sz="2600" b="1" dirty="0" smtClean="0"/>
              <a:t>(Average of NCDC Climate Division TN 1 and NC 1)</a:t>
            </a:r>
            <a:endParaRPr lang="en-US" sz="2600" b="1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1292362" y="3502220"/>
            <a:ext cx="4450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Cooling Degree Days</a:t>
            </a:r>
          </a:p>
          <a:p>
            <a:r>
              <a:rPr lang="en-US" dirty="0" smtClean="0"/>
              <a:t>Cold				Warm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69949" y="6031468"/>
            <a:ext cx="51566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August                        September                       October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52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90600"/>
            <a:ext cx="86106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Land Surface Phenology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ForWarn dataset, 2000-2011 (8-day)</a:t>
            </a:r>
          </a:p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Vegetational Filtering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National Land Cover Dataset, 2006 at 30m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i="1" u="sng" dirty="0" smtClean="0"/>
              <a:t>Rescaled</a:t>
            </a:r>
            <a:r>
              <a:rPr lang="en-US" sz="2400" dirty="0" smtClean="0"/>
              <a:t> to near-MODIS resolution (231.6m) by counting the number of 30m cover types within a moving 240m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window (eight 30m cells = 240m) separately for every cover type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Then </a:t>
            </a:r>
            <a:r>
              <a:rPr lang="en-US" sz="2400" i="1" u="sng" dirty="0" smtClean="0"/>
              <a:t>reclassified</a:t>
            </a:r>
            <a:r>
              <a:rPr lang="en-US" sz="2400" dirty="0" smtClean="0"/>
              <a:t> for purity of veg type so that: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Deciduous Forest at 240m had all 64 cells as Deciduous (DEC n=18,030)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Evergreen Forest at 240m had all 64 cells as Evergreen (EVE n=15,575)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Mixed Forest at 240m included all other pure forest (MXD n=336)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If at least one 30m cell of the 64 was non-forest, it was classified as non-forest (grass, developed, water, barren, etc.) (n=3,409)</a:t>
            </a:r>
          </a:p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Climate Data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NCDC Monthly Climate Divisional data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Selected station 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228600"/>
            <a:ext cx="62945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Land Surface Phenology of Great Smoky Mountains National Park</a:t>
            </a:r>
          </a:p>
          <a:p>
            <a:r>
              <a:rPr lang="en-US" sz="2600" b="1" dirty="0" smtClean="0"/>
              <a:t>Methodology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7888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300" y="1687033"/>
            <a:ext cx="6973667" cy="4946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228600"/>
            <a:ext cx="744723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Land Surface Phenology of Great Smoky Mountains National Park</a:t>
            </a:r>
          </a:p>
          <a:p>
            <a:r>
              <a:rPr lang="en-US" sz="2600" b="1" dirty="0" smtClean="0"/>
              <a:t>Cooling Degree Days for Western NC and Eastern TN </a:t>
            </a:r>
          </a:p>
          <a:p>
            <a:r>
              <a:rPr lang="en-US" sz="2600" b="1" dirty="0" smtClean="0"/>
              <a:t>(Average of NCDC Climate Division TN 1 and NC 1)</a:t>
            </a:r>
            <a:endParaRPr lang="en-US" sz="2600" b="1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1292362" y="3502220"/>
            <a:ext cx="4450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Cooling Degree Days</a:t>
            </a:r>
          </a:p>
          <a:p>
            <a:r>
              <a:rPr lang="en-US" dirty="0" smtClean="0"/>
              <a:t>Cold				Warm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69949" y="6031468"/>
            <a:ext cx="51566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August                        September                       October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36569" y="3452035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2012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31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1028444" y="3365479"/>
            <a:ext cx="389164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Departure from 2000-2011 Mean NDVI</a:t>
            </a:r>
          </a:p>
          <a:p>
            <a:pPr algn="ctr"/>
            <a:r>
              <a:rPr lang="en-US" sz="1600" dirty="0" smtClean="0"/>
              <a:t>For Fall (ForWarn Periods 35-39)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048563" y="6324600"/>
            <a:ext cx="5538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Cumulative Cooling Degree Days, September and October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28600"/>
            <a:ext cx="8610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Land Surface Phenology of Great Smoky Mountains National Park</a:t>
            </a:r>
          </a:p>
          <a:p>
            <a:r>
              <a:rPr lang="en-US" sz="2600" b="1" dirty="0" smtClean="0"/>
              <a:t>Comparison of Cooling Degree Days and Fall Decline Departure for the Deciduous Forest Type, 2000-2011</a:t>
            </a:r>
            <a:endParaRPr lang="en-US" sz="26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788" y="1577974"/>
            <a:ext cx="7137809" cy="474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46628" y="4593266"/>
            <a:ext cx="677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2001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54357" y="4157246"/>
            <a:ext cx="768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2000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39833" y="2755688"/>
            <a:ext cx="677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2002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31923" y="4942453"/>
            <a:ext cx="677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2003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69056" y="4413356"/>
            <a:ext cx="677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2004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04692" y="2057486"/>
            <a:ext cx="677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2005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04378" y="4593180"/>
            <a:ext cx="677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2006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99767" y="2918803"/>
            <a:ext cx="677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2007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438810" y="3715787"/>
            <a:ext cx="677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2008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982562" y="4402723"/>
            <a:ext cx="677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2009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805950" y="5365899"/>
            <a:ext cx="677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2011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49430" y="4651516"/>
            <a:ext cx="677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2010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0" y="6211669"/>
            <a:ext cx="1235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C00000"/>
                </a:solidFill>
              </a:rPr>
              <a:t>2012 had </a:t>
            </a:r>
          </a:p>
          <a:p>
            <a:pPr algn="ctr"/>
            <a:r>
              <a:rPr lang="en-US" sz="1600" i="1" dirty="0" smtClean="0">
                <a:solidFill>
                  <a:srgbClr val="C00000"/>
                </a:solidFill>
              </a:rPr>
              <a:t>355 HDD</a:t>
            </a:r>
            <a:endParaRPr lang="en-US" sz="16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28600" y="228600"/>
            <a:ext cx="8610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Land Surface Phenology of Great Smoky Mountains National Park</a:t>
            </a:r>
          </a:p>
          <a:p>
            <a:r>
              <a:rPr lang="en-US" sz="2600" b="1" dirty="0" smtClean="0"/>
              <a:t>Comparison of Drought Indices and Fall Decline Departure for the Deciduous Forest Type, 2000-2011</a:t>
            </a:r>
            <a:endParaRPr lang="en-US" sz="2600" b="1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511772" y="3952440"/>
            <a:ext cx="2025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Fall NDVI departure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95401" y="6019800"/>
            <a:ext cx="2507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PMDI August-September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95" y="2621370"/>
            <a:ext cx="381635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53199" y="1730514"/>
            <a:ext cx="3880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Palmer Modified Drought Index</a:t>
            </a:r>
          </a:p>
          <a:p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(PMDI)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90801"/>
            <a:ext cx="3962400" cy="343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485703" y="6031468"/>
            <a:ext cx="2507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ZNDX August-September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724400" y="1736275"/>
            <a:ext cx="4147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Palmer Z Index  (ZNDX)</a:t>
            </a:r>
          </a:p>
          <a:p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(Monthly Moisture Anomaly Index)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3740" y="6550223"/>
            <a:ext cx="367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Climate Divisions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TN 1 and NC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1 were averaged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85662" y="2621370"/>
            <a:ext cx="3181538" cy="30060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105400" y="2632747"/>
            <a:ext cx="3181538" cy="30060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 rot="19069920">
            <a:off x="986934" y="3966892"/>
            <a:ext cx="3341814" cy="369423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9069920">
            <a:off x="5043852" y="3969485"/>
            <a:ext cx="3341814" cy="369423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44564" y="3266109"/>
            <a:ext cx="1431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Hypothetical </a:t>
            </a:r>
          </a:p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relationship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73733" y="3306021"/>
            <a:ext cx="1431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Hypothetical </a:t>
            </a:r>
          </a:p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relationship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6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28600" y="228600"/>
            <a:ext cx="8610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Land Surface Phenology of Great Smoky Mountains National Park</a:t>
            </a:r>
          </a:p>
          <a:p>
            <a:r>
              <a:rPr lang="en-US" sz="2600" b="1" dirty="0" smtClean="0"/>
              <a:t>Comparison of Drought Indices and Fall Decline Departure for the Deciduous Forest Type, 2000-2011</a:t>
            </a:r>
            <a:endParaRPr lang="en-US" sz="2600" b="1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511772" y="3952440"/>
            <a:ext cx="2025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Fall NDVI departure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95401" y="6019800"/>
            <a:ext cx="2507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PMDI August-September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95" y="2621370"/>
            <a:ext cx="381635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95601" y="2733602"/>
            <a:ext cx="6775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i="1" dirty="0" smtClean="0">
                <a:solidFill>
                  <a:schemeClr val="bg1">
                    <a:lumMod val="65000"/>
                  </a:schemeClr>
                </a:solidFill>
              </a:rPr>
              <a:t>2005</a:t>
            </a:r>
            <a:endParaRPr lang="en-US" sz="13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75368" y="5335035"/>
            <a:ext cx="6775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i="1" dirty="0" smtClean="0">
                <a:solidFill>
                  <a:schemeClr val="bg1">
                    <a:lumMod val="65000"/>
                  </a:schemeClr>
                </a:solidFill>
              </a:rPr>
              <a:t>2011</a:t>
            </a:r>
            <a:endParaRPr lang="en-US" sz="13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68234" y="4757334"/>
            <a:ext cx="6775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i="1" dirty="0" smtClean="0">
                <a:solidFill>
                  <a:schemeClr val="bg1">
                    <a:lumMod val="65000"/>
                  </a:schemeClr>
                </a:solidFill>
              </a:rPr>
              <a:t>2003</a:t>
            </a:r>
            <a:endParaRPr lang="en-US" sz="13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5662" y="3290047"/>
            <a:ext cx="6775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i="1" dirty="0" smtClean="0">
                <a:solidFill>
                  <a:schemeClr val="bg1">
                    <a:lumMod val="65000"/>
                  </a:schemeClr>
                </a:solidFill>
              </a:rPr>
              <a:t>2007</a:t>
            </a:r>
            <a:endParaRPr lang="en-US" sz="13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2601" y="3174838"/>
            <a:ext cx="6775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i="1" dirty="0" smtClean="0">
                <a:solidFill>
                  <a:schemeClr val="bg1">
                    <a:lumMod val="65000"/>
                  </a:schemeClr>
                </a:solidFill>
              </a:rPr>
              <a:t>2006</a:t>
            </a:r>
            <a:endParaRPr lang="en-US" sz="13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03629" y="3855346"/>
            <a:ext cx="6775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i="1" dirty="0" smtClean="0">
                <a:solidFill>
                  <a:schemeClr val="bg1">
                    <a:lumMod val="65000"/>
                  </a:schemeClr>
                </a:solidFill>
              </a:rPr>
              <a:t>2004</a:t>
            </a:r>
            <a:endParaRPr lang="en-US" sz="13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3199" y="1730514"/>
            <a:ext cx="3880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Palmer Modified Drought Index</a:t>
            </a:r>
          </a:p>
          <a:p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(PMDI)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90801"/>
            <a:ext cx="3962400" cy="343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485703" y="6031468"/>
            <a:ext cx="2507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ZNDX August-September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724400" y="1736275"/>
            <a:ext cx="4147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Palmer Z Index  (ZNDX)</a:t>
            </a:r>
          </a:p>
          <a:p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(Monthly Moisture Anomaly Index)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3740" y="6550223"/>
            <a:ext cx="367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Climate Divisions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TN 1 and NC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1 were averaged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40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908177"/>
              </p:ext>
            </p:extLst>
          </p:nvPr>
        </p:nvGraphicFramePr>
        <p:xfrm>
          <a:off x="381000" y="1234440"/>
          <a:ext cx="4800600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00200"/>
                <a:gridCol w="1600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300" dirty="0" smtClean="0"/>
                    </a:p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Spring</a:t>
                      </a:r>
                    </a:p>
                    <a:p>
                      <a:pPr algn="ctr"/>
                      <a:r>
                        <a:rPr lang="en-US" sz="1400" b="0" dirty="0" smtClean="0"/>
                        <a:t>(Mean of Periods 14-19)</a:t>
                      </a:r>
                      <a:endParaRPr lang="en-US" sz="1400" b="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Fall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(Mean of Periods 35-39)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-0.9  Late 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-1.3  Early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2001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-0.2  Late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-1.6  Early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2002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3.6  Early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4.6  Late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2003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3.6  Early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-2.9  Early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2004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1.3  Early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-1.1 Early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2005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-2.8  Late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6.9  Late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2006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1.3  Early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-1.6  Early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2007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-1.0  Late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4.1  Late</a:t>
                      </a:r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2008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-4.9  Late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1.3  Early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2009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-3.4  Late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-1.0  Early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1.3  Early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-1.9  Early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2.0  Early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-5.4  Early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384183"/>
              </p:ext>
            </p:extLst>
          </p:nvPr>
        </p:nvGraphicFramePr>
        <p:xfrm>
          <a:off x="5562600" y="2484120"/>
          <a:ext cx="32766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00100"/>
                <a:gridCol w="819150"/>
                <a:gridCol w="819150"/>
              </a:tblGrid>
              <a:tr h="64008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Fall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Early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Fall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Late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Spring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Early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 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Spring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Late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 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12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228600"/>
            <a:ext cx="852130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Land Surface Phenology of Great Smoky Mountains National Park</a:t>
            </a:r>
          </a:p>
          <a:p>
            <a:r>
              <a:rPr lang="en-US" sz="2600" b="1" dirty="0" smtClean="0"/>
              <a:t>Timing of Spring and Fall for Deciduous Forests Compared to</a:t>
            </a:r>
          </a:p>
          <a:p>
            <a:r>
              <a:rPr lang="en-US" sz="2600" b="1" dirty="0" smtClean="0"/>
              <a:t>						the 12-Year Mean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7888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1428750"/>
            <a:ext cx="727392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228600"/>
            <a:ext cx="781489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Land Surface Phenology of Great Smoky Mountains National Park</a:t>
            </a:r>
          </a:p>
          <a:p>
            <a:r>
              <a:rPr lang="en-US" sz="2600" b="1" dirty="0" smtClean="0"/>
              <a:t>A 12-Year NDVI Time Series for Three Forest Types at</a:t>
            </a:r>
          </a:p>
          <a:p>
            <a:r>
              <a:rPr lang="en-US" sz="2600" b="1" dirty="0" smtClean="0"/>
              <a:t>			&lt;2,000 ft. Elevation within the Park</a:t>
            </a:r>
            <a:endParaRPr lang="en-US" sz="2600" b="1" dirty="0"/>
          </a:p>
        </p:txBody>
      </p:sp>
      <p:sp>
        <p:nvSpPr>
          <p:cNvPr id="6" name="Rectangle 5"/>
          <p:cNvSpPr/>
          <p:nvPr/>
        </p:nvSpPr>
        <p:spPr>
          <a:xfrm>
            <a:off x="1676400" y="4812268"/>
            <a:ext cx="2286000" cy="82653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09800" y="4834569"/>
            <a:ext cx="1926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Deciduous (n=632)</a:t>
            </a:r>
          </a:p>
          <a:p>
            <a:r>
              <a:rPr lang="en-US" sz="1400" dirty="0" smtClean="0"/>
              <a:t>Mixed (n=3,044)</a:t>
            </a:r>
          </a:p>
          <a:p>
            <a:r>
              <a:rPr lang="en-US" sz="1400" dirty="0" smtClean="0"/>
              <a:t>Evergreen (n=49)</a:t>
            </a:r>
            <a:endParaRPr lang="en-US" sz="1400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752600" y="4964668"/>
            <a:ext cx="457200" cy="762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752600" y="5203901"/>
            <a:ext cx="457200" cy="762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752600" y="5432501"/>
            <a:ext cx="457200" cy="7620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228600" y="3429000"/>
            <a:ext cx="11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NDVI *100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72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1422400"/>
            <a:ext cx="7273925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228600"/>
            <a:ext cx="851060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Land Surface Phenology of Great Smoky Mountains National Park</a:t>
            </a:r>
          </a:p>
          <a:p>
            <a:r>
              <a:rPr lang="en-US" sz="2600" b="1" dirty="0" smtClean="0"/>
              <a:t>A 12-Year NDVI Time Series for Three Forest Types at</a:t>
            </a:r>
          </a:p>
          <a:p>
            <a:r>
              <a:rPr lang="en-US" sz="2600" b="1" dirty="0"/>
              <a:t>	</a:t>
            </a:r>
            <a:r>
              <a:rPr lang="en-US" sz="2600" b="1" dirty="0" smtClean="0"/>
              <a:t>		4,000-4,999 ft. Elevation within the Park</a:t>
            </a:r>
            <a:endParaRPr lang="en-US" sz="2600" b="1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228600" y="3429000"/>
            <a:ext cx="11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NDVI *100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676400" y="4812268"/>
            <a:ext cx="2286000" cy="82653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09800" y="4834569"/>
            <a:ext cx="1752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Deciduous (n=4,503)</a:t>
            </a:r>
          </a:p>
          <a:p>
            <a:r>
              <a:rPr lang="en-US" sz="1400" dirty="0" smtClean="0"/>
              <a:t>Mixed (n=4,193)</a:t>
            </a:r>
          </a:p>
          <a:p>
            <a:r>
              <a:rPr lang="en-US" sz="1400" dirty="0" smtClean="0"/>
              <a:t>Evergreen (n=42)</a:t>
            </a:r>
            <a:endParaRPr lang="en-US" sz="1400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752600" y="4964668"/>
            <a:ext cx="457200" cy="762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752600" y="5203901"/>
            <a:ext cx="457200" cy="762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752600" y="5432501"/>
            <a:ext cx="457200" cy="7620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8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04950"/>
            <a:ext cx="72310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228600"/>
            <a:ext cx="786901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Land Surface Phenology of Great Smoky Mountains National Park</a:t>
            </a:r>
          </a:p>
          <a:p>
            <a:r>
              <a:rPr lang="en-US" sz="2600" b="1" dirty="0" smtClean="0"/>
              <a:t>Mean 2000-2011 Phenological Curves of the Deciduous </a:t>
            </a:r>
          </a:p>
          <a:p>
            <a:r>
              <a:rPr lang="en-US" sz="2600" b="1" dirty="0" smtClean="0"/>
              <a:t>Forest Type By Elevation</a:t>
            </a:r>
            <a:endParaRPr lang="en-US" sz="2600" b="1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228600" y="3429000"/>
            <a:ext cx="11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NDVI *100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11701" y="4658833"/>
            <a:ext cx="756938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n=632</a:t>
            </a:r>
          </a:p>
          <a:p>
            <a:r>
              <a:rPr lang="en-US" sz="1300" dirty="0" smtClean="0"/>
              <a:t>n=5,075</a:t>
            </a:r>
          </a:p>
          <a:p>
            <a:r>
              <a:rPr lang="en-US" sz="1300" dirty="0" smtClean="0"/>
              <a:t>n=7,606</a:t>
            </a:r>
          </a:p>
          <a:p>
            <a:r>
              <a:rPr lang="en-US" sz="1300" dirty="0" smtClean="0"/>
              <a:t>n=4,503</a:t>
            </a:r>
          </a:p>
          <a:p>
            <a:r>
              <a:rPr lang="en-US" sz="1300" dirty="0" smtClean="0"/>
              <a:t>n=214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7888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04950"/>
            <a:ext cx="72310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228600"/>
            <a:ext cx="786901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Land Surface Phenology of Great Smoky Mountains National Park</a:t>
            </a:r>
          </a:p>
          <a:p>
            <a:r>
              <a:rPr lang="en-US" sz="2600" b="1" dirty="0" smtClean="0"/>
              <a:t>Mean 2000-2011 Phenological Curves of the Deciduous </a:t>
            </a:r>
          </a:p>
          <a:p>
            <a:r>
              <a:rPr lang="en-US" sz="2600" b="1" dirty="0" smtClean="0"/>
              <a:t>Forest Type By Elevation</a:t>
            </a:r>
            <a:endParaRPr lang="en-US" sz="2600" b="1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228600" y="3429000"/>
            <a:ext cx="11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NDVI *100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05000" y="2108142"/>
            <a:ext cx="1609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About 3 week difference in greenup in the Spring</a:t>
            </a:r>
            <a:endParaRPr lang="en-US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2124670"/>
            <a:ext cx="1609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Fall shows less elevational variation</a:t>
            </a:r>
            <a:endParaRPr lang="en-US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2362200"/>
            <a:ext cx="1609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Growing season length decreases with elevation</a:t>
            </a:r>
            <a:endParaRPr lang="en-US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44523" y="990600"/>
            <a:ext cx="2394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Summer productivity generally decreases with elevation</a:t>
            </a:r>
            <a:endParaRPr lang="en-US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11701" y="4658833"/>
            <a:ext cx="756938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n=632</a:t>
            </a:r>
          </a:p>
          <a:p>
            <a:r>
              <a:rPr lang="en-US" sz="1300" dirty="0" smtClean="0"/>
              <a:t>n=5,075</a:t>
            </a:r>
          </a:p>
          <a:p>
            <a:r>
              <a:rPr lang="en-US" sz="1300" dirty="0" smtClean="0"/>
              <a:t>n=7,606</a:t>
            </a:r>
          </a:p>
          <a:p>
            <a:r>
              <a:rPr lang="en-US" sz="1300" dirty="0" smtClean="0"/>
              <a:t>n=4,503</a:t>
            </a:r>
          </a:p>
          <a:p>
            <a:r>
              <a:rPr lang="en-US" sz="1300" dirty="0" smtClean="0"/>
              <a:t>n=214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97233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stevenorman\Desktop\scarlet_oak\IMG_483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-428673" y="428671"/>
            <a:ext cx="3429001" cy="2571656"/>
          </a:xfrm>
          <a:prstGeom prst="rect">
            <a:avLst/>
          </a:prstGeom>
          <a:noFill/>
        </p:spPr>
      </p:pic>
      <p:pic>
        <p:nvPicPr>
          <p:cNvPr id="4" name="Picture 2" descr="G:\!GIS2\Phenology\!_Pheno_Photos_WNC\Pheno_2009\SRS_woodlot\Nantahala\ScarOak_NantahalaSt_2009-0417_IMG_098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1015343" y="3972628"/>
            <a:ext cx="3455714" cy="2286000"/>
          </a:xfrm>
          <a:prstGeom prst="rect">
            <a:avLst/>
          </a:prstGeom>
          <a:noFill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600200" y="6396335"/>
            <a:ext cx="2286000" cy="46166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04-17</a:t>
            </a:r>
            <a:endParaRPr lang="en-US" sz="2400" b="1" dirty="0"/>
          </a:p>
        </p:txBody>
      </p:sp>
      <p:pic>
        <p:nvPicPr>
          <p:cNvPr id="11" name="Picture 2" descr="2009-0424_IMG_106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6200000">
            <a:off x="3862840" y="3899128"/>
            <a:ext cx="3485243" cy="24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390572" y="6409099"/>
            <a:ext cx="2391228" cy="46166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04-24</a:t>
            </a:r>
            <a:endParaRPr lang="en-US" sz="2400" b="1" dirty="0"/>
          </a:p>
        </p:txBody>
      </p:sp>
      <p:pic>
        <p:nvPicPr>
          <p:cNvPr id="13" name="Picture 2" descr="2009_0427_IMG_010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6200000">
            <a:off x="6186488" y="3900487"/>
            <a:ext cx="34766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705600" y="6396335"/>
            <a:ext cx="2438400" cy="461665"/>
          </a:xfrm>
          <a:prstGeom prst="rect">
            <a:avLst/>
          </a:prstGeom>
          <a:solidFill>
            <a:schemeClr val="bg1">
              <a:lumMod val="95000"/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04-27</a:t>
            </a:r>
            <a:endParaRPr lang="en-US" sz="2400" b="1" dirty="0"/>
          </a:p>
        </p:txBody>
      </p:sp>
      <p:pic>
        <p:nvPicPr>
          <p:cNvPr id="7" name="Picture 2" descr="C:\Documents and Settings\stevenorman\Desktop\scarlet_oak\IMG_522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16200000">
            <a:off x="1552530" y="428670"/>
            <a:ext cx="3429002" cy="2571657"/>
          </a:xfrm>
          <a:prstGeom prst="rect">
            <a:avLst/>
          </a:prstGeom>
          <a:noFill/>
        </p:spPr>
      </p:pic>
      <p:pic>
        <p:nvPicPr>
          <p:cNvPr id="9" name="Picture 2" descr="C:\Documents and Settings\stevenorman\Desktop\scarlet_oak\IMG_5357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16200000">
            <a:off x="3684398" y="506596"/>
            <a:ext cx="3429005" cy="2415801"/>
          </a:xfrm>
          <a:prstGeom prst="rect">
            <a:avLst/>
          </a:prstGeom>
          <a:noFill/>
        </p:spPr>
      </p:pic>
      <p:pic>
        <p:nvPicPr>
          <p:cNvPr id="15" name="Picture 2" descr="C:\Documents and Settings\stevenorman\Desktop\scarlet_oak\IMG_5479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16200000">
            <a:off x="6143717" y="428665"/>
            <a:ext cx="3428949" cy="2571617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0" y="3733800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2010</a:t>
            </a:r>
            <a:endParaRPr lang="en-US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53373" y="5715000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2009</a:t>
            </a:r>
            <a:endParaRPr lang="en-US" sz="3200" b="1" dirty="0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1981200" y="2967335"/>
            <a:ext cx="2209800" cy="46166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04-20</a:t>
            </a:r>
            <a:endParaRPr lang="en-US" sz="2400" b="1" dirty="0"/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4191000" y="2967335"/>
            <a:ext cx="2362200" cy="46166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04-22</a:t>
            </a:r>
            <a:endParaRPr lang="en-US" sz="2400" b="1" dirty="0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6553200" y="2967335"/>
            <a:ext cx="2590800" cy="461665"/>
          </a:xfrm>
          <a:prstGeom prst="rect">
            <a:avLst/>
          </a:prstGeom>
          <a:solidFill>
            <a:schemeClr val="bg1">
              <a:lumMod val="95000"/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04-26</a:t>
            </a:r>
            <a:endParaRPr lang="en-US" sz="2400" b="1" dirty="0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0" y="2967335"/>
            <a:ext cx="1981200" cy="46166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04-13</a:t>
            </a:r>
            <a:endParaRPr lang="en-US" sz="2400" b="1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914400" y="6248400"/>
            <a:ext cx="6096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876300" y="3543300"/>
            <a:ext cx="381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0850" y="4724400"/>
            <a:ext cx="1266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Asheville</a:t>
            </a:r>
          </a:p>
          <a:p>
            <a:pPr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Scarlet Oak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91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stevenorman\Desktop\scarlet_oak\IMG_483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-428673" y="428671"/>
            <a:ext cx="3429001" cy="2571656"/>
          </a:xfrm>
          <a:prstGeom prst="rect">
            <a:avLst/>
          </a:prstGeom>
          <a:noFill/>
        </p:spPr>
      </p:pic>
      <p:pic>
        <p:nvPicPr>
          <p:cNvPr id="4" name="Picture 2" descr="G:\!GIS2\Phenology\!_Pheno_Photos_WNC\Pheno_2009\SRS_woodlot\Nantahala\ScarOak_NantahalaSt_2009-0417_IMG_098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1015343" y="3972628"/>
            <a:ext cx="3455714" cy="2286000"/>
          </a:xfrm>
          <a:prstGeom prst="rect">
            <a:avLst/>
          </a:prstGeom>
          <a:noFill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600200" y="6396335"/>
            <a:ext cx="2286000" cy="46166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04-17</a:t>
            </a:r>
            <a:endParaRPr lang="en-US" sz="2400" b="1" dirty="0"/>
          </a:p>
        </p:txBody>
      </p:sp>
      <p:pic>
        <p:nvPicPr>
          <p:cNvPr id="11" name="Picture 2" descr="2009-0424_IMG_106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6200000">
            <a:off x="3862840" y="3899128"/>
            <a:ext cx="3485243" cy="24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390572" y="6409099"/>
            <a:ext cx="2391228" cy="46166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04-24</a:t>
            </a:r>
            <a:endParaRPr lang="en-US" sz="2400" b="1" dirty="0"/>
          </a:p>
        </p:txBody>
      </p:sp>
      <p:pic>
        <p:nvPicPr>
          <p:cNvPr id="13" name="Picture 2" descr="2009_0427_IMG_010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6200000">
            <a:off x="6186488" y="3900487"/>
            <a:ext cx="34766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705600" y="6396335"/>
            <a:ext cx="2438400" cy="461665"/>
          </a:xfrm>
          <a:prstGeom prst="rect">
            <a:avLst/>
          </a:prstGeom>
          <a:solidFill>
            <a:schemeClr val="bg1">
              <a:lumMod val="95000"/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04-27</a:t>
            </a:r>
            <a:endParaRPr lang="en-US" sz="2400" b="1" dirty="0"/>
          </a:p>
        </p:txBody>
      </p:sp>
      <p:pic>
        <p:nvPicPr>
          <p:cNvPr id="7" name="Picture 2" descr="C:\Documents and Settings\stevenorman\Desktop\scarlet_oak\IMG_522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16200000">
            <a:off x="1552530" y="428670"/>
            <a:ext cx="3429002" cy="2571657"/>
          </a:xfrm>
          <a:prstGeom prst="rect">
            <a:avLst/>
          </a:prstGeom>
          <a:noFill/>
        </p:spPr>
      </p:pic>
      <p:pic>
        <p:nvPicPr>
          <p:cNvPr id="9" name="Picture 2" descr="C:\Documents and Settings\stevenorman\Desktop\scarlet_oak\IMG_5357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16200000">
            <a:off x="3684398" y="506596"/>
            <a:ext cx="3429005" cy="2415801"/>
          </a:xfrm>
          <a:prstGeom prst="rect">
            <a:avLst/>
          </a:prstGeom>
          <a:noFill/>
        </p:spPr>
      </p:pic>
      <p:pic>
        <p:nvPicPr>
          <p:cNvPr id="15" name="Picture 2" descr="C:\Documents and Settings\stevenorman\Desktop\scarlet_oak\IMG_5479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16200000">
            <a:off x="6143717" y="428665"/>
            <a:ext cx="3428949" cy="2571617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0" y="3733800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2010</a:t>
            </a:r>
            <a:endParaRPr lang="en-US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53373" y="5715000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2009</a:t>
            </a:r>
            <a:endParaRPr lang="en-US" sz="3200" b="1" dirty="0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1981200" y="2967335"/>
            <a:ext cx="2209800" cy="46166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04-20</a:t>
            </a:r>
            <a:endParaRPr lang="en-US" sz="2400" b="1" dirty="0"/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4191000" y="2967335"/>
            <a:ext cx="2362200" cy="46166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04-22</a:t>
            </a:r>
            <a:endParaRPr lang="en-US" sz="2400" b="1" dirty="0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6553200" y="2967335"/>
            <a:ext cx="2590800" cy="461665"/>
          </a:xfrm>
          <a:prstGeom prst="rect">
            <a:avLst/>
          </a:prstGeom>
          <a:solidFill>
            <a:schemeClr val="bg1">
              <a:lumMod val="95000"/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04-26</a:t>
            </a:r>
            <a:endParaRPr lang="en-US" sz="2400" b="1" dirty="0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0" y="2967335"/>
            <a:ext cx="1981200" cy="46166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04-13</a:t>
            </a:r>
            <a:endParaRPr lang="en-US" sz="2400" b="1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914400" y="6248400"/>
            <a:ext cx="6096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876300" y="3543300"/>
            <a:ext cx="381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Up-Down Arrow 22"/>
          <p:cNvSpPr/>
          <p:nvPr/>
        </p:nvSpPr>
        <p:spPr>
          <a:xfrm rot="18237385">
            <a:off x="4130174" y="548383"/>
            <a:ext cx="838200" cy="5995159"/>
          </a:xfrm>
          <a:prstGeom prst="upDownArrow">
            <a:avLst/>
          </a:prstGeom>
          <a:solidFill>
            <a:schemeClr val="accent3">
              <a:lumMod val="75000"/>
            </a:schemeClr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80850" y="4724400"/>
            <a:ext cx="1266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Asheville</a:t>
            </a:r>
          </a:p>
          <a:p>
            <a:pPr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Scarlet Oak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75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40531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Land Surface Phenology of Great Smoky Mountains National Park</a:t>
            </a:r>
          </a:p>
          <a:p>
            <a:r>
              <a:rPr lang="en-US" sz="2600" b="1" dirty="0" smtClean="0"/>
              <a:t>Yearly Variation in Phenology of the Deciduous Forest Type </a:t>
            </a:r>
          </a:p>
          <a:p>
            <a:r>
              <a:rPr lang="en-US" sz="2600" b="1" dirty="0" smtClean="0"/>
              <a:t>Across All Elevations</a:t>
            </a:r>
            <a:endParaRPr lang="en-US" sz="2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1498600"/>
            <a:ext cx="7242175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57763" y="6407006"/>
            <a:ext cx="167065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n=18,030 MODIS cells</a:t>
            </a:r>
            <a:endParaRPr lang="en-US" sz="1300" dirty="0"/>
          </a:p>
        </p:txBody>
      </p:sp>
      <p:sp>
        <p:nvSpPr>
          <p:cNvPr id="6" name="TextBox 5"/>
          <p:cNvSpPr txBox="1"/>
          <p:nvPr/>
        </p:nvSpPr>
        <p:spPr>
          <a:xfrm>
            <a:off x="7229208" y="2505670"/>
            <a:ext cx="1609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Greater inter-year variability in Fall</a:t>
            </a:r>
            <a:endParaRPr lang="en-US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01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1091</Words>
  <Application>Microsoft Office PowerPoint</Application>
  <PresentationFormat>On-screen Show (4:3)</PresentationFormat>
  <Paragraphs>282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Forest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Norman, Steve</dc:creator>
  <cp:lastModifiedBy>stevenorman</cp:lastModifiedBy>
  <cp:revision>39</cp:revision>
  <dcterms:created xsi:type="dcterms:W3CDTF">2013-01-24T21:34:44Z</dcterms:created>
  <dcterms:modified xsi:type="dcterms:W3CDTF">2013-01-31T19:40:15Z</dcterms:modified>
</cp:coreProperties>
</file>