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8" r:id="rId2"/>
    <p:sldId id="259" r:id="rId3"/>
    <p:sldId id="260" r:id="rId4"/>
    <p:sldId id="261" r:id="rId5"/>
    <p:sldId id="262" r:id="rId6"/>
    <p:sldId id="263" r:id="rId7"/>
    <p:sldId id="264" r:id="rId8"/>
    <p:sldId id="265" r:id="rId9"/>
    <p:sldId id="266" r:id="rId10"/>
    <p:sldId id="267" r:id="rId11"/>
    <p:sldId id="268" r:id="rId12"/>
    <p:sldId id="270" r:id="rId13"/>
    <p:sldId id="271" r:id="rId14"/>
    <p:sldId id="272" r:id="rId15"/>
    <p:sldId id="273" r:id="rId16"/>
    <p:sldId id="274" r:id="rId17"/>
    <p:sldId id="275" r:id="rId18"/>
    <p:sldId id="276"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6" d="100"/>
          <a:sy n="86" d="100"/>
        </p:scale>
        <p:origin x="773" y="5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D:\RPA_2015_Contributions\RPA-2015-ForTypOwnFrag_work\Sept2014_mod_intactchange_owner_charts.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215741376258868"/>
          <c:y val="7.8160269796784518E-2"/>
          <c:w val="0.48399477580119643"/>
          <c:h val="0.73218398838110421"/>
        </c:manualLayout>
      </c:layout>
      <c:barChart>
        <c:barDir val="bar"/>
        <c:grouping val="clustered"/>
        <c:varyColors val="0"/>
        <c:ser>
          <c:idx val="1"/>
          <c:order val="0"/>
          <c:tx>
            <c:v>Pennsylvania</c:v>
          </c:tx>
          <c:spPr>
            <a:solidFill>
              <a:srgbClr val="EF5E1D"/>
            </a:solidFill>
            <a:ln>
              <a:noFill/>
            </a:ln>
            <a:effectLst/>
          </c:spPr>
          <c:invertIfNegative val="0"/>
          <c:val>
            <c:numRef>
              <c:f>Sheet1!$H$3:$H$11</c:f>
              <c:numCache>
                <c:formatCode>0.00</c:formatCode>
                <c:ptCount val="9"/>
                <c:pt idx="0">
                  <c:v>0</c:v>
                </c:pt>
                <c:pt idx="1">
                  <c:v>0</c:v>
                </c:pt>
                <c:pt idx="2">
                  <c:v>0</c:v>
                </c:pt>
                <c:pt idx="3">
                  <c:v>7.4164992933125048E-2</c:v>
                </c:pt>
                <c:pt idx="4">
                  <c:v>0.33519303726846689</c:v>
                </c:pt>
                <c:pt idx="5">
                  <c:v>0.57293758833593689</c:v>
                </c:pt>
                <c:pt idx="6">
                  <c:v>1.7704381462471174E-2</c:v>
                </c:pt>
                <c:pt idx="7">
                  <c:v>0</c:v>
                </c:pt>
                <c:pt idx="8">
                  <c:v>0</c:v>
                </c:pt>
              </c:numCache>
            </c:numRef>
          </c:val>
        </c:ser>
        <c:ser>
          <c:idx val="0"/>
          <c:order val="1"/>
          <c:tx>
            <c:v>Colorado</c:v>
          </c:tx>
          <c:spPr>
            <a:solidFill>
              <a:srgbClr val="0070C0"/>
            </a:solidFill>
            <a:ln>
              <a:noFill/>
            </a:ln>
            <a:effectLst/>
          </c:spPr>
          <c:invertIfNegative val="0"/>
          <c:cat>
            <c:strRef>
              <c:f>Sheet1!$B$3:$B$11</c:f>
              <c:strCache>
                <c:ptCount val="9"/>
                <c:pt idx="0">
                  <c:v>150,000+</c:v>
                </c:pt>
                <c:pt idx="1">
                  <c:v>125,000 - 150,000</c:v>
                </c:pt>
                <c:pt idx="2">
                  <c:v>100,000 - 125,000</c:v>
                </c:pt>
                <c:pt idx="3">
                  <c:v>80,000 - 100,000</c:v>
                </c:pt>
                <c:pt idx="4">
                  <c:v>60,000 - 80,000</c:v>
                </c:pt>
                <c:pt idx="5">
                  <c:v>40,000 - 60,000</c:v>
                </c:pt>
                <c:pt idx="6">
                  <c:v>20,000 - 40,000</c:v>
                </c:pt>
                <c:pt idx="7">
                  <c:v>&lt;= 20,000</c:v>
                </c:pt>
                <c:pt idx="8">
                  <c:v>0 (none reported)</c:v>
                </c:pt>
              </c:strCache>
            </c:strRef>
          </c:cat>
          <c:val>
            <c:numRef>
              <c:f>Sheet1!$D$3:$D$11</c:f>
              <c:numCache>
                <c:formatCode>0.00</c:formatCode>
                <c:ptCount val="9"/>
                <c:pt idx="0">
                  <c:v>7.152317880794702E-3</c:v>
                </c:pt>
                <c:pt idx="1">
                  <c:v>9.0066225165562914E-3</c:v>
                </c:pt>
                <c:pt idx="2">
                  <c:v>0.10529801324503311</c:v>
                </c:pt>
                <c:pt idx="3">
                  <c:v>0.25231788079470197</c:v>
                </c:pt>
                <c:pt idx="4">
                  <c:v>0.50039735099337745</c:v>
                </c:pt>
                <c:pt idx="5">
                  <c:v>0.12225165562913907</c:v>
                </c:pt>
                <c:pt idx="6">
                  <c:v>2.9139072847682119E-3</c:v>
                </c:pt>
                <c:pt idx="7">
                  <c:v>0</c:v>
                </c:pt>
                <c:pt idx="8">
                  <c:v>6.6225165562913907E-4</c:v>
                </c:pt>
              </c:numCache>
            </c:numRef>
          </c:val>
        </c:ser>
        <c:dLbls>
          <c:showLegendKey val="0"/>
          <c:showVal val="0"/>
          <c:showCatName val="0"/>
          <c:showSerName val="0"/>
          <c:showPercent val="0"/>
          <c:showBubbleSize val="0"/>
        </c:dLbls>
        <c:gapWidth val="182"/>
        <c:axId val="125480472"/>
        <c:axId val="124974944"/>
      </c:barChart>
      <c:catAx>
        <c:axId val="125480472"/>
        <c:scaling>
          <c:orientation val="minMax"/>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dirty="0"/>
                  <a:t>Median </a:t>
                </a:r>
                <a:r>
                  <a:rPr lang="en-US" sz="1200" dirty="0" smtClean="0"/>
                  <a:t>Income</a:t>
                </a:r>
                <a:endParaRPr lang="en-US" sz="1200" dirty="0"/>
              </a:p>
            </c:rich>
          </c:tx>
          <c:layout>
            <c:manualLayout>
              <c:xMode val="edge"/>
              <c:yMode val="edge"/>
              <c:x val="0.16255383199252343"/>
              <c:y val="0.21782239720034996"/>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24974944"/>
        <c:crosses val="autoZero"/>
        <c:auto val="1"/>
        <c:lblAlgn val="ctr"/>
        <c:lblOffset val="100"/>
        <c:noMultiLvlLbl val="0"/>
      </c:catAx>
      <c:valAx>
        <c:axId val="124974944"/>
        <c:scaling>
          <c:orientation val="minMax"/>
          <c:max val="0.60000000000000009"/>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Relative Frequency</a:t>
                </a:r>
              </a:p>
            </c:rich>
          </c:tx>
          <c:layout>
            <c:manualLayout>
              <c:xMode val="edge"/>
              <c:yMode val="edge"/>
              <c:x val="0.5200912610645767"/>
              <c:y val="0.9121513410358524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25480472"/>
        <c:crosses val="autoZero"/>
        <c:crossBetween val="between"/>
      </c:valAx>
      <c:spPr>
        <a:noFill/>
        <a:ln>
          <a:noFill/>
        </a:ln>
        <a:effectLst/>
      </c:spPr>
    </c:plotArea>
    <c:legend>
      <c:legendPos val="b"/>
      <c:layout>
        <c:manualLayout>
          <c:xMode val="edge"/>
          <c:yMode val="edge"/>
          <c:x val="0.6119854881234853"/>
          <c:y val="0.60315571916495714"/>
          <c:w val="0.34679696466950899"/>
          <c:h val="0.144475065616797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420682414698162"/>
          <c:y val="0.21259837790187208"/>
          <c:w val="0.63036614173228334"/>
          <c:h val="0.51684967184321096"/>
        </c:manualLayout>
      </c:layout>
      <c:barChart>
        <c:barDir val="col"/>
        <c:grouping val="clustered"/>
        <c:varyColors val="0"/>
        <c:ser>
          <c:idx val="0"/>
          <c:order val="0"/>
          <c:tx>
            <c:strRef>
              <c:f>Figure2!$F$24:$F$27</c:f>
              <c:strCache>
                <c:ptCount val="4"/>
                <c:pt idx="0">
                  <c:v>25.66</c:v>
                </c:pt>
                <c:pt idx="1">
                  <c:v>43.25</c:v>
                </c:pt>
                <c:pt idx="2">
                  <c:v>85.29</c:v>
                </c:pt>
                <c:pt idx="3">
                  <c:v>67.87</c:v>
                </c:pt>
              </c:strCache>
            </c:strRef>
          </c:tx>
          <c:spPr>
            <a:solidFill>
              <a:sysClr val="window" lastClr="FFFFFF">
                <a:lumMod val="75000"/>
              </a:sysClr>
            </a:solidFill>
            <a:ln>
              <a:noFill/>
            </a:ln>
          </c:spPr>
          <c:invertIfNegative val="0"/>
          <c:cat>
            <c:strRef>
              <c:f>Figure2!$C$4:$C$7</c:f>
              <c:strCache>
                <c:ptCount val="4"/>
                <c:pt idx="0">
                  <c:v>State &amp; local govt</c:v>
                </c:pt>
                <c:pt idx="1">
                  <c:v>Corporate private</c:v>
                </c:pt>
                <c:pt idx="2">
                  <c:v>Non-corporate private</c:v>
                </c:pt>
                <c:pt idx="3">
                  <c:v>Federal govt</c:v>
                </c:pt>
              </c:strCache>
            </c:strRef>
          </c:cat>
          <c:val>
            <c:numRef>
              <c:f>Figure2!$F$24:$F$27</c:f>
              <c:numCache>
                <c:formatCode>0.00</c:formatCode>
                <c:ptCount val="4"/>
                <c:pt idx="0">
                  <c:v>25.6639172195</c:v>
                </c:pt>
                <c:pt idx="1">
                  <c:v>43.249854128300001</c:v>
                </c:pt>
                <c:pt idx="2">
                  <c:v>85.290631019399996</c:v>
                </c:pt>
                <c:pt idx="3">
                  <c:v>67.872518571599997</c:v>
                </c:pt>
              </c:numCache>
            </c:numRef>
          </c:val>
        </c:ser>
        <c:dLbls>
          <c:showLegendKey val="0"/>
          <c:showVal val="0"/>
          <c:showCatName val="0"/>
          <c:showSerName val="0"/>
          <c:showPercent val="0"/>
          <c:showBubbleSize val="0"/>
        </c:dLbls>
        <c:gapWidth val="100"/>
        <c:axId val="124891824"/>
        <c:axId val="124887808"/>
      </c:barChart>
      <c:scatterChart>
        <c:scatterStyle val="lineMarker"/>
        <c:varyColors val="0"/>
        <c:ser>
          <c:idx val="1"/>
          <c:order val="1"/>
          <c:spPr>
            <a:ln w="12700">
              <a:noFill/>
              <a:prstDash val="solid"/>
            </a:ln>
          </c:spPr>
          <c:marker>
            <c:symbol val="circle"/>
            <c:size val="4"/>
            <c:spPr>
              <a:solidFill>
                <a:sysClr val="windowText" lastClr="000000"/>
              </a:solidFill>
              <a:ln>
                <a:solidFill>
                  <a:sysClr val="windowText" lastClr="000000"/>
                </a:solidFill>
              </a:ln>
            </c:spPr>
          </c:marker>
          <c:xVal>
            <c:strRef>
              <c:f>Figure2!$C$4:$C$7</c:f>
              <c:strCache>
                <c:ptCount val="4"/>
                <c:pt idx="0">
                  <c:v>State &amp; local govt</c:v>
                </c:pt>
                <c:pt idx="1">
                  <c:v>Corporate private</c:v>
                </c:pt>
                <c:pt idx="2">
                  <c:v>Non-corporate private</c:v>
                </c:pt>
                <c:pt idx="3">
                  <c:v>Federal govt</c:v>
                </c:pt>
              </c:strCache>
            </c:strRef>
          </c:xVal>
          <c:yVal>
            <c:numRef>
              <c:f>Figure2!$G$24:$G$27</c:f>
              <c:numCache>
                <c:formatCode>0.0%</c:formatCode>
                <c:ptCount val="4"/>
                <c:pt idx="0">
                  <c:v>0.53477955699351709</c:v>
                </c:pt>
                <c:pt idx="1">
                  <c:v>0.40351736764410789</c:v>
                </c:pt>
                <c:pt idx="2">
                  <c:v>0.32860184247408863</c:v>
                </c:pt>
                <c:pt idx="3">
                  <c:v>0.54493869565393172</c:v>
                </c:pt>
              </c:numCache>
            </c:numRef>
          </c:yVal>
          <c:smooth val="0"/>
        </c:ser>
        <c:dLbls>
          <c:showLegendKey val="0"/>
          <c:showVal val="0"/>
          <c:showCatName val="0"/>
          <c:showSerName val="0"/>
          <c:showPercent val="0"/>
          <c:showBubbleSize val="0"/>
        </c:dLbls>
        <c:axId val="124888192"/>
        <c:axId val="124932840"/>
      </c:scatterChart>
      <c:catAx>
        <c:axId val="124891824"/>
        <c:scaling>
          <c:orientation val="minMax"/>
        </c:scaling>
        <c:delete val="0"/>
        <c:axPos val="b"/>
        <c:numFmt formatCode="General" sourceLinked="1"/>
        <c:majorTickMark val="cross"/>
        <c:minorTickMark val="none"/>
        <c:tickLblPos val="nextTo"/>
        <c:txPr>
          <a:bodyPr rot="1200000" vert="horz"/>
          <a:lstStyle/>
          <a:p>
            <a:pPr>
              <a:defRPr/>
            </a:pPr>
            <a:endParaRPr lang="en-US"/>
          </a:p>
        </c:txPr>
        <c:crossAx val="124887808"/>
        <c:crosses val="autoZero"/>
        <c:auto val="1"/>
        <c:lblAlgn val="ctr"/>
        <c:lblOffset val="0"/>
        <c:tickLblSkip val="1"/>
        <c:noMultiLvlLbl val="0"/>
      </c:catAx>
      <c:valAx>
        <c:axId val="124887808"/>
        <c:scaling>
          <c:orientation val="minMax"/>
          <c:max val="100"/>
        </c:scaling>
        <c:delete val="0"/>
        <c:axPos val="l"/>
        <c:majorGridlines/>
        <c:title>
          <c:tx>
            <c:rich>
              <a:bodyPr/>
              <a:lstStyle/>
              <a:p>
                <a:pPr>
                  <a:defRPr/>
                </a:pPr>
                <a:r>
                  <a:rPr lang="en-US" dirty="0"/>
                  <a:t>Million </a:t>
                </a:r>
                <a:r>
                  <a:rPr lang="en-US" dirty="0" smtClean="0"/>
                  <a:t>acres ( BARS )</a:t>
                </a:r>
                <a:endParaRPr lang="en-US" dirty="0"/>
              </a:p>
            </c:rich>
          </c:tx>
          <c:layout>
            <c:manualLayout>
              <c:xMode val="edge"/>
              <c:yMode val="edge"/>
              <c:x val="5.6314651844989972E-3"/>
              <c:y val="0.2466054676174142"/>
            </c:manualLayout>
          </c:layout>
          <c:overlay val="0"/>
        </c:title>
        <c:numFmt formatCode="0" sourceLinked="0"/>
        <c:majorTickMark val="out"/>
        <c:minorTickMark val="cross"/>
        <c:tickLblPos val="nextTo"/>
        <c:txPr>
          <a:bodyPr rot="0" vert="horz"/>
          <a:lstStyle/>
          <a:p>
            <a:pPr>
              <a:defRPr/>
            </a:pPr>
            <a:endParaRPr lang="en-US"/>
          </a:p>
        </c:txPr>
        <c:crossAx val="124891824"/>
        <c:crosses val="autoZero"/>
        <c:crossBetween val="between"/>
        <c:majorUnit val="20"/>
        <c:minorUnit val="10"/>
      </c:valAx>
      <c:valAx>
        <c:axId val="124888192"/>
        <c:scaling>
          <c:orientation val="minMax"/>
        </c:scaling>
        <c:delete val="1"/>
        <c:axPos val="b"/>
        <c:majorTickMark val="out"/>
        <c:minorTickMark val="none"/>
        <c:tickLblPos val="nextTo"/>
        <c:crossAx val="124932840"/>
        <c:crosses val="autoZero"/>
        <c:crossBetween val="midCat"/>
      </c:valAx>
      <c:valAx>
        <c:axId val="124932840"/>
        <c:scaling>
          <c:orientation val="minMax"/>
          <c:max val="1"/>
        </c:scaling>
        <c:delete val="0"/>
        <c:axPos val="r"/>
        <c:title>
          <c:tx>
            <c:rich>
              <a:bodyPr/>
              <a:lstStyle/>
              <a:p>
                <a:pPr>
                  <a:defRPr/>
                </a:pPr>
                <a:r>
                  <a:rPr lang="en-US" dirty="0"/>
                  <a:t>Percent of ownership </a:t>
                </a:r>
                <a:r>
                  <a:rPr lang="en-US" dirty="0" smtClean="0"/>
                  <a:t>area ( DOTS )</a:t>
                </a:r>
                <a:endParaRPr lang="en-US" dirty="0"/>
              </a:p>
            </c:rich>
          </c:tx>
          <c:layout>
            <c:manualLayout>
              <c:xMode val="edge"/>
              <c:yMode val="edge"/>
              <c:x val="0.94350256999125104"/>
              <c:y val="0.14171830951686593"/>
            </c:manualLayout>
          </c:layout>
          <c:overlay val="0"/>
        </c:title>
        <c:numFmt formatCode="0%" sourceLinked="0"/>
        <c:majorTickMark val="out"/>
        <c:minorTickMark val="cross"/>
        <c:tickLblPos val="nextTo"/>
        <c:txPr>
          <a:bodyPr rot="0" vert="horz"/>
          <a:lstStyle/>
          <a:p>
            <a:pPr>
              <a:defRPr/>
            </a:pPr>
            <a:endParaRPr lang="en-US"/>
          </a:p>
        </c:txPr>
        <c:crossAx val="124888192"/>
        <c:crosses val="max"/>
        <c:crossBetween val="midCat"/>
        <c:majorUnit val="0.2"/>
        <c:minorUnit val="0.1"/>
      </c:valAx>
    </c:plotArea>
    <c:plotVisOnly val="1"/>
    <c:dispBlanksAs val="gap"/>
    <c:showDLblsOverMax val="0"/>
  </c:chart>
  <c:spPr>
    <a:ln>
      <a:noFill/>
    </a:ln>
  </c:spPr>
  <c:txPr>
    <a:bodyPr/>
    <a:lstStyle/>
    <a:p>
      <a:pPr>
        <a:defRPr sz="1200" b="0" i="0" u="none" strike="noStrike" baseline="0">
          <a:solidFill>
            <a:srgbClr val="000000"/>
          </a:solidFill>
          <a:latin typeface="Calibri"/>
          <a:ea typeface="Calibri"/>
          <a:cs typeface="Calibri"/>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0.10587</cdr:x>
      <cdr:y>0.03481</cdr:y>
    </cdr:from>
    <cdr:to>
      <cdr:x>0.87424</cdr:x>
      <cdr:y>0.14205</cdr:y>
    </cdr:to>
    <cdr:sp macro="" textlink="">
      <cdr:nvSpPr>
        <cdr:cNvPr id="2" name="TextBox 1"/>
        <cdr:cNvSpPr txBox="1"/>
      </cdr:nvSpPr>
      <cdr:spPr bwMode="auto">
        <a:xfrm xmlns:a="http://schemas.openxmlformats.org/drawingml/2006/main">
          <a:off x="403352" y="98534"/>
          <a:ext cx="2927493" cy="30351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mn-lt"/>
              <a:ea typeface="+mn-ea"/>
              <a:cs typeface="Arial" pitchFamily="34" charset="0"/>
            </a:rPr>
            <a:t>Unfragmented Forestland</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1DC13D-E6DB-4ACA-95B3-D877EAB18A4B}" type="datetimeFigureOut">
              <a:rPr lang="en-US" smtClean="0"/>
              <a:t>8/11/2016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E686CD-F14B-424C-9486-E6107AC8C46B}" type="slidenum">
              <a:rPr lang="en-US" smtClean="0"/>
              <a:t>‹#›</a:t>
            </a:fld>
            <a:endParaRPr lang="en-US"/>
          </a:p>
        </p:txBody>
      </p:sp>
    </p:spTree>
    <p:extLst>
      <p:ext uri="{BB962C8B-B14F-4D97-AF65-F5344CB8AC3E}">
        <p14:creationId xmlns:p14="http://schemas.microsoft.com/office/powerpoint/2010/main" val="1252649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txBox="1">
            <a:spLocks noGrp="1" noChangeArrowheads="1"/>
          </p:cNvSpPr>
          <p:nvPr/>
        </p:nvSpPr>
        <p:spPr bwMode="auto">
          <a:xfrm>
            <a:off x="3927775" y="8769653"/>
            <a:ext cx="3004820" cy="461645"/>
          </a:xfrm>
          <a:prstGeom prst="rect">
            <a:avLst/>
          </a:prstGeom>
          <a:noFill/>
          <a:ln w="9525">
            <a:noFill/>
            <a:miter lim="800000"/>
            <a:headEnd/>
            <a:tailEnd/>
          </a:ln>
        </p:spPr>
        <p:txBody>
          <a:bodyPr lIns="92382" tIns="46191" rIns="92382" bIns="46191" anchor="b"/>
          <a:lstStyle/>
          <a:p>
            <a:pPr algn="r"/>
            <a:fld id="{82F9A6FC-B666-4C96-9693-96AE17935E66}" type="slidenum">
              <a:rPr lang="en-US" sz="1200"/>
              <a:pPr algn="r"/>
              <a:t>2</a:t>
            </a:fld>
            <a:endParaRPr lang="en-US" sz="1200" dirty="0"/>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marL="0" indent="0" eaLnBrk="1" hangingPunct="1"/>
            <a:r>
              <a:rPr lang="en-US" dirty="0" smtClean="0"/>
              <a:t>EFETAC has a long history</a:t>
            </a:r>
            <a:r>
              <a:rPr lang="en-US" baseline="0" dirty="0" smtClean="0"/>
              <a:t> of supporting forest monitoring, going back to the 1990’s when part of EFETAC was the headquarters of the Forest Health Monitoring Program.</a:t>
            </a:r>
          </a:p>
          <a:p>
            <a:pPr marL="0" indent="0" eaLnBrk="1" hangingPunct="1"/>
            <a:endParaRPr lang="en-US" baseline="0" dirty="0" smtClean="0"/>
          </a:p>
          <a:p>
            <a:pPr marL="0" indent="0" eaLnBrk="1" hangingPunct="1"/>
            <a:r>
              <a:rPr lang="en-US" baseline="0" dirty="0" smtClean="0"/>
              <a:t>EFETAC’s roles in forest monitoring have expanded since those days, but there remains a core commitment to support Forest Service operational forest monitoring, particularly FIA and FHM, as well as a commitment to research to support technical teams such as the Forest Health Technology Enterprise Team.</a:t>
            </a:r>
          </a:p>
          <a:p>
            <a:pPr marL="0" indent="0" eaLnBrk="1" hangingPunct="1"/>
            <a:endParaRPr lang="en-US" baseline="0" dirty="0" smtClean="0"/>
          </a:p>
          <a:p>
            <a:pPr marL="0" indent="0" eaLnBrk="1" hangingPunct="1"/>
            <a:r>
              <a:rPr lang="en-US" baseline="0" dirty="0" smtClean="0"/>
              <a:t>Today, the EFETAC is asked to partner with the national monitoring efforts in three specific ways.</a:t>
            </a:r>
          </a:p>
          <a:p>
            <a:pPr marL="0" indent="0" eaLnBrk="1" hangingPunct="1"/>
            <a:r>
              <a:rPr lang="en-US" baseline="0" dirty="0" smtClean="0"/>
              <a:t>First, EFETAC develops and improves techniques that are in use by ongoing monitoring programs.</a:t>
            </a:r>
          </a:p>
          <a:p>
            <a:pPr marL="0" indent="0" eaLnBrk="1" hangingPunct="1"/>
            <a:r>
              <a:rPr lang="en-US" baseline="0" dirty="0" smtClean="0"/>
              <a:t>Second, EFETAC participates in national reports prepared by its partners.</a:t>
            </a:r>
          </a:p>
          <a:p>
            <a:pPr marL="0" indent="0" eaLnBrk="1" hangingPunct="1"/>
            <a:r>
              <a:rPr lang="en-US" baseline="0" dirty="0" smtClean="0"/>
              <a:t>Third, EFETAC is responsible for compiling, editing, and producing the annual National Status and Trends report for FHM.</a:t>
            </a:r>
          </a:p>
          <a:p>
            <a:pPr marL="0" indent="0" eaLnBrk="1" hangingPunct="1"/>
            <a:endParaRPr lang="en-US" baseline="0" dirty="0" smtClean="0"/>
          </a:p>
          <a:p>
            <a:pPr marL="0" indent="0" eaLnBrk="1" hangingPunct="1"/>
            <a:r>
              <a:rPr lang="en-US" baseline="0" dirty="0" smtClean="0"/>
              <a:t>In addition, EFETAC serves on the FHM national management team, and continues to participate in the documentation of monitoring protocols through membership on the FIA field guide and database teams.</a:t>
            </a:r>
          </a:p>
        </p:txBody>
      </p:sp>
    </p:spTree>
    <p:extLst>
      <p:ext uri="{BB962C8B-B14F-4D97-AF65-F5344CB8AC3E}">
        <p14:creationId xmlns:p14="http://schemas.microsoft.com/office/powerpoint/2010/main" val="3425827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2C50714F-75EC-4774-8B8C-6517ADEB89AF}" type="slidenum">
              <a:rPr lang="en-US" smtClean="0">
                <a:solidFill>
                  <a:srgbClr val="000000"/>
                </a:solidFill>
              </a:rPr>
              <a:pPr/>
              <a:t>3</a:t>
            </a:fld>
            <a:endParaRPr lang="en-US" dirty="0" smtClean="0">
              <a:solidFill>
                <a:srgbClr val="000000"/>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308187" y="4385628"/>
            <a:ext cx="6471920" cy="4154805"/>
          </a:xfrm>
          <a:noFill/>
          <a:ln/>
        </p:spPr>
        <p:txBody>
          <a:bodyPr/>
          <a:lstStyle/>
          <a:p>
            <a:pPr eaLnBrk="1" hangingPunct="1">
              <a:buFontTx/>
              <a:buNone/>
            </a:pPr>
            <a:r>
              <a:rPr lang="en-US" dirty="0" smtClean="0"/>
              <a:t>One example of how EFETAC research contributes directly to FHTET</a:t>
            </a:r>
            <a:r>
              <a:rPr lang="en-US" baseline="0" dirty="0" smtClean="0"/>
              <a:t> goals is the National Risk Assessment.  Many of the risk models that were used by FHTET to develop the risk assessment required information about drought conditions. While programs such as PRISM collect and summarize data, that data was not tailored to the needs of forest risk assessment models. EFETAC helped by developing a method to standardize drought information and map drought conditions and projections for the United States.</a:t>
            </a:r>
            <a:endParaRPr lang="en-US" dirty="0" smtClean="0"/>
          </a:p>
        </p:txBody>
      </p:sp>
    </p:spTree>
    <p:extLst>
      <p:ext uri="{BB962C8B-B14F-4D97-AF65-F5344CB8AC3E}">
        <p14:creationId xmlns:p14="http://schemas.microsoft.com/office/powerpoint/2010/main" val="3468402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2C50714F-75EC-4774-8B8C-6517ADEB89AF}" type="slidenum">
              <a:rPr lang="en-US" smtClean="0">
                <a:solidFill>
                  <a:srgbClr val="000000"/>
                </a:solidFill>
              </a:rPr>
              <a:pPr/>
              <a:t>4</a:t>
            </a:fld>
            <a:endParaRPr lang="en-US" dirty="0" smtClean="0">
              <a:solidFill>
                <a:srgbClr val="000000"/>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308187" y="4385628"/>
            <a:ext cx="6471920" cy="4154805"/>
          </a:xfrm>
          <a:noFill/>
          <a:ln/>
        </p:spPr>
        <p:txBody>
          <a:bodyPr/>
          <a:lstStyle/>
          <a:p>
            <a:pPr eaLnBrk="1" hangingPunct="1">
              <a:buFontTx/>
              <a:buNone/>
            </a:pPr>
            <a:r>
              <a:rPr lang="en-US" dirty="0" smtClean="0"/>
              <a:t>Even if a lot of funding is </a:t>
            </a:r>
            <a:r>
              <a:rPr lang="en-US" baseline="0" dirty="0" smtClean="0"/>
              <a:t>devoted to collecting forest monitoring data, it always makes sense to use freely-available data from other sources to add value to the forest monitoring data.</a:t>
            </a:r>
          </a:p>
          <a:p>
            <a:pPr eaLnBrk="1" hangingPunct="1">
              <a:buFontTx/>
              <a:buNone/>
            </a:pPr>
            <a:endParaRPr lang="en-US" baseline="0" dirty="0" smtClean="0"/>
          </a:p>
          <a:p>
            <a:pPr eaLnBrk="1" hangingPunct="1">
              <a:buFontTx/>
              <a:buNone/>
            </a:pPr>
            <a:r>
              <a:rPr lang="en-US" baseline="0" dirty="0" smtClean="0"/>
              <a:t>The first example illustrates how forest inventory data is integrated with maps of land cover and protected areas, in this case to evaluate the status and trends of forest fragmentation on forestlands with different owners. This analysis, which appears in the 2015 RPA report, showed that while Forest Service lands have relatively low rates of forest fragmentation, most the unfragmented forest area is in private, non-industrial ownership. This information, when combined with similar information about the types and locations of forests which are fragmented, can help inform USFS policies and investments designed to conserve or restore forest conditions.</a:t>
            </a:r>
          </a:p>
          <a:p>
            <a:pPr eaLnBrk="1" hangingPunct="1">
              <a:buFontTx/>
              <a:buNone/>
            </a:pPr>
            <a:endParaRPr lang="en-US" baseline="0" dirty="0" smtClean="0"/>
          </a:p>
          <a:p>
            <a:pPr eaLnBrk="1" hangingPunct="1">
              <a:buFontTx/>
              <a:buNone/>
            </a:pPr>
            <a:r>
              <a:rPr lang="en-US" baseline="0" dirty="0" smtClean="0"/>
              <a:t>(Frank Koch has either already talked about this next example, or he will subsequently talk about it).</a:t>
            </a:r>
          </a:p>
          <a:p>
            <a:pPr eaLnBrk="1" hangingPunct="1">
              <a:buFontTx/>
              <a:buNone/>
            </a:pPr>
            <a:r>
              <a:rPr lang="en-US" baseline="0" dirty="0" smtClean="0"/>
              <a:t>The second example illustrates integrating census data and data from insect and disease surveys to evaluate the socio-economic impacts of forest pests such as Eastern Gypsy Moth and Mountain Pine Beetle.  In this example, impacts appear to be more of a middle-class problem in the east, and an upper middle-class problem in the west. These preliminary results could help the Forest Service develop ways to address issues of environmental equity in a socio-economic context.</a:t>
            </a:r>
            <a:endParaRPr lang="en-US" dirty="0" smtClean="0"/>
          </a:p>
        </p:txBody>
      </p:sp>
    </p:spTree>
    <p:extLst>
      <p:ext uri="{BB962C8B-B14F-4D97-AF65-F5344CB8AC3E}">
        <p14:creationId xmlns:p14="http://schemas.microsoft.com/office/powerpoint/2010/main" val="242552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p:spPr>
        <p:txBody>
          <a:bodyPr/>
          <a:lstStyle/>
          <a:p>
            <a:fld id="{2C50714F-75EC-4774-8B8C-6517ADEB89AF}" type="slidenum">
              <a:rPr lang="en-US" smtClean="0">
                <a:solidFill>
                  <a:srgbClr val="000000"/>
                </a:solidFill>
              </a:rPr>
              <a:pPr/>
              <a:t>5</a:t>
            </a:fld>
            <a:endParaRPr lang="en-US" dirty="0" smtClean="0">
              <a:solidFill>
                <a:srgbClr val="000000"/>
              </a:solidFill>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308187" y="4385628"/>
            <a:ext cx="6471920" cy="4154805"/>
          </a:xfrm>
          <a:noFill/>
          <a:ln/>
        </p:spPr>
        <p:txBody>
          <a:bodyPr/>
          <a:lstStyle/>
          <a:p>
            <a:pPr eaLnBrk="1" hangingPunct="1">
              <a:buFontTx/>
              <a:buNone/>
            </a:pPr>
            <a:r>
              <a:rPr lang="en-US" dirty="0" smtClean="0"/>
              <a:t>There</a:t>
            </a:r>
            <a:r>
              <a:rPr lang="en-US" baseline="0" dirty="0" smtClean="0"/>
              <a:t> is one additional example of how EFETAC can add value to forest monitoring data.  Fire occurrence is obviously monitored very closely all the time, and there are annual insect and disease surveys. These national datasets are most often reported as tables or maps of the area of forest that is affected.  In this example, EFETAC adds value by conducing space-time hotspot analysis so that forest managers can visualize the specific locations where fire or pests appear in unusually large clusters.  In both cases, there was no need to conduct research to figure out how to find the clusters. The role of EFETAC was to collate the source data, perform well-known methods, and produce the assessment.  EFETAC conducts these particular analyses every year as part of the FHM national status and </a:t>
            </a:r>
            <a:r>
              <a:rPr lang="en-US" baseline="0" smtClean="0"/>
              <a:t>trends report.</a:t>
            </a:r>
          </a:p>
          <a:p>
            <a:pPr eaLnBrk="1" hangingPunct="1">
              <a:buFontTx/>
              <a:buNone/>
            </a:pPr>
            <a:endParaRPr lang="en-US" dirty="0" smtClean="0"/>
          </a:p>
        </p:txBody>
      </p:sp>
    </p:spTree>
    <p:extLst>
      <p:ext uri="{BB962C8B-B14F-4D97-AF65-F5344CB8AC3E}">
        <p14:creationId xmlns:p14="http://schemas.microsoft.com/office/powerpoint/2010/main" val="156231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804DEB-9FF7-42F5-9E05-435E083521A4}"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3208916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804DEB-9FF7-42F5-9E05-435E083521A4}"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3420361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804DEB-9FF7-42F5-9E05-435E083521A4}"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2270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0804DEB-9FF7-42F5-9E05-435E083521A4}"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35209544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0804DEB-9FF7-42F5-9E05-435E083521A4}" type="datetimeFigureOut">
              <a:rPr lang="en-US" smtClean="0"/>
              <a:t>8/11/2016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976378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0804DEB-9FF7-42F5-9E05-435E083521A4}"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1536304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0804DEB-9FF7-42F5-9E05-435E083521A4}" type="datetimeFigureOut">
              <a:rPr lang="en-US" smtClean="0"/>
              <a:t>8/11/2016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1080813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0804DEB-9FF7-42F5-9E05-435E083521A4}" type="datetimeFigureOut">
              <a:rPr lang="en-US" smtClean="0"/>
              <a:t>8/11/2016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2973015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804DEB-9FF7-42F5-9E05-435E083521A4}" type="datetimeFigureOut">
              <a:rPr lang="en-US" smtClean="0"/>
              <a:t>8/11/2016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284637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804DEB-9FF7-42F5-9E05-435E083521A4}"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6823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0804DEB-9FF7-42F5-9E05-435E083521A4}" type="datetimeFigureOut">
              <a:rPr lang="en-US" smtClean="0"/>
              <a:t>8/11/2016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8B43CD-7978-4254-AD15-65684D7D7732}" type="slidenum">
              <a:rPr lang="en-US" smtClean="0"/>
              <a:t>‹#›</a:t>
            </a:fld>
            <a:endParaRPr lang="en-US"/>
          </a:p>
        </p:txBody>
      </p:sp>
    </p:spTree>
    <p:extLst>
      <p:ext uri="{BB962C8B-B14F-4D97-AF65-F5344CB8AC3E}">
        <p14:creationId xmlns:p14="http://schemas.microsoft.com/office/powerpoint/2010/main" val="2372497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04DEB-9FF7-42F5-9E05-435E083521A4}" type="datetimeFigureOut">
              <a:rPr lang="en-US" smtClean="0"/>
              <a:t>8/11/2016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8B43CD-7978-4254-AD15-65684D7D7732}" type="slidenum">
              <a:rPr lang="en-US" smtClean="0"/>
              <a:t>‹#›</a:t>
            </a:fld>
            <a:endParaRPr lang="en-US"/>
          </a:p>
        </p:txBody>
      </p:sp>
      <p:pic>
        <p:nvPicPr>
          <p:cNvPr id="13" name="Picture 12"/>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2334" y="6051422"/>
            <a:ext cx="580712" cy="644512"/>
          </a:xfrm>
          <a:prstGeom prst="rect">
            <a:avLst/>
          </a:prstGeom>
        </p:spPr>
      </p:pic>
      <p:sp>
        <p:nvSpPr>
          <p:cNvPr id="14" name="TextBox 13"/>
          <p:cNvSpPr txBox="1"/>
          <p:nvPr userDrawn="1"/>
        </p:nvSpPr>
        <p:spPr>
          <a:xfrm>
            <a:off x="909733" y="6029822"/>
            <a:ext cx="2091350" cy="677108"/>
          </a:xfrm>
          <a:prstGeom prst="rect">
            <a:avLst/>
          </a:prstGeom>
          <a:noFill/>
        </p:spPr>
        <p:txBody>
          <a:bodyPr wrap="square" rtlCol="0">
            <a:spAutoFit/>
          </a:bodyPr>
          <a:lstStyle/>
          <a:p>
            <a:pPr>
              <a:spcAft>
                <a:spcPts val="600"/>
              </a:spcAft>
            </a:pPr>
            <a:r>
              <a:rPr lang="en-US" sz="1100" b="1" dirty="0" smtClean="0"/>
              <a:t>Forest Service</a:t>
            </a:r>
          </a:p>
          <a:p>
            <a:pPr>
              <a:spcAft>
                <a:spcPts val="1200"/>
              </a:spcAft>
            </a:pPr>
            <a:r>
              <a:rPr lang="en-US" sz="1100" b="1" dirty="0" smtClean="0"/>
              <a:t>Eastern Forest Environmental Threat Assessment Center</a:t>
            </a:r>
            <a:endParaRPr lang="en-US" sz="1100" b="1" dirty="0"/>
          </a:p>
        </p:txBody>
      </p:sp>
    </p:spTree>
    <p:extLst>
      <p:ext uri="{BB962C8B-B14F-4D97-AF65-F5344CB8AC3E}">
        <p14:creationId xmlns:p14="http://schemas.microsoft.com/office/powerpoint/2010/main" val="24761458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jpeg"/><Relationship Id="rId7"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chart" Target="../charts/chart2.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forwarn.forestthreats.org/fcav2"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334" y="6051422"/>
            <a:ext cx="580712" cy="644512"/>
          </a:xfrm>
          <a:prstGeom prst="rect">
            <a:avLst/>
          </a:prstGeom>
        </p:spPr>
      </p:pic>
      <p:sp>
        <p:nvSpPr>
          <p:cNvPr id="8" name="TextBox 7"/>
          <p:cNvSpPr txBox="1"/>
          <p:nvPr/>
        </p:nvSpPr>
        <p:spPr>
          <a:xfrm>
            <a:off x="909733" y="6029822"/>
            <a:ext cx="2091350" cy="677108"/>
          </a:xfrm>
          <a:prstGeom prst="rect">
            <a:avLst/>
          </a:prstGeom>
          <a:noFill/>
        </p:spPr>
        <p:txBody>
          <a:bodyPr wrap="square" rtlCol="0">
            <a:spAutoFit/>
          </a:bodyPr>
          <a:lstStyle/>
          <a:p>
            <a:pPr>
              <a:spcAft>
                <a:spcPts val="600"/>
              </a:spcAft>
            </a:pPr>
            <a:r>
              <a:rPr lang="en-US" sz="1100" b="1" dirty="0" smtClean="0"/>
              <a:t>Forest Service</a:t>
            </a:r>
          </a:p>
          <a:p>
            <a:pPr>
              <a:spcAft>
                <a:spcPts val="1200"/>
              </a:spcAft>
            </a:pPr>
            <a:r>
              <a:rPr lang="en-US" sz="1100" b="1" dirty="0" smtClean="0"/>
              <a:t>Eastern Forest Environmental Threat Assessment Center</a:t>
            </a:r>
            <a:endParaRPr lang="en-US" sz="1100" b="1" dirty="0"/>
          </a:p>
        </p:txBody>
      </p:sp>
      <p:grpSp>
        <p:nvGrpSpPr>
          <p:cNvPr id="14" name="Group 13"/>
          <p:cNvGrpSpPr/>
          <p:nvPr/>
        </p:nvGrpSpPr>
        <p:grpSpPr>
          <a:xfrm>
            <a:off x="0" y="0"/>
            <a:ext cx="9144000" cy="756000"/>
            <a:chOff x="0" y="0"/>
            <a:chExt cx="9144000" cy="756000"/>
          </a:xfrm>
        </p:grpSpPr>
        <p:sp>
          <p:nvSpPr>
            <p:cNvPr id="12" name="Rectangle 11"/>
            <p:cNvSpPr/>
            <p:nvPr/>
          </p:nvSpPr>
          <p:spPr>
            <a:xfrm>
              <a:off x="0" y="0"/>
              <a:ext cx="9144000" cy="75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68084" y="199572"/>
              <a:ext cx="5134429" cy="453570"/>
              <a:chOff x="468084" y="199572"/>
              <a:chExt cx="5134429" cy="453570"/>
            </a:xfrm>
          </p:grpSpPr>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68084" y="199572"/>
                <a:ext cx="663575" cy="453570"/>
              </a:xfrm>
              <a:prstGeom prst="rect">
                <a:avLst/>
              </a:prstGeom>
            </p:spPr>
          </p:pic>
          <p:sp>
            <p:nvSpPr>
              <p:cNvPr id="6" name="TextBox 5"/>
              <p:cNvSpPr txBox="1"/>
              <p:nvPr userDrawn="1"/>
            </p:nvSpPr>
            <p:spPr>
              <a:xfrm>
                <a:off x="1175201" y="368301"/>
                <a:ext cx="4427312" cy="276999"/>
              </a:xfrm>
              <a:prstGeom prst="rect">
                <a:avLst/>
              </a:prstGeom>
              <a:noFill/>
            </p:spPr>
            <p:txBody>
              <a:bodyPr wrap="square" rtlCol="0">
                <a:spAutoFit/>
              </a:bodyPr>
              <a:lstStyle/>
              <a:p>
                <a:r>
                  <a:rPr lang="en-US" sz="1200" b="1" dirty="0" smtClean="0"/>
                  <a:t>United States Department of Agriculture</a:t>
                </a:r>
                <a:endParaRPr lang="en-US" sz="1200" b="1" dirty="0"/>
              </a:p>
            </p:txBody>
          </p:sp>
        </p:grpSp>
        <p:cxnSp>
          <p:nvCxnSpPr>
            <p:cNvPr id="10" name="Straight Connector 9"/>
            <p:cNvCxnSpPr/>
            <p:nvPr/>
          </p:nvCxnSpPr>
          <p:spPr>
            <a:xfrm>
              <a:off x="0" y="756000"/>
              <a:ext cx="9144000" cy="0"/>
            </a:xfrm>
            <a:prstGeom prst="line">
              <a:avLst/>
            </a:pr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1" name="Title 1"/>
          <p:cNvSpPr>
            <a:spLocks noGrp="1"/>
          </p:cNvSpPr>
          <p:nvPr>
            <p:ph type="ctrTitle"/>
          </p:nvPr>
        </p:nvSpPr>
        <p:spPr>
          <a:xfrm>
            <a:off x="0" y="1122363"/>
            <a:ext cx="9144000" cy="1707653"/>
          </a:xfrm>
        </p:spPr>
        <p:txBody>
          <a:bodyPr>
            <a:normAutofit/>
          </a:bodyPr>
          <a:lstStyle/>
          <a:p>
            <a:r>
              <a:rPr lang="en-US" sz="5000" dirty="0" smtClean="0"/>
              <a:t>Eastern Threat </a:t>
            </a:r>
            <a:r>
              <a:rPr lang="en-US" sz="5000" dirty="0"/>
              <a:t>Center </a:t>
            </a:r>
            <a:r>
              <a:rPr lang="en-US" sz="5000" dirty="0" smtClean="0"/>
              <a:t/>
            </a:r>
            <a:br>
              <a:rPr lang="en-US" sz="5000" dirty="0" smtClean="0"/>
            </a:br>
            <a:r>
              <a:rPr lang="en-US" sz="5000" dirty="0" smtClean="0"/>
              <a:t>Special </a:t>
            </a:r>
            <a:r>
              <a:rPr lang="en-US" sz="5000" dirty="0"/>
              <a:t>Emphasis Areas </a:t>
            </a:r>
          </a:p>
        </p:txBody>
      </p:sp>
      <p:sp>
        <p:nvSpPr>
          <p:cNvPr id="13" name="Subtitle 2"/>
          <p:cNvSpPr>
            <a:spLocks noGrp="1"/>
          </p:cNvSpPr>
          <p:nvPr>
            <p:ph type="subTitle" idx="1"/>
          </p:nvPr>
        </p:nvSpPr>
        <p:spPr>
          <a:xfrm>
            <a:off x="0" y="3103200"/>
            <a:ext cx="9144000" cy="669600"/>
          </a:xfrm>
        </p:spPr>
        <p:txBody>
          <a:bodyPr>
            <a:normAutofit/>
          </a:bodyPr>
          <a:lstStyle/>
          <a:p>
            <a:r>
              <a:rPr lang="en-US" sz="3200" i="1" dirty="0" smtClean="0"/>
              <a:t>Issues, Research, and Impacts </a:t>
            </a:r>
            <a:endParaRPr lang="en-US" sz="3200" i="1" dirty="0"/>
          </a:p>
        </p:txBody>
      </p:sp>
      <p:sp>
        <p:nvSpPr>
          <p:cNvPr id="15" name="Title 1"/>
          <p:cNvSpPr txBox="1">
            <a:spLocks/>
          </p:cNvSpPr>
          <p:nvPr/>
        </p:nvSpPr>
        <p:spPr>
          <a:xfrm>
            <a:off x="0" y="4223885"/>
            <a:ext cx="9144000" cy="787315"/>
          </a:xfrm>
          <a:prstGeom prst="rect">
            <a:avLst/>
          </a:prstGeom>
          <a:solidFill>
            <a:schemeClr val="bg1">
              <a:alpha val="51000"/>
            </a:schemeClr>
          </a:solidFill>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800" b="1" dirty="0" smtClean="0"/>
              <a:t>Forest Monitoring</a:t>
            </a:r>
            <a:endParaRPr lang="en-US" sz="4800" b="1" dirty="0"/>
          </a:p>
        </p:txBody>
      </p:sp>
    </p:spTree>
    <p:extLst>
      <p:ext uri="{BB962C8B-B14F-4D97-AF65-F5344CB8AC3E}">
        <p14:creationId xmlns:p14="http://schemas.microsoft.com/office/powerpoint/2010/main" val="186961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52763" y="1346574"/>
            <a:ext cx="4943703" cy="4431983"/>
          </a:xfrm>
          <a:prstGeom prst="rect">
            <a:avLst/>
          </a:prstGeom>
          <a:noFill/>
        </p:spPr>
        <p:txBody>
          <a:bodyPr wrap="square" rtlCol="0">
            <a:spAutoFit/>
          </a:bodyPr>
          <a:lstStyle/>
          <a:p>
            <a:r>
              <a:rPr lang="en-US" sz="2800" dirty="0" smtClean="0"/>
              <a:t>How Does it Work?</a:t>
            </a:r>
          </a:p>
          <a:p>
            <a:endParaRPr lang="en-US" dirty="0" smtClean="0"/>
          </a:p>
          <a:p>
            <a:pPr>
              <a:spcAft>
                <a:spcPts val="1200"/>
              </a:spcAft>
            </a:pPr>
            <a:r>
              <a:rPr lang="en-US" dirty="0" smtClean="0"/>
              <a:t>Compares </a:t>
            </a:r>
            <a:r>
              <a:rPr lang="en-US" b="1" dirty="0" smtClean="0"/>
              <a:t>current</a:t>
            </a:r>
            <a:r>
              <a:rPr lang="en-US" dirty="0" smtClean="0"/>
              <a:t> </a:t>
            </a:r>
            <a:r>
              <a:rPr lang="en-US" i="1" dirty="0" smtClean="0"/>
              <a:t>versus</a:t>
            </a:r>
            <a:r>
              <a:rPr lang="en-US" dirty="0" smtClean="0"/>
              <a:t> </a:t>
            </a:r>
            <a:r>
              <a:rPr lang="en-US" b="1" dirty="0" smtClean="0"/>
              <a:t>normal or expected “healthy” greenness, </a:t>
            </a:r>
            <a:r>
              <a:rPr lang="en-US" dirty="0" smtClean="0"/>
              <a:t>based on the 15-year historical </a:t>
            </a:r>
            <a:r>
              <a:rPr lang="en-US" b="1" dirty="0" smtClean="0"/>
              <a:t>MODIS</a:t>
            </a:r>
            <a:r>
              <a:rPr lang="en-US" dirty="0" smtClean="0"/>
              <a:t> satellite record</a:t>
            </a:r>
          </a:p>
          <a:p>
            <a:pPr marL="285750" indent="-285750">
              <a:spcAft>
                <a:spcPts val="600"/>
              </a:spcAft>
              <a:buFont typeface="Arial" panose="020B0604020202020204" pitchFamily="34" charset="0"/>
              <a:buChar char="•"/>
            </a:pPr>
            <a:r>
              <a:rPr lang="en-US" dirty="0" smtClean="0"/>
              <a:t>Locations that are </a:t>
            </a:r>
            <a:r>
              <a:rPr lang="en-US" b="1" dirty="0" smtClean="0"/>
              <a:t>currently less-green than expected</a:t>
            </a:r>
            <a:r>
              <a:rPr lang="en-US" dirty="0" smtClean="0"/>
              <a:t> are </a:t>
            </a:r>
            <a:r>
              <a:rPr lang="en-US" dirty="0" smtClean="0">
                <a:solidFill>
                  <a:srgbClr val="C00000"/>
                </a:solidFill>
              </a:rPr>
              <a:t>marked as potentially disturbed</a:t>
            </a:r>
          </a:p>
          <a:p>
            <a:pPr marL="285750" indent="-285750">
              <a:spcAft>
                <a:spcPts val="600"/>
              </a:spcAft>
              <a:buFont typeface="Arial" panose="020B0604020202020204" pitchFamily="34" charset="0"/>
              <a:buChar char="•"/>
            </a:pPr>
            <a:r>
              <a:rPr lang="en-US" dirty="0" smtClean="0"/>
              <a:t>Locations having </a:t>
            </a:r>
            <a:r>
              <a:rPr lang="en-US" b="1" dirty="0" smtClean="0"/>
              <a:t>more actual greenness than we expected </a:t>
            </a:r>
            <a:r>
              <a:rPr lang="en-US" dirty="0" smtClean="0"/>
              <a:t>may represent </a:t>
            </a:r>
            <a:r>
              <a:rPr lang="en-US" dirty="0" smtClean="0">
                <a:solidFill>
                  <a:schemeClr val="accent6">
                    <a:lumMod val="50000"/>
                  </a:schemeClr>
                </a:solidFill>
              </a:rPr>
              <a:t>vigorous or recovering vegetation</a:t>
            </a:r>
          </a:p>
          <a:p>
            <a:pPr marL="285750" indent="-285750">
              <a:buFont typeface="Arial" panose="020B0604020202020204" pitchFamily="34" charset="0"/>
              <a:buChar char="•"/>
            </a:pPr>
            <a:r>
              <a:rPr lang="en-US" dirty="0" smtClean="0"/>
              <a:t>The </a:t>
            </a:r>
            <a:r>
              <a:rPr lang="en-US" dirty="0"/>
              <a:t>expected normal value is both spatially customized for every map cell and temporally customized appropriately for vegetation growing at this time and location</a:t>
            </a:r>
            <a:endParaRPr lang="en-US" dirty="0" smtClean="0">
              <a:solidFill>
                <a:schemeClr val="accent6">
                  <a:lumMod val="50000"/>
                </a:schemeClr>
              </a:solidFill>
            </a:endParaRPr>
          </a:p>
        </p:txBody>
      </p:sp>
      <p:pic>
        <p:nvPicPr>
          <p:cNvPr id="6" name="Picture 5" descr="http://www.geobabble.org/~hnw/first/utk/ForWarnspeci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468" y="278479"/>
            <a:ext cx="2505309" cy="80041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6248" y="1304442"/>
            <a:ext cx="3893492" cy="2619996"/>
          </a:xfrm>
          <a:prstGeom prst="rect">
            <a:avLst/>
          </a:prstGeom>
          <a:ln>
            <a:solidFill>
              <a:schemeClr val="tx1"/>
            </a:solidFill>
          </a:ln>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9878" y="4037931"/>
            <a:ext cx="3899863" cy="2697405"/>
          </a:xfrm>
          <a:prstGeom prst="rect">
            <a:avLst/>
          </a:prstGeom>
          <a:ln>
            <a:solidFill>
              <a:schemeClr val="tx1"/>
            </a:solidFill>
          </a:ln>
          <a:effectLst/>
        </p:spPr>
      </p:pic>
      <p:sp>
        <p:nvSpPr>
          <p:cNvPr id="9" name="TextBox 8"/>
          <p:cNvSpPr txBox="1"/>
          <p:nvPr/>
        </p:nvSpPr>
        <p:spPr>
          <a:xfrm>
            <a:off x="6199481" y="3361367"/>
            <a:ext cx="1338743" cy="461665"/>
          </a:xfrm>
          <a:prstGeom prst="rect">
            <a:avLst/>
          </a:prstGeom>
          <a:noFill/>
        </p:spPr>
        <p:txBody>
          <a:bodyPr wrap="square" rtlCol="0">
            <a:spAutoFit/>
          </a:bodyPr>
          <a:lstStyle/>
          <a:p>
            <a:r>
              <a:rPr lang="en-US" sz="2400" b="1" dirty="0" smtClean="0">
                <a:solidFill>
                  <a:schemeClr val="bg1"/>
                </a:solidFill>
              </a:rPr>
              <a:t>Tornado</a:t>
            </a:r>
            <a:endParaRPr lang="en-US" sz="2400" b="1" dirty="0">
              <a:solidFill>
                <a:schemeClr val="bg1"/>
              </a:solidFill>
            </a:endParaRPr>
          </a:p>
        </p:txBody>
      </p:sp>
      <p:sp>
        <p:nvSpPr>
          <p:cNvPr id="10" name="TextBox 9"/>
          <p:cNvSpPr txBox="1"/>
          <p:nvPr/>
        </p:nvSpPr>
        <p:spPr>
          <a:xfrm>
            <a:off x="5448637" y="6127466"/>
            <a:ext cx="1577887" cy="461665"/>
          </a:xfrm>
          <a:prstGeom prst="rect">
            <a:avLst/>
          </a:prstGeom>
          <a:noFill/>
        </p:spPr>
        <p:txBody>
          <a:bodyPr wrap="square" rtlCol="0">
            <a:spAutoFit/>
          </a:bodyPr>
          <a:lstStyle/>
          <a:p>
            <a:r>
              <a:rPr lang="en-US" sz="2400" b="1" dirty="0" smtClean="0">
                <a:solidFill>
                  <a:schemeClr val="bg1"/>
                </a:solidFill>
              </a:rPr>
              <a:t>Wildfire</a:t>
            </a:r>
            <a:endParaRPr lang="en-US" sz="2400" b="1" dirty="0">
              <a:solidFill>
                <a:schemeClr val="bg1"/>
              </a:solidFill>
            </a:endParaRPr>
          </a:p>
        </p:txBody>
      </p:sp>
    </p:spTree>
    <p:extLst>
      <p:ext uri="{BB962C8B-B14F-4D97-AF65-F5344CB8AC3E}">
        <p14:creationId xmlns:p14="http://schemas.microsoft.com/office/powerpoint/2010/main" val="58490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83136" y="501502"/>
            <a:ext cx="5174794" cy="5262979"/>
          </a:xfrm>
          <a:prstGeom prst="rect">
            <a:avLst/>
          </a:prstGeom>
          <a:noFill/>
        </p:spPr>
        <p:txBody>
          <a:bodyPr wrap="square" rtlCol="0">
            <a:spAutoFit/>
          </a:bodyPr>
          <a:lstStyle/>
          <a:p>
            <a:endParaRPr lang="en-US" sz="2400" dirty="0" smtClean="0"/>
          </a:p>
          <a:p>
            <a:r>
              <a:rPr lang="en-US" sz="2400" b="1" dirty="0" smtClean="0"/>
              <a:t>Difference Products – Show both areas of vegetation disturbance and recovery</a:t>
            </a:r>
            <a:r>
              <a:rPr lang="en-US" dirty="0" smtClean="0"/>
              <a:t/>
            </a:r>
            <a:br>
              <a:rPr lang="en-US" dirty="0" smtClean="0"/>
            </a:br>
            <a:endParaRPr lang="en-US" dirty="0" smtClean="0"/>
          </a:p>
          <a:p>
            <a:pPr>
              <a:spcAft>
                <a:spcPts val="1200"/>
              </a:spcAft>
            </a:pPr>
            <a:r>
              <a:rPr lang="en-US" dirty="0" smtClean="0"/>
              <a:t/>
            </a:r>
            <a:br>
              <a:rPr lang="en-US" dirty="0" smtClean="0"/>
            </a:br>
            <a:r>
              <a:rPr lang="en-US" dirty="0" smtClean="0"/>
              <a:t>Less than 100% of expected greenness = </a:t>
            </a:r>
            <a:r>
              <a:rPr lang="en-US" b="1" dirty="0" smtClean="0"/>
              <a:t>Potential Disturbances </a:t>
            </a:r>
            <a:r>
              <a:rPr lang="en-US" dirty="0" smtClean="0"/>
              <a:t>-- mapped as </a:t>
            </a:r>
            <a:r>
              <a:rPr lang="en-US" dirty="0" smtClean="0">
                <a:solidFill>
                  <a:schemeClr val="accent6">
                    <a:lumMod val="50000"/>
                  </a:schemeClr>
                </a:solidFill>
              </a:rPr>
              <a:t>Greens</a:t>
            </a:r>
            <a:r>
              <a:rPr lang="en-US" dirty="0" smtClean="0"/>
              <a:t>, </a:t>
            </a:r>
            <a:r>
              <a:rPr lang="en-US" dirty="0" smtClean="0">
                <a:solidFill>
                  <a:schemeClr val="accent2"/>
                </a:solidFill>
              </a:rPr>
              <a:t>Yellows</a:t>
            </a:r>
            <a:r>
              <a:rPr lang="en-US" dirty="0" smtClean="0"/>
              <a:t>, and </a:t>
            </a:r>
            <a:r>
              <a:rPr lang="en-US" dirty="0" smtClean="0">
                <a:solidFill>
                  <a:srgbClr val="C00000"/>
                </a:solidFill>
              </a:rPr>
              <a:t>Reds</a:t>
            </a:r>
          </a:p>
          <a:p>
            <a:pPr>
              <a:spcAft>
                <a:spcPts val="800"/>
              </a:spcAft>
            </a:pPr>
            <a:r>
              <a:rPr lang="en-US" dirty="0" smtClean="0"/>
              <a:t>Greater than 100% of expected greenness = </a:t>
            </a:r>
            <a:r>
              <a:rPr lang="en-US" b="1" dirty="0" smtClean="0"/>
              <a:t>Vegetation Regrowth or Recovery </a:t>
            </a:r>
            <a:r>
              <a:rPr lang="en-US" dirty="0" smtClean="0"/>
              <a:t>-- mapped as </a:t>
            </a:r>
            <a:r>
              <a:rPr lang="en-US" dirty="0" smtClean="0">
                <a:solidFill>
                  <a:srgbClr val="002060"/>
                </a:solidFill>
              </a:rPr>
              <a:t>Blues</a:t>
            </a:r>
            <a:endParaRPr lang="en-US" dirty="0" smtClean="0"/>
          </a:p>
          <a:p>
            <a:pPr>
              <a:spcAft>
                <a:spcPts val="800"/>
              </a:spcAft>
            </a:pPr>
            <a:r>
              <a:rPr lang="en-US" dirty="0" smtClean="0"/>
              <a:t>Sees disturbances directly through </a:t>
            </a:r>
            <a:r>
              <a:rPr lang="en-US" dirty="0"/>
              <a:t>the </a:t>
            </a:r>
            <a:r>
              <a:rPr lang="en-US" dirty="0" smtClean="0"/>
              <a:t>behavior of the vegetation itself</a:t>
            </a:r>
            <a:endParaRPr lang="en-US" dirty="0"/>
          </a:p>
          <a:p>
            <a:pPr>
              <a:spcAft>
                <a:spcPts val="800"/>
              </a:spcAft>
            </a:pPr>
            <a:r>
              <a:rPr lang="en-US" dirty="0" smtClean="0"/>
              <a:t>Only shows a Disturbance if it affects the plants - and to the degree that it affects the plants</a:t>
            </a:r>
          </a:p>
          <a:p>
            <a:r>
              <a:rPr lang="en-US" dirty="0" smtClean="0"/>
              <a:t>Shows </a:t>
            </a:r>
            <a:r>
              <a:rPr lang="en-US" u="sng" dirty="0" smtClean="0"/>
              <a:t>weather </a:t>
            </a:r>
            <a:r>
              <a:rPr lang="en-US" u="sng" dirty="0" smtClean="0"/>
              <a:t>and climate departures </a:t>
            </a:r>
            <a:r>
              <a:rPr lang="en-US" dirty="0" smtClean="0"/>
              <a:t>as well as “classical” forest disturbances: Heat, Cold, Drought, Flooding</a:t>
            </a:r>
            <a:endParaRPr lang="en-US" dirty="0"/>
          </a:p>
        </p:txBody>
      </p:sp>
      <p:grpSp>
        <p:nvGrpSpPr>
          <p:cNvPr id="7" name="Group 6"/>
          <p:cNvGrpSpPr/>
          <p:nvPr/>
        </p:nvGrpSpPr>
        <p:grpSpPr>
          <a:xfrm>
            <a:off x="5897600" y="424697"/>
            <a:ext cx="3175349" cy="6242339"/>
            <a:chOff x="1741912" y="414323"/>
            <a:chExt cx="3175349" cy="6242339"/>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4692" y="2553370"/>
              <a:ext cx="3172569" cy="2048951"/>
            </a:xfrm>
            <a:prstGeom prst="rect">
              <a:avLst/>
            </a:prstGeom>
            <a:ln>
              <a:solidFill>
                <a:schemeClr val="tx1"/>
              </a:solidFill>
            </a:ln>
            <a:effectLst/>
          </p:spPr>
        </p:pic>
        <p:pic>
          <p:nvPicPr>
            <p:cNvPr id="9" name="Picture 8"/>
            <p:cNvPicPr>
              <a:picLocks noChangeAspect="1"/>
            </p:cNvPicPr>
            <p:nvPr/>
          </p:nvPicPr>
          <p:blipFill>
            <a:blip r:embed="rId3">
              <a:lum bright="5000" contrast="11000"/>
              <a:extLst>
                <a:ext uri="{28A0092B-C50C-407E-A947-70E740481C1C}">
                  <a14:useLocalDpi xmlns:a14="http://schemas.microsoft.com/office/drawing/2010/main" val="0"/>
                </a:ext>
              </a:extLst>
            </a:blip>
            <a:stretch>
              <a:fillRect/>
            </a:stretch>
          </p:blipFill>
          <p:spPr>
            <a:xfrm>
              <a:off x="1757620" y="4663742"/>
              <a:ext cx="3146715" cy="1992920"/>
            </a:xfrm>
            <a:prstGeom prst="rect">
              <a:avLst/>
            </a:prstGeom>
            <a:ln>
              <a:solidFill>
                <a:schemeClr val="tx1"/>
              </a:solidFill>
            </a:ln>
            <a:effectLst/>
          </p:spPr>
        </p:pic>
        <p:sp>
          <p:nvSpPr>
            <p:cNvPr id="10" name="TextBox 9"/>
            <p:cNvSpPr txBox="1"/>
            <p:nvPr/>
          </p:nvSpPr>
          <p:spPr>
            <a:xfrm>
              <a:off x="1757620" y="4232989"/>
              <a:ext cx="1304396" cy="369332"/>
            </a:xfrm>
            <a:prstGeom prst="rect">
              <a:avLst/>
            </a:prstGeom>
            <a:noFill/>
          </p:spPr>
          <p:txBody>
            <a:bodyPr wrap="none" rtlCol="0">
              <a:spAutoFit/>
            </a:bodyPr>
            <a:lstStyle/>
            <a:p>
              <a:r>
                <a:rPr lang="en-US" b="1" dirty="0" smtClean="0">
                  <a:solidFill>
                    <a:schemeClr val="bg1"/>
                  </a:solidFill>
                </a:rPr>
                <a:t>Hard Freeze</a:t>
              </a:r>
              <a:endParaRPr lang="en-US" b="1" dirty="0">
                <a:solidFill>
                  <a:schemeClr val="bg1"/>
                </a:solidFill>
              </a:endParaRPr>
            </a:p>
          </p:txBody>
        </p:sp>
        <p:sp>
          <p:nvSpPr>
            <p:cNvPr id="11" name="TextBox 10"/>
            <p:cNvSpPr txBox="1"/>
            <p:nvPr/>
          </p:nvSpPr>
          <p:spPr>
            <a:xfrm>
              <a:off x="2777349" y="4676889"/>
              <a:ext cx="1242520" cy="369332"/>
            </a:xfrm>
            <a:prstGeom prst="rect">
              <a:avLst/>
            </a:prstGeom>
            <a:noFill/>
          </p:spPr>
          <p:txBody>
            <a:bodyPr wrap="none" rtlCol="0">
              <a:spAutoFit/>
            </a:bodyPr>
            <a:lstStyle/>
            <a:p>
              <a:r>
                <a:rPr lang="en-US" b="1" dirty="0" smtClean="0">
                  <a:solidFill>
                    <a:schemeClr val="bg1"/>
                  </a:solidFill>
                </a:rPr>
                <a:t>Late Spring</a:t>
              </a:r>
              <a:endParaRPr lang="en-US" b="1" dirty="0">
                <a:solidFill>
                  <a:schemeClr val="bg1"/>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912" y="414323"/>
              <a:ext cx="3172569" cy="2108437"/>
            </a:xfrm>
            <a:prstGeom prst="rect">
              <a:avLst/>
            </a:prstGeom>
            <a:ln>
              <a:solidFill>
                <a:schemeClr val="tx1"/>
              </a:solidFill>
            </a:ln>
            <a:effectLst/>
          </p:spPr>
        </p:pic>
        <p:sp>
          <p:nvSpPr>
            <p:cNvPr id="13" name="TextBox 12"/>
            <p:cNvSpPr txBox="1"/>
            <p:nvPr/>
          </p:nvSpPr>
          <p:spPr>
            <a:xfrm>
              <a:off x="2969046" y="414323"/>
              <a:ext cx="966803" cy="369332"/>
            </a:xfrm>
            <a:prstGeom prst="rect">
              <a:avLst/>
            </a:prstGeom>
            <a:noFill/>
          </p:spPr>
          <p:txBody>
            <a:bodyPr wrap="none" rtlCol="0">
              <a:spAutoFit/>
            </a:bodyPr>
            <a:lstStyle/>
            <a:p>
              <a:r>
                <a:rPr lang="en-US" b="1" dirty="0" smtClean="0">
                  <a:solidFill>
                    <a:schemeClr val="bg1"/>
                  </a:solidFill>
                </a:rPr>
                <a:t>Drought</a:t>
              </a:r>
              <a:endParaRPr lang="en-US" b="1" dirty="0">
                <a:solidFill>
                  <a:schemeClr val="bg1"/>
                </a:solidFill>
              </a:endParaRPr>
            </a:p>
          </p:txBody>
        </p:sp>
      </p:grpSp>
    </p:spTree>
    <p:extLst>
      <p:ext uri="{BB962C8B-B14F-4D97-AF65-F5344CB8AC3E}">
        <p14:creationId xmlns:p14="http://schemas.microsoft.com/office/powerpoint/2010/main" val="407381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9248" y="367026"/>
            <a:ext cx="8562810" cy="1292662"/>
          </a:xfrm>
          <a:prstGeom prst="rect">
            <a:avLst/>
          </a:prstGeom>
          <a:noFill/>
        </p:spPr>
        <p:txBody>
          <a:bodyPr wrap="square" rtlCol="0">
            <a:spAutoFit/>
          </a:bodyPr>
          <a:lstStyle/>
          <a:p>
            <a:pPr algn="ctr"/>
            <a:r>
              <a:rPr lang="en-US" sz="2400" i="1" dirty="0"/>
              <a:t>ForWarn</a:t>
            </a:r>
            <a:r>
              <a:rPr lang="en-US" sz="2400" b="1" dirty="0"/>
              <a:t> Forest Change Products</a:t>
            </a:r>
            <a:r>
              <a:rPr lang="en-US" sz="2400" dirty="0"/>
              <a:t/>
            </a:r>
            <a:br>
              <a:rPr lang="en-US" sz="2400" dirty="0"/>
            </a:br>
            <a:endParaRPr lang="en-US" dirty="0" smtClean="0"/>
          </a:p>
          <a:p>
            <a:pPr algn="ctr"/>
            <a:r>
              <a:rPr lang="en-US" dirty="0" smtClean="0"/>
              <a:t>“Normal” over what period?  We </a:t>
            </a:r>
            <a:r>
              <a:rPr lang="en-US" dirty="0"/>
              <a:t>provide </a:t>
            </a:r>
            <a:r>
              <a:rPr lang="en-US" b="1" dirty="0"/>
              <a:t>a spectrum of products</a:t>
            </a:r>
            <a:r>
              <a:rPr lang="en-US" dirty="0"/>
              <a:t> </a:t>
            </a:r>
            <a:r>
              <a:rPr lang="en-US" dirty="0" smtClean="0"/>
              <a:t>so that </a:t>
            </a:r>
            <a:r>
              <a:rPr lang="en-US" b="1" i="1" dirty="0"/>
              <a:t>ForWarn</a:t>
            </a:r>
            <a:r>
              <a:rPr lang="en-US" dirty="0"/>
              <a:t> users </a:t>
            </a:r>
            <a:r>
              <a:rPr lang="en-US" dirty="0" smtClean="0"/>
              <a:t> can </a:t>
            </a:r>
            <a:r>
              <a:rPr lang="en-US" dirty="0"/>
              <a:t>select the definition </a:t>
            </a:r>
            <a:r>
              <a:rPr lang="en-US" dirty="0" smtClean="0"/>
              <a:t>of normal that </a:t>
            </a:r>
            <a:r>
              <a:rPr lang="en-US" dirty="0"/>
              <a:t>is most appropriate for </a:t>
            </a:r>
            <a:r>
              <a:rPr lang="en-US" b="1" i="1" dirty="0"/>
              <a:t>their</a:t>
            </a:r>
            <a:r>
              <a:rPr lang="en-US" dirty="0"/>
              <a:t> </a:t>
            </a:r>
            <a:r>
              <a:rPr lang="en-US" dirty="0" smtClean="0"/>
              <a:t>purposes</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864" r="2383"/>
          <a:stretch/>
        </p:blipFill>
        <p:spPr>
          <a:xfrm>
            <a:off x="3153142" y="1942188"/>
            <a:ext cx="5938819" cy="4607294"/>
          </a:xfrm>
          <a:prstGeom prst="rect">
            <a:avLst/>
          </a:prstGeom>
        </p:spPr>
      </p:pic>
      <p:sp>
        <p:nvSpPr>
          <p:cNvPr id="4" name="TextBox 3"/>
          <p:cNvSpPr txBox="1"/>
          <p:nvPr/>
        </p:nvSpPr>
        <p:spPr>
          <a:xfrm>
            <a:off x="327480" y="2410757"/>
            <a:ext cx="2825662" cy="2308324"/>
          </a:xfrm>
          <a:prstGeom prst="rect">
            <a:avLst/>
          </a:prstGeom>
          <a:noFill/>
        </p:spPr>
        <p:txBody>
          <a:bodyPr wrap="square" rtlCol="0">
            <a:spAutoFit/>
          </a:bodyPr>
          <a:lstStyle/>
          <a:p>
            <a:r>
              <a:rPr lang="en-US" dirty="0" smtClean="0"/>
              <a:t>Relative to a one-year baseline, vegetation is </a:t>
            </a:r>
            <a:r>
              <a:rPr lang="en-US" dirty="0" err="1" smtClean="0"/>
              <a:t>regrowing</a:t>
            </a:r>
            <a:r>
              <a:rPr lang="en-US" dirty="0" smtClean="0"/>
              <a:t> within the</a:t>
            </a:r>
            <a:br>
              <a:rPr lang="en-US" dirty="0" smtClean="0"/>
            </a:br>
            <a:r>
              <a:rPr lang="en-US" dirty="0" smtClean="0"/>
              <a:t>Yazoo, MS tornado track.  </a:t>
            </a:r>
            <a:r>
              <a:rPr lang="en-US" b="1" i="1" dirty="0" smtClean="0"/>
              <a:t>ForWarn </a:t>
            </a:r>
            <a:r>
              <a:rPr lang="en-US" dirty="0" smtClean="0"/>
              <a:t>can easily track such recovery, and the rate of recovery is </a:t>
            </a:r>
            <a:r>
              <a:rPr lang="en-US" b="1" dirty="0" smtClean="0"/>
              <a:t>highly </a:t>
            </a:r>
            <a:br>
              <a:rPr lang="en-US" b="1" dirty="0" smtClean="0"/>
            </a:br>
            <a:r>
              <a:rPr lang="en-US" b="1" dirty="0" smtClean="0"/>
              <a:t>variable</a:t>
            </a:r>
            <a:endParaRPr lang="en-US" b="1" dirty="0"/>
          </a:p>
        </p:txBody>
      </p:sp>
    </p:spTree>
    <p:extLst>
      <p:ext uri="{BB962C8B-B14F-4D97-AF65-F5344CB8AC3E}">
        <p14:creationId xmlns:p14="http://schemas.microsoft.com/office/powerpoint/2010/main" val="880110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geobabble.org/~hnw/PA2015_GypsyMoth_animation_960x72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82028" y="209634"/>
            <a:ext cx="7243189" cy="543239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1622" y="5642027"/>
            <a:ext cx="9143999" cy="369332"/>
          </a:xfrm>
          <a:prstGeom prst="rect">
            <a:avLst/>
          </a:prstGeom>
          <a:noFill/>
        </p:spPr>
        <p:txBody>
          <a:bodyPr wrap="square" rtlCol="0">
            <a:spAutoFit/>
          </a:bodyPr>
          <a:lstStyle/>
          <a:p>
            <a:pPr algn="ctr"/>
            <a:r>
              <a:rPr lang="en-US" dirty="0" smtClean="0"/>
              <a:t>Hundreds of such </a:t>
            </a:r>
            <a:r>
              <a:rPr lang="en-US" b="1" i="1" dirty="0" smtClean="0"/>
              <a:t>ForWarn</a:t>
            </a:r>
            <a:r>
              <a:rPr lang="en-US" dirty="0" smtClean="0"/>
              <a:t> monitoring examples over 7 years from which to choose</a:t>
            </a:r>
            <a:endParaRPr lang="en-US" dirty="0"/>
          </a:p>
        </p:txBody>
      </p:sp>
    </p:spTree>
    <p:extLst>
      <p:ext uri="{BB962C8B-B14F-4D97-AF65-F5344CB8AC3E}">
        <p14:creationId xmlns:p14="http://schemas.microsoft.com/office/powerpoint/2010/main" val="2854728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geobabble.org/~hnw/PA2015_GypsyMoth_ADS_comparison_animation_960x720.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69205" y="116215"/>
            <a:ext cx="7437787" cy="557834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81751" y="5705218"/>
            <a:ext cx="7886464" cy="369332"/>
          </a:xfrm>
          <a:prstGeom prst="rect">
            <a:avLst/>
          </a:prstGeom>
          <a:noFill/>
        </p:spPr>
        <p:txBody>
          <a:bodyPr wrap="square" rtlCol="0">
            <a:spAutoFit/>
          </a:bodyPr>
          <a:lstStyle/>
          <a:p>
            <a:pPr algn="ctr"/>
            <a:r>
              <a:rPr lang="en-US" dirty="0" smtClean="0"/>
              <a:t>There is </a:t>
            </a:r>
            <a:r>
              <a:rPr lang="en-US" b="1" dirty="0" smtClean="0"/>
              <a:t>No Truth</a:t>
            </a:r>
            <a:r>
              <a:rPr lang="en-US" dirty="0" smtClean="0"/>
              <a:t>, but both omission and commission differences can be seen</a:t>
            </a:r>
            <a:endParaRPr lang="en-US" dirty="0"/>
          </a:p>
        </p:txBody>
      </p:sp>
    </p:spTree>
    <p:extLst>
      <p:ext uri="{BB962C8B-B14F-4D97-AF65-F5344CB8AC3E}">
        <p14:creationId xmlns:p14="http://schemas.microsoft.com/office/powerpoint/2010/main" val="1906509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25953" y="525912"/>
            <a:ext cx="7169833" cy="5524589"/>
          </a:xfrm>
          <a:prstGeom prst="rect">
            <a:avLst/>
          </a:prstGeom>
          <a:noFill/>
        </p:spPr>
        <p:txBody>
          <a:bodyPr wrap="square" rtlCol="0">
            <a:spAutoFit/>
          </a:bodyPr>
          <a:lstStyle/>
          <a:p>
            <a:pPr algn="ctr"/>
            <a:r>
              <a:rPr lang="en-US" sz="2400" i="1" dirty="0" err="1" smtClean="0"/>
              <a:t>ForWarn</a:t>
            </a:r>
            <a:r>
              <a:rPr lang="en-US" sz="2400" b="1" dirty="0" smtClean="0"/>
              <a:t> Alerts</a:t>
            </a:r>
            <a:br>
              <a:rPr lang="en-US" sz="2400" b="1" dirty="0" smtClean="0"/>
            </a:br>
            <a:endParaRPr lang="en-US" sz="2400" b="1" dirty="0" smtClean="0"/>
          </a:p>
          <a:p>
            <a:pPr>
              <a:spcAft>
                <a:spcPts val="1200"/>
              </a:spcAft>
            </a:pPr>
            <a:r>
              <a:rPr lang="en-US" dirty="0" smtClean="0"/>
              <a:t>When new </a:t>
            </a:r>
            <a:r>
              <a:rPr lang="en-US" b="1" i="1" dirty="0" err="1" smtClean="0"/>
              <a:t>ForWarn</a:t>
            </a:r>
            <a:r>
              <a:rPr lang="en-US" dirty="0" smtClean="0"/>
              <a:t> disturbances are seen, the </a:t>
            </a:r>
            <a:r>
              <a:rPr lang="en-US" b="1" i="1" dirty="0" err="1" smtClean="0"/>
              <a:t>ForWarn</a:t>
            </a:r>
            <a:r>
              <a:rPr lang="en-US" dirty="0" smtClean="0"/>
              <a:t> Team issues email alerts to notify managers at that location – providing a disturbance “smoke alarm”</a:t>
            </a:r>
          </a:p>
          <a:p>
            <a:pPr marL="285750" indent="-285750">
              <a:spcAft>
                <a:spcPts val="1200"/>
              </a:spcAft>
              <a:buFont typeface="Arial" panose="020B0604020202020204" pitchFamily="34" charset="0"/>
              <a:buChar char="•"/>
            </a:pPr>
            <a:r>
              <a:rPr lang="en-US" dirty="0" smtClean="0"/>
              <a:t>Alerts contain a </a:t>
            </a:r>
            <a:r>
              <a:rPr lang="en-US" b="1" dirty="0" smtClean="0"/>
              <a:t>Share-This-Map URL</a:t>
            </a:r>
            <a:r>
              <a:rPr lang="en-US" dirty="0" smtClean="0"/>
              <a:t>, when clicked, launches the </a:t>
            </a:r>
            <a:r>
              <a:rPr lang="en-US" b="1" dirty="0" smtClean="0"/>
              <a:t>Assessment Viewer</a:t>
            </a:r>
            <a:r>
              <a:rPr lang="en-US" dirty="0" smtClean="0"/>
              <a:t> showing them this disturbance – Facilitates communication with the </a:t>
            </a:r>
            <a:r>
              <a:rPr lang="en-US" b="1" i="1" dirty="0" smtClean="0"/>
              <a:t>ForWarn</a:t>
            </a:r>
            <a:r>
              <a:rPr lang="en-US" dirty="0" smtClean="0"/>
              <a:t> Team. Alerts also contain a best-guess attribution as to the </a:t>
            </a:r>
            <a:r>
              <a:rPr lang="en-US" b="1" dirty="0" smtClean="0"/>
              <a:t>cause of the disturbance</a:t>
            </a:r>
            <a:endParaRPr lang="en-US" dirty="0"/>
          </a:p>
          <a:p>
            <a:pPr>
              <a:spcAft>
                <a:spcPts val="600"/>
              </a:spcAft>
            </a:pPr>
            <a:r>
              <a:rPr lang="en-US" b="1" dirty="0" smtClean="0"/>
              <a:t>To whom?  </a:t>
            </a:r>
            <a:r>
              <a:rPr lang="en-US" dirty="0" smtClean="0"/>
              <a:t>Federal, State, and/or County points-of-contact – </a:t>
            </a:r>
            <a:r>
              <a:rPr lang="en-US" b="1" dirty="0" smtClean="0"/>
              <a:t>All Lands, not just Federal</a:t>
            </a:r>
          </a:p>
          <a:p>
            <a:pPr marL="285750" indent="-285750">
              <a:buFont typeface="Arial" panose="020B0604020202020204" pitchFamily="34" charset="0"/>
              <a:buChar char="•"/>
            </a:pPr>
            <a:r>
              <a:rPr lang="en-US" dirty="0" smtClean="0"/>
              <a:t>Selective, to entomologists for suspected insect disturbances, to plant pathologists for plant diseases</a:t>
            </a:r>
          </a:p>
          <a:p>
            <a:pPr marL="285750" indent="-285750">
              <a:spcAft>
                <a:spcPts val="1200"/>
              </a:spcAft>
              <a:buFont typeface="Arial" panose="020B0604020202020204" pitchFamily="34" charset="0"/>
              <a:buChar char="•"/>
            </a:pPr>
            <a:r>
              <a:rPr lang="en-US" dirty="0" smtClean="0"/>
              <a:t>Relevant FHM Regional Program Manager is always included</a:t>
            </a:r>
          </a:p>
          <a:p>
            <a:r>
              <a:rPr lang="en-US" b="1" dirty="0" smtClean="0"/>
              <a:t>What happens? </a:t>
            </a:r>
            <a:r>
              <a:rPr lang="en-US" dirty="0" smtClean="0"/>
              <a:t> No response is necessary, but we ask for confirmation of the disturbance and the causal agent </a:t>
            </a:r>
            <a:br>
              <a:rPr lang="en-US" dirty="0" smtClean="0"/>
            </a:br>
            <a:endParaRPr lang="en-US" dirty="0"/>
          </a:p>
        </p:txBody>
      </p:sp>
    </p:spTree>
    <p:extLst>
      <p:ext uri="{BB962C8B-B14F-4D97-AF65-F5344CB8AC3E}">
        <p14:creationId xmlns:p14="http://schemas.microsoft.com/office/powerpoint/2010/main" val="1845043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www.geobabble.org/~hnw/ForWarn_Events_080516_200dpi.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58" y="1401038"/>
            <a:ext cx="8698283" cy="541491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91955" y="104067"/>
            <a:ext cx="8575288" cy="1200329"/>
          </a:xfrm>
          <a:prstGeom prst="rect">
            <a:avLst/>
          </a:prstGeom>
        </p:spPr>
        <p:txBody>
          <a:bodyPr wrap="square">
            <a:spAutoFit/>
          </a:bodyPr>
          <a:lstStyle/>
          <a:p>
            <a:r>
              <a:rPr lang="en-US" dirty="0"/>
              <a:t>Alert recipients </a:t>
            </a:r>
            <a:r>
              <a:rPr lang="en-US" b="1" dirty="0"/>
              <a:t>often are impressed</a:t>
            </a:r>
            <a:r>
              <a:rPr lang="en-US" dirty="0"/>
              <a:t>, and start watching the </a:t>
            </a:r>
            <a:r>
              <a:rPr lang="en-US" b="1" i="1" dirty="0"/>
              <a:t>ForWarn</a:t>
            </a:r>
            <a:r>
              <a:rPr lang="en-US" dirty="0"/>
              <a:t> Viewer themselves -</a:t>
            </a:r>
          </a:p>
          <a:p>
            <a:r>
              <a:rPr lang="en-US" dirty="0"/>
              <a:t>Often become committed </a:t>
            </a:r>
            <a:r>
              <a:rPr lang="en-US" b="1" i="1" dirty="0"/>
              <a:t>ForWarn</a:t>
            </a:r>
            <a:r>
              <a:rPr lang="en-US" dirty="0"/>
              <a:t> users themselves - </a:t>
            </a:r>
            <a:r>
              <a:rPr lang="en-US" b="1" i="1" dirty="0"/>
              <a:t>ForWarn</a:t>
            </a:r>
            <a:r>
              <a:rPr lang="en-US" dirty="0"/>
              <a:t> establishes a working, two-way partnership with </a:t>
            </a:r>
            <a:r>
              <a:rPr lang="en-US" dirty="0">
                <a:solidFill>
                  <a:schemeClr val="accent6">
                    <a:lumMod val="50000"/>
                  </a:schemeClr>
                </a:solidFill>
              </a:rPr>
              <a:t>ever-growing numbers of forest managers across the United States</a:t>
            </a:r>
            <a:r>
              <a:rPr lang="en-US" dirty="0"/>
              <a:t>, looking over their shoulders as they monitor their own forests</a:t>
            </a:r>
          </a:p>
        </p:txBody>
      </p:sp>
    </p:spTree>
    <p:extLst>
      <p:ext uri="{BB962C8B-B14F-4D97-AF65-F5344CB8AC3E}">
        <p14:creationId xmlns:p14="http://schemas.microsoft.com/office/powerpoint/2010/main" val="1184598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15392" y="197015"/>
            <a:ext cx="7904139" cy="3662541"/>
          </a:xfrm>
          <a:prstGeom prst="rect">
            <a:avLst/>
          </a:prstGeom>
        </p:spPr>
        <p:txBody>
          <a:bodyPr wrap="square">
            <a:spAutoFit/>
          </a:bodyPr>
          <a:lstStyle/>
          <a:p>
            <a:pPr algn="ctr"/>
            <a:r>
              <a:rPr lang="en-US" sz="2400" i="1" dirty="0" smtClean="0"/>
              <a:t>ForWarn</a:t>
            </a:r>
            <a:r>
              <a:rPr lang="en-US" sz="2400" b="1" dirty="0" smtClean="0"/>
              <a:t> Future Directions</a:t>
            </a:r>
          </a:p>
          <a:p>
            <a:endParaRPr lang="en-US" dirty="0" smtClean="0"/>
          </a:p>
          <a:p>
            <a:r>
              <a:rPr lang="en-US" b="1" dirty="0" smtClean="0"/>
              <a:t>Automated Disturbance Recognition - </a:t>
            </a:r>
            <a:r>
              <a:rPr lang="en-US" dirty="0" smtClean="0"/>
              <a:t>We currently use direct visual inspection to find disturbed locations</a:t>
            </a:r>
          </a:p>
          <a:p>
            <a:r>
              <a:rPr lang="en-US" b="1" dirty="0" smtClean="0"/>
              <a:t>Automated Attribution of Causal Agents </a:t>
            </a:r>
            <a:r>
              <a:rPr lang="en-US" dirty="0" smtClean="0"/>
              <a:t>- Bayesian Statistics</a:t>
            </a:r>
          </a:p>
          <a:p>
            <a:r>
              <a:rPr lang="en-US" b="1" dirty="0" smtClean="0"/>
              <a:t>Automated Issuance of Alerts</a:t>
            </a:r>
          </a:p>
          <a:p>
            <a:endParaRPr lang="en-US" dirty="0" smtClean="0"/>
          </a:p>
          <a:p>
            <a:pPr>
              <a:spcAft>
                <a:spcPts val="1200"/>
              </a:spcAft>
            </a:pPr>
            <a:r>
              <a:rPr lang="en-US" dirty="0" smtClean="0"/>
              <a:t>Not just Disturbance </a:t>
            </a:r>
            <a:r>
              <a:rPr lang="en-US" b="1" dirty="0" smtClean="0"/>
              <a:t>Magnitude</a:t>
            </a:r>
            <a:r>
              <a:rPr lang="en-US" dirty="0" smtClean="0"/>
              <a:t>, but also Disturbance </a:t>
            </a:r>
            <a:r>
              <a:rPr lang="en-US" b="1" dirty="0" smtClean="0"/>
              <a:t>Duration</a:t>
            </a:r>
            <a:endParaRPr lang="en-US" b="1" dirty="0" smtClean="0">
              <a:solidFill>
                <a:srgbClr val="C00000"/>
              </a:solidFill>
              <a:latin typeface="Arial Rounded MT Bold" panose="020F0704030504030204" pitchFamily="34" charset="0"/>
            </a:endParaRPr>
          </a:p>
          <a:p>
            <a:pPr algn="ctr"/>
            <a:r>
              <a:rPr lang="en-US" dirty="0" smtClean="0">
                <a:solidFill>
                  <a:srgbClr val="C00000"/>
                </a:solidFill>
                <a:latin typeface="Arial Rounded MT Bold" panose="020F0704030504030204" pitchFamily="34" charset="0"/>
              </a:rPr>
              <a:t>Magnitude x Duration = Vegetation Health Impact</a:t>
            </a:r>
          </a:p>
          <a:p>
            <a:endParaRPr lang="en-US" dirty="0" smtClean="0"/>
          </a:p>
          <a:p>
            <a:r>
              <a:rPr lang="en-US" dirty="0" smtClean="0"/>
              <a:t>Developing New </a:t>
            </a:r>
            <a:r>
              <a:rPr lang="en-US" b="1" dirty="0" smtClean="0"/>
              <a:t>Disturbance Duration </a:t>
            </a:r>
            <a:r>
              <a:rPr lang="en-US" dirty="0" smtClean="0"/>
              <a:t>and “</a:t>
            </a:r>
            <a:r>
              <a:rPr lang="en-US" b="1" dirty="0" smtClean="0"/>
              <a:t>Area Under the Greenness Curve</a:t>
            </a:r>
            <a:r>
              <a:rPr lang="en-US" dirty="0" smtClean="0"/>
              <a:t>” </a:t>
            </a:r>
          </a:p>
          <a:p>
            <a:r>
              <a:rPr lang="en-US" dirty="0" smtClean="0"/>
              <a:t>Products to directly show Vegetation Health Impacts and Status</a:t>
            </a:r>
            <a:endParaRPr lang="en-US" dirty="0"/>
          </a:p>
        </p:txBody>
      </p:sp>
      <p:grpSp>
        <p:nvGrpSpPr>
          <p:cNvPr id="11" name="Group 10"/>
          <p:cNvGrpSpPr/>
          <p:nvPr/>
        </p:nvGrpSpPr>
        <p:grpSpPr>
          <a:xfrm>
            <a:off x="2877015" y="3925229"/>
            <a:ext cx="4505093" cy="2850997"/>
            <a:chOff x="4056834" y="3783980"/>
            <a:chExt cx="5078027" cy="3074021"/>
          </a:xfrm>
        </p:grpSpPr>
        <p:sp>
          <p:nvSpPr>
            <p:cNvPr id="6" name="Rectangle 5"/>
            <p:cNvSpPr/>
            <p:nvPr/>
          </p:nvSpPr>
          <p:spPr>
            <a:xfrm>
              <a:off x="4056834" y="3783980"/>
              <a:ext cx="5078027" cy="30740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9428"/>
            <a:stretch/>
          </p:blipFill>
          <p:spPr>
            <a:xfrm>
              <a:off x="4065973" y="3783980"/>
              <a:ext cx="4864851" cy="3074021"/>
            </a:xfrm>
            <a:prstGeom prst="rect">
              <a:avLst/>
            </a:prstGeom>
          </p:spPr>
        </p:pic>
      </p:grpSp>
      <p:sp>
        <p:nvSpPr>
          <p:cNvPr id="12" name="Freeform 11"/>
          <p:cNvSpPr/>
          <p:nvPr/>
        </p:nvSpPr>
        <p:spPr>
          <a:xfrm>
            <a:off x="3531220" y="3925229"/>
            <a:ext cx="2371492" cy="1211766"/>
          </a:xfrm>
          <a:custGeom>
            <a:avLst/>
            <a:gdLst>
              <a:gd name="connsiteX0" fmla="*/ 252760 w 2371492"/>
              <a:gd name="connsiteY0" fmla="*/ 1137425 h 1211766"/>
              <a:gd name="connsiteX1" fmla="*/ 639336 w 2371492"/>
              <a:gd name="connsiteY1" fmla="*/ 1211766 h 1211766"/>
              <a:gd name="connsiteX2" fmla="*/ 1315843 w 2371492"/>
              <a:gd name="connsiteY2" fmla="*/ 334537 h 1211766"/>
              <a:gd name="connsiteX3" fmla="*/ 2371492 w 2371492"/>
              <a:gd name="connsiteY3" fmla="*/ 237893 h 1211766"/>
              <a:gd name="connsiteX4" fmla="*/ 2364058 w 2371492"/>
              <a:gd name="connsiteY4" fmla="*/ 0 h 1211766"/>
              <a:gd name="connsiteX5" fmla="*/ 230458 w 2371492"/>
              <a:gd name="connsiteY5" fmla="*/ 0 h 1211766"/>
              <a:gd name="connsiteX6" fmla="*/ 81775 w 2371492"/>
              <a:gd name="connsiteY6" fmla="*/ 371708 h 1211766"/>
              <a:gd name="connsiteX7" fmla="*/ 0 w 2371492"/>
              <a:gd name="connsiteY7" fmla="*/ 936703 h 1211766"/>
              <a:gd name="connsiteX8" fmla="*/ 178419 w 2371492"/>
              <a:gd name="connsiteY8" fmla="*/ 1107688 h 1211766"/>
              <a:gd name="connsiteX9" fmla="*/ 252760 w 2371492"/>
              <a:gd name="connsiteY9" fmla="*/ 1137425 h 1211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492" h="1211766">
                <a:moveTo>
                  <a:pt x="252760" y="1137425"/>
                </a:moveTo>
                <a:lnTo>
                  <a:pt x="639336" y="1211766"/>
                </a:lnTo>
                <a:lnTo>
                  <a:pt x="1315843" y="334537"/>
                </a:lnTo>
                <a:lnTo>
                  <a:pt x="2371492" y="237893"/>
                </a:lnTo>
                <a:lnTo>
                  <a:pt x="2364058" y="0"/>
                </a:lnTo>
                <a:lnTo>
                  <a:pt x="230458" y="0"/>
                </a:lnTo>
                <a:lnTo>
                  <a:pt x="81775" y="371708"/>
                </a:lnTo>
                <a:lnTo>
                  <a:pt x="0" y="936703"/>
                </a:lnTo>
                <a:lnTo>
                  <a:pt x="178419" y="1107688"/>
                </a:lnTo>
                <a:lnTo>
                  <a:pt x="252760" y="113742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73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6467" y="345338"/>
            <a:ext cx="8520847" cy="5447645"/>
          </a:xfrm>
          <a:prstGeom prst="rect">
            <a:avLst/>
          </a:prstGeom>
        </p:spPr>
        <p:txBody>
          <a:bodyPr wrap="square">
            <a:spAutoFit/>
          </a:bodyPr>
          <a:lstStyle/>
          <a:p>
            <a:pPr algn="ctr"/>
            <a:r>
              <a:rPr lang="en-US" sz="2400" i="1" dirty="0" smtClean="0"/>
              <a:t>ForWarn</a:t>
            </a:r>
            <a:r>
              <a:rPr lang="en-US" sz="2400" dirty="0" smtClean="0"/>
              <a:t>: </a:t>
            </a:r>
            <a:r>
              <a:rPr lang="en-US" sz="2400" b="1" dirty="0" smtClean="0"/>
              <a:t>What We Have Learned</a:t>
            </a:r>
          </a:p>
          <a:p>
            <a:pPr algn="ctr"/>
            <a:endParaRPr lang="en-US" dirty="0" smtClean="0"/>
          </a:p>
          <a:p>
            <a:r>
              <a:rPr lang="en-US" dirty="0" smtClean="0"/>
              <a:t>Several Surprises during </a:t>
            </a:r>
            <a:r>
              <a:rPr lang="en-US" b="1" i="1" dirty="0" smtClean="0"/>
              <a:t>ForWarn’s</a:t>
            </a:r>
            <a:r>
              <a:rPr lang="en-US" dirty="0" smtClean="0"/>
              <a:t> 7-year history:</a:t>
            </a:r>
          </a:p>
          <a:p>
            <a:endParaRPr lang="en-US" dirty="0" smtClean="0"/>
          </a:p>
          <a:p>
            <a:r>
              <a:rPr lang="en-US" b="1" i="1" dirty="0" smtClean="0"/>
              <a:t>ForWarn</a:t>
            </a:r>
            <a:r>
              <a:rPr lang="en-US" dirty="0" smtClean="0"/>
              <a:t> works well for its Near-Real-Time </a:t>
            </a:r>
            <a:r>
              <a:rPr lang="en-US" i="1" dirty="0" smtClean="0"/>
              <a:t>raison d’etre</a:t>
            </a:r>
          </a:p>
          <a:p>
            <a:r>
              <a:rPr lang="en-US" b="1" dirty="0" smtClean="0"/>
              <a:t>BUT</a:t>
            </a:r>
            <a:r>
              <a:rPr lang="en-US" dirty="0" smtClean="0"/>
              <a:t> also very useful for </a:t>
            </a:r>
            <a:r>
              <a:rPr lang="en-US" b="1" dirty="0" smtClean="0"/>
              <a:t>other, non-NRT purposes</a:t>
            </a:r>
            <a:r>
              <a:rPr lang="en-US" dirty="0" smtClean="0"/>
              <a:t>:</a:t>
            </a:r>
          </a:p>
          <a:p>
            <a:endParaRPr lang="en-US" dirty="0" smtClean="0"/>
          </a:p>
          <a:p>
            <a:pPr marL="171450" indent="-171450">
              <a:buFont typeface="Arial" panose="020B0604020202020204" pitchFamily="34" charset="0"/>
              <a:buChar char="•"/>
            </a:pPr>
            <a:r>
              <a:rPr lang="en-US" dirty="0" smtClean="0"/>
              <a:t>Disturbance </a:t>
            </a:r>
            <a:r>
              <a:rPr lang="en-US" b="1" dirty="0" smtClean="0"/>
              <a:t>Recovery and Speed of Recovery</a:t>
            </a:r>
          </a:p>
          <a:p>
            <a:pPr marL="512763" indent="227013" defTabSz="631825">
              <a:buFont typeface="Arial" panose="020B0604020202020204" pitchFamily="34" charset="0"/>
              <a:buChar char="•"/>
            </a:pPr>
            <a:r>
              <a:rPr lang="en-US" b="1" dirty="0" smtClean="0"/>
              <a:t>Recovery Times </a:t>
            </a:r>
            <a:r>
              <a:rPr lang="en-US" dirty="0" smtClean="0"/>
              <a:t>– from Ephemeral to Never</a:t>
            </a:r>
          </a:p>
          <a:p>
            <a:pPr marL="512763" indent="227013" defTabSz="631825">
              <a:buFont typeface="Arial" panose="020B0604020202020204" pitchFamily="34" charset="0"/>
              <a:buChar char="•"/>
            </a:pPr>
            <a:r>
              <a:rPr lang="en-US" dirty="0" smtClean="0"/>
              <a:t>simple leaf-stripping by wind or hail to the Hayman Wildfire</a:t>
            </a:r>
          </a:p>
          <a:p>
            <a:endParaRPr lang="en-US" dirty="0" smtClean="0"/>
          </a:p>
          <a:p>
            <a:r>
              <a:rPr lang="en-US" dirty="0" smtClean="0"/>
              <a:t>Re-Balances the Over-Emphasis on Initial Development of Disturbances</a:t>
            </a:r>
          </a:p>
          <a:p>
            <a:endParaRPr lang="en-US" dirty="0" smtClean="0"/>
          </a:p>
          <a:p>
            <a:pPr algn="ctr"/>
            <a:r>
              <a:rPr lang="en-US" dirty="0" smtClean="0">
                <a:solidFill>
                  <a:srgbClr val="C00000"/>
                </a:solidFill>
                <a:latin typeface="Arial Rounded MT Bold" panose="020F0704030504030204" pitchFamily="34" charset="0"/>
              </a:rPr>
              <a:t>Likelihood of Occurrence x Duration of Impact = Management Concern</a:t>
            </a:r>
          </a:p>
          <a:p>
            <a:endParaRPr lang="en-US" dirty="0" smtClean="0"/>
          </a:p>
          <a:p>
            <a:r>
              <a:rPr lang="en-US" dirty="0" smtClean="0"/>
              <a:t>Data About Both Terms is Necessary for Risk-Based Management</a:t>
            </a:r>
          </a:p>
          <a:p>
            <a:endParaRPr lang="en-US" dirty="0" smtClean="0"/>
          </a:p>
          <a:p>
            <a:pPr marL="171450" indent="-171450">
              <a:buFont typeface="Arial" panose="020B0604020202020204" pitchFamily="34" charset="0"/>
              <a:buChar char="•"/>
            </a:pPr>
            <a:r>
              <a:rPr lang="en-US" dirty="0" smtClean="0"/>
              <a:t>Value for </a:t>
            </a:r>
            <a:r>
              <a:rPr lang="en-US" b="1" dirty="0" smtClean="0"/>
              <a:t>Long-Term Monitoring</a:t>
            </a:r>
            <a:r>
              <a:rPr lang="en-US" dirty="0" smtClean="0"/>
              <a:t>:  Invasions, Succession, Land Use Conversion, </a:t>
            </a:r>
            <a:r>
              <a:rPr lang="en-US" dirty="0" smtClean="0"/>
              <a:t>Management </a:t>
            </a:r>
            <a:r>
              <a:rPr lang="en-US" dirty="0" smtClean="0"/>
              <a:t>Implications, </a:t>
            </a:r>
            <a:r>
              <a:rPr lang="en-US" dirty="0" smtClean="0"/>
              <a:t>Resilience, </a:t>
            </a:r>
            <a:r>
              <a:rPr lang="en-US" smtClean="0"/>
              <a:t>Landscape Analysis</a:t>
            </a:r>
            <a:endParaRPr lang="en-US" dirty="0"/>
          </a:p>
        </p:txBody>
      </p:sp>
    </p:spTree>
    <p:extLst>
      <p:ext uri="{BB962C8B-B14F-4D97-AF65-F5344CB8AC3E}">
        <p14:creationId xmlns:p14="http://schemas.microsoft.com/office/powerpoint/2010/main" val="409765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cstate="screen">
            <a:extLst>
              <a:ext uri="{28A0092B-C50C-407E-A947-70E740481C1C}">
                <a14:useLocalDpi xmlns:a14="http://schemas.microsoft.com/office/drawing/2010/main"/>
              </a:ext>
            </a:extLst>
          </a:blip>
          <a:srcRect l="17646"/>
          <a:stretch/>
        </p:blipFill>
        <p:spPr>
          <a:xfrm>
            <a:off x="7530261" y="3632912"/>
            <a:ext cx="1613739" cy="1800915"/>
          </a:xfrm>
          <a:prstGeom prst="rect">
            <a:avLst/>
          </a:prstGeom>
          <a:ln>
            <a:noFill/>
          </a:ln>
          <a:effectLst/>
        </p:spPr>
      </p:pic>
      <p:sp>
        <p:nvSpPr>
          <p:cNvPr id="48137" name="Rectangle 14"/>
          <p:cNvSpPr>
            <a:spLocks noChangeArrowheads="1"/>
          </p:cNvSpPr>
          <p:nvPr/>
        </p:nvSpPr>
        <p:spPr bwMode="auto">
          <a:xfrm>
            <a:off x="774312" y="2399857"/>
            <a:ext cx="5709863" cy="923330"/>
          </a:xfrm>
          <a:prstGeom prst="rect">
            <a:avLst/>
          </a:prstGeom>
          <a:noFill/>
          <a:ln w="9525">
            <a:noFill/>
            <a:miter lim="800000"/>
            <a:headEnd/>
            <a:tailEnd/>
          </a:ln>
        </p:spPr>
        <p:txBody>
          <a:bodyPr wrap="square">
            <a:spAutoFit/>
          </a:bodyPr>
          <a:lstStyle/>
          <a:p>
            <a:r>
              <a:rPr lang="en-US" dirty="0" smtClean="0">
                <a:solidFill>
                  <a:schemeClr val="tx1">
                    <a:lumMod val="85000"/>
                    <a:lumOff val="15000"/>
                  </a:schemeClr>
                </a:solidFill>
                <a:cs typeface="Tahoma" pitchFamily="34" charset="0"/>
              </a:rPr>
              <a:t>Additional roles played by EFETAC:</a:t>
            </a:r>
            <a:endParaRPr lang="en-US" dirty="0">
              <a:solidFill>
                <a:schemeClr val="tx1">
                  <a:lumMod val="85000"/>
                  <a:lumOff val="15000"/>
                </a:schemeClr>
              </a:solidFill>
              <a:cs typeface="Tahoma" pitchFamily="34" charset="0"/>
            </a:endParaRPr>
          </a:p>
          <a:p>
            <a:pPr marL="282575" indent="-282575">
              <a:buFont typeface="Arial" pitchFamily="34" charset="0"/>
              <a:buChar char="•"/>
            </a:pPr>
            <a:r>
              <a:rPr lang="en-US" dirty="0" smtClean="0">
                <a:solidFill>
                  <a:schemeClr val="tx1">
                    <a:lumMod val="85000"/>
                    <a:lumOff val="15000"/>
                  </a:schemeClr>
                </a:solidFill>
                <a:cs typeface="Tahoma" pitchFamily="34" charset="0"/>
              </a:rPr>
              <a:t>FHM Management Team</a:t>
            </a:r>
          </a:p>
          <a:p>
            <a:pPr marL="282575" indent="-282575">
              <a:buFont typeface="Arial" pitchFamily="34" charset="0"/>
              <a:buChar char="•"/>
            </a:pPr>
            <a:r>
              <a:rPr lang="en-US" dirty="0" smtClean="0">
                <a:solidFill>
                  <a:schemeClr val="tx1">
                    <a:lumMod val="85000"/>
                    <a:lumOff val="15000"/>
                  </a:schemeClr>
                </a:solidFill>
                <a:cs typeface="Tahoma" pitchFamily="34" charset="0"/>
              </a:rPr>
              <a:t>FIA Documentation Teams (Field Guide, FIADB Manual)</a:t>
            </a:r>
          </a:p>
        </p:txBody>
      </p:sp>
      <p:sp>
        <p:nvSpPr>
          <p:cNvPr id="11" name="Rectangle 14"/>
          <p:cNvSpPr>
            <a:spLocks noChangeArrowheads="1"/>
          </p:cNvSpPr>
          <p:nvPr/>
        </p:nvSpPr>
        <p:spPr bwMode="auto">
          <a:xfrm>
            <a:off x="767656" y="1087052"/>
            <a:ext cx="8048240" cy="1200329"/>
          </a:xfrm>
          <a:prstGeom prst="rect">
            <a:avLst/>
          </a:prstGeom>
          <a:noFill/>
          <a:ln w="9525">
            <a:noFill/>
            <a:miter lim="800000"/>
            <a:headEnd/>
            <a:tailEnd/>
          </a:ln>
        </p:spPr>
        <p:txBody>
          <a:bodyPr wrap="square">
            <a:spAutoFit/>
          </a:bodyPr>
          <a:lstStyle/>
          <a:p>
            <a:r>
              <a:rPr lang="en-US" dirty="0" smtClean="0">
                <a:solidFill>
                  <a:schemeClr val="tx1">
                    <a:lumMod val="85000"/>
                    <a:lumOff val="15000"/>
                  </a:schemeClr>
                </a:solidFill>
                <a:cs typeface="Tahoma" pitchFamily="34" charset="0"/>
              </a:rPr>
              <a:t>EFETAC focus on national client needs:</a:t>
            </a:r>
            <a:endParaRPr lang="en-US" dirty="0">
              <a:solidFill>
                <a:schemeClr val="tx1">
                  <a:lumMod val="85000"/>
                  <a:lumOff val="15000"/>
                </a:schemeClr>
              </a:solidFill>
              <a:cs typeface="Tahoma" pitchFamily="34" charset="0"/>
            </a:endParaRPr>
          </a:p>
          <a:p>
            <a:pPr marL="230188" indent="-230188">
              <a:buFont typeface="Arial" pitchFamily="34" charset="0"/>
              <a:buChar char="•"/>
            </a:pPr>
            <a:r>
              <a:rPr lang="en-US" dirty="0" smtClean="0">
                <a:solidFill>
                  <a:schemeClr val="tx1">
                    <a:lumMod val="85000"/>
                    <a:lumOff val="15000"/>
                  </a:schemeClr>
                </a:solidFill>
                <a:cs typeface="Tahoma" pitchFamily="34" charset="0"/>
              </a:rPr>
              <a:t>Develop &amp; improve monitoring and assessment techniques (FHTET, FHM &amp; FIA)</a:t>
            </a:r>
          </a:p>
          <a:p>
            <a:pPr marL="230188" indent="-230188">
              <a:buFont typeface="Arial" pitchFamily="34" charset="0"/>
              <a:buChar char="•"/>
            </a:pPr>
            <a:r>
              <a:rPr lang="en-US" dirty="0" smtClean="0">
                <a:solidFill>
                  <a:schemeClr val="tx1">
                    <a:lumMod val="85000"/>
                    <a:lumOff val="15000"/>
                  </a:schemeClr>
                </a:solidFill>
                <a:cs typeface="Tahoma" pitchFamily="34" charset="0"/>
              </a:rPr>
              <a:t>Implement new techniques in USFS National assessments (FHM, FIA, RPA, others)</a:t>
            </a:r>
          </a:p>
          <a:p>
            <a:pPr marL="230188" indent="-230188">
              <a:buFont typeface="Arial" pitchFamily="34" charset="0"/>
              <a:buChar char="•"/>
            </a:pPr>
            <a:r>
              <a:rPr lang="en-US" dirty="0" smtClean="0">
                <a:solidFill>
                  <a:schemeClr val="tx1">
                    <a:lumMod val="85000"/>
                    <a:lumOff val="15000"/>
                  </a:schemeClr>
                </a:solidFill>
                <a:cs typeface="Tahoma" pitchFamily="34" charset="0"/>
              </a:rPr>
              <a:t>Produce National Status &amp; Trends Report (FHM)</a:t>
            </a:r>
          </a:p>
        </p:txBody>
      </p:sp>
      <p:sp>
        <p:nvSpPr>
          <p:cNvPr id="31" name="Rectangle 2"/>
          <p:cNvSpPr txBox="1">
            <a:spLocks noChangeArrowheads="1"/>
          </p:cNvSpPr>
          <p:nvPr/>
        </p:nvSpPr>
        <p:spPr>
          <a:xfrm>
            <a:off x="0" y="430849"/>
            <a:ext cx="9144000" cy="480399"/>
          </a:xfrm>
          <a:prstGeom prst="rect">
            <a:avLst/>
          </a:prstGeom>
        </p:spPr>
        <p:txBody>
          <a:bodyPr anchor="t"/>
          <a:lstStyle/>
          <a:p>
            <a:pPr algn="ctr"/>
            <a:r>
              <a:rPr lang="en-US" sz="2400" dirty="0" smtClean="0">
                <a:solidFill>
                  <a:schemeClr val="tx1">
                    <a:lumMod val="85000"/>
                    <a:lumOff val="15000"/>
                  </a:schemeClr>
                </a:solidFill>
                <a:cs typeface="Tahoma" pitchFamily="34" charset="0"/>
              </a:rPr>
              <a:t>EFETAC Supports FHP and FIA National Monitoring Programs</a:t>
            </a:r>
            <a:endParaRPr lang="en-US" sz="2400" i="1" dirty="0">
              <a:solidFill>
                <a:schemeClr val="tx1">
                  <a:lumMod val="85000"/>
                  <a:lumOff val="15000"/>
                </a:schemeClr>
              </a:solidFill>
              <a:cs typeface="Tahoma" pitchFamily="34" charset="0"/>
            </a:endParaRPr>
          </a:p>
        </p:txBody>
      </p:sp>
      <p:sp>
        <p:nvSpPr>
          <p:cNvPr id="25" name="Rectangle 24"/>
          <p:cNvSpPr/>
          <p:nvPr/>
        </p:nvSpPr>
        <p:spPr>
          <a:xfrm>
            <a:off x="7642834" y="5433829"/>
            <a:ext cx="1501165" cy="369332"/>
          </a:xfrm>
          <a:prstGeom prst="rect">
            <a:avLst/>
          </a:prstGeom>
          <a:solidFill>
            <a:schemeClr val="bg1"/>
          </a:solidFill>
        </p:spPr>
        <p:txBody>
          <a:bodyPr wrap="square">
            <a:spAutoFit/>
          </a:bodyPr>
          <a:lstStyle/>
          <a:p>
            <a:pPr algn="ctr"/>
            <a:r>
              <a:rPr lang="en-US" altLang="ko-KR" dirty="0" smtClean="0">
                <a:solidFill>
                  <a:srgbClr val="025541"/>
                </a:solidFill>
                <a:ea typeface="굴림" charset="-127"/>
                <a:cs typeface="Tahoma" pitchFamily="34" charset="0"/>
              </a:rPr>
              <a:t>FHM (15)</a:t>
            </a:r>
            <a:endParaRPr lang="en-US" dirty="0"/>
          </a:p>
        </p:txBody>
      </p:sp>
      <p:grpSp>
        <p:nvGrpSpPr>
          <p:cNvPr id="7" name="Group 6"/>
          <p:cNvGrpSpPr/>
          <p:nvPr/>
        </p:nvGrpSpPr>
        <p:grpSpPr>
          <a:xfrm>
            <a:off x="4442897" y="3637190"/>
            <a:ext cx="3199937" cy="2165971"/>
            <a:chOff x="4442897" y="3637190"/>
            <a:chExt cx="3199937" cy="2165971"/>
          </a:xfrm>
        </p:grpSpPr>
        <p:grpSp>
          <p:nvGrpSpPr>
            <p:cNvPr id="18" name="Group 17"/>
            <p:cNvGrpSpPr/>
            <p:nvPr/>
          </p:nvGrpSpPr>
          <p:grpSpPr>
            <a:xfrm>
              <a:off x="6015940" y="3637190"/>
              <a:ext cx="1626894" cy="2165971"/>
              <a:chOff x="1043762" y="3501113"/>
              <a:chExt cx="1626894" cy="2165971"/>
            </a:xfrm>
          </p:grpSpPr>
          <p:pic>
            <p:nvPicPr>
              <p:cNvPr id="26" name="Picture 16" descr="C:\Presentations\IALE2010-Athens\Pages from gtr_wo78.jpg"/>
              <p:cNvPicPr>
                <a:picLocks noChangeAspect="1" noChangeArrowheads="1"/>
              </p:cNvPicPr>
              <p:nvPr/>
            </p:nvPicPr>
            <p:blipFill>
              <a:blip r:embed="rId4" cstate="print"/>
              <a:srcRect/>
              <a:stretch>
                <a:fillRect/>
              </a:stretch>
            </p:blipFill>
            <p:spPr bwMode="auto">
              <a:xfrm>
                <a:off x="1043762" y="3501113"/>
                <a:ext cx="1626894" cy="2165971"/>
              </a:xfrm>
              <a:prstGeom prst="rect">
                <a:avLst/>
              </a:prstGeom>
              <a:noFill/>
              <a:ln w="9525">
                <a:noFill/>
                <a:miter lim="800000"/>
                <a:headEnd/>
                <a:tailEnd/>
              </a:ln>
            </p:spPr>
          </p:pic>
          <p:sp>
            <p:nvSpPr>
              <p:cNvPr id="27" name="Rectangle 26"/>
              <p:cNvSpPr/>
              <p:nvPr/>
            </p:nvSpPr>
            <p:spPr>
              <a:xfrm>
                <a:off x="1093593" y="4149470"/>
                <a:ext cx="792205" cy="369332"/>
              </a:xfrm>
              <a:prstGeom prst="rect">
                <a:avLst/>
              </a:prstGeom>
              <a:solidFill>
                <a:schemeClr val="bg1"/>
              </a:solidFill>
            </p:spPr>
            <p:txBody>
              <a:bodyPr wrap="none">
                <a:spAutoFit/>
              </a:bodyPr>
              <a:lstStyle/>
              <a:p>
                <a:r>
                  <a:rPr lang="en-US" altLang="ko-KR" dirty="0" smtClean="0">
                    <a:solidFill>
                      <a:srgbClr val="025541"/>
                    </a:solidFill>
                    <a:ea typeface="굴림" charset="-127"/>
                    <a:cs typeface="Tahoma" pitchFamily="34" charset="0"/>
                  </a:rPr>
                  <a:t>FIA (2)</a:t>
                </a:r>
                <a:endParaRPr lang="en-US" dirty="0"/>
              </a:p>
            </p:txBody>
          </p:sp>
        </p:grpSp>
        <p:pic>
          <p:nvPicPr>
            <p:cNvPr id="29" name="Picture 2" descr="C:\Documents and Settings\kriitters\Desktop\2010_SustainabilityReport 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42897" y="3637191"/>
              <a:ext cx="1671978" cy="2165970"/>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p:cNvSpPr/>
          <p:nvPr/>
        </p:nvSpPr>
        <p:spPr>
          <a:xfrm>
            <a:off x="4363843" y="5433829"/>
            <a:ext cx="1780768" cy="369332"/>
          </a:xfrm>
          <a:prstGeom prst="rect">
            <a:avLst/>
          </a:prstGeom>
          <a:solidFill>
            <a:schemeClr val="bg1"/>
          </a:solidFill>
        </p:spPr>
        <p:txBody>
          <a:bodyPr wrap="square">
            <a:spAutoFit/>
          </a:bodyPr>
          <a:lstStyle/>
          <a:p>
            <a:pPr algn="r"/>
            <a:r>
              <a:rPr lang="en-US" altLang="ko-KR" dirty="0" smtClean="0">
                <a:solidFill>
                  <a:srgbClr val="025541"/>
                </a:solidFill>
                <a:ea typeface="굴림" charset="-127"/>
                <a:cs typeface="Tahoma" pitchFamily="34" charset="0"/>
              </a:rPr>
              <a:t>Sustainability (2)</a:t>
            </a:r>
            <a:endParaRPr lang="en-US" dirty="0"/>
          </a:p>
        </p:txBody>
      </p:sp>
      <p:pic>
        <p:nvPicPr>
          <p:cNvPr id="30" name="Picture 2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6369" y="3637191"/>
            <a:ext cx="1679046" cy="2165970"/>
          </a:xfrm>
          <a:prstGeom prst="rect">
            <a:avLst/>
          </a:prstGeom>
        </p:spPr>
      </p:pic>
      <p:grpSp>
        <p:nvGrpSpPr>
          <p:cNvPr id="6" name="Group 5"/>
          <p:cNvGrpSpPr/>
          <p:nvPr/>
        </p:nvGrpSpPr>
        <p:grpSpPr>
          <a:xfrm>
            <a:off x="-5" y="3637647"/>
            <a:ext cx="2854717" cy="2165514"/>
            <a:chOff x="2289718" y="4522310"/>
            <a:chExt cx="2854717" cy="2165514"/>
          </a:xfrm>
        </p:grpSpPr>
        <p:grpSp>
          <p:nvGrpSpPr>
            <p:cNvPr id="4" name="Group 3"/>
            <p:cNvGrpSpPr/>
            <p:nvPr/>
          </p:nvGrpSpPr>
          <p:grpSpPr>
            <a:xfrm>
              <a:off x="2289718" y="4522310"/>
              <a:ext cx="2854717" cy="2165514"/>
              <a:chOff x="655145" y="4451121"/>
              <a:chExt cx="2954016" cy="2165514"/>
            </a:xfrm>
          </p:grpSpPr>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7815"/>
              <a:stretch/>
            </p:blipFill>
            <p:spPr>
              <a:xfrm>
                <a:off x="655145" y="4451121"/>
                <a:ext cx="1542572" cy="2165514"/>
              </a:xfrm>
              <a:prstGeom prst="rect">
                <a:avLst/>
              </a:prstGeom>
            </p:spPr>
          </p:pic>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7576" r="8296"/>
              <a:stretch/>
            </p:blipFill>
            <p:spPr>
              <a:xfrm>
                <a:off x="2201389" y="4451121"/>
                <a:ext cx="1407772" cy="2165514"/>
              </a:xfrm>
              <a:prstGeom prst="rect">
                <a:avLst/>
              </a:prstGeom>
              <a:ln w="12700">
                <a:noFill/>
              </a:ln>
            </p:spPr>
          </p:pic>
        </p:grpSp>
        <p:sp>
          <p:nvSpPr>
            <p:cNvPr id="34" name="Rectangle 33"/>
            <p:cNvSpPr/>
            <p:nvPr/>
          </p:nvSpPr>
          <p:spPr>
            <a:xfrm>
              <a:off x="3487064" y="6205117"/>
              <a:ext cx="1300530" cy="369332"/>
            </a:xfrm>
            <a:prstGeom prst="rect">
              <a:avLst/>
            </a:prstGeom>
            <a:solidFill>
              <a:schemeClr val="bg1"/>
            </a:solidFill>
            <a:ln w="6350">
              <a:solidFill>
                <a:schemeClr val="tx1"/>
              </a:solidFill>
            </a:ln>
          </p:spPr>
          <p:txBody>
            <a:bodyPr wrap="square">
              <a:spAutoFit/>
            </a:bodyPr>
            <a:lstStyle/>
            <a:p>
              <a:pPr algn="ctr"/>
              <a:r>
                <a:rPr lang="en-US" altLang="ko-KR" dirty="0" smtClean="0">
                  <a:solidFill>
                    <a:srgbClr val="025541"/>
                  </a:solidFill>
                  <a:ea typeface="굴림" charset="-127"/>
                  <a:cs typeface="Tahoma" pitchFamily="34" charset="0"/>
                </a:rPr>
                <a:t>~20 years</a:t>
              </a:r>
              <a:endParaRPr lang="en-US" dirty="0"/>
            </a:p>
          </p:txBody>
        </p:sp>
      </p:grpSp>
      <p:sp>
        <p:nvSpPr>
          <p:cNvPr id="32" name="Rectangle 31"/>
          <p:cNvSpPr/>
          <p:nvPr/>
        </p:nvSpPr>
        <p:spPr>
          <a:xfrm>
            <a:off x="2831237" y="4373583"/>
            <a:ext cx="855363" cy="369332"/>
          </a:xfrm>
          <a:prstGeom prst="rect">
            <a:avLst/>
          </a:prstGeom>
          <a:solidFill>
            <a:schemeClr val="bg1"/>
          </a:solidFill>
        </p:spPr>
        <p:txBody>
          <a:bodyPr wrap="none">
            <a:spAutoFit/>
          </a:bodyPr>
          <a:lstStyle/>
          <a:p>
            <a:pPr algn="r"/>
            <a:r>
              <a:rPr lang="en-US" altLang="ko-KR" dirty="0" smtClean="0">
                <a:solidFill>
                  <a:srgbClr val="025541"/>
                </a:solidFill>
                <a:ea typeface="굴림" charset="-127"/>
                <a:cs typeface="Tahoma" pitchFamily="34" charset="0"/>
              </a:rPr>
              <a:t>RPA (4)</a:t>
            </a:r>
            <a:endParaRPr lang="en-US" dirty="0"/>
          </a:p>
        </p:txBody>
      </p:sp>
    </p:spTree>
    <p:extLst>
      <p:ext uri="{BB962C8B-B14F-4D97-AF65-F5344CB8AC3E}">
        <p14:creationId xmlns:p14="http://schemas.microsoft.com/office/powerpoint/2010/main" val="1609227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txBox="1">
            <a:spLocks noChangeArrowheads="1"/>
          </p:cNvSpPr>
          <p:nvPr/>
        </p:nvSpPr>
        <p:spPr>
          <a:xfrm>
            <a:off x="883124" y="374540"/>
            <a:ext cx="7657398" cy="815927"/>
          </a:xfrm>
          <a:prstGeom prst="rect">
            <a:avLst/>
          </a:prstGeom>
        </p:spPr>
        <p:txBody>
          <a:bodyPr anchor="t"/>
          <a:lstStyle/>
          <a:p>
            <a:pPr algn="ctr" fontAlgn="base">
              <a:spcBef>
                <a:spcPct val="0"/>
              </a:spcBef>
              <a:spcAft>
                <a:spcPct val="0"/>
              </a:spcAft>
              <a:defRPr/>
            </a:pPr>
            <a:r>
              <a:rPr lang="en-US" sz="2400" kern="0" dirty="0" smtClean="0">
                <a:solidFill>
                  <a:schemeClr val="tx1">
                    <a:lumMod val="85000"/>
                    <a:lumOff val="15000"/>
                  </a:schemeClr>
                </a:solidFill>
                <a:cs typeface="Tahoma" pitchFamily="34" charset="0"/>
              </a:rPr>
              <a:t>Research Extends Forest Monitoring</a:t>
            </a:r>
          </a:p>
          <a:p>
            <a:pPr algn="ctr" fontAlgn="base">
              <a:spcBef>
                <a:spcPct val="0"/>
              </a:spcBef>
              <a:spcAft>
                <a:spcPct val="0"/>
              </a:spcAft>
              <a:defRPr/>
            </a:pPr>
            <a:r>
              <a:rPr lang="en-US" sz="2400" kern="0" dirty="0" smtClean="0">
                <a:solidFill>
                  <a:schemeClr val="tx1">
                    <a:lumMod val="85000"/>
                    <a:lumOff val="15000"/>
                  </a:schemeClr>
                </a:solidFill>
                <a:cs typeface="Tahoma" pitchFamily="34" charset="0"/>
              </a:rPr>
              <a:t>by Improving Interpretation of Existing Data</a:t>
            </a:r>
          </a:p>
        </p:txBody>
      </p:sp>
      <p:sp>
        <p:nvSpPr>
          <p:cNvPr id="13" name="Rectangle 12"/>
          <p:cNvSpPr/>
          <p:nvPr/>
        </p:nvSpPr>
        <p:spPr>
          <a:xfrm>
            <a:off x="239662" y="3121362"/>
            <a:ext cx="2321357" cy="338554"/>
          </a:xfrm>
          <a:prstGeom prst="rect">
            <a:avLst/>
          </a:prstGeom>
        </p:spPr>
        <p:txBody>
          <a:bodyPr wrap="square">
            <a:spAutoFit/>
          </a:bodyPr>
          <a:lstStyle/>
          <a:p>
            <a:pPr fontAlgn="base">
              <a:spcBef>
                <a:spcPct val="0"/>
              </a:spcBef>
              <a:spcAft>
                <a:spcPct val="0"/>
              </a:spcAft>
            </a:pPr>
            <a:r>
              <a:rPr lang="en-US" sz="1600" dirty="0" smtClean="0">
                <a:solidFill>
                  <a:schemeClr val="tx1">
                    <a:lumMod val="85000"/>
                    <a:lumOff val="15000"/>
                  </a:schemeClr>
                </a:solidFill>
                <a:cs typeface="Tahoma" pitchFamily="34" charset="0"/>
              </a:rPr>
              <a:t>PRISM (weather/climate)</a:t>
            </a:r>
            <a:endParaRPr lang="en-US" sz="1600" dirty="0">
              <a:solidFill>
                <a:schemeClr val="tx1">
                  <a:lumMod val="85000"/>
                  <a:lumOff val="15000"/>
                </a:schemeClr>
              </a:solidFill>
            </a:endParaRPr>
          </a:p>
        </p:txBody>
      </p:sp>
      <p:pic>
        <p:nvPicPr>
          <p:cNvPr id="2050" name="Picture 2" descr="http://www.prism.oregonstate.edu/inc/images/graphics/normals/4km/ppt/viewable/PRISM_ppt_30yr_normal_4kmM2_annual.png?ts=20168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662" y="1541816"/>
            <a:ext cx="2224713" cy="157954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5803456" y="5022086"/>
            <a:ext cx="3340544" cy="1323439"/>
          </a:xfrm>
          <a:prstGeom prst="rect">
            <a:avLst/>
          </a:prstGeom>
        </p:spPr>
        <p:txBody>
          <a:bodyPr wrap="square">
            <a:spAutoFit/>
          </a:bodyPr>
          <a:lstStyle/>
          <a:p>
            <a:pPr algn="ctr" fontAlgn="base">
              <a:spcBef>
                <a:spcPct val="0"/>
              </a:spcBef>
              <a:spcAft>
                <a:spcPct val="0"/>
              </a:spcAft>
            </a:pPr>
            <a:r>
              <a:rPr lang="en-US" sz="2000" dirty="0" smtClean="0">
                <a:solidFill>
                  <a:srgbClr val="C00000"/>
                </a:solidFill>
                <a:cs typeface="Tahoma" pitchFamily="34" charset="0"/>
              </a:rPr>
              <a:t>The risk models in the FHTET Forest Risk Assessment use EFETAC drought mapping methods</a:t>
            </a:r>
            <a:endParaRPr lang="en-US" sz="2000" dirty="0">
              <a:solidFill>
                <a:srgbClr val="C00000"/>
              </a:solidFill>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01898" y="1530156"/>
            <a:ext cx="2743660" cy="349193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7162" y="1535198"/>
            <a:ext cx="3226203" cy="2492975"/>
          </a:xfrm>
          <a:prstGeom prst="rect">
            <a:avLst/>
          </a:prstGeom>
        </p:spPr>
      </p:pic>
      <p:sp>
        <p:nvSpPr>
          <p:cNvPr id="3" name="Rectangle 2"/>
          <p:cNvSpPr/>
          <p:nvPr/>
        </p:nvSpPr>
        <p:spPr>
          <a:xfrm>
            <a:off x="2617162" y="3651203"/>
            <a:ext cx="3226203" cy="1200329"/>
          </a:xfrm>
          <a:prstGeom prst="rect">
            <a:avLst/>
          </a:prstGeom>
          <a:solidFill>
            <a:schemeClr val="bg1"/>
          </a:solidFill>
        </p:spPr>
        <p:txBody>
          <a:bodyPr wrap="square">
            <a:spAutoFit/>
          </a:bodyPr>
          <a:lstStyle/>
          <a:p>
            <a:pPr algn="ctr"/>
            <a:r>
              <a:rPr lang="en-US" u="sng" dirty="0" smtClean="0">
                <a:solidFill>
                  <a:schemeClr val="accent1">
                    <a:lumMod val="50000"/>
                  </a:schemeClr>
                </a:solidFill>
              </a:rPr>
              <a:t>EFETAC Research</a:t>
            </a:r>
          </a:p>
          <a:p>
            <a:pPr algn="ctr"/>
            <a:r>
              <a:rPr lang="en-US" dirty="0" smtClean="0">
                <a:solidFill>
                  <a:schemeClr val="accent1">
                    <a:lumMod val="50000"/>
                  </a:schemeClr>
                </a:solidFill>
              </a:rPr>
              <a:t>An </a:t>
            </a:r>
            <a:r>
              <a:rPr lang="en-US" dirty="0">
                <a:solidFill>
                  <a:schemeClr val="accent1">
                    <a:lumMod val="50000"/>
                  </a:schemeClr>
                </a:solidFill>
              </a:rPr>
              <a:t>improved method for standardized mapping of drought </a:t>
            </a:r>
            <a:r>
              <a:rPr lang="en-US" dirty="0" smtClean="0">
                <a:solidFill>
                  <a:schemeClr val="accent1">
                    <a:lumMod val="50000"/>
                  </a:schemeClr>
                </a:solidFill>
              </a:rPr>
              <a:t>conditions</a:t>
            </a:r>
          </a:p>
        </p:txBody>
      </p:sp>
    </p:spTree>
    <p:extLst>
      <p:ext uri="{BB962C8B-B14F-4D97-AF65-F5344CB8AC3E}">
        <p14:creationId xmlns:p14="http://schemas.microsoft.com/office/powerpoint/2010/main" val="28874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420" y="5969620"/>
            <a:ext cx="2550406" cy="80399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
          <p:cNvSpPr txBox="1">
            <a:spLocks noChangeArrowheads="1"/>
          </p:cNvSpPr>
          <p:nvPr/>
        </p:nvSpPr>
        <p:spPr>
          <a:xfrm>
            <a:off x="883124" y="54871"/>
            <a:ext cx="7657398" cy="815927"/>
          </a:xfrm>
          <a:prstGeom prst="rect">
            <a:avLst/>
          </a:prstGeom>
        </p:spPr>
        <p:txBody>
          <a:bodyPr anchor="t"/>
          <a:lstStyle/>
          <a:p>
            <a:pPr algn="ctr" fontAlgn="base">
              <a:spcBef>
                <a:spcPct val="0"/>
              </a:spcBef>
              <a:spcAft>
                <a:spcPct val="0"/>
              </a:spcAft>
              <a:defRPr/>
            </a:pPr>
            <a:r>
              <a:rPr lang="en-US" sz="2400" kern="0" dirty="0" smtClean="0">
                <a:solidFill>
                  <a:schemeClr val="tx1">
                    <a:lumMod val="85000"/>
                    <a:lumOff val="15000"/>
                  </a:schemeClr>
                </a:solidFill>
                <a:cs typeface="Tahoma" pitchFamily="34" charset="0"/>
              </a:rPr>
              <a:t>Integration Extends Forest Monitoring</a:t>
            </a:r>
          </a:p>
          <a:p>
            <a:pPr algn="ctr" fontAlgn="base">
              <a:spcBef>
                <a:spcPct val="0"/>
              </a:spcBef>
              <a:spcAft>
                <a:spcPct val="0"/>
              </a:spcAft>
              <a:defRPr/>
            </a:pPr>
            <a:r>
              <a:rPr lang="en-US" sz="2400" kern="0" dirty="0" smtClean="0">
                <a:solidFill>
                  <a:schemeClr val="tx1">
                    <a:lumMod val="85000"/>
                    <a:lumOff val="15000"/>
                  </a:schemeClr>
                </a:solidFill>
                <a:cs typeface="Tahoma" pitchFamily="34" charset="0"/>
              </a:rPr>
              <a:t>by Adding Value to Existing Data</a:t>
            </a:r>
          </a:p>
        </p:txBody>
      </p:sp>
      <p:pic>
        <p:nvPicPr>
          <p:cNvPr id="19" name="Picture 3" descr="C:\Presentations\IALE2010-Athens\Pages from Riitters-AllFigures-2.jpg"/>
          <p:cNvPicPr>
            <a:picLocks noChangeAspect="1" noChangeArrowheads="1"/>
          </p:cNvPicPr>
          <p:nvPr/>
        </p:nvPicPr>
        <p:blipFill>
          <a:blip r:embed="rId3" cstate="print"/>
          <a:srcRect/>
          <a:stretch>
            <a:fillRect/>
          </a:stretch>
        </p:blipFill>
        <p:spPr bwMode="auto">
          <a:xfrm>
            <a:off x="1132330" y="2940694"/>
            <a:ext cx="1280625" cy="914400"/>
          </a:xfrm>
          <a:prstGeom prst="rect">
            <a:avLst/>
          </a:prstGeom>
          <a:noFill/>
          <a:ln w="9525">
            <a:noFill/>
            <a:miter lim="800000"/>
            <a:headEnd/>
            <a:tailEnd/>
          </a:ln>
        </p:spPr>
      </p:pic>
      <p:sp>
        <p:nvSpPr>
          <p:cNvPr id="23" name="Rectangle 22"/>
          <p:cNvSpPr/>
          <p:nvPr/>
        </p:nvSpPr>
        <p:spPr>
          <a:xfrm>
            <a:off x="182674" y="1054084"/>
            <a:ext cx="1000915" cy="584775"/>
          </a:xfrm>
          <a:prstGeom prst="rect">
            <a:avLst/>
          </a:prstGeom>
        </p:spPr>
        <p:txBody>
          <a:bodyPr wrap="none">
            <a:spAutoFit/>
          </a:bodyPr>
          <a:lstStyle/>
          <a:p>
            <a:pPr algn="r" fontAlgn="base">
              <a:spcBef>
                <a:spcPct val="0"/>
              </a:spcBef>
              <a:spcAft>
                <a:spcPct val="0"/>
              </a:spcAft>
            </a:pPr>
            <a:r>
              <a:rPr lang="en-US" sz="1600" dirty="0" smtClean="0">
                <a:solidFill>
                  <a:schemeClr val="tx1">
                    <a:lumMod val="85000"/>
                    <a:lumOff val="15000"/>
                  </a:schemeClr>
                </a:solidFill>
                <a:cs typeface="Tahoma" pitchFamily="34" charset="0"/>
              </a:rPr>
              <a:t>Protected</a:t>
            </a:r>
          </a:p>
          <a:p>
            <a:pPr algn="r" fontAlgn="base">
              <a:spcBef>
                <a:spcPct val="0"/>
              </a:spcBef>
              <a:spcAft>
                <a:spcPct val="0"/>
              </a:spcAft>
            </a:pPr>
            <a:r>
              <a:rPr lang="en-US" sz="1600" dirty="0" smtClean="0">
                <a:solidFill>
                  <a:schemeClr val="tx1">
                    <a:lumMod val="85000"/>
                    <a:lumOff val="15000"/>
                  </a:schemeClr>
                </a:solidFill>
                <a:cs typeface="Tahoma" pitchFamily="34" charset="0"/>
              </a:rPr>
              <a:t>area</a:t>
            </a:r>
            <a:endParaRPr lang="en-US" sz="1600" dirty="0">
              <a:solidFill>
                <a:schemeClr val="tx1">
                  <a:lumMod val="85000"/>
                  <a:lumOff val="15000"/>
                </a:schemeClr>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7040" y="1107398"/>
            <a:ext cx="1287839" cy="812269"/>
          </a:xfrm>
          <a:prstGeom prst="rect">
            <a:avLst/>
          </a:prstGeom>
          <a:ln>
            <a:noFill/>
          </a:ln>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7040" y="1972981"/>
            <a:ext cx="1100315" cy="914400"/>
          </a:xfrm>
          <a:prstGeom prst="rect">
            <a:avLst/>
          </a:prstGeom>
          <a:ln>
            <a:noFill/>
          </a:ln>
        </p:spPr>
      </p:pic>
      <p:sp>
        <p:nvSpPr>
          <p:cNvPr id="29" name="Rectangle 28"/>
          <p:cNvSpPr/>
          <p:nvPr/>
        </p:nvSpPr>
        <p:spPr>
          <a:xfrm>
            <a:off x="208179" y="1946279"/>
            <a:ext cx="976293" cy="584775"/>
          </a:xfrm>
          <a:prstGeom prst="rect">
            <a:avLst/>
          </a:prstGeom>
        </p:spPr>
        <p:txBody>
          <a:bodyPr wrap="none">
            <a:spAutoFit/>
          </a:bodyPr>
          <a:lstStyle/>
          <a:p>
            <a:pPr algn="r" fontAlgn="base">
              <a:spcBef>
                <a:spcPct val="0"/>
              </a:spcBef>
              <a:spcAft>
                <a:spcPct val="0"/>
              </a:spcAft>
            </a:pPr>
            <a:r>
              <a:rPr lang="en-US" sz="1600" dirty="0" smtClean="0">
                <a:solidFill>
                  <a:schemeClr val="tx1">
                    <a:lumMod val="85000"/>
                    <a:lumOff val="15000"/>
                  </a:schemeClr>
                </a:solidFill>
                <a:cs typeface="Tahoma" pitchFamily="34" charset="0"/>
              </a:rPr>
              <a:t>Forest</a:t>
            </a:r>
          </a:p>
          <a:p>
            <a:pPr algn="r" fontAlgn="base">
              <a:spcBef>
                <a:spcPct val="0"/>
              </a:spcBef>
              <a:spcAft>
                <a:spcPct val="0"/>
              </a:spcAft>
            </a:pPr>
            <a:r>
              <a:rPr lang="en-US" sz="1600" dirty="0" smtClean="0">
                <a:solidFill>
                  <a:schemeClr val="tx1">
                    <a:lumMod val="85000"/>
                    <a:lumOff val="15000"/>
                  </a:schemeClr>
                </a:solidFill>
                <a:cs typeface="Tahoma" pitchFamily="34" charset="0"/>
              </a:rPr>
              <a:t>inventory</a:t>
            </a:r>
            <a:endParaRPr lang="en-US" sz="1600" dirty="0">
              <a:solidFill>
                <a:schemeClr val="tx1">
                  <a:lumMod val="85000"/>
                  <a:lumOff val="15000"/>
                </a:schemeClr>
              </a:solidFill>
            </a:endParaRPr>
          </a:p>
        </p:txBody>
      </p:sp>
      <p:sp>
        <p:nvSpPr>
          <p:cNvPr id="30" name="Rectangle 29"/>
          <p:cNvSpPr/>
          <p:nvPr/>
        </p:nvSpPr>
        <p:spPr>
          <a:xfrm>
            <a:off x="89490" y="2927351"/>
            <a:ext cx="1094982" cy="338554"/>
          </a:xfrm>
          <a:prstGeom prst="rect">
            <a:avLst/>
          </a:prstGeom>
        </p:spPr>
        <p:txBody>
          <a:bodyPr wrap="square">
            <a:spAutoFit/>
          </a:bodyPr>
          <a:lstStyle/>
          <a:p>
            <a:pPr algn="ctr" fontAlgn="base">
              <a:spcBef>
                <a:spcPct val="0"/>
              </a:spcBef>
              <a:spcAft>
                <a:spcPct val="0"/>
              </a:spcAft>
            </a:pPr>
            <a:r>
              <a:rPr lang="en-US" sz="1600" dirty="0" smtClean="0">
                <a:solidFill>
                  <a:schemeClr val="tx1">
                    <a:lumMod val="85000"/>
                    <a:lumOff val="15000"/>
                  </a:schemeClr>
                </a:solidFill>
                <a:cs typeface="Tahoma" pitchFamily="34" charset="0"/>
              </a:rPr>
              <a:t>Land cover</a:t>
            </a:r>
            <a:endParaRPr lang="en-US" sz="1600" dirty="0">
              <a:solidFill>
                <a:schemeClr val="tx1">
                  <a:lumMod val="85000"/>
                  <a:lumOff val="15000"/>
                </a:schemeClr>
              </a:solidFill>
            </a:endParaRPr>
          </a:p>
        </p:txBody>
      </p:sp>
      <p:sp>
        <p:nvSpPr>
          <p:cNvPr id="35" name="Rectangle 34"/>
          <p:cNvSpPr/>
          <p:nvPr/>
        </p:nvSpPr>
        <p:spPr>
          <a:xfrm>
            <a:off x="3004764" y="1638308"/>
            <a:ext cx="1728074" cy="1569660"/>
          </a:xfrm>
          <a:prstGeom prst="rect">
            <a:avLst/>
          </a:prstGeom>
        </p:spPr>
        <p:txBody>
          <a:bodyPr wrap="square">
            <a:spAutoFit/>
          </a:bodyPr>
          <a:lstStyle/>
          <a:p>
            <a:pPr fontAlgn="base">
              <a:spcBef>
                <a:spcPct val="0"/>
              </a:spcBef>
              <a:spcAft>
                <a:spcPct val="0"/>
              </a:spcAft>
            </a:pPr>
            <a:r>
              <a:rPr lang="en-US" sz="1600" dirty="0" smtClean="0">
                <a:solidFill>
                  <a:schemeClr val="tx1">
                    <a:lumMod val="85000"/>
                    <a:lumOff val="15000"/>
                  </a:schemeClr>
                </a:solidFill>
                <a:cs typeface="Tahoma" pitchFamily="34" charset="0"/>
              </a:rPr>
              <a:t>What are the USFS roles (NFS &amp; SPF) in conserving or restoring unfragmented forest habitat?</a:t>
            </a:r>
          </a:p>
        </p:txBody>
      </p:sp>
      <p:sp>
        <p:nvSpPr>
          <p:cNvPr id="5" name="Right Brace 4"/>
          <p:cNvSpPr/>
          <p:nvPr/>
        </p:nvSpPr>
        <p:spPr>
          <a:xfrm>
            <a:off x="2500133" y="4532962"/>
            <a:ext cx="325403" cy="180216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ectangle 6"/>
          <p:cNvSpPr/>
          <p:nvPr/>
        </p:nvSpPr>
        <p:spPr>
          <a:xfrm>
            <a:off x="2898988" y="4616162"/>
            <a:ext cx="2446550" cy="830997"/>
          </a:xfrm>
          <a:prstGeom prst="rect">
            <a:avLst/>
          </a:prstGeom>
        </p:spPr>
        <p:txBody>
          <a:bodyPr wrap="square">
            <a:spAutoFit/>
          </a:bodyPr>
          <a:lstStyle/>
          <a:p>
            <a:pPr lvl="0" fontAlgn="base">
              <a:spcBef>
                <a:spcPct val="0"/>
              </a:spcBef>
              <a:spcAft>
                <a:spcPct val="0"/>
              </a:spcAft>
            </a:pPr>
            <a:r>
              <a:rPr lang="en-US" sz="1600" dirty="0" smtClean="0">
                <a:solidFill>
                  <a:schemeClr val="tx1">
                    <a:lumMod val="85000"/>
                    <a:lumOff val="15000"/>
                  </a:schemeClr>
                </a:solidFill>
                <a:cs typeface="Tahoma" pitchFamily="34" charset="0"/>
                <a:sym typeface="Wingdings" panose="05000000000000000000" pitchFamily="2" charset="2"/>
              </a:rPr>
              <a:t>What are the socio-economic impacts of forest pests? (EGM &amp; MPB)</a:t>
            </a:r>
            <a:endParaRPr lang="en-US" sz="1600" dirty="0">
              <a:solidFill>
                <a:schemeClr val="tx1">
                  <a:lumMod val="85000"/>
                  <a:lumOff val="15000"/>
                </a:schemeClr>
              </a:solidFill>
            </a:endParaRPr>
          </a:p>
        </p:txBody>
      </p:sp>
      <p:sp>
        <p:nvSpPr>
          <p:cNvPr id="43" name="Rectangle 42"/>
          <p:cNvSpPr/>
          <p:nvPr/>
        </p:nvSpPr>
        <p:spPr>
          <a:xfrm>
            <a:off x="170293" y="5474350"/>
            <a:ext cx="985229" cy="830997"/>
          </a:xfrm>
          <a:prstGeom prst="rect">
            <a:avLst/>
          </a:prstGeom>
        </p:spPr>
        <p:txBody>
          <a:bodyPr wrap="square">
            <a:spAutoFit/>
          </a:bodyPr>
          <a:lstStyle/>
          <a:p>
            <a:pPr algn="r" fontAlgn="base">
              <a:spcBef>
                <a:spcPct val="0"/>
              </a:spcBef>
              <a:spcAft>
                <a:spcPct val="0"/>
              </a:spcAft>
            </a:pPr>
            <a:r>
              <a:rPr lang="en-US" sz="1600" dirty="0" smtClean="0">
                <a:solidFill>
                  <a:schemeClr val="tx1">
                    <a:lumMod val="85000"/>
                    <a:lumOff val="15000"/>
                  </a:schemeClr>
                </a:solidFill>
                <a:cs typeface="Tahoma" pitchFamily="34" charset="0"/>
              </a:rPr>
              <a:t>Insect &amp;</a:t>
            </a:r>
          </a:p>
          <a:p>
            <a:pPr algn="r" fontAlgn="base">
              <a:spcBef>
                <a:spcPct val="0"/>
              </a:spcBef>
              <a:spcAft>
                <a:spcPct val="0"/>
              </a:spcAft>
            </a:pPr>
            <a:r>
              <a:rPr lang="en-US" sz="1600" dirty="0" smtClean="0">
                <a:solidFill>
                  <a:schemeClr val="tx1">
                    <a:lumMod val="85000"/>
                    <a:lumOff val="15000"/>
                  </a:schemeClr>
                </a:solidFill>
                <a:cs typeface="Tahoma" pitchFamily="34" charset="0"/>
              </a:rPr>
              <a:t>disease survey</a:t>
            </a:r>
            <a:endParaRPr lang="en-US" sz="1600" dirty="0">
              <a:solidFill>
                <a:schemeClr val="tx1">
                  <a:lumMod val="85000"/>
                  <a:lumOff val="15000"/>
                </a:schemeClr>
              </a:solidFill>
            </a:endParaRPr>
          </a:p>
        </p:txBody>
      </p:sp>
      <p:sp>
        <p:nvSpPr>
          <p:cNvPr id="44" name="Rectangle 43"/>
          <p:cNvSpPr/>
          <p:nvPr/>
        </p:nvSpPr>
        <p:spPr>
          <a:xfrm>
            <a:off x="406216" y="4532962"/>
            <a:ext cx="771365" cy="338554"/>
          </a:xfrm>
          <a:prstGeom prst="rect">
            <a:avLst/>
          </a:prstGeom>
        </p:spPr>
        <p:txBody>
          <a:bodyPr wrap="none">
            <a:spAutoFit/>
          </a:bodyPr>
          <a:lstStyle/>
          <a:p>
            <a:pPr algn="ctr" fontAlgn="base">
              <a:spcBef>
                <a:spcPct val="0"/>
              </a:spcBef>
              <a:spcAft>
                <a:spcPct val="0"/>
              </a:spcAft>
            </a:pPr>
            <a:r>
              <a:rPr lang="en-US" sz="1600" dirty="0" smtClean="0">
                <a:solidFill>
                  <a:schemeClr val="tx1">
                    <a:lumMod val="85000"/>
                    <a:lumOff val="15000"/>
                  </a:schemeClr>
                </a:solidFill>
                <a:cs typeface="Tahoma" pitchFamily="34" charset="0"/>
              </a:rPr>
              <a:t>Census</a:t>
            </a:r>
            <a:endParaRPr lang="en-US" sz="1600" dirty="0">
              <a:solidFill>
                <a:schemeClr val="tx1">
                  <a:lumMod val="85000"/>
                  <a:lumOff val="15000"/>
                </a:schemeClr>
              </a:solidFill>
            </a:endParaRPr>
          </a:p>
        </p:txBody>
      </p:sp>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7706" y="5536838"/>
            <a:ext cx="1088665" cy="746126"/>
          </a:xfrm>
          <a:prstGeom prst="rect">
            <a:avLst/>
          </a:prstGeom>
        </p:spPr>
      </p:pic>
      <p:graphicFrame>
        <p:nvGraphicFramePr>
          <p:cNvPr id="50" name="Chart 49"/>
          <p:cNvGraphicFramePr>
            <a:graphicFrameLocks/>
          </p:cNvGraphicFramePr>
          <p:nvPr>
            <p:extLst>
              <p:ext uri="{D42A27DB-BD31-4B8C-83A1-F6EECF244321}">
                <p14:modId xmlns:p14="http://schemas.microsoft.com/office/powerpoint/2010/main" val="2445999742"/>
              </p:ext>
            </p:extLst>
          </p:nvPr>
        </p:nvGraphicFramePr>
        <p:xfrm>
          <a:off x="5165922" y="4440214"/>
          <a:ext cx="3406896" cy="2286000"/>
        </p:xfrm>
        <a:graphic>
          <a:graphicData uri="http://schemas.openxmlformats.org/drawingml/2006/chart">
            <c:chart xmlns:c="http://schemas.openxmlformats.org/drawingml/2006/chart" xmlns:r="http://schemas.openxmlformats.org/officeDocument/2006/relationships" r:id="rId7"/>
          </a:graphicData>
        </a:graphic>
      </p:graphicFrame>
      <p:sp>
        <p:nvSpPr>
          <p:cNvPr id="51" name="Right Brace 50"/>
          <p:cNvSpPr/>
          <p:nvPr/>
        </p:nvSpPr>
        <p:spPr>
          <a:xfrm>
            <a:off x="2527227" y="1555252"/>
            <a:ext cx="325403" cy="1802160"/>
          </a:xfrm>
          <a:prstGeom prst="rightBrace">
            <a:avLst/>
          </a:prstGeom>
          <a:ln w="222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7706" y="4601192"/>
            <a:ext cx="1094781" cy="845967"/>
          </a:xfrm>
          <a:prstGeom prst="rect">
            <a:avLst/>
          </a:prstGeom>
        </p:spPr>
      </p:pic>
      <p:cxnSp>
        <p:nvCxnSpPr>
          <p:cNvPr id="10" name="Straight Connector 9"/>
          <p:cNvCxnSpPr/>
          <p:nvPr/>
        </p:nvCxnSpPr>
        <p:spPr>
          <a:xfrm>
            <a:off x="-6756" y="4311805"/>
            <a:ext cx="9150756" cy="412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52" name="Chart 51"/>
          <p:cNvGraphicFramePr>
            <a:graphicFrameLocks/>
          </p:cNvGraphicFramePr>
          <p:nvPr>
            <p:extLst>
              <p:ext uri="{D42A27DB-BD31-4B8C-83A1-F6EECF244321}">
                <p14:modId xmlns:p14="http://schemas.microsoft.com/office/powerpoint/2010/main" val="3508435163"/>
              </p:ext>
            </p:extLst>
          </p:nvPr>
        </p:nvGraphicFramePr>
        <p:xfrm>
          <a:off x="5031258" y="968789"/>
          <a:ext cx="3810000" cy="2830285"/>
        </p:xfrm>
        <a:graphic>
          <a:graphicData uri="http://schemas.openxmlformats.org/drawingml/2006/chart">
            <c:chart xmlns:c="http://schemas.openxmlformats.org/drawingml/2006/chart" xmlns:r="http://schemas.openxmlformats.org/officeDocument/2006/relationships" r:id="rId9"/>
          </a:graphicData>
        </a:graphic>
      </p:graphicFrame>
      <p:sp>
        <p:nvSpPr>
          <p:cNvPr id="12" name="Rectangle 11"/>
          <p:cNvSpPr/>
          <p:nvPr/>
        </p:nvSpPr>
        <p:spPr>
          <a:xfrm>
            <a:off x="2608148" y="3673445"/>
            <a:ext cx="4618692" cy="584775"/>
          </a:xfrm>
          <a:prstGeom prst="rect">
            <a:avLst/>
          </a:prstGeom>
        </p:spPr>
        <p:txBody>
          <a:bodyPr wrap="square">
            <a:spAutoFit/>
          </a:bodyPr>
          <a:lstStyle/>
          <a:p>
            <a:pPr lvl="0" fontAlgn="base">
              <a:spcBef>
                <a:spcPct val="0"/>
              </a:spcBef>
              <a:spcAft>
                <a:spcPct val="0"/>
              </a:spcAft>
            </a:pPr>
            <a:r>
              <a:rPr lang="en-US" sz="1600" dirty="0">
                <a:solidFill>
                  <a:srgbClr val="C00000"/>
                </a:solidFill>
                <a:cs typeface="Tahoma" pitchFamily="34" charset="0"/>
              </a:rPr>
              <a:t>FS lands have </a:t>
            </a:r>
            <a:r>
              <a:rPr lang="en-US" sz="1600" dirty="0" smtClean="0">
                <a:solidFill>
                  <a:srgbClr val="C00000"/>
                </a:solidFill>
                <a:cs typeface="Tahoma" pitchFamily="34" charset="0"/>
              </a:rPr>
              <a:t>the lowest </a:t>
            </a:r>
            <a:r>
              <a:rPr lang="en-US" sz="1600" dirty="0">
                <a:solidFill>
                  <a:srgbClr val="C00000"/>
                </a:solidFill>
                <a:cs typeface="Tahoma" pitchFamily="34" charset="0"/>
              </a:rPr>
              <a:t>rate of fragmentation, but most </a:t>
            </a:r>
            <a:r>
              <a:rPr lang="en-US" sz="1600" dirty="0" smtClean="0">
                <a:solidFill>
                  <a:srgbClr val="C00000"/>
                </a:solidFill>
                <a:cs typeface="Tahoma" pitchFamily="34" charset="0"/>
              </a:rPr>
              <a:t>of the unfragmented </a:t>
            </a:r>
            <a:r>
              <a:rPr lang="en-US" sz="1600" dirty="0">
                <a:solidFill>
                  <a:srgbClr val="C00000"/>
                </a:solidFill>
                <a:cs typeface="Tahoma" pitchFamily="34" charset="0"/>
              </a:rPr>
              <a:t>forest is privately-owned</a:t>
            </a:r>
            <a:endParaRPr lang="en-US" sz="1600" dirty="0">
              <a:solidFill>
                <a:srgbClr val="C00000"/>
              </a:solidFill>
            </a:endParaRPr>
          </a:p>
        </p:txBody>
      </p:sp>
      <p:sp>
        <p:nvSpPr>
          <p:cNvPr id="54" name="Rectangle 53"/>
          <p:cNvSpPr/>
          <p:nvPr/>
        </p:nvSpPr>
        <p:spPr>
          <a:xfrm>
            <a:off x="2875781" y="5675962"/>
            <a:ext cx="2454010" cy="584775"/>
          </a:xfrm>
          <a:prstGeom prst="rect">
            <a:avLst/>
          </a:prstGeom>
        </p:spPr>
        <p:txBody>
          <a:bodyPr wrap="square">
            <a:spAutoFit/>
          </a:bodyPr>
          <a:lstStyle/>
          <a:p>
            <a:pPr lvl="0" fontAlgn="base">
              <a:spcBef>
                <a:spcPct val="0"/>
              </a:spcBef>
              <a:spcAft>
                <a:spcPct val="0"/>
              </a:spcAft>
            </a:pPr>
            <a:r>
              <a:rPr lang="en-US" sz="1600" dirty="0" smtClean="0">
                <a:solidFill>
                  <a:srgbClr val="C00000"/>
                </a:solidFill>
                <a:cs typeface="Tahoma" pitchFamily="34" charset="0"/>
              </a:rPr>
              <a:t>East: middle class</a:t>
            </a:r>
          </a:p>
          <a:p>
            <a:pPr lvl="0" fontAlgn="base">
              <a:spcBef>
                <a:spcPct val="0"/>
              </a:spcBef>
              <a:spcAft>
                <a:spcPct val="0"/>
              </a:spcAft>
            </a:pPr>
            <a:r>
              <a:rPr lang="en-US" sz="1600" dirty="0" smtClean="0">
                <a:solidFill>
                  <a:srgbClr val="C00000"/>
                </a:solidFill>
                <a:cs typeface="Tahoma" pitchFamily="34" charset="0"/>
              </a:rPr>
              <a:t>West: upper middle class</a:t>
            </a:r>
            <a:endParaRPr lang="en-US" sz="1600" dirty="0">
              <a:solidFill>
                <a:srgbClr val="C00000"/>
              </a:solidFill>
            </a:endParaRPr>
          </a:p>
        </p:txBody>
      </p:sp>
    </p:spTree>
    <p:extLst>
      <p:ext uri="{BB962C8B-B14F-4D97-AF65-F5344CB8AC3E}">
        <p14:creationId xmlns:p14="http://schemas.microsoft.com/office/powerpoint/2010/main" val="40978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2"/>
          <p:cNvSpPr txBox="1">
            <a:spLocks noChangeArrowheads="1"/>
          </p:cNvSpPr>
          <p:nvPr/>
        </p:nvSpPr>
        <p:spPr>
          <a:xfrm>
            <a:off x="0" y="343461"/>
            <a:ext cx="9144000" cy="518618"/>
          </a:xfrm>
          <a:prstGeom prst="rect">
            <a:avLst/>
          </a:prstGeom>
        </p:spPr>
        <p:txBody>
          <a:bodyPr anchor="t"/>
          <a:lstStyle/>
          <a:p>
            <a:pPr algn="ctr" fontAlgn="base">
              <a:spcBef>
                <a:spcPct val="0"/>
              </a:spcBef>
              <a:spcAft>
                <a:spcPct val="0"/>
              </a:spcAft>
              <a:defRPr/>
            </a:pPr>
            <a:r>
              <a:rPr lang="en-US" sz="2600" kern="0" dirty="0" smtClean="0">
                <a:solidFill>
                  <a:srgbClr val="000000"/>
                </a:solidFill>
                <a:cs typeface="Tahoma" pitchFamily="34" charset="0"/>
              </a:rPr>
              <a:t>Synthesis Adds Value to Forest Monitoring Data</a:t>
            </a:r>
          </a:p>
        </p:txBody>
      </p:sp>
      <p:pic>
        <p:nvPicPr>
          <p:cNvPr id="2056" name="Picture 8" descr="H:\MODIS_fire_hotspot_2009.jpg"/>
          <p:cNvPicPr>
            <a:picLocks noChangeAspect="1" noChangeArrowheads="1"/>
          </p:cNvPicPr>
          <p:nvPr/>
        </p:nvPicPr>
        <p:blipFill>
          <a:blip r:embed="rId3" cstate="print"/>
          <a:srcRect/>
          <a:stretch>
            <a:fillRect/>
          </a:stretch>
        </p:blipFill>
        <p:spPr bwMode="auto">
          <a:xfrm>
            <a:off x="5291024" y="1307678"/>
            <a:ext cx="3338706" cy="2223693"/>
          </a:xfrm>
          <a:prstGeom prst="rect">
            <a:avLst/>
          </a:prstGeom>
          <a:noFill/>
        </p:spPr>
      </p:pic>
      <p:grpSp>
        <p:nvGrpSpPr>
          <p:cNvPr id="4" name="Group 3"/>
          <p:cNvGrpSpPr/>
          <p:nvPr/>
        </p:nvGrpSpPr>
        <p:grpSpPr>
          <a:xfrm>
            <a:off x="470059" y="971825"/>
            <a:ext cx="2919285" cy="2314070"/>
            <a:chOff x="502835" y="1251213"/>
            <a:chExt cx="2919285" cy="2314070"/>
          </a:xfrm>
        </p:grpSpPr>
        <p:pic>
          <p:nvPicPr>
            <p:cNvPr id="2055" name="Picture 7" descr="H:\MODIS_CONUS_fire_section_2009b.jpg"/>
            <p:cNvPicPr>
              <a:picLocks noChangeAspect="1" noChangeArrowheads="1"/>
            </p:cNvPicPr>
            <p:nvPr/>
          </p:nvPicPr>
          <p:blipFill>
            <a:blip r:embed="rId4" cstate="print"/>
            <a:srcRect/>
            <a:stretch>
              <a:fillRect/>
            </a:stretch>
          </p:blipFill>
          <p:spPr bwMode="auto">
            <a:xfrm>
              <a:off x="502835" y="1565217"/>
              <a:ext cx="2919285" cy="2000066"/>
            </a:xfrm>
            <a:prstGeom prst="rect">
              <a:avLst/>
            </a:prstGeom>
            <a:noFill/>
          </p:spPr>
        </p:pic>
        <p:sp>
          <p:nvSpPr>
            <p:cNvPr id="48" name="Rectangle 47"/>
            <p:cNvSpPr/>
            <p:nvPr/>
          </p:nvSpPr>
          <p:spPr>
            <a:xfrm>
              <a:off x="1009701" y="1251213"/>
              <a:ext cx="1578868" cy="338554"/>
            </a:xfrm>
            <a:prstGeom prst="rect">
              <a:avLst/>
            </a:prstGeom>
          </p:spPr>
          <p:txBody>
            <a:bodyPr wrap="square">
              <a:spAutoFit/>
            </a:bodyPr>
            <a:lstStyle/>
            <a:p>
              <a:pPr fontAlgn="base">
                <a:spcBef>
                  <a:spcPct val="0"/>
                </a:spcBef>
                <a:spcAft>
                  <a:spcPct val="0"/>
                </a:spcAft>
              </a:pPr>
              <a:r>
                <a:rPr lang="en-US" sz="1600" dirty="0" smtClean="0">
                  <a:solidFill>
                    <a:srgbClr val="000000"/>
                  </a:solidFill>
                  <a:cs typeface="Tahoma" pitchFamily="34" charset="0"/>
                </a:rPr>
                <a:t>Fire occurrence</a:t>
              </a:r>
              <a:endParaRPr lang="en-US" sz="1600" dirty="0">
                <a:solidFill>
                  <a:srgbClr val="000000"/>
                </a:solidFill>
              </a:endParaRPr>
            </a:p>
          </p:txBody>
        </p:sp>
      </p:grpSp>
      <p:grpSp>
        <p:nvGrpSpPr>
          <p:cNvPr id="5" name="Group 4"/>
          <p:cNvGrpSpPr/>
          <p:nvPr/>
        </p:nvGrpSpPr>
        <p:grpSpPr>
          <a:xfrm>
            <a:off x="470060" y="3461302"/>
            <a:ext cx="2912398" cy="2377437"/>
            <a:chOff x="426128" y="4077027"/>
            <a:chExt cx="2912398" cy="2377437"/>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128" y="4401068"/>
              <a:ext cx="2912398" cy="2053396"/>
            </a:xfrm>
            <a:prstGeom prst="rect">
              <a:avLst/>
            </a:prstGeom>
          </p:spPr>
        </p:pic>
        <p:sp>
          <p:nvSpPr>
            <p:cNvPr id="20" name="Rectangle 19"/>
            <p:cNvSpPr/>
            <p:nvPr/>
          </p:nvSpPr>
          <p:spPr>
            <a:xfrm>
              <a:off x="662380" y="4077027"/>
              <a:ext cx="2569806" cy="338554"/>
            </a:xfrm>
            <a:prstGeom prst="rect">
              <a:avLst/>
            </a:prstGeom>
          </p:spPr>
          <p:txBody>
            <a:bodyPr wrap="square">
              <a:spAutoFit/>
            </a:bodyPr>
            <a:lstStyle/>
            <a:p>
              <a:pPr fontAlgn="base">
                <a:spcBef>
                  <a:spcPct val="0"/>
                </a:spcBef>
                <a:spcAft>
                  <a:spcPct val="0"/>
                </a:spcAft>
              </a:pPr>
              <a:r>
                <a:rPr lang="en-US" sz="1600" dirty="0" smtClean="0">
                  <a:solidFill>
                    <a:srgbClr val="000000"/>
                  </a:solidFill>
                  <a:cs typeface="Tahoma" pitchFamily="34" charset="0"/>
                </a:rPr>
                <a:t>Insect &amp; disease survey</a:t>
              </a:r>
              <a:endParaRPr lang="en-US" sz="1600" dirty="0">
                <a:solidFill>
                  <a:srgbClr val="000000"/>
                </a:solidFill>
              </a:endParaRPr>
            </a:p>
          </p:txBody>
        </p:sp>
      </p:grpSp>
      <p:sp>
        <p:nvSpPr>
          <p:cNvPr id="22" name="Rectangle 21"/>
          <p:cNvSpPr/>
          <p:nvPr/>
        </p:nvSpPr>
        <p:spPr>
          <a:xfrm>
            <a:off x="5291024" y="999886"/>
            <a:ext cx="3379067" cy="338554"/>
          </a:xfrm>
          <a:prstGeom prst="rect">
            <a:avLst/>
          </a:prstGeom>
        </p:spPr>
        <p:txBody>
          <a:bodyPr wrap="square">
            <a:spAutoFit/>
          </a:bodyPr>
          <a:lstStyle/>
          <a:p>
            <a:pPr fontAlgn="base">
              <a:spcBef>
                <a:spcPct val="0"/>
              </a:spcBef>
              <a:spcAft>
                <a:spcPct val="0"/>
              </a:spcAft>
            </a:pPr>
            <a:r>
              <a:rPr lang="en-US" sz="1600" dirty="0" smtClean="0">
                <a:solidFill>
                  <a:srgbClr val="000000"/>
                </a:solidFill>
                <a:cs typeface="Tahoma" pitchFamily="34" charset="0"/>
              </a:rPr>
              <a:t>Geographic clusters of fire occurrence</a:t>
            </a:r>
            <a:endParaRPr lang="en-US" sz="1600" dirty="0">
              <a:solidFill>
                <a:srgbClr val="000000"/>
              </a:solidFill>
            </a:endParaRPr>
          </a:p>
        </p:txBody>
      </p:sp>
      <p:sp>
        <p:nvSpPr>
          <p:cNvPr id="24" name="Rectangle 23"/>
          <p:cNvSpPr/>
          <p:nvPr/>
        </p:nvSpPr>
        <p:spPr>
          <a:xfrm>
            <a:off x="3486820" y="3254525"/>
            <a:ext cx="1578868" cy="1461939"/>
          </a:xfrm>
          <a:prstGeom prst="rect">
            <a:avLst/>
          </a:prstGeom>
        </p:spPr>
        <p:txBody>
          <a:bodyPr wrap="square">
            <a:spAutoFit/>
          </a:bodyPr>
          <a:lstStyle/>
          <a:p>
            <a:pPr algn="ctr" fontAlgn="base">
              <a:spcBef>
                <a:spcPct val="0"/>
              </a:spcBef>
              <a:spcAft>
                <a:spcPct val="0"/>
              </a:spcAft>
            </a:pPr>
            <a:r>
              <a:rPr lang="en-US" sz="1600" dirty="0" smtClean="0">
                <a:solidFill>
                  <a:srgbClr val="000000"/>
                </a:solidFill>
                <a:cs typeface="Tahoma" pitchFamily="34" charset="0"/>
              </a:rPr>
              <a:t>“Hotspot”</a:t>
            </a:r>
          </a:p>
          <a:p>
            <a:pPr algn="ctr" fontAlgn="base">
              <a:spcBef>
                <a:spcPct val="0"/>
              </a:spcBef>
              <a:spcAft>
                <a:spcPts val="3000"/>
              </a:spcAft>
            </a:pPr>
            <a:r>
              <a:rPr lang="en-US" sz="1600" dirty="0" smtClean="0">
                <a:solidFill>
                  <a:srgbClr val="000000"/>
                </a:solidFill>
                <a:cs typeface="Tahoma" pitchFamily="34" charset="0"/>
              </a:rPr>
              <a:t>Analyses</a:t>
            </a:r>
          </a:p>
          <a:p>
            <a:pPr algn="ctr" fontAlgn="base">
              <a:spcBef>
                <a:spcPct val="0"/>
              </a:spcBef>
              <a:spcAft>
                <a:spcPct val="0"/>
              </a:spcAft>
            </a:pPr>
            <a:r>
              <a:rPr lang="en-US" sz="1600" dirty="0" smtClean="0">
                <a:solidFill>
                  <a:srgbClr val="000000"/>
                </a:solidFill>
                <a:cs typeface="Tahoma" pitchFamily="34" charset="0"/>
              </a:rPr>
              <a:t>Hotspots in space and time</a:t>
            </a:r>
            <a:endParaRPr lang="en-US" sz="1600" dirty="0">
              <a:solidFill>
                <a:srgbClr val="000000"/>
              </a:solidFill>
            </a:endParaRPr>
          </a:p>
        </p:txBody>
      </p:sp>
      <p:sp>
        <p:nvSpPr>
          <p:cNvPr id="6" name="Right Arrow 5"/>
          <p:cNvSpPr/>
          <p:nvPr/>
        </p:nvSpPr>
        <p:spPr>
          <a:xfrm>
            <a:off x="3559282" y="2955974"/>
            <a:ext cx="1536428" cy="316806"/>
          </a:xfrm>
          <a:prstGeom prst="rightArrow">
            <a:avLst>
              <a:gd name="adj1" fmla="val 50000"/>
              <a:gd name="adj2" fmla="val 8285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p:cNvGrpSpPr/>
          <p:nvPr/>
        </p:nvGrpSpPr>
        <p:grpSpPr>
          <a:xfrm>
            <a:off x="5293110" y="3625718"/>
            <a:ext cx="3810676" cy="2730478"/>
            <a:chOff x="5203902" y="3380394"/>
            <a:chExt cx="3810676" cy="2730478"/>
          </a:xfrm>
        </p:grpSpPr>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0756" t="11829" r="6579" b="10671"/>
            <a:stretch/>
          </p:blipFill>
          <p:spPr>
            <a:xfrm>
              <a:off x="5203902" y="3687341"/>
              <a:ext cx="3345366" cy="2423531"/>
            </a:xfrm>
            <a:prstGeom prst="rect">
              <a:avLst/>
            </a:prstGeom>
          </p:spPr>
        </p:pic>
        <p:sp>
          <p:nvSpPr>
            <p:cNvPr id="27" name="Rectangle 26"/>
            <p:cNvSpPr/>
            <p:nvPr/>
          </p:nvSpPr>
          <p:spPr>
            <a:xfrm>
              <a:off x="5340824" y="3380394"/>
              <a:ext cx="3673754" cy="338554"/>
            </a:xfrm>
            <a:prstGeom prst="rect">
              <a:avLst/>
            </a:prstGeom>
          </p:spPr>
          <p:txBody>
            <a:bodyPr wrap="square">
              <a:spAutoFit/>
            </a:bodyPr>
            <a:lstStyle/>
            <a:p>
              <a:pPr fontAlgn="base">
                <a:spcBef>
                  <a:spcPct val="0"/>
                </a:spcBef>
                <a:spcAft>
                  <a:spcPct val="0"/>
                </a:spcAft>
              </a:pPr>
              <a:r>
                <a:rPr lang="en-US" sz="1600" dirty="0" smtClean="0">
                  <a:solidFill>
                    <a:srgbClr val="000000"/>
                  </a:solidFill>
                  <a:cs typeface="Tahoma" pitchFamily="34" charset="0"/>
                </a:rPr>
                <a:t>Geographic clusters of bark beetles</a:t>
              </a:r>
              <a:endParaRPr lang="en-US" sz="1600" dirty="0">
                <a:solidFill>
                  <a:srgbClr val="000000"/>
                </a:solidFill>
              </a:endParaRPr>
            </a:p>
          </p:txBody>
        </p:sp>
      </p:grpSp>
      <p:sp>
        <p:nvSpPr>
          <p:cNvPr id="17" name="Right Arrow 16"/>
          <p:cNvSpPr/>
          <p:nvPr/>
        </p:nvSpPr>
        <p:spPr>
          <a:xfrm>
            <a:off x="3559282" y="3869351"/>
            <a:ext cx="1536428" cy="316806"/>
          </a:xfrm>
          <a:prstGeom prst="rightArrow">
            <a:avLst>
              <a:gd name="adj1" fmla="val 50000"/>
              <a:gd name="adj2" fmla="val 8285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066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210" y="5932449"/>
            <a:ext cx="2943922" cy="86979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89387" y="1203484"/>
            <a:ext cx="4635375" cy="2185214"/>
          </a:xfrm>
          <a:prstGeom prst="rect">
            <a:avLst/>
          </a:prstGeom>
          <a:noFill/>
        </p:spPr>
        <p:txBody>
          <a:bodyPr wrap="square" rtlCol="0">
            <a:spAutoFit/>
          </a:bodyPr>
          <a:lstStyle/>
          <a:p>
            <a:pPr>
              <a:spcAft>
                <a:spcPts val="1200"/>
              </a:spcAft>
            </a:pPr>
            <a:r>
              <a:rPr lang="en-US" dirty="0" smtClean="0"/>
              <a:t>A national-scale near real-time "eye-in-the-sky" satellite-based recognition and tracking system for forest disturbances</a:t>
            </a:r>
          </a:p>
          <a:p>
            <a:r>
              <a:rPr lang="en-US" b="1" i="1" dirty="0" smtClean="0"/>
              <a:t>ForWarn</a:t>
            </a:r>
            <a:r>
              <a:rPr lang="en-US" dirty="0" smtClean="0"/>
              <a:t> covers the </a:t>
            </a:r>
            <a:r>
              <a:rPr lang="en-US" dirty="0" smtClean="0">
                <a:solidFill>
                  <a:srgbClr val="C00000"/>
                </a:solidFill>
              </a:rPr>
              <a:t>entire lower 48 United States. </a:t>
            </a:r>
            <a:r>
              <a:rPr lang="en-US" dirty="0" smtClean="0"/>
              <a:t>Generates new potential vegetation disturbance maps </a:t>
            </a:r>
            <a:r>
              <a:rPr lang="en-US" dirty="0" smtClean="0">
                <a:solidFill>
                  <a:srgbClr val="C00000"/>
                </a:solidFill>
              </a:rPr>
              <a:t>every 8 days, </a:t>
            </a:r>
            <a:r>
              <a:rPr lang="en-US" dirty="0" smtClean="0"/>
              <a:t>even throughout the winter</a:t>
            </a:r>
          </a:p>
        </p:txBody>
      </p:sp>
      <p:pic>
        <p:nvPicPr>
          <p:cNvPr id="1028" name="Picture 4" descr="http://www.geobabble.org/~hnw/first/utk/ForWarnspeci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468" y="278479"/>
            <a:ext cx="2505309" cy="80041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268" y="1417912"/>
            <a:ext cx="3412275" cy="2155121"/>
          </a:xfrm>
          <a:prstGeom prst="rect">
            <a:avLst/>
          </a:prstGeom>
        </p:spPr>
      </p:pic>
      <p:sp>
        <p:nvSpPr>
          <p:cNvPr id="5" name="TextBox 4"/>
          <p:cNvSpPr txBox="1"/>
          <p:nvPr/>
        </p:nvSpPr>
        <p:spPr>
          <a:xfrm>
            <a:off x="189387" y="3436268"/>
            <a:ext cx="5103727" cy="3211135"/>
          </a:xfrm>
          <a:prstGeom prst="rect">
            <a:avLst/>
          </a:prstGeom>
          <a:noFill/>
        </p:spPr>
        <p:txBody>
          <a:bodyPr wrap="square" rtlCol="0">
            <a:spAutoFit/>
          </a:bodyPr>
          <a:lstStyle/>
          <a:p>
            <a:pPr>
              <a:spcAft>
                <a:spcPts val="800"/>
              </a:spcAft>
            </a:pPr>
            <a:r>
              <a:rPr lang="en-US" dirty="0" smtClean="0"/>
              <a:t>Detects </a:t>
            </a:r>
            <a:r>
              <a:rPr lang="en-US" dirty="0"/>
              <a:t>most types of </a:t>
            </a:r>
            <a:r>
              <a:rPr lang="en-US" dirty="0" smtClean="0"/>
              <a:t>forest </a:t>
            </a:r>
            <a:r>
              <a:rPr lang="en-US" dirty="0"/>
              <a:t>disturbances, including:</a:t>
            </a:r>
          </a:p>
          <a:p>
            <a:pPr>
              <a:spcAft>
                <a:spcPts val="800"/>
              </a:spcAft>
            </a:pPr>
            <a:r>
              <a:rPr lang="en-US" sz="1600" b="1" dirty="0"/>
              <a:t>insects, diseases, wildfires, ice and frost damage, tornadoes, </a:t>
            </a:r>
            <a:r>
              <a:rPr lang="en-US" sz="1600" b="1" dirty="0" smtClean="0"/>
              <a:t>hurricanes, blowdowns</a:t>
            </a:r>
            <a:r>
              <a:rPr lang="en-US" sz="1600" b="1" dirty="0"/>
              <a:t>, harvest, urbanization and </a:t>
            </a:r>
            <a:r>
              <a:rPr lang="en-US" sz="1600" b="1" dirty="0" smtClean="0"/>
              <a:t>landslides - </a:t>
            </a:r>
            <a:r>
              <a:rPr lang="en-US" sz="1600" dirty="0" smtClean="0"/>
              <a:t>monitors </a:t>
            </a:r>
            <a:r>
              <a:rPr lang="en-US" sz="1600" u="sng" dirty="0" smtClean="0"/>
              <a:t>all terrestrial vegetation</a:t>
            </a:r>
            <a:endParaRPr lang="en-US" sz="1600" dirty="0" smtClean="0"/>
          </a:p>
          <a:p>
            <a:pPr>
              <a:spcAft>
                <a:spcPts val="800"/>
              </a:spcAft>
            </a:pPr>
            <a:r>
              <a:rPr lang="en-US" sz="1600" dirty="0" smtClean="0"/>
              <a:t>Began in January 2010, but retrospective </a:t>
            </a:r>
            <a:r>
              <a:rPr lang="en-US" sz="1600" b="1" i="1" dirty="0" smtClean="0"/>
              <a:t>ForWarn</a:t>
            </a:r>
            <a:r>
              <a:rPr lang="en-US" sz="1600" dirty="0" smtClean="0"/>
              <a:t> products have been created back through 2006 </a:t>
            </a:r>
            <a:r>
              <a:rPr lang="en-US" sz="1600" dirty="0"/>
              <a:t>- Custom-generated </a:t>
            </a:r>
            <a:r>
              <a:rPr lang="en-US" sz="1600" dirty="0" smtClean="0"/>
              <a:t>products</a:t>
            </a:r>
          </a:p>
          <a:p>
            <a:pPr>
              <a:spcAft>
                <a:spcPts val="800"/>
              </a:spcAft>
            </a:pPr>
            <a:r>
              <a:rPr lang="en-US" sz="1600" dirty="0" smtClean="0"/>
              <a:t>Funded by both </a:t>
            </a:r>
            <a:r>
              <a:rPr lang="en-US" sz="1600" b="1" dirty="0" smtClean="0"/>
              <a:t>EFETAC</a:t>
            </a:r>
            <a:r>
              <a:rPr lang="en-US" sz="1600" dirty="0" smtClean="0"/>
              <a:t> and </a:t>
            </a:r>
            <a:r>
              <a:rPr lang="en-US" sz="1600" b="1" dirty="0" smtClean="0"/>
              <a:t>WWETAC</a:t>
            </a:r>
            <a:r>
              <a:rPr lang="en-US" sz="1600" dirty="0" smtClean="0"/>
              <a:t>, </a:t>
            </a:r>
            <a:r>
              <a:rPr lang="en-US" sz="1600" b="1" i="1" dirty="0" smtClean="0"/>
              <a:t>ForWarn</a:t>
            </a:r>
            <a:r>
              <a:rPr lang="en-US" sz="1600" dirty="0" smtClean="0"/>
              <a:t> is the result of an </a:t>
            </a:r>
            <a:r>
              <a:rPr lang="en-US" sz="1600" u="sng" dirty="0" smtClean="0"/>
              <a:t>ongoing, substantive cooperation</a:t>
            </a:r>
            <a:r>
              <a:rPr lang="en-US" sz="1600" dirty="0" smtClean="0"/>
              <a:t> among </a:t>
            </a:r>
            <a:r>
              <a:rPr lang="en-US" sz="1600" dirty="0" smtClean="0">
                <a:solidFill>
                  <a:srgbClr val="C00000"/>
                </a:solidFill>
              </a:rPr>
              <a:t>USDA, NASA, USGS, and DOE</a:t>
            </a:r>
          </a:p>
          <a:p>
            <a:r>
              <a:rPr lang="en-US" sz="1400" dirty="0" smtClean="0">
                <a:solidFill>
                  <a:srgbClr val="C00000"/>
                </a:solidFill>
              </a:rPr>
              <a:t> </a:t>
            </a:r>
            <a:endParaRPr lang="en-US" sz="1400" dirty="0">
              <a:solidFill>
                <a:srgbClr val="C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20" t="52423" r="2617" b="2814"/>
          <a:stretch/>
        </p:blipFill>
        <p:spPr>
          <a:xfrm>
            <a:off x="5501268" y="3711328"/>
            <a:ext cx="3412275" cy="1420770"/>
          </a:xfrm>
          <a:prstGeom prst="rect">
            <a:avLst/>
          </a:prstGeom>
          <a:ln>
            <a:noFill/>
          </a:ln>
          <a:effectLst/>
        </p:spPr>
      </p:pic>
      <p:sp>
        <p:nvSpPr>
          <p:cNvPr id="4" name="Rectangle 3"/>
          <p:cNvSpPr/>
          <p:nvPr/>
        </p:nvSpPr>
        <p:spPr>
          <a:xfrm>
            <a:off x="5563436" y="5192078"/>
            <a:ext cx="3274101" cy="338554"/>
          </a:xfrm>
          <a:prstGeom prst="rect">
            <a:avLst/>
          </a:prstGeom>
        </p:spPr>
        <p:txBody>
          <a:bodyPr wrap="none">
            <a:spAutoFit/>
          </a:bodyPr>
          <a:lstStyle/>
          <a:p>
            <a:pPr algn="ctr"/>
            <a:r>
              <a:rPr lang="en-US" sz="1600" dirty="0"/>
              <a:t>232 meter map cells (about 13 acres)</a:t>
            </a:r>
          </a:p>
        </p:txBody>
      </p:sp>
      <p:sp>
        <p:nvSpPr>
          <p:cNvPr id="9" name="TextBox 8"/>
          <p:cNvSpPr txBox="1"/>
          <p:nvPr/>
        </p:nvSpPr>
        <p:spPr>
          <a:xfrm>
            <a:off x="7138800" y="3824547"/>
            <a:ext cx="1839543" cy="338554"/>
          </a:xfrm>
          <a:prstGeom prst="rect">
            <a:avLst/>
          </a:prstGeom>
          <a:noFill/>
        </p:spPr>
        <p:txBody>
          <a:bodyPr wrap="none" rtlCol="0">
            <a:spAutoFit/>
          </a:bodyPr>
          <a:lstStyle/>
          <a:p>
            <a:r>
              <a:rPr lang="en-US" sz="1600" b="1" i="1" dirty="0" smtClean="0">
                <a:solidFill>
                  <a:schemeClr val="bg1"/>
                </a:solidFill>
              </a:rPr>
              <a:t>ForWarn</a:t>
            </a:r>
            <a:r>
              <a:rPr lang="en-US" sz="1600" b="1" dirty="0" smtClean="0">
                <a:solidFill>
                  <a:schemeClr val="bg1"/>
                </a:solidFill>
              </a:rPr>
              <a:t> resolution</a:t>
            </a:r>
            <a:endParaRPr lang="en-US" sz="1600" b="1" dirty="0">
              <a:solidFill>
                <a:schemeClr val="bg1"/>
              </a:solidFill>
            </a:endParaRPr>
          </a:p>
        </p:txBody>
      </p:sp>
    </p:spTree>
    <p:extLst>
      <p:ext uri="{BB962C8B-B14F-4D97-AF65-F5344CB8AC3E}">
        <p14:creationId xmlns:p14="http://schemas.microsoft.com/office/powerpoint/2010/main" val="160088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073" y="1078897"/>
            <a:ext cx="7483592" cy="4924425"/>
          </a:xfrm>
          <a:prstGeom prst="rect">
            <a:avLst/>
          </a:prstGeom>
          <a:noFill/>
        </p:spPr>
        <p:txBody>
          <a:bodyPr wrap="square" rtlCol="0">
            <a:spAutoFit/>
          </a:bodyPr>
          <a:lstStyle/>
          <a:p>
            <a:pPr algn="ctr">
              <a:spcAft>
                <a:spcPts val="1200"/>
              </a:spcAft>
            </a:pPr>
            <a:r>
              <a:rPr lang="en-US" sz="2400" b="1" i="1" dirty="0" smtClean="0"/>
              <a:t>ForWarn</a:t>
            </a:r>
            <a:r>
              <a:rPr lang="en-US" sz="2400" i="1" dirty="0" smtClean="0"/>
              <a:t> </a:t>
            </a:r>
            <a:r>
              <a:rPr lang="en-US" sz="2400" dirty="0" smtClean="0"/>
              <a:t>and ADS</a:t>
            </a:r>
          </a:p>
          <a:p>
            <a:pPr marL="285750" indent="-285750">
              <a:buFont typeface="Arial" panose="020B0604020202020204" pitchFamily="34" charset="0"/>
              <a:buChar char="•"/>
            </a:pPr>
            <a:r>
              <a:rPr lang="en-US" dirty="0" smtClean="0"/>
              <a:t>In 2011, airborne </a:t>
            </a:r>
            <a:r>
              <a:rPr lang="en-US" dirty="0" smtClean="0"/>
              <a:t>observers from the FHM </a:t>
            </a:r>
            <a:r>
              <a:rPr lang="en-US" b="1" dirty="0" smtClean="0"/>
              <a:t>Aerial Disturbance Survey (ADS) </a:t>
            </a:r>
            <a:r>
              <a:rPr lang="en-US" dirty="0" smtClean="0"/>
              <a:t>program cover about </a:t>
            </a:r>
            <a:r>
              <a:rPr lang="en-US" dirty="0" smtClean="0">
                <a:solidFill>
                  <a:srgbClr val="C00000"/>
                </a:solidFill>
              </a:rPr>
              <a:t>70% of forests </a:t>
            </a:r>
            <a:r>
              <a:rPr lang="en-US" dirty="0" smtClean="0"/>
              <a:t>within the lower 48 United States </a:t>
            </a:r>
            <a:r>
              <a:rPr lang="en-US" u="sng" dirty="0" smtClean="0">
                <a:solidFill>
                  <a:srgbClr val="C00000"/>
                </a:solidFill>
              </a:rPr>
              <a:t>once</a:t>
            </a:r>
            <a:r>
              <a:rPr lang="en-US" dirty="0" smtClean="0"/>
              <a:t> with visual observations from light </a:t>
            </a:r>
            <a:r>
              <a:rPr lang="en-US" dirty="0" smtClean="0"/>
              <a:t>aircraft</a:t>
            </a:r>
          </a:p>
          <a:p>
            <a:pPr marL="285750" indent="-285750">
              <a:buFont typeface="Arial" panose="020B0604020202020204" pitchFamily="34" charset="0"/>
              <a:buChar char="•"/>
            </a:pPr>
            <a:r>
              <a:rPr lang="en-US" dirty="0"/>
              <a:t>The </a:t>
            </a:r>
            <a:r>
              <a:rPr lang="en-US" b="1" i="1" dirty="0" err="1"/>
              <a:t>ForWarn</a:t>
            </a:r>
            <a:r>
              <a:rPr lang="en-US" dirty="0"/>
              <a:t> System covers nearly 100% of </a:t>
            </a:r>
            <a:r>
              <a:rPr lang="en-US" dirty="0" smtClean="0"/>
              <a:t>forests </a:t>
            </a:r>
            <a:r>
              <a:rPr lang="en-US" dirty="0"/>
              <a:t>within the lower 48 United States </a:t>
            </a:r>
            <a:r>
              <a:rPr lang="en-US" u="sng" dirty="0"/>
              <a:t>every 8 days</a:t>
            </a:r>
          </a:p>
          <a:p>
            <a:endParaRPr lang="en-US" dirty="0" smtClean="0"/>
          </a:p>
          <a:p>
            <a:endParaRPr lang="en-US" dirty="0" smtClean="0"/>
          </a:p>
          <a:p>
            <a:r>
              <a:rPr lang="en-US" b="1" dirty="0" smtClean="0"/>
              <a:t>The two systems are </a:t>
            </a:r>
            <a:r>
              <a:rPr lang="en-US" b="1" u="sng" dirty="0" smtClean="0"/>
              <a:t>complementary</a:t>
            </a:r>
            <a:r>
              <a:rPr lang="en-US" b="1" dirty="0" smtClean="0"/>
              <a:t> -- </a:t>
            </a:r>
          </a:p>
          <a:p>
            <a:endParaRPr lang="en-US" dirty="0" smtClean="0"/>
          </a:p>
          <a:p>
            <a:pPr>
              <a:spcAft>
                <a:spcPts val="1200"/>
              </a:spcAft>
            </a:pPr>
            <a:r>
              <a:rPr lang="en-US" b="1" i="1" dirty="0" smtClean="0"/>
              <a:t>ForWarn</a:t>
            </a:r>
            <a:r>
              <a:rPr lang="en-US" dirty="0" smtClean="0"/>
              <a:t> is coarse-scaled but automated, extensive and repeated frequently</a:t>
            </a:r>
          </a:p>
          <a:p>
            <a:r>
              <a:rPr lang="en-US" dirty="0" smtClean="0"/>
              <a:t>Aerial Surveys are finer-scaled but require experienced observers, are labor-intensive and expensive, </a:t>
            </a:r>
            <a:r>
              <a:rPr lang="en-US" dirty="0"/>
              <a:t>are a safety risk, limited </a:t>
            </a:r>
            <a:r>
              <a:rPr lang="en-US" dirty="0" smtClean="0"/>
              <a:t>in extent and usually conducted once a year</a:t>
            </a:r>
          </a:p>
          <a:p>
            <a:endParaRPr lang="en-US" dirty="0" smtClean="0"/>
          </a:p>
          <a:p>
            <a:r>
              <a:rPr lang="en-US" b="1" dirty="0" smtClean="0"/>
              <a:t>The two systems can support each other well</a:t>
            </a:r>
            <a:endParaRPr lang="en-US" b="1" dirty="0">
              <a:solidFill>
                <a:srgbClr val="C00000"/>
              </a:solidFill>
            </a:endParaRPr>
          </a:p>
        </p:txBody>
      </p:sp>
      <p:pic>
        <p:nvPicPr>
          <p:cNvPr id="6" name="Picture 4" descr="http://www.geobabble.org/~hnw/first/utk/ForWarnspeci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468" y="278479"/>
            <a:ext cx="2505309" cy="800418"/>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59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764" y="1535427"/>
            <a:ext cx="4073912" cy="3293209"/>
          </a:xfrm>
          <a:prstGeom prst="rect">
            <a:avLst/>
          </a:prstGeom>
          <a:noFill/>
        </p:spPr>
        <p:txBody>
          <a:bodyPr wrap="square" rtlCol="0">
            <a:spAutoFit/>
          </a:bodyPr>
          <a:lstStyle/>
          <a:p>
            <a:r>
              <a:rPr lang="en-US" sz="2200" dirty="0" smtClean="0"/>
              <a:t>Two main parts of </a:t>
            </a:r>
            <a:r>
              <a:rPr lang="en-US" sz="2200" b="1" i="1" dirty="0" smtClean="0"/>
              <a:t>ForWarn</a:t>
            </a:r>
            <a:r>
              <a:rPr lang="en-US" sz="2200" dirty="0" smtClean="0"/>
              <a:t>, the Website/production system and the </a:t>
            </a:r>
            <a:r>
              <a:rPr lang="en-US" sz="2200" dirty="0" smtClean="0"/>
              <a:t>Viewer/delivery system</a:t>
            </a:r>
            <a:endParaRPr lang="en-US" sz="2200" dirty="0" smtClean="0"/>
          </a:p>
          <a:p>
            <a:endParaRPr lang="en-US" sz="2200" dirty="0"/>
          </a:p>
          <a:p>
            <a:r>
              <a:rPr lang="en-US" sz="2000" b="1" dirty="0" smtClean="0"/>
              <a:t>Website includes </a:t>
            </a:r>
          </a:p>
          <a:p>
            <a:pPr marL="342900" indent="-342900">
              <a:buFont typeface="Wingdings" panose="05000000000000000000" pitchFamily="2" charset="2"/>
              <a:buChar char="v"/>
            </a:pPr>
            <a:r>
              <a:rPr lang="en-US" sz="2000" dirty="0" smtClean="0"/>
              <a:t>Overview of forest assessment &amp; monitoring</a:t>
            </a:r>
          </a:p>
          <a:p>
            <a:pPr marL="342900" indent="-342900">
              <a:buFont typeface="Wingdings" panose="05000000000000000000" pitchFamily="2" charset="2"/>
              <a:buChar char="v"/>
            </a:pPr>
            <a:r>
              <a:rPr lang="en-US" sz="2000" dirty="0" smtClean="0"/>
              <a:t>Highlights of notable disturbances</a:t>
            </a:r>
          </a:p>
          <a:p>
            <a:pPr marL="342900" indent="-342900">
              <a:buFont typeface="Wingdings" panose="05000000000000000000" pitchFamily="2" charset="2"/>
              <a:buChar char="v"/>
            </a:pPr>
            <a:r>
              <a:rPr lang="en-US" sz="2000" dirty="0" smtClean="0"/>
              <a:t>Training &amp; support materials</a:t>
            </a:r>
          </a:p>
          <a:p>
            <a:pPr marL="342900" indent="-342900">
              <a:buFont typeface="Wingdings" panose="05000000000000000000" pitchFamily="2" charset="2"/>
              <a:buChar char="v"/>
            </a:pPr>
            <a:r>
              <a:rPr lang="en-US" sz="2000" dirty="0" smtClean="0"/>
              <a:t>Data access methods &amp; tips</a:t>
            </a:r>
            <a:endParaRPr lang="en-US" sz="2000" dirty="0"/>
          </a:p>
        </p:txBody>
      </p:sp>
      <p:pic>
        <p:nvPicPr>
          <p:cNvPr id="5" name="Picture 4" descr="http://www.geobabble.org/~hnw/first/utk/ForWarnspeci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2468" y="278479"/>
            <a:ext cx="2505309" cy="800418"/>
          </a:xfrm>
          <a:prstGeom prst="rect">
            <a:avLst/>
          </a:prstGeom>
          <a:noFill/>
          <a:ln>
            <a:noFill/>
          </a:ln>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407" y="1464299"/>
            <a:ext cx="4796593" cy="3780566"/>
          </a:xfrm>
          <a:prstGeom prst="rect">
            <a:avLst/>
          </a:prstGeom>
        </p:spPr>
      </p:pic>
    </p:spTree>
    <p:extLst>
      <p:ext uri="{BB962C8B-B14F-4D97-AF65-F5344CB8AC3E}">
        <p14:creationId xmlns:p14="http://schemas.microsoft.com/office/powerpoint/2010/main" val="1832675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72623" y="3066494"/>
            <a:ext cx="8516989" cy="2893100"/>
          </a:xfrm>
          <a:prstGeom prst="rect">
            <a:avLst/>
          </a:prstGeom>
          <a:noFill/>
        </p:spPr>
        <p:txBody>
          <a:bodyPr wrap="square" rtlCol="0">
            <a:spAutoFit/>
          </a:bodyPr>
          <a:lstStyle/>
          <a:p>
            <a:r>
              <a:rPr lang="en-US" dirty="0" smtClean="0"/>
              <a:t>The </a:t>
            </a:r>
            <a:r>
              <a:rPr lang="en-US" b="1" dirty="0" smtClean="0"/>
              <a:t>Forest Change Assessment Viewer </a:t>
            </a:r>
            <a:r>
              <a:rPr lang="en-US" dirty="0" smtClean="0"/>
              <a:t>is the </a:t>
            </a:r>
            <a:r>
              <a:rPr lang="en-US" dirty="0" smtClean="0">
                <a:solidFill>
                  <a:schemeClr val="accent6">
                    <a:lumMod val="50000"/>
                  </a:schemeClr>
                </a:solidFill>
              </a:rPr>
              <a:t>main delivery vehicle</a:t>
            </a:r>
            <a:r>
              <a:rPr lang="en-US" dirty="0" smtClean="0"/>
              <a:t> for </a:t>
            </a:r>
            <a:r>
              <a:rPr lang="en-US" b="1" i="1" dirty="0" err="1" smtClean="0"/>
              <a:t>ForWarn</a:t>
            </a:r>
            <a:r>
              <a:rPr lang="en-US" b="1" i="1" dirty="0"/>
              <a:t> </a:t>
            </a:r>
            <a:r>
              <a:rPr lang="en-US" dirty="0" smtClean="0"/>
              <a:t>products - Implemented by our Partners at the </a:t>
            </a:r>
            <a:r>
              <a:rPr lang="en-US" b="1" dirty="0" smtClean="0"/>
              <a:t>National Environmental Modeling and Analysis Center (NEMAC) </a:t>
            </a:r>
            <a:r>
              <a:rPr lang="en-US" dirty="0" smtClean="0"/>
              <a:t>– </a:t>
            </a:r>
            <a:r>
              <a:rPr lang="en-US" dirty="0" smtClean="0">
                <a:hlinkClick r:id="rId2"/>
              </a:rPr>
              <a:t>http://forwarn.forestthreats.org/fcav2</a:t>
            </a:r>
            <a:endParaRPr lang="en-US" dirty="0" smtClean="0"/>
          </a:p>
          <a:p>
            <a:endParaRPr lang="en-US" sz="1000" dirty="0" smtClean="0"/>
          </a:p>
          <a:p>
            <a:pPr marL="285750" indent="-285750">
              <a:buFont typeface="Arial" panose="020B0604020202020204" pitchFamily="34" charset="0"/>
              <a:buChar char="•"/>
            </a:pPr>
            <a:r>
              <a:rPr lang="en-US" dirty="0" smtClean="0">
                <a:solidFill>
                  <a:schemeClr val="accent1">
                    <a:lumMod val="75000"/>
                  </a:schemeClr>
                </a:solidFill>
              </a:rPr>
              <a:t>Open to </a:t>
            </a:r>
            <a:r>
              <a:rPr lang="en-US" dirty="0" smtClean="0">
                <a:solidFill>
                  <a:schemeClr val="accent1">
                    <a:lumMod val="75000"/>
                  </a:schemeClr>
                </a:solidFill>
              </a:rPr>
              <a:t>anyone, runs on any computer</a:t>
            </a:r>
            <a:endParaRPr lang="en-US" dirty="0" smtClean="0">
              <a:solidFill>
                <a:schemeClr val="accent1">
                  <a:lumMod val="75000"/>
                </a:schemeClr>
              </a:solidFill>
            </a:endParaRPr>
          </a:p>
          <a:p>
            <a:pPr marL="285750" indent="-285750">
              <a:buFont typeface="Arial" panose="020B0604020202020204" pitchFamily="34" charset="0"/>
              <a:buChar char="•"/>
            </a:pPr>
            <a:r>
              <a:rPr lang="en-US" dirty="0" smtClean="0">
                <a:solidFill>
                  <a:schemeClr val="accent1">
                    <a:lumMod val="75000"/>
                  </a:schemeClr>
                </a:solidFill>
              </a:rPr>
              <a:t>Shows the most recent </a:t>
            </a:r>
            <a:r>
              <a:rPr lang="en-US" i="1" dirty="0" smtClean="0">
                <a:solidFill>
                  <a:schemeClr val="accent1">
                    <a:lumMod val="75000"/>
                  </a:schemeClr>
                </a:solidFill>
              </a:rPr>
              <a:t>ForWarn</a:t>
            </a:r>
            <a:r>
              <a:rPr lang="en-US" dirty="0" smtClean="0">
                <a:solidFill>
                  <a:schemeClr val="accent1">
                    <a:lumMod val="75000"/>
                  </a:schemeClr>
                </a:solidFill>
              </a:rPr>
              <a:t> disturbance maps and all historical products</a:t>
            </a:r>
          </a:p>
          <a:p>
            <a:pPr marL="285750" indent="-285750">
              <a:buFont typeface="Arial" panose="020B0604020202020204" pitchFamily="34" charset="0"/>
              <a:buChar char="•"/>
            </a:pPr>
            <a:r>
              <a:rPr lang="en-US" dirty="0" smtClean="0">
                <a:solidFill>
                  <a:schemeClr val="accent1">
                    <a:lumMod val="75000"/>
                  </a:schemeClr>
                </a:solidFill>
              </a:rPr>
              <a:t>Shows many other relevant maps, including Forest </a:t>
            </a:r>
            <a:r>
              <a:rPr lang="en-US" dirty="0" smtClean="0">
                <a:solidFill>
                  <a:schemeClr val="accent1">
                    <a:lumMod val="75000"/>
                  </a:schemeClr>
                </a:solidFill>
              </a:rPr>
              <a:t>Disturbance Monitor (FDM) maps</a:t>
            </a:r>
          </a:p>
          <a:p>
            <a:pPr marL="285750" indent="-285750">
              <a:buFont typeface="Arial" panose="020B0604020202020204" pitchFamily="34" charset="0"/>
              <a:buChar char="•"/>
            </a:pPr>
            <a:r>
              <a:rPr lang="en-US" dirty="0" smtClean="0">
                <a:solidFill>
                  <a:schemeClr val="accent1">
                    <a:lumMod val="75000"/>
                  </a:schemeClr>
                </a:solidFill>
              </a:rPr>
              <a:t>Can be pulled into a Desktop GIS system </a:t>
            </a:r>
          </a:p>
          <a:p>
            <a:endParaRPr lang="en-US" sz="1000" dirty="0" smtClean="0"/>
          </a:p>
          <a:p>
            <a:r>
              <a:rPr lang="en-US" dirty="0" smtClean="0"/>
              <a:t>Resource managers (and anyone else!) can see the newest national disturbance maps </a:t>
            </a:r>
            <a:r>
              <a:rPr lang="en-US" dirty="0" smtClean="0">
                <a:solidFill>
                  <a:srgbClr val="C00000"/>
                </a:solidFill>
              </a:rPr>
              <a:t>at the same time the Threat Centers do, using the same tools that we use</a:t>
            </a:r>
            <a:endParaRPr lang="en-US" dirty="0">
              <a:solidFill>
                <a:srgbClr val="C00000"/>
              </a:solidFill>
            </a:endParaRPr>
          </a:p>
        </p:txBody>
      </p:sp>
      <p:pic>
        <p:nvPicPr>
          <p:cNvPr id="5" name="Picture 2" descr="http://www.geobabble.org/~hnw/first/utk/FCAV2.slid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486" y="177931"/>
            <a:ext cx="4109261" cy="2814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2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raft template_EFETAC.pptx" id="{90918318-AAD3-48DF-BB1B-25A075397F06}" vid="{768C7927-6099-4D35-9A06-298C68858B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draft template_EFETAC</Template>
  <TotalTime>182</TotalTime>
  <Words>1656</Words>
  <Application>Microsoft Office PowerPoint</Application>
  <PresentationFormat>On-screen Show (4:3)</PresentationFormat>
  <Paragraphs>171</Paragraphs>
  <Slides>18</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굴림</vt:lpstr>
      <vt:lpstr>Arial</vt:lpstr>
      <vt:lpstr>Arial Rounded MT Bold</vt:lpstr>
      <vt:lpstr>Calibri</vt:lpstr>
      <vt:lpstr>Calibri Light</vt:lpstr>
      <vt:lpstr>Tahoma</vt:lpstr>
      <vt:lpstr>Wingdings</vt:lpstr>
      <vt:lpstr>Office Theme</vt:lpstr>
      <vt:lpstr>Eastern Threat Center  Special Emphasis Areas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Pomara, Lazarus Y -FS</dc:creator>
  <cp:lastModifiedBy>Hargrove, William W -FS</cp:lastModifiedBy>
  <cp:revision>34</cp:revision>
  <dcterms:created xsi:type="dcterms:W3CDTF">2016-08-09T20:49:14Z</dcterms:created>
  <dcterms:modified xsi:type="dcterms:W3CDTF">2016-08-11T22:00:52Z</dcterms:modified>
</cp:coreProperties>
</file>