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80" r:id="rId3"/>
    <p:sldId id="277" r:id="rId4"/>
    <p:sldId id="279" r:id="rId5"/>
    <p:sldId id="278" r:id="rId6"/>
    <p:sldId id="273" r:id="rId7"/>
    <p:sldId id="274" r:id="rId8"/>
    <p:sldId id="283" r:id="rId9"/>
    <p:sldId id="288" r:id="rId10"/>
    <p:sldId id="286" r:id="rId11"/>
    <p:sldId id="275" r:id="rId12"/>
    <p:sldId id="272" r:id="rId13"/>
    <p:sldId id="285" r:id="rId14"/>
    <p:sldId id="256" r:id="rId15"/>
    <p:sldId id="28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D7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965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4EABC3-DFDE-49A6-B2E1-27F6EE35B175}" type="datetimeFigureOut">
              <a:rPr lang="en-US" smtClean="0"/>
              <a:t>2/7/2016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2146C-A59A-4B60-8A15-3BE9076BC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45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2146C-A59A-4B60-8A15-3BE9076BCC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505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2146C-A59A-4B60-8A15-3BE9076BCC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505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2146C-A59A-4B60-8A15-3BE9076BCC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50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2146C-A59A-4B60-8A15-3BE9076BCC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5951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2146C-A59A-4B60-8A15-3BE9076BCC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6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2146C-A59A-4B60-8A15-3BE9076BCC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50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2146C-A59A-4B60-8A15-3BE9076BCC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50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2146C-A59A-4B60-8A15-3BE9076BCC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50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2146C-A59A-4B60-8A15-3BE9076BCC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50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Reason,</a:t>
            </a:r>
            <a:r>
              <a:rPr lang="en-US" baseline="0" dirty="0" smtClean="0"/>
              <a:t> websites, major difference, hybrid deciduous and wetland classes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2146C-A59A-4B60-8A15-3BE9076BCC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50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2146C-A59A-4B60-8A15-3BE9076BCC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50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2146C-A59A-4B60-8A15-3BE9076BCC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83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2146C-A59A-4B60-8A15-3BE9076BCC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55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783A4-88C4-4ED9-81C4-0C1CFCFC1EFF}" type="datetimeFigureOut">
              <a:rPr lang="en-US" smtClean="0"/>
              <a:t>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77FEF-9742-4D02-9062-727D60552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5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783A4-88C4-4ED9-81C4-0C1CFCFC1EFF}" type="datetimeFigureOut">
              <a:rPr lang="en-US" smtClean="0"/>
              <a:t>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77FEF-9742-4D02-9062-727D60552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374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783A4-88C4-4ED9-81C4-0C1CFCFC1EFF}" type="datetimeFigureOut">
              <a:rPr lang="en-US" smtClean="0"/>
              <a:t>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77FEF-9742-4D02-9062-727D60552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51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783A4-88C4-4ED9-81C4-0C1CFCFC1EFF}" type="datetimeFigureOut">
              <a:rPr lang="en-US" smtClean="0"/>
              <a:t>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77FEF-9742-4D02-9062-727D60552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15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783A4-88C4-4ED9-81C4-0C1CFCFC1EFF}" type="datetimeFigureOut">
              <a:rPr lang="en-US" smtClean="0"/>
              <a:t>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77FEF-9742-4D02-9062-727D60552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99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783A4-88C4-4ED9-81C4-0C1CFCFC1EFF}" type="datetimeFigureOut">
              <a:rPr lang="en-US" smtClean="0"/>
              <a:t>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77FEF-9742-4D02-9062-727D60552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285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783A4-88C4-4ED9-81C4-0C1CFCFC1EFF}" type="datetimeFigureOut">
              <a:rPr lang="en-US" smtClean="0"/>
              <a:t>2/7/2016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77FEF-9742-4D02-9062-727D60552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7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783A4-88C4-4ED9-81C4-0C1CFCFC1EFF}" type="datetimeFigureOut">
              <a:rPr lang="en-US" smtClean="0"/>
              <a:t>2/7/2016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77FEF-9742-4D02-9062-727D60552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59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783A4-88C4-4ED9-81C4-0C1CFCFC1EFF}" type="datetimeFigureOut">
              <a:rPr lang="en-US" smtClean="0"/>
              <a:t>2/7/2016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77FEF-9742-4D02-9062-727D60552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07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783A4-88C4-4ED9-81C4-0C1CFCFC1EFF}" type="datetimeFigureOut">
              <a:rPr lang="en-US" smtClean="0"/>
              <a:t>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77FEF-9742-4D02-9062-727D60552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81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783A4-88C4-4ED9-81C4-0C1CFCFC1EFF}" type="datetimeFigureOut">
              <a:rPr lang="en-US" smtClean="0"/>
              <a:t>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77FEF-9742-4D02-9062-727D60552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356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783A4-88C4-4ED9-81C4-0C1CFCFC1EFF}" type="datetimeFigureOut">
              <a:rPr lang="en-US" smtClean="0"/>
              <a:t>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77FEF-9742-4D02-9062-727D60552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9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eb.ornl.gov/sci/landscan/" TargetMode="Externa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wchristie@fs.fed.us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" t="839" r="2569" b="9593"/>
          <a:stretch/>
        </p:blipFill>
        <p:spPr bwMode="auto">
          <a:xfrm>
            <a:off x="0" y="0"/>
            <a:ext cx="9144000" cy="53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28600"/>
            <a:ext cx="8763000" cy="1981200"/>
          </a:xfrm>
        </p:spPr>
        <p:txBody>
          <a:bodyPr>
            <a:normAutofit/>
          </a:bodyPr>
          <a:lstStyle/>
          <a:p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ForWarn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Update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February, 2016</a:t>
            </a: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USDA Forest Service, Southern Research St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ation</a:t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i="1" dirty="0" smtClean="0">
                <a:solidFill>
                  <a:srgbClr val="F9D7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forwarn.forestthreats.org</a:t>
            </a:r>
            <a:endParaRPr lang="en-US" sz="28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0" y="2147455"/>
            <a:ext cx="5257800" cy="2362200"/>
          </a:xfrm>
        </p:spPr>
        <p:txBody>
          <a:bodyPr>
            <a:normAutofit/>
          </a:bodyPr>
          <a:lstStyle/>
          <a:p>
            <a:pPr marL="457200" indent="-45720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‘Early Detect’ Highlight</a:t>
            </a:r>
            <a:endParaRPr lang="en-US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Ancillary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Layers</a:t>
            </a:r>
          </a:p>
          <a:p>
            <a:pPr marL="457200" indent="-45720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Masks</a:t>
            </a:r>
            <a:endParaRPr lang="en-US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‘Persistence Product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endParaRPr lang="en-US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en-US" sz="2000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400" y="5300888"/>
            <a:ext cx="86106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/>
              <a:t>     2016 SGSF GIS Committee Annual Meeting</a:t>
            </a:r>
          </a:p>
          <a:p>
            <a:r>
              <a:rPr lang="en-US" sz="1600" dirty="0" smtClean="0"/>
              <a:t>    February 9-11, 2016       Columbia, SC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562600"/>
            <a:ext cx="691499" cy="1066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942" y="5638800"/>
            <a:ext cx="81886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1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143000"/>
            <a:ext cx="7219882" cy="5105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219200" y="283029"/>
            <a:ext cx="6629400" cy="70757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b="1" dirty="0" smtClean="0"/>
              <a:t>MODIS NDVI Distribution Site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dirty="0" smtClean="0"/>
              <a:t>Oak Ridge National Laboratory, Oak Ridge, TN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44" y="152400"/>
            <a:ext cx="1190625" cy="38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0" y="6342424"/>
            <a:ext cx="7219882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600" i="1" dirty="0" smtClean="0"/>
              <a:t>Benefit:  Internet access to </a:t>
            </a:r>
            <a:r>
              <a:rPr lang="en-US" sz="1600" b="1" i="1" dirty="0" smtClean="0"/>
              <a:t>ForWarn’s</a:t>
            </a:r>
            <a:r>
              <a:rPr lang="en-US" sz="1600" i="1" dirty="0" smtClean="0"/>
              <a:t> NDVI-value data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98735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06829"/>
            <a:ext cx="7848600" cy="707571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400" b="1" dirty="0" smtClean="0">
                <a:solidFill>
                  <a:schemeClr val="tx1"/>
                </a:solidFill>
              </a:rPr>
              <a:t>‘Urbanness’ Data Layers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Population density Index modeled using </a:t>
            </a:r>
            <a:r>
              <a:rPr lang="en-US" sz="2000" dirty="0" err="1" smtClean="0">
                <a:solidFill>
                  <a:schemeClr val="tx1"/>
                </a:solidFill>
              </a:rPr>
              <a:t>LandScan</a:t>
            </a:r>
            <a:r>
              <a:rPr lang="en-US" sz="2000" dirty="0" smtClean="0">
                <a:solidFill>
                  <a:schemeClr val="tx1"/>
                </a:solidFill>
              </a:rPr>
              <a:t> and USGS Impervious Surfaces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b="1" dirty="0" smtClean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44" y="152400"/>
            <a:ext cx="1190625" cy="381000"/>
          </a:xfrm>
          <a:prstGeom prst="rect">
            <a:avLst/>
          </a:prstGeom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65647"/>
            <a:ext cx="8168778" cy="44493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3962400" y="789214"/>
            <a:ext cx="2133600" cy="2503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100" dirty="0" smtClean="0">
                <a:solidFill>
                  <a:schemeClr val="tx1"/>
                </a:solidFill>
                <a:hlinkClick r:id="rId5"/>
              </a:rPr>
              <a:t>http</a:t>
            </a:r>
            <a:r>
              <a:rPr lang="en-US" sz="1100" dirty="0">
                <a:solidFill>
                  <a:schemeClr val="tx1"/>
                </a:solidFill>
                <a:hlinkClick r:id="rId5"/>
              </a:rPr>
              <a:t>://</a:t>
            </a:r>
            <a:r>
              <a:rPr lang="en-US" sz="1100" dirty="0" smtClean="0">
                <a:solidFill>
                  <a:schemeClr val="tx1"/>
                </a:solidFill>
                <a:hlinkClick r:id="rId5"/>
              </a:rPr>
              <a:t>web.ornl.gov/sci/landscan/</a:t>
            </a:r>
            <a:endParaRPr lang="en-US" sz="1100" dirty="0" smtClean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5544" y="5968425"/>
            <a:ext cx="8639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/>
              <a:t>Benefit: </a:t>
            </a:r>
            <a:r>
              <a:rPr lang="en-US" sz="1600" i="1" dirty="0" smtClean="0"/>
              <a:t> Can be used to locate and monitor the WUI for wildfire potential, fuel treatment, harvests, controlled burns and smoke management.  These data were produced in a uniform manner for CONUS.</a:t>
            </a:r>
          </a:p>
        </p:txBody>
      </p:sp>
    </p:spTree>
    <p:extLst>
      <p:ext uri="{BB962C8B-B14F-4D97-AF65-F5344CB8AC3E}">
        <p14:creationId xmlns:p14="http://schemas.microsoft.com/office/powerpoint/2010/main" val="385480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130628"/>
            <a:ext cx="6629400" cy="1036468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200" b="1" dirty="0" smtClean="0">
                <a:solidFill>
                  <a:schemeClr val="tx1"/>
                </a:solidFill>
              </a:rPr>
              <a:t>New Land Cover </a:t>
            </a:r>
            <a:r>
              <a:rPr lang="en-US" sz="2200" b="1" dirty="0" smtClean="0">
                <a:solidFill>
                  <a:schemeClr val="tx1"/>
                </a:solidFill>
              </a:rPr>
              <a:t>Masks</a:t>
            </a:r>
            <a:endParaRPr lang="en-US" sz="2200" dirty="0" smtClean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tx1"/>
                </a:solidFill>
              </a:rPr>
              <a:t>MODIS Resolution </a:t>
            </a:r>
            <a:r>
              <a:rPr lang="en-US" sz="2000" dirty="0" smtClean="0">
                <a:solidFill>
                  <a:schemeClr val="tx1"/>
                </a:solidFill>
              </a:rPr>
              <a:t>2010 Land Cover from </a:t>
            </a:r>
            <a:r>
              <a:rPr lang="en-US" sz="2000" dirty="0" smtClean="0">
                <a:solidFill>
                  <a:schemeClr val="tx1"/>
                </a:solidFill>
              </a:rPr>
              <a:t>NLCD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700" dirty="0">
                <a:solidFill>
                  <a:schemeClr val="tx1"/>
                </a:solidFill>
              </a:rPr>
              <a:t>(from cec.org and landsat.usgs.gov)</a:t>
            </a:r>
            <a:endParaRPr lang="en-US" sz="1700" dirty="0" smtClean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b="1" dirty="0" smtClean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13580" y="1371600"/>
            <a:ext cx="3448820" cy="4514910"/>
            <a:chOff x="5390380" y="1371600"/>
            <a:chExt cx="3448820" cy="4514910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0381" y="1371600"/>
              <a:ext cx="3448819" cy="4013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112501" y="4380344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*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90380" y="5486400"/>
              <a:ext cx="34488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C00000"/>
                  </a:solidFill>
                </a:rPr>
                <a:t>(*) Hybridized – Woody wetland component of the Wetland class has been merged with the Deciduous Forest class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511040" y="1328671"/>
            <a:ext cx="4099560" cy="4800600"/>
            <a:chOff x="116840" y="838200"/>
            <a:chExt cx="4937760" cy="5591029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6" t="4322" r="4336" b="37115"/>
            <a:stretch/>
          </p:blipFill>
          <p:spPr bwMode="auto">
            <a:xfrm>
              <a:off x="364739" y="838200"/>
              <a:ext cx="4435861" cy="4218590"/>
            </a:xfrm>
            <a:prstGeom prst="rect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840" y="4191000"/>
              <a:ext cx="4937760" cy="2238229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44" y="152400"/>
            <a:ext cx="1190625" cy="381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5544" y="6290846"/>
            <a:ext cx="8487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/>
              <a:t>Benefit:</a:t>
            </a:r>
            <a:r>
              <a:rPr lang="en-US" sz="1600" i="1" dirty="0" smtClean="0"/>
              <a:t>  </a:t>
            </a:r>
            <a:r>
              <a:rPr lang="en-US" sz="1600" i="1" dirty="0"/>
              <a:t>Better overall representation </a:t>
            </a:r>
            <a:r>
              <a:rPr lang="en-US" sz="1600" i="1" dirty="0" smtClean="0"/>
              <a:t>and more accurate delineation of the “Mixed Forest” class</a:t>
            </a:r>
          </a:p>
        </p:txBody>
      </p:sp>
    </p:spTree>
    <p:extLst>
      <p:ext uri="{BB962C8B-B14F-4D97-AF65-F5344CB8AC3E}">
        <p14:creationId xmlns:p14="http://schemas.microsoft.com/office/powerpoint/2010/main" val="352581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83029"/>
            <a:ext cx="6629400" cy="70757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dirty="0" smtClean="0">
                <a:solidFill>
                  <a:schemeClr val="tx1"/>
                </a:solidFill>
              </a:rPr>
              <a:t>NEW ‘Persistence’ Product being tested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44" y="152400"/>
            <a:ext cx="1190625" cy="381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414" r="6930"/>
          <a:stretch/>
        </p:blipFill>
        <p:spPr>
          <a:xfrm>
            <a:off x="0" y="977880"/>
            <a:ext cx="9144000" cy="5889356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75544" y="1066800"/>
            <a:ext cx="8634412" cy="576103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20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Purpose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endParaRPr lang="en-US" sz="8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 an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intra-annual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value-added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forest change product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end-users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endParaRPr lang="en-US" sz="11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2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Considerations / Methods Testing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endParaRPr lang="en-US" sz="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Timing (when in the calendar year to begin counting?)</a:t>
            </a:r>
          </a:p>
          <a:p>
            <a:pPr marL="800100" lvl="1" indent="-34290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a-priori, human-derived selection of the beginning of growing season, works in the east US, not the western US</a:t>
            </a:r>
          </a:p>
          <a:p>
            <a:pPr marL="800100" lvl="1" indent="-34290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of ‘polar diagrams’ and ‘polar statistics’ to choose when to begin counting persistence</a:t>
            </a:r>
          </a:p>
          <a:p>
            <a:pPr marL="1257300" lvl="2" indent="-34290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Beginning of the growing season?</a:t>
            </a:r>
          </a:p>
          <a:p>
            <a:pPr marL="1257300" lvl="2" indent="-34290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Spring, Summer, Fall period products?</a:t>
            </a:r>
          </a:p>
          <a:p>
            <a:pPr marL="1257300" lvl="2" indent="-34290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Produced all year long, rolling every 8-days?</a:t>
            </a:r>
          </a:p>
          <a:p>
            <a:pPr marL="342900" indent="-34290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many consecutive periods to count</a:t>
            </a:r>
          </a:p>
          <a:p>
            <a:pPr marL="800100" lvl="1" indent="-34290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Testing 6-8</a:t>
            </a:r>
          </a:p>
          <a:p>
            <a:pPr marL="342900" indent="-34290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to display</a:t>
            </a:r>
          </a:p>
          <a:p>
            <a:pPr marL="800100" lvl="1" indent="-34290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Limiting the ‘count above the threshold’ to display</a:t>
            </a: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b="1" dirty="0" smtClean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00200" y="6096000"/>
            <a:ext cx="6477000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b="1" i="1" dirty="0" smtClean="0">
                <a:solidFill>
                  <a:schemeClr val="bg1"/>
                </a:solidFill>
              </a:rPr>
              <a:t>Benefit</a:t>
            </a:r>
            <a:r>
              <a:rPr lang="en-US" sz="1600" i="1" dirty="0" smtClean="0">
                <a:solidFill>
                  <a:schemeClr val="bg1"/>
                </a:solidFill>
              </a:rPr>
              <a:t>:  R</a:t>
            </a: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educe </a:t>
            </a:r>
            <a:r>
              <a:rPr lang="en-US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disturbance complexity </a:t>
            </a: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annual products and </a:t>
            </a:r>
            <a:r>
              <a:rPr lang="en-US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summarize persistent forest disturbance over a short period of time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803740"/>
            <a:ext cx="2133599" cy="21555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200" y="3810000"/>
            <a:ext cx="1751247" cy="11915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3071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8288" y="0"/>
            <a:ext cx="9162288" cy="68580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/>
            </a:outerShdw>
            <a:reflection stA="800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b="1" i="1" dirty="0" smtClean="0"/>
              <a:t>ForWarn</a:t>
            </a:r>
            <a:r>
              <a:rPr lang="en-US" sz="3600" dirty="0"/>
              <a:t>:</a:t>
            </a:r>
            <a:r>
              <a:rPr lang="en-US" sz="3600" i="1" dirty="0" smtClean="0"/>
              <a:t> </a:t>
            </a:r>
            <a:r>
              <a:rPr lang="en-US" sz="3600" dirty="0" smtClean="0"/>
              <a:t>going forward </a:t>
            </a:r>
            <a:r>
              <a:rPr lang="en-US" sz="1800" i="1" dirty="0" smtClean="0"/>
              <a:t>(from 2015)</a:t>
            </a:r>
            <a:endParaRPr lang="en-US" sz="18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524000"/>
            <a:ext cx="8763000" cy="4953000"/>
          </a:xfrm>
        </p:spPr>
        <p:txBody>
          <a:bodyPr>
            <a:normAutofit lnSpcReduction="10000"/>
          </a:bodyPr>
          <a:lstStyle/>
          <a:p>
            <a:pPr marL="914400" lvl="0" indent="-514350" algn="l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1800" b="1" dirty="0" smtClean="0">
                <a:solidFill>
                  <a:schemeClr val="tx1"/>
                </a:solidFill>
              </a:rPr>
              <a:t>Develop more advanced ‘near-real-time’ and ‘long-term’ change products</a:t>
            </a:r>
          </a:p>
          <a:p>
            <a:pPr marL="1371600" lvl="1" indent="-514350" algn="l">
              <a:spcBef>
                <a:spcPts val="0"/>
              </a:spcBef>
              <a:buFont typeface="+mj-lt"/>
              <a:buAutoNum type="alphaLcParenR"/>
            </a:pPr>
            <a:r>
              <a:rPr lang="en-US" sz="1400" b="1" dirty="0" smtClean="0">
                <a:solidFill>
                  <a:srgbClr val="C00000"/>
                </a:solidFill>
              </a:rPr>
              <a:t>Persistence</a:t>
            </a:r>
            <a:r>
              <a:rPr lang="en-US" sz="1400" dirty="0" smtClean="0">
                <a:solidFill>
                  <a:schemeClr val="tx1"/>
                </a:solidFill>
              </a:rPr>
              <a:t>, “</a:t>
            </a:r>
            <a:r>
              <a:rPr lang="en-US" sz="1400" i="1" dirty="0" smtClean="0">
                <a:solidFill>
                  <a:schemeClr val="tx1"/>
                </a:solidFill>
              </a:rPr>
              <a:t>how many 8-day periods</a:t>
            </a:r>
            <a:r>
              <a:rPr lang="en-US" sz="1400" dirty="0" smtClean="0">
                <a:solidFill>
                  <a:schemeClr val="tx1"/>
                </a:solidFill>
              </a:rPr>
              <a:t>” has a level certain of disturbance existed</a:t>
            </a:r>
          </a:p>
          <a:p>
            <a:pPr marL="1371600" lvl="1" indent="-514350" algn="l">
              <a:spcBef>
                <a:spcPts val="0"/>
              </a:spcBef>
              <a:buFont typeface="+mj-lt"/>
              <a:buAutoNum type="alphaLcParenR"/>
            </a:pPr>
            <a:r>
              <a:rPr lang="en-US" sz="1400" b="1" dirty="0" smtClean="0">
                <a:solidFill>
                  <a:srgbClr val="C00000"/>
                </a:solidFill>
              </a:rPr>
              <a:t>Phenological State-Change via Transition Matrices </a:t>
            </a:r>
            <a:r>
              <a:rPr lang="en-US" sz="1400" dirty="0" smtClean="0">
                <a:solidFill>
                  <a:schemeClr val="tx1"/>
                </a:solidFill>
              </a:rPr>
              <a:t>(Mass Primary Productivity Modeling/Prediction, Lee &amp; Brooks)</a:t>
            </a:r>
          </a:p>
          <a:p>
            <a:pPr marL="914400" lvl="0" indent="-514350" algn="l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1800" b="1" dirty="0" smtClean="0">
                <a:solidFill>
                  <a:schemeClr val="tx1"/>
                </a:solidFill>
              </a:rPr>
              <a:t>Create standardized longer-term products for users reporting:</a:t>
            </a:r>
          </a:p>
          <a:p>
            <a:pPr marL="1371600" lvl="1" indent="-514350" algn="l">
              <a:spcBef>
                <a:spcPts val="0"/>
              </a:spcBef>
              <a:buFont typeface="+mj-lt"/>
              <a:buAutoNum type="alphaLcParenR"/>
            </a:pPr>
            <a:r>
              <a:rPr lang="en-US" sz="1400" b="1" dirty="0" smtClean="0">
                <a:solidFill>
                  <a:srgbClr val="002060"/>
                </a:solidFill>
              </a:rPr>
              <a:t>State Assessments – how can EFETAC help you in your annual reporting?</a:t>
            </a:r>
          </a:p>
          <a:p>
            <a:pPr marL="1371600" lvl="1" indent="-514350" algn="l">
              <a:spcBef>
                <a:spcPts val="0"/>
              </a:spcBef>
              <a:buFont typeface="+mj-lt"/>
              <a:buAutoNum type="alphaLcParenR"/>
            </a:pPr>
            <a:r>
              <a:rPr lang="en-US" sz="1400" dirty="0" smtClean="0">
                <a:solidFill>
                  <a:schemeClr val="tx1"/>
                </a:solidFill>
              </a:rPr>
              <a:t>National Forest Plans</a:t>
            </a:r>
          </a:p>
          <a:p>
            <a:pPr marL="914400" lvl="0" indent="-514350" algn="l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1800" b="1" dirty="0" smtClean="0">
                <a:solidFill>
                  <a:schemeClr val="tx1"/>
                </a:solidFill>
              </a:rPr>
              <a:t>Continue machine-assisted disturbance recognition research and the auto-reporting to team </a:t>
            </a:r>
            <a:r>
              <a:rPr lang="en-US" sz="1800" b="1" dirty="0" smtClean="0">
                <a:solidFill>
                  <a:schemeClr val="tx1"/>
                </a:solidFill>
              </a:rPr>
              <a:t>members </a:t>
            </a:r>
            <a:r>
              <a:rPr lang="en-US" sz="1400" dirty="0" smtClean="0">
                <a:solidFill>
                  <a:srgbClr val="C00000"/>
                </a:solidFill>
              </a:rPr>
              <a:t>(requires the persistence product)</a:t>
            </a:r>
            <a:endParaRPr lang="en-US" sz="1400" dirty="0" smtClean="0">
              <a:solidFill>
                <a:srgbClr val="C00000"/>
              </a:solidFill>
            </a:endParaRPr>
          </a:p>
          <a:p>
            <a:pPr marL="914400" lvl="0" indent="-514350" algn="l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1800" b="1" dirty="0" smtClean="0">
                <a:solidFill>
                  <a:schemeClr val="tx1"/>
                </a:solidFill>
              </a:rPr>
              <a:t>Develop subscription services via social networks </a:t>
            </a:r>
            <a:r>
              <a:rPr lang="en-US" sz="1800" b="1" dirty="0">
                <a:solidFill>
                  <a:schemeClr val="tx1"/>
                </a:solidFill>
              </a:rPr>
              <a:t>for </a:t>
            </a:r>
            <a:r>
              <a:rPr lang="en-US" sz="1800" b="1" dirty="0" smtClean="0">
                <a:solidFill>
                  <a:schemeClr val="tx1"/>
                </a:solidFill>
              </a:rPr>
              <a:t>notification </a:t>
            </a:r>
            <a:r>
              <a:rPr lang="en-US" sz="1400" dirty="0" smtClean="0">
                <a:solidFill>
                  <a:srgbClr val="C00000"/>
                </a:solidFill>
              </a:rPr>
              <a:t>(Landsat Facts?)</a:t>
            </a:r>
            <a:endParaRPr lang="en-US" sz="1400" dirty="0" smtClean="0">
              <a:solidFill>
                <a:srgbClr val="C00000"/>
              </a:solidFill>
            </a:endParaRPr>
          </a:p>
          <a:p>
            <a:pPr marL="914400" lvl="0" indent="-514350" algn="l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1800" b="1" dirty="0" smtClean="0">
                <a:solidFill>
                  <a:schemeClr val="tx1"/>
                </a:solidFill>
              </a:rPr>
              <a:t>Perform user surveys to direct the creation of new, future products </a:t>
            </a:r>
          </a:p>
          <a:p>
            <a:pPr marL="914400" lvl="0" indent="-514350" algn="l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1800" b="1" dirty="0" smtClean="0">
                <a:solidFill>
                  <a:srgbClr val="C00000"/>
                </a:solidFill>
              </a:rPr>
              <a:t>NEW - </a:t>
            </a:r>
            <a:r>
              <a:rPr lang="en-US" sz="1800" dirty="0" smtClean="0">
                <a:solidFill>
                  <a:srgbClr val="C00000"/>
                </a:solidFill>
              </a:rPr>
              <a:t>talk continues on designing a lightweight, user friendly, </a:t>
            </a:r>
            <a:r>
              <a:rPr lang="en-US" sz="1800" dirty="0" smtClean="0">
                <a:solidFill>
                  <a:srgbClr val="C00000"/>
                </a:solidFill>
              </a:rPr>
              <a:t>‘landowner-version’ </a:t>
            </a:r>
            <a:r>
              <a:rPr lang="en-US" sz="1800" dirty="0" smtClean="0">
                <a:solidFill>
                  <a:srgbClr val="C00000"/>
                </a:solidFill>
              </a:rPr>
              <a:t>of the Forest Change Assessment Viewer (mobile device oriented)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36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762000"/>
            <a:ext cx="7315199" cy="5258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5544" y="6135256"/>
            <a:ext cx="856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Bill Christie, Eastern Forest Environmental Threat Assessment Center</a:t>
            </a:r>
          </a:p>
          <a:p>
            <a:pPr algn="ctr"/>
            <a:r>
              <a:rPr lang="en-US" sz="1600" dirty="0" smtClean="0">
                <a:hlinkClick r:id="rId3"/>
              </a:rPr>
              <a:t>wchristie@fs.fed.us</a:t>
            </a:r>
            <a:r>
              <a:rPr lang="en-US" sz="1600" dirty="0" smtClean="0"/>
              <a:t>     828.532.0437 office     828.216.7443 cell</a:t>
            </a:r>
            <a:endParaRPr lang="en-US" sz="1600" dirty="0" smtClean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38200" y="275090"/>
            <a:ext cx="7391400" cy="707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b="1" dirty="0" smtClean="0"/>
              <a:t>Questions?</a:t>
            </a:r>
            <a:endParaRPr lang="en-US" sz="2000" b="1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44" y="152400"/>
            <a:ext cx="1190625" cy="381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19200" y="1065146"/>
            <a:ext cx="2653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F9D7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forwarn.forestthreats.org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3000" y="2362200"/>
            <a:ext cx="12977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Bill Hargrove</a:t>
            </a:r>
          </a:p>
          <a:p>
            <a:pPr algn="r"/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 Research Ecologist</a:t>
            </a:r>
          </a:p>
        </p:txBody>
      </p:sp>
    </p:spTree>
    <p:extLst>
      <p:ext uri="{BB962C8B-B14F-4D97-AF65-F5344CB8AC3E}">
        <p14:creationId xmlns:p14="http://schemas.microsoft.com/office/powerpoint/2010/main" val="298526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130628"/>
            <a:ext cx="6629400" cy="707571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dirty="0" smtClean="0">
                <a:solidFill>
                  <a:schemeClr val="tx1"/>
                </a:solidFill>
              </a:rPr>
              <a:t>2015 Christmas Eve Tornado, northern MS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“Early Detect” Product date ending January 8, 2016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b="1" dirty="0" smtClean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44" y="152400"/>
            <a:ext cx="1190625" cy="38100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1233488"/>
            <a:ext cx="69723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888" y="958707"/>
            <a:ext cx="3345661" cy="142500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9678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130628"/>
            <a:ext cx="6629400" cy="707571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dirty="0" smtClean="0">
                <a:solidFill>
                  <a:schemeClr val="tx1"/>
                </a:solidFill>
              </a:rPr>
              <a:t>2015 Christmas Eve Tornado, MS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“1yr Baseline” Product date ending January 8, 2016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b="1" dirty="0" smtClean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44" y="152400"/>
            <a:ext cx="1190625" cy="381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1233488"/>
            <a:ext cx="69723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254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130628"/>
            <a:ext cx="6629400" cy="707571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dirty="0" smtClean="0">
                <a:solidFill>
                  <a:schemeClr val="tx1"/>
                </a:solidFill>
              </a:rPr>
              <a:t>2015 Christmas Eve Tornado, MS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“1yr Baseline” Product date ending January 16, 2016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b="1" dirty="0" smtClean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44" y="152400"/>
            <a:ext cx="1190625" cy="381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1233488"/>
            <a:ext cx="69723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97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130628"/>
            <a:ext cx="6629400" cy="707571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dirty="0" smtClean="0">
                <a:solidFill>
                  <a:schemeClr val="tx1"/>
                </a:solidFill>
              </a:rPr>
              <a:t>2015 Christmas Eve Tornado, MS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“1yr Baseline” Product date ending January 24, 2016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b="1" dirty="0" smtClean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44" y="152400"/>
            <a:ext cx="1190625" cy="38100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1233488"/>
            <a:ext cx="69723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5544" y="5943600"/>
            <a:ext cx="8610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Benefit:</a:t>
            </a:r>
            <a:r>
              <a:rPr lang="en-US" sz="1600" dirty="0" smtClean="0"/>
              <a:t>  The ‘Early Detect’ product can display forest disturbance is as few as (1) 8-day image period, instead of three image periods (24-days) as with the standard 1-year baseline forest change product. </a:t>
            </a:r>
          </a:p>
        </p:txBody>
      </p:sp>
    </p:spTree>
    <p:extLst>
      <p:ext uri="{BB962C8B-B14F-4D97-AF65-F5344CB8AC3E}">
        <p14:creationId xmlns:p14="http://schemas.microsoft.com/office/powerpoint/2010/main" val="282897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130628"/>
            <a:ext cx="6629400" cy="707571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dirty="0" smtClean="0">
                <a:solidFill>
                  <a:schemeClr val="tx1"/>
                </a:solidFill>
              </a:rPr>
              <a:t>‘Federal </a:t>
            </a:r>
            <a:r>
              <a:rPr lang="en-US" sz="2000" b="1" dirty="0" smtClean="0">
                <a:solidFill>
                  <a:schemeClr val="tx1"/>
                </a:solidFill>
              </a:rPr>
              <a:t>Land Boundaries’ </a:t>
            </a:r>
            <a:r>
              <a:rPr lang="en-US" sz="2000" b="1" dirty="0" smtClean="0">
                <a:solidFill>
                  <a:schemeClr val="tx1"/>
                </a:solidFill>
              </a:rPr>
              <a:t>Data Layer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Scale dependent, </a:t>
            </a:r>
            <a:r>
              <a:rPr lang="en-US" sz="2000" b="1" dirty="0" smtClean="0">
                <a:solidFill>
                  <a:schemeClr val="tx1"/>
                </a:solidFill>
              </a:rPr>
              <a:t>Proclaimed</a:t>
            </a:r>
            <a:r>
              <a:rPr lang="en-US" sz="2000" dirty="0" smtClean="0">
                <a:solidFill>
                  <a:schemeClr val="tx1"/>
                </a:solidFill>
              </a:rPr>
              <a:t> vs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smtClean="0">
                <a:solidFill>
                  <a:schemeClr val="tx1"/>
                </a:solidFill>
              </a:rPr>
              <a:t>Administered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b="1" dirty="0" smtClean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44" y="152400"/>
            <a:ext cx="1190625" cy="381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089025"/>
            <a:ext cx="7856537" cy="5083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50454" y="3499807"/>
            <a:ext cx="162095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Holly  Springs  National Forest</a:t>
            </a:r>
            <a:endParaRPr lang="en-US" sz="9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Left Arrow 3"/>
          <p:cNvSpPr/>
          <p:nvPr/>
        </p:nvSpPr>
        <p:spPr>
          <a:xfrm>
            <a:off x="3438236" y="3596711"/>
            <a:ext cx="304800" cy="152400"/>
          </a:xfrm>
          <a:prstGeom prst="leftArrow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3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130628"/>
            <a:ext cx="6629400" cy="707571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dirty="0" smtClean="0">
                <a:solidFill>
                  <a:schemeClr val="tx1"/>
                </a:solidFill>
              </a:rPr>
              <a:t>‘Federal Lands’ Data Layer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Scale dependent, Proclaimed vs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b="1" dirty="0" smtClean="0">
                <a:solidFill>
                  <a:schemeClr val="tx1"/>
                </a:solidFill>
              </a:rPr>
              <a:t>Administered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44" y="152400"/>
            <a:ext cx="1190625" cy="381000"/>
          </a:xfrm>
          <a:prstGeom prst="rect">
            <a:avLst/>
          </a:prstGeom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" y="990600"/>
            <a:ext cx="9112250" cy="5159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62400" y="2438400"/>
            <a:ext cx="19431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Holly  Springs  National Forest</a:t>
            </a:r>
            <a:endParaRPr lang="en-US" sz="11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5544" y="6290846"/>
            <a:ext cx="8487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Benefit:</a:t>
            </a:r>
            <a:r>
              <a:rPr lang="en-US" sz="1600" i="1" dirty="0" smtClean="0"/>
              <a:t>  Proclaimed boundaries are misleading, view detailed parcel ownership when zoomed</a:t>
            </a:r>
          </a:p>
        </p:txBody>
      </p:sp>
    </p:spTree>
    <p:extLst>
      <p:ext uri="{BB962C8B-B14F-4D97-AF65-F5344CB8AC3E}">
        <p14:creationId xmlns:p14="http://schemas.microsoft.com/office/powerpoint/2010/main" val="164335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9461" y="228600"/>
            <a:ext cx="6629400" cy="70757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dirty="0" smtClean="0">
                <a:solidFill>
                  <a:schemeClr val="tx1"/>
                </a:solidFill>
              </a:rPr>
              <a:t>2014 NDVI Values have been added to ‘Graph NDVI’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900" dirty="0" smtClean="0">
                <a:solidFill>
                  <a:schemeClr val="tx1"/>
                </a:solidFill>
              </a:rPr>
              <a:t>2000-2014 NDVI </a:t>
            </a:r>
            <a:r>
              <a:rPr lang="en-US" sz="1900" dirty="0">
                <a:solidFill>
                  <a:schemeClr val="tx1"/>
                </a:solidFill>
              </a:rPr>
              <a:t>v</a:t>
            </a:r>
            <a:r>
              <a:rPr lang="en-US" sz="1900" dirty="0" smtClean="0">
                <a:solidFill>
                  <a:schemeClr val="tx1"/>
                </a:solidFill>
              </a:rPr>
              <a:t>alues for every MODIS pixel (103B)</a:t>
            </a:r>
            <a:endParaRPr lang="en-US" sz="1900" b="1" dirty="0" smtClean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44" y="152400"/>
            <a:ext cx="1190625" cy="381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594" y="1066801"/>
            <a:ext cx="8539134" cy="44196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094344" y="1228436"/>
            <a:ext cx="304800" cy="304800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200400" y="2667000"/>
            <a:ext cx="762000" cy="304800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15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44" y="152400"/>
            <a:ext cx="1190625" cy="381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594" y="1066801"/>
            <a:ext cx="8539134" cy="441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4594" y="5715000"/>
            <a:ext cx="8539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/>
              <a:t>Benefit:</a:t>
            </a:r>
            <a:r>
              <a:rPr lang="en-US" sz="1600" i="1" dirty="0" smtClean="0"/>
              <a:t>  An additional year of NDVI values are now available to view historical disturbance and predict recovery.  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(46 periods/year) x (15 years of MODIS history) x (150M CONUS pixels) = 103.5B observations, and counting…</a:t>
            </a:r>
          </a:p>
        </p:txBody>
      </p:sp>
      <p:sp>
        <p:nvSpPr>
          <p:cNvPr id="4" name="Oval 3"/>
          <p:cNvSpPr/>
          <p:nvPr/>
        </p:nvSpPr>
        <p:spPr>
          <a:xfrm>
            <a:off x="2094344" y="1228436"/>
            <a:ext cx="304800" cy="304800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4495800" y="2865580"/>
            <a:ext cx="312420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6172200" y="2865580"/>
            <a:ext cx="1524000" cy="334820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/>
          <p:cNvSpPr txBox="1">
            <a:spLocks/>
          </p:cNvSpPr>
          <p:nvPr/>
        </p:nvSpPr>
        <p:spPr>
          <a:xfrm>
            <a:off x="1249461" y="228600"/>
            <a:ext cx="6629400" cy="7075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smtClean="0">
                <a:solidFill>
                  <a:schemeClr val="tx1"/>
                </a:solidFill>
              </a:rPr>
              <a:t>2014 NDVI Values have been added to ‘Graph NDVI’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900" smtClean="0">
                <a:solidFill>
                  <a:schemeClr val="tx1"/>
                </a:solidFill>
              </a:rPr>
              <a:t>2000-2014 NDVI values for every MODIS pixel (103B)</a:t>
            </a:r>
            <a:endParaRPr lang="en-US" sz="1900" b="1" smtClean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5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3383</TotalTime>
  <Words>732</Words>
  <Application>Microsoft Office PowerPoint</Application>
  <PresentationFormat>On-screen Show (4:3)</PresentationFormat>
  <Paragraphs>98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ForWarn Update – February, 2016 USDA Forest Service, Southern Research Station forwarn.forestthreats.org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ForWarn: going forward (from 2015)</vt:lpstr>
      <vt:lpstr>PowerPoint Presentation</vt:lpstr>
    </vt:vector>
  </TitlesOfParts>
  <Company>Forest Service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ForWarn’s Future</dc:title>
  <dc:creator>USDA Forest Service</dc:creator>
  <cp:lastModifiedBy>Christie, William M -FS</cp:lastModifiedBy>
  <cp:revision>119</cp:revision>
  <dcterms:created xsi:type="dcterms:W3CDTF">2015-02-02T15:12:55Z</dcterms:created>
  <dcterms:modified xsi:type="dcterms:W3CDTF">2016-02-07T17:54:14Z</dcterms:modified>
</cp:coreProperties>
</file>